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5720000" cy="32918400"/>
  <p:notesSz cx="7315200" cy="96012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C00CC"/>
    <a:srgbClr val="FF00FF"/>
    <a:srgbClr val="FFFF00"/>
    <a:srgbClr val="00FFFF"/>
    <a:srgbClr val="00CCFF"/>
    <a:srgbClr val="0000FF"/>
    <a:srgbClr val="0062AC"/>
    <a:srgbClr val="004A82"/>
    <a:srgbClr val="CC0000"/>
    <a:srgbClr val="FFAF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89725" autoAdjust="0"/>
  </p:normalViewPr>
  <p:slideViewPr>
    <p:cSldViewPr>
      <p:cViewPr>
        <p:scale>
          <a:sx n="75" d="100"/>
          <a:sy n="75" d="100"/>
        </p:scale>
        <p:origin x="-80" y="6608"/>
      </p:cViewPr>
      <p:guideLst>
        <p:guide orient="horz" pos="10368"/>
        <p:guide pos="1440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4" d="100"/>
          <a:sy n="84" d="100"/>
        </p:scale>
        <p:origin x="-1842"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sz="quarter" idx="1"/>
          </p:nvPr>
        </p:nvSpPr>
        <p:spPr>
          <a:xfrm>
            <a:off x="4143589" y="0"/>
            <a:ext cx="3169920" cy="480060"/>
          </a:xfrm>
          <a:prstGeom prst="rect">
            <a:avLst/>
          </a:prstGeom>
        </p:spPr>
        <p:txBody>
          <a:bodyPr vert="horz" lIns="95207" tIns="47604" rIns="95207" bIns="47604" rtlCol="0"/>
          <a:lstStyle>
            <a:lvl1pPr algn="r">
              <a:defRPr sz="1200"/>
            </a:lvl1pPr>
          </a:lstStyle>
          <a:p>
            <a:fld id="{B3738E45-EC7A-4564-BBC5-33EAAA46DA9A}" type="datetimeFigureOut">
              <a:rPr lang="en-US" smtClean="0"/>
              <a:pPr/>
              <a:t>12/6/18</a:t>
            </a:fld>
            <a:endParaRPr lang="en-US"/>
          </a:p>
        </p:txBody>
      </p:sp>
      <p:sp>
        <p:nvSpPr>
          <p:cNvPr id="4" name="Footer Placeholder 3"/>
          <p:cNvSpPr>
            <a:spLocks noGrp="1"/>
          </p:cNvSpPr>
          <p:nvPr>
            <p:ph type="ftr" sz="quarter" idx="2"/>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5" name="Slide Number Placeholder 4"/>
          <p:cNvSpPr>
            <a:spLocks noGrp="1"/>
          </p:cNvSpPr>
          <p:nvPr>
            <p:ph type="sldNum" sz="quarter" idx="3"/>
          </p:nvPr>
        </p:nvSpPr>
        <p:spPr>
          <a:xfrm>
            <a:off x="4143589" y="9119475"/>
            <a:ext cx="3169920" cy="480060"/>
          </a:xfrm>
          <a:prstGeom prst="rect">
            <a:avLst/>
          </a:prstGeom>
        </p:spPr>
        <p:txBody>
          <a:bodyPr vert="horz" lIns="95207" tIns="47604" rIns="95207" bIns="47604" rtlCol="0" anchor="b"/>
          <a:lstStyle>
            <a:lvl1pPr algn="r">
              <a:defRPr sz="1200"/>
            </a:lvl1pPr>
          </a:lstStyle>
          <a:p>
            <a:fld id="{FCBE88A2-E87E-42A6-9E4C-CAF7D7D545D7}" type="slidenum">
              <a:rPr lang="en-US" smtClean="0"/>
              <a:pPr/>
              <a:t>‹#›</a:t>
            </a:fld>
            <a:endParaRPr lang="en-US"/>
          </a:p>
        </p:txBody>
      </p:sp>
    </p:spTree>
    <p:extLst>
      <p:ext uri="{BB962C8B-B14F-4D97-AF65-F5344CB8AC3E}">
        <p14:creationId xmlns:p14="http://schemas.microsoft.com/office/powerpoint/2010/main" val="3906469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idx="1"/>
          </p:nvPr>
        </p:nvSpPr>
        <p:spPr>
          <a:xfrm>
            <a:off x="4143589" y="0"/>
            <a:ext cx="3169920" cy="480060"/>
          </a:xfrm>
          <a:prstGeom prst="rect">
            <a:avLst/>
          </a:prstGeom>
        </p:spPr>
        <p:txBody>
          <a:bodyPr vert="horz" lIns="95207" tIns="47604" rIns="95207" bIns="47604" rtlCol="0"/>
          <a:lstStyle>
            <a:lvl1pPr algn="r">
              <a:defRPr sz="1200"/>
            </a:lvl1pPr>
          </a:lstStyle>
          <a:p>
            <a:fld id="{E0499600-4454-46B3-85C0-19C692A33118}" type="datetimeFigureOut">
              <a:rPr lang="en-US" smtClean="0"/>
              <a:pPr/>
              <a:t>12/6/18</a:t>
            </a:fld>
            <a:endParaRPr lang="en-US"/>
          </a:p>
        </p:txBody>
      </p:sp>
      <p:sp>
        <p:nvSpPr>
          <p:cNvPr id="4" name="Slide Image Placeholder 3"/>
          <p:cNvSpPr>
            <a:spLocks noGrp="1" noRot="1" noChangeAspect="1"/>
          </p:cNvSpPr>
          <p:nvPr>
            <p:ph type="sldImg" idx="2"/>
          </p:nvPr>
        </p:nvSpPr>
        <p:spPr>
          <a:xfrm>
            <a:off x="1157288" y="719138"/>
            <a:ext cx="5000625" cy="3600450"/>
          </a:xfrm>
          <a:prstGeom prst="rect">
            <a:avLst/>
          </a:prstGeom>
          <a:noFill/>
          <a:ln w="12700">
            <a:solidFill>
              <a:prstClr val="black"/>
            </a:solidFill>
          </a:ln>
        </p:spPr>
        <p:txBody>
          <a:bodyPr vert="horz" lIns="95207" tIns="47604" rIns="95207" bIns="47604" rtlCol="0" anchor="ctr"/>
          <a:lstStyle/>
          <a:p>
            <a:endParaRPr lang="en-US"/>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5207" tIns="47604" rIns="95207" bIns="476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7" name="Slide Number Placeholder 6"/>
          <p:cNvSpPr>
            <a:spLocks noGrp="1"/>
          </p:cNvSpPr>
          <p:nvPr>
            <p:ph type="sldNum" sz="quarter" idx="5"/>
          </p:nvPr>
        </p:nvSpPr>
        <p:spPr>
          <a:xfrm>
            <a:off x="4143589" y="9119475"/>
            <a:ext cx="3169920" cy="480060"/>
          </a:xfrm>
          <a:prstGeom prst="rect">
            <a:avLst/>
          </a:prstGeom>
        </p:spPr>
        <p:txBody>
          <a:bodyPr vert="horz" lIns="95207" tIns="47604" rIns="95207" bIns="47604" rtlCol="0" anchor="b"/>
          <a:lstStyle>
            <a:lvl1pPr algn="r">
              <a:defRPr sz="1200"/>
            </a:lvl1pPr>
          </a:lstStyle>
          <a:p>
            <a:fld id="{6CC7C204-1182-4CC2-934A-38DF1D2C0DAD}" type="slidenum">
              <a:rPr lang="en-US" smtClean="0"/>
              <a:pPr/>
              <a:t>‹#›</a:t>
            </a:fld>
            <a:endParaRPr lang="en-US"/>
          </a:p>
        </p:txBody>
      </p:sp>
    </p:spTree>
    <p:extLst>
      <p:ext uri="{BB962C8B-B14F-4D97-AF65-F5344CB8AC3E}">
        <p14:creationId xmlns:p14="http://schemas.microsoft.com/office/powerpoint/2010/main" val="3580332418"/>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719138"/>
            <a:ext cx="5000625" cy="3600450"/>
          </a:xfrm>
        </p:spPr>
      </p:sp>
      <p:sp>
        <p:nvSpPr>
          <p:cNvPr id="3" name="Notes Placeholder 2"/>
          <p:cNvSpPr>
            <a:spLocks noGrp="1"/>
          </p:cNvSpPr>
          <p:nvPr>
            <p:ph type="body" idx="1"/>
          </p:nvPr>
        </p:nvSpPr>
        <p:spPr/>
        <p:txBody>
          <a:bodyPr>
            <a:normAutofit/>
          </a:bodyPr>
          <a:lstStyle/>
          <a:p>
            <a:r>
              <a:rPr lang="en-US" dirty="0" smtClean="0"/>
              <a:t>I should add the APL SCIENCE</a:t>
            </a:r>
            <a:r>
              <a:rPr lang="en-US" baseline="0" dirty="0" smtClean="0"/>
              <a:t> GATEWAY. You can use that to plot also.</a:t>
            </a:r>
          </a:p>
          <a:p>
            <a:r>
              <a:rPr lang="en-US" baseline="0" dirty="0" smtClean="0"/>
              <a:t>Once you plot you can hit button and </a:t>
            </a:r>
            <a:r>
              <a:rPr lang="en-US" baseline="0" smtClean="0"/>
              <a:t>sent the URL/QR Code</a:t>
            </a:r>
            <a:endParaRPr lang="en-US" dirty="0"/>
          </a:p>
        </p:txBody>
      </p:sp>
      <p:sp>
        <p:nvSpPr>
          <p:cNvPr id="4" name="Slide Number Placeholder 3"/>
          <p:cNvSpPr>
            <a:spLocks noGrp="1"/>
          </p:cNvSpPr>
          <p:nvPr>
            <p:ph type="sldNum" sz="quarter" idx="10"/>
          </p:nvPr>
        </p:nvSpPr>
        <p:spPr/>
        <p:txBody>
          <a:bodyPr/>
          <a:lstStyle/>
          <a:p>
            <a:fld id="{6CC7C204-1182-4CC2-934A-38DF1D2C0DAD}"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10226042"/>
            <a:ext cx="3886200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653760"/>
            <a:ext cx="3200400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4338" name="AutoShape 2" descr="http://interfacelift.com/wallpaper/D2252361/01721_flow_1600x1200.jpg"/>
          <p:cNvSpPr>
            <a:spLocks noChangeAspect="1" noChangeArrowheads="1"/>
          </p:cNvSpPr>
          <p:nvPr userDrawn="1"/>
        </p:nvSpPr>
        <p:spPr bwMode="auto">
          <a:xfrm>
            <a:off x="162057" y="-144463"/>
            <a:ext cx="3175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4" y="21153122"/>
            <a:ext cx="3886200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4" y="13952225"/>
            <a:ext cx="3886200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0" y="7680963"/>
            <a:ext cx="2019300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3241000" y="7680963"/>
            <a:ext cx="2019300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1" y="7368542"/>
            <a:ext cx="2020094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286001" y="10439400"/>
            <a:ext cx="2020094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8" y="7368542"/>
            <a:ext cx="20208875"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3225128" y="10439400"/>
            <a:ext cx="20208875"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12/6/18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12/6/18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12/6/18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4" y="1310640"/>
            <a:ext cx="15041565"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875250" y="1310643"/>
            <a:ext cx="2555875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4" y="6888483"/>
            <a:ext cx="15041565"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0" y="23042880"/>
            <a:ext cx="2743200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961440" y="2941320"/>
            <a:ext cx="2743200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961440" y="25763222"/>
            <a:ext cx="2743200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0" y="1318265"/>
            <a:ext cx="1028700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0" y="1318265"/>
            <a:ext cx="3009900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0" y="1318262"/>
            <a:ext cx="4114800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86000" y="7680963"/>
            <a:ext cx="4114800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286000" y="30510482"/>
            <a:ext cx="1066800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D8BD707-D9CF-40AE-B4C6-C98DA3205C09}" type="datetimeFigureOut">
              <a:rPr lang="en-US" smtClean="0"/>
              <a:pPr/>
              <a:t>12/6/18</a:t>
            </a:fld>
            <a:endParaRPr lang="en-US"/>
          </a:p>
        </p:txBody>
      </p:sp>
      <p:sp>
        <p:nvSpPr>
          <p:cNvPr id="5" name="Footer Placeholder 4"/>
          <p:cNvSpPr>
            <a:spLocks noGrp="1"/>
          </p:cNvSpPr>
          <p:nvPr>
            <p:ph type="ftr" sz="quarter" idx="3"/>
          </p:nvPr>
        </p:nvSpPr>
        <p:spPr>
          <a:xfrm>
            <a:off x="15621000" y="30510482"/>
            <a:ext cx="1447800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766000" y="30510482"/>
            <a:ext cx="1066800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7.jpeg"/><Relationship Id="rId21" Type="http://schemas.openxmlformats.org/officeDocument/2006/relationships/image" Target="../media/image18.png"/><Relationship Id="rId22" Type="http://schemas.openxmlformats.org/officeDocument/2006/relationships/image" Target="../media/image19.jpeg"/><Relationship Id="rId23" Type="http://schemas.openxmlformats.org/officeDocument/2006/relationships/image" Target="../media/image20.png"/><Relationship Id="rId24" Type="http://schemas.openxmlformats.org/officeDocument/2006/relationships/image" Target="../media/image21.png"/><Relationship Id="rId25" Type="http://schemas.openxmlformats.org/officeDocument/2006/relationships/image" Target="../media/image22.png"/><Relationship Id="rId26" Type="http://schemas.openxmlformats.org/officeDocument/2006/relationships/image" Target="../media/image23.png"/><Relationship Id="rId27" Type="http://schemas.openxmlformats.org/officeDocument/2006/relationships/image" Target="../media/image24.jpg"/><Relationship Id="rId28" Type="http://schemas.openxmlformats.org/officeDocument/2006/relationships/image" Target="../media/image25.jpg"/><Relationship Id="rId29" Type="http://schemas.openxmlformats.org/officeDocument/2006/relationships/image" Target="../media/image26.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eg"/><Relationship Id="rId5" Type="http://schemas.openxmlformats.org/officeDocument/2006/relationships/image" Target="../media/image3.png"/><Relationship Id="rId30" Type="http://schemas.openxmlformats.org/officeDocument/2006/relationships/image" Target="../media/image27.png"/><Relationship Id="rId31" Type="http://schemas.openxmlformats.org/officeDocument/2006/relationships/image" Target="../media/image28.png"/><Relationship Id="rId32" Type="http://schemas.openxmlformats.org/officeDocument/2006/relationships/image" Target="../media/image29.png"/><Relationship Id="rId9"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5.png"/><Relationship Id="rId8" Type="http://schemas.microsoft.com/office/2007/relationships/hdphoto" Target="../media/hdphoto1.wdp"/><Relationship Id="rId33" Type="http://schemas.openxmlformats.org/officeDocument/2006/relationships/image" Target="../media/image30.png"/><Relationship Id="rId10" Type="http://schemas.openxmlformats.org/officeDocument/2006/relationships/image" Target="../media/image7.jpeg"/><Relationship Id="rId11" Type="http://schemas.openxmlformats.org/officeDocument/2006/relationships/image" Target="../media/image8.png"/><Relationship Id="rId12" Type="http://schemas.openxmlformats.org/officeDocument/2006/relationships/image" Target="../media/image9.png"/><Relationship Id="rId13" Type="http://schemas.openxmlformats.org/officeDocument/2006/relationships/image" Target="../media/image10.png"/><Relationship Id="rId14" Type="http://schemas.openxmlformats.org/officeDocument/2006/relationships/image" Target="../media/image11.png"/><Relationship Id="rId15" Type="http://schemas.openxmlformats.org/officeDocument/2006/relationships/image" Target="../media/image12.png"/><Relationship Id="rId16" Type="http://schemas.openxmlformats.org/officeDocument/2006/relationships/image" Target="../media/image13.png"/><Relationship Id="rId17" Type="http://schemas.openxmlformats.org/officeDocument/2006/relationships/image" Target="../media/image14.png"/><Relationship Id="rId18" Type="http://schemas.openxmlformats.org/officeDocument/2006/relationships/image" Target="../media/image15.png"/><Relationship Id="rId1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7-12-05 at 5.17.17 PM.png"/>
          <p:cNvPicPr>
            <a:picLocks noChangeAspect="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t="2160" b="9137"/>
          <a:stretch/>
        </p:blipFill>
        <p:spPr>
          <a:xfrm>
            <a:off x="29413200" y="18516600"/>
            <a:ext cx="4100028" cy="3443595"/>
          </a:xfrm>
          <a:prstGeom prst="rect">
            <a:avLst/>
          </a:prstGeom>
          <a:ln>
            <a:noFill/>
          </a:ln>
          <a:effectLst>
            <a:outerShdw blurRad="292100" dist="139700" dir="2700000" algn="tl" rotWithShape="0">
              <a:srgbClr val="333333">
                <a:alpha val="65000"/>
              </a:srgbClr>
            </a:outerShdw>
          </a:effectLst>
        </p:spPr>
      </p:pic>
      <p:sp>
        <p:nvSpPr>
          <p:cNvPr id="205" name="Rectangle 204"/>
          <p:cNvSpPr/>
          <p:nvPr/>
        </p:nvSpPr>
        <p:spPr>
          <a:xfrm>
            <a:off x="666750" y="22707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2800" dirty="0">
              <a:solidFill>
                <a:srgbClr val="000000"/>
              </a:solidFill>
            </a:endParaRPr>
          </a:p>
        </p:txBody>
      </p:sp>
      <p:sp>
        <p:nvSpPr>
          <p:cNvPr id="206" name="Rectangle 205"/>
          <p:cNvSpPr/>
          <p:nvPr/>
        </p:nvSpPr>
        <p:spPr>
          <a:xfrm>
            <a:off x="11887200" y="13563600"/>
            <a:ext cx="10668000"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07" name="Rectangle 206"/>
          <p:cNvSpPr/>
          <p:nvPr/>
        </p:nvSpPr>
        <p:spPr>
          <a:xfrm>
            <a:off x="11963400" y="4419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08" name="Rectangle 207"/>
          <p:cNvSpPr/>
          <p:nvPr/>
        </p:nvSpPr>
        <p:spPr>
          <a:xfrm>
            <a:off x="34366200" y="13563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209" name="TextBox 208"/>
          <p:cNvSpPr txBox="1"/>
          <p:nvPr/>
        </p:nvSpPr>
        <p:spPr>
          <a:xfrm>
            <a:off x="152400" y="31628715"/>
            <a:ext cx="45415200" cy="1096710"/>
          </a:xfrm>
          <a:prstGeom prst="rect">
            <a:avLst/>
          </a:prstGeom>
          <a:noFill/>
        </p:spPr>
        <p:txBody>
          <a:bodyPr wrap="square" rtlCol="0">
            <a:spAutoFit/>
          </a:bodyPr>
          <a:lstStyle/>
          <a:p>
            <a:pPr algn="ctr">
              <a:lnSpc>
                <a:spcPct val="90000"/>
              </a:lnSpc>
            </a:pPr>
            <a:r>
              <a:rPr lang="en-US" sz="3600" b="1" dirty="0">
                <a:solidFill>
                  <a:srgbClr val="0000FF"/>
                </a:solidFill>
                <a:effectLst>
                  <a:outerShdw blurRad="38100" dist="38100" dir="2700000" algn="tl">
                    <a:srgbClr val="000000">
                      <a:alpha val="43137"/>
                    </a:srgbClr>
                  </a:outerShdw>
                </a:effectLst>
              </a:rPr>
              <a:t>A</a:t>
            </a:r>
            <a:r>
              <a:rPr lang="en-US" sz="3600" b="1" dirty="0" smtClean="0">
                <a:solidFill>
                  <a:srgbClr val="0000FF"/>
                </a:solidFill>
                <a:effectLst>
                  <a:outerShdw blurRad="38100" dist="38100" dir="2700000" algn="tl">
                    <a:srgbClr val="000000">
                      <a:alpha val="43137"/>
                    </a:srgbClr>
                  </a:outerShdw>
                </a:effectLst>
              </a:rPr>
              <a:t>cknowledgement</a:t>
            </a:r>
            <a:r>
              <a:rPr lang="en-US" sz="3600" b="1" dirty="0" smtClean="0"/>
              <a:t>: This </a:t>
            </a:r>
            <a:r>
              <a:rPr lang="en-US" sz="3600" b="1" dirty="0"/>
              <a:t>research </a:t>
            </a:r>
            <a:r>
              <a:rPr lang="en-US" sz="3600" b="1" dirty="0" smtClean="0"/>
              <a:t>supported </a:t>
            </a:r>
            <a:r>
              <a:rPr lang="en-US" sz="3600" b="1" dirty="0"/>
              <a:t>by RBSP-ECT funding under NASA’s </a:t>
            </a:r>
            <a:r>
              <a:rPr lang="en-US" sz="3600" b="1" dirty="0" smtClean="0"/>
              <a:t>prime </a:t>
            </a:r>
            <a:r>
              <a:rPr lang="en-US" sz="3600" b="1" dirty="0"/>
              <a:t>contract </a:t>
            </a:r>
            <a:r>
              <a:rPr lang="en-US" sz="3600" b="1" dirty="0" smtClean="0"/>
              <a:t>number NNN06AA01C and by FIREBIRD under NSF grants </a:t>
            </a:r>
            <a:r>
              <a:rPr lang="en-US" sz="3600" b="1" dirty="0"/>
              <a:t>ATM-0838034 and 1339414 </a:t>
            </a:r>
            <a:r>
              <a:rPr lang="en-US" sz="3600" b="1" dirty="0" smtClean="0"/>
              <a:t>(MSU) </a:t>
            </a:r>
            <a:r>
              <a:rPr lang="en-US" sz="3600" b="1" dirty="0"/>
              <a:t>and </a:t>
            </a:r>
            <a:r>
              <a:rPr lang="en-US" sz="3600" b="1" dirty="0" smtClean="0"/>
              <a:t>under grants </a:t>
            </a:r>
            <a:r>
              <a:rPr lang="en-US" sz="3600" b="1" dirty="0"/>
              <a:t>1339534 and 1035642 </a:t>
            </a:r>
            <a:r>
              <a:rPr lang="en-US" sz="3600" b="1" dirty="0" smtClean="0"/>
              <a:t>(UNH).</a:t>
            </a:r>
            <a:r>
              <a:rPr lang="en-US" sz="4400" b="1" dirty="0" smtClean="0"/>
              <a:t> </a:t>
            </a:r>
            <a:endParaRPr lang="en-US" sz="4400" b="1" dirty="0"/>
          </a:p>
          <a:p>
            <a:pPr algn="ctr">
              <a:lnSpc>
                <a:spcPct val="90000"/>
              </a:lnSpc>
            </a:pPr>
            <a:endParaRPr lang="en-US" sz="2800" b="1" dirty="0" smtClean="0"/>
          </a:p>
        </p:txBody>
      </p:sp>
      <p:sp>
        <p:nvSpPr>
          <p:cNvPr id="210" name="TextBox 209"/>
          <p:cNvSpPr txBox="1"/>
          <p:nvPr/>
        </p:nvSpPr>
        <p:spPr>
          <a:xfrm>
            <a:off x="10515600" y="-46698"/>
            <a:ext cx="26212800" cy="4009098"/>
          </a:xfrm>
          <a:prstGeom prst="rect">
            <a:avLst/>
          </a:prstGeom>
          <a:noFill/>
        </p:spPr>
        <p:txBody>
          <a:bodyPr wrap="square" rtlCol="0">
            <a:spAutoFit/>
          </a:bodyPr>
          <a:lstStyle/>
          <a:p>
            <a:pPr algn="ctr">
              <a:lnSpc>
                <a:spcPct val="114000"/>
              </a:lnSpc>
            </a:pPr>
            <a:endParaRPr lang="en-US" sz="1600" b="1" dirty="0" smtClean="0"/>
          </a:p>
          <a:p>
            <a:pPr algn="ctr">
              <a:lnSpc>
                <a:spcPct val="114000"/>
              </a:lnSpc>
            </a:pPr>
            <a:r>
              <a:rPr lang="en-US" sz="6600" b="1" dirty="0" smtClean="0">
                <a:ln w="1905"/>
                <a:solidFill>
                  <a:srgbClr val="0000FF"/>
                </a:solidFill>
                <a:effectLst>
                  <a:outerShdw blurRad="38100" dist="38100" dir="2700000" algn="tl">
                    <a:srgbClr val="000000">
                      <a:alpha val="43137"/>
                    </a:srgbClr>
                  </a:outerShdw>
                </a:effectLst>
              </a:rPr>
              <a:t>NASA’s Van </a:t>
            </a:r>
            <a:r>
              <a:rPr lang="en-US" sz="6600" b="1" dirty="0">
                <a:ln w="1905"/>
                <a:solidFill>
                  <a:srgbClr val="0000FF"/>
                </a:solidFill>
                <a:effectLst>
                  <a:outerShdw blurRad="38100" dist="38100" dir="2700000" algn="tl">
                    <a:srgbClr val="000000">
                      <a:alpha val="43137"/>
                    </a:srgbClr>
                  </a:outerShdw>
                </a:effectLst>
              </a:rPr>
              <a:t>Allen Probes </a:t>
            </a:r>
            <a:r>
              <a:rPr lang="en-US" sz="6600" b="1" dirty="0" smtClean="0">
                <a:ln w="1905"/>
                <a:solidFill>
                  <a:srgbClr val="0000FF"/>
                </a:solidFill>
                <a:effectLst>
                  <a:outerShdw blurRad="38100" dist="38100" dir="2700000" algn="tl">
                    <a:srgbClr val="000000">
                      <a:alpha val="43137"/>
                    </a:srgbClr>
                  </a:outerShdw>
                </a:effectLst>
              </a:rPr>
              <a:t>RBSP-ECT and NSF’s FIREBIRD Data Products and Access to Them:  An Insider’s Outlook on the Inner and Outer Belts</a:t>
            </a:r>
            <a:endParaRPr lang="en-US" sz="1600" b="1" dirty="0" smtClean="0">
              <a:ln w="1905"/>
              <a:effectLst>
                <a:outerShdw blurRad="38100" dist="38100" dir="2700000" algn="tl">
                  <a:srgbClr val="000000">
                    <a:alpha val="43137"/>
                  </a:srgbClr>
                </a:outerShdw>
              </a:effectLst>
            </a:endParaRPr>
          </a:p>
          <a:p>
            <a:pPr algn="ctr">
              <a:lnSpc>
                <a:spcPct val="114000"/>
              </a:lnSpc>
            </a:pPr>
            <a:r>
              <a:rPr lang="en-US" sz="4000" b="1" dirty="0" smtClean="0">
                <a:solidFill>
                  <a:srgbClr val="008000"/>
                </a:solidFill>
              </a:rPr>
              <a:t>Sonya Smith</a:t>
            </a:r>
            <a:r>
              <a:rPr lang="en-US" sz="4000" b="1" baseline="30000" dirty="0" smtClean="0">
                <a:solidFill>
                  <a:srgbClr val="008000"/>
                </a:solidFill>
              </a:rPr>
              <a:t>1</a:t>
            </a:r>
            <a:r>
              <a:rPr lang="en-US" sz="4000" b="1" dirty="0" smtClean="0">
                <a:solidFill>
                  <a:srgbClr val="008000"/>
                </a:solidFill>
              </a:rPr>
              <a:t>, </a:t>
            </a:r>
            <a:r>
              <a:rPr lang="en-US" sz="4000" b="1" dirty="0">
                <a:solidFill>
                  <a:srgbClr val="008000"/>
                </a:solidFill>
              </a:rPr>
              <a:t>Harlan </a:t>
            </a:r>
            <a:r>
              <a:rPr lang="en-US" sz="4000" b="1" dirty="0" smtClean="0">
                <a:solidFill>
                  <a:srgbClr val="008000"/>
                </a:solidFill>
              </a:rPr>
              <a:t>Spence</a:t>
            </a:r>
            <a:r>
              <a:rPr lang="en-US" sz="4000" b="1" baseline="30000" dirty="0" smtClean="0">
                <a:solidFill>
                  <a:srgbClr val="008000"/>
                </a:solidFill>
              </a:rPr>
              <a:t>1</a:t>
            </a:r>
            <a:r>
              <a:rPr lang="en-US" sz="4000" b="1" dirty="0" smtClean="0">
                <a:solidFill>
                  <a:srgbClr val="008000"/>
                </a:solidFill>
              </a:rPr>
              <a:t>, Geoff Reeves</a:t>
            </a:r>
            <a:r>
              <a:rPr lang="en-US" sz="4000" b="1" baseline="30000" dirty="0" smtClean="0">
                <a:solidFill>
                  <a:srgbClr val="008000"/>
                </a:solidFill>
              </a:rPr>
              <a:t>2</a:t>
            </a:r>
            <a:r>
              <a:rPr lang="en-US" sz="4000" b="1" dirty="0">
                <a:solidFill>
                  <a:srgbClr val="008000"/>
                </a:solidFill>
              </a:rPr>
              <a:t>, Dave Klumpar</a:t>
            </a:r>
            <a:r>
              <a:rPr lang="en-US" sz="4000" b="1" baseline="30000" dirty="0">
                <a:solidFill>
                  <a:srgbClr val="008000"/>
                </a:solidFill>
              </a:rPr>
              <a:t>3</a:t>
            </a:r>
            <a:r>
              <a:rPr lang="en-US" sz="4000" b="1" dirty="0" smtClean="0">
                <a:solidFill>
                  <a:srgbClr val="008000"/>
                </a:solidFill>
              </a:rPr>
              <a:t> on behalf of the entire RBSP-ECT and FIREBIRD II Team</a:t>
            </a:r>
            <a:r>
              <a:rPr lang="en-US" sz="4000" b="1" baseline="30000" dirty="0" smtClean="0">
                <a:solidFill>
                  <a:srgbClr val="008000"/>
                </a:solidFill>
              </a:rPr>
              <a:t>    </a:t>
            </a:r>
            <a:endParaRPr lang="en-US" sz="4000" b="1" baseline="30000" dirty="0">
              <a:solidFill>
                <a:srgbClr val="008000"/>
              </a:solidFill>
            </a:endParaRPr>
          </a:p>
          <a:p>
            <a:pPr algn="ctr">
              <a:lnSpc>
                <a:spcPct val="114000"/>
              </a:lnSpc>
            </a:pPr>
            <a:r>
              <a:rPr lang="en-US" sz="3600" baseline="30000" dirty="0" smtClean="0"/>
              <a:t> 1</a:t>
            </a:r>
            <a:r>
              <a:rPr lang="en-US" sz="3600" dirty="0" smtClean="0"/>
              <a:t>UNH/Space Science Center, </a:t>
            </a:r>
            <a:r>
              <a:rPr lang="en-US" sz="3600" baseline="30000" dirty="0" smtClean="0"/>
              <a:t>2</a:t>
            </a:r>
            <a:r>
              <a:rPr lang="en-US" sz="3600" dirty="0" smtClean="0"/>
              <a:t>New Mexico Consortium Science Operations Center, </a:t>
            </a:r>
            <a:r>
              <a:rPr lang="en-US" sz="3600" baseline="30000" dirty="0" smtClean="0"/>
              <a:t>3</a:t>
            </a:r>
            <a:r>
              <a:rPr lang="en-US" sz="3600" dirty="0" smtClean="0"/>
              <a:t>Montana State University</a:t>
            </a:r>
          </a:p>
        </p:txBody>
      </p:sp>
      <p:sp>
        <p:nvSpPr>
          <p:cNvPr id="211" name="Rectangle 210"/>
          <p:cNvSpPr/>
          <p:nvPr/>
        </p:nvSpPr>
        <p:spPr>
          <a:xfrm>
            <a:off x="685800" y="4419600"/>
            <a:ext cx="10668000"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212" name="TextBox 211"/>
          <p:cNvSpPr txBox="1"/>
          <p:nvPr/>
        </p:nvSpPr>
        <p:spPr>
          <a:xfrm>
            <a:off x="1104899" y="449482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Suite Overview</a:t>
            </a:r>
          </a:p>
        </p:txBody>
      </p:sp>
      <p:pic>
        <p:nvPicPr>
          <p:cNvPr id="213" name="Picture 2" descr="http://3.bp.blogspot.com/-bV3q8bXAqFk/US_8BGa7KZI/AAAAAAAARto/tjgIylFdy_M/s1600/NASA%27s+Van+Allen+Probe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424241"/>
            <a:ext cx="4521620" cy="3429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14" name="Picture 190"/>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233"/>
          <a:stretch>
            <a:fillRect/>
          </a:stretch>
        </p:blipFill>
        <p:spPr bwMode="auto">
          <a:xfrm>
            <a:off x="5438775" y="367"/>
            <a:ext cx="4238625" cy="4137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5" name="Rectangle 214"/>
          <p:cNvSpPr/>
          <p:nvPr/>
        </p:nvSpPr>
        <p:spPr>
          <a:xfrm>
            <a:off x="685800" y="13563600"/>
            <a:ext cx="10668000"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16" name="TextBox 215"/>
          <p:cNvSpPr txBox="1"/>
          <p:nvPr/>
        </p:nvSpPr>
        <p:spPr>
          <a:xfrm>
            <a:off x="1113046" y="22652153"/>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Publication Summary</a:t>
            </a:r>
          </a:p>
        </p:txBody>
      </p:sp>
      <p:sp>
        <p:nvSpPr>
          <p:cNvPr id="217" name="TextBox 216"/>
          <p:cNvSpPr txBox="1"/>
          <p:nvPr/>
        </p:nvSpPr>
        <p:spPr>
          <a:xfrm>
            <a:off x="12496800" y="4552950"/>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Science Operation Center</a:t>
            </a:r>
          </a:p>
        </p:txBody>
      </p:sp>
      <p:sp>
        <p:nvSpPr>
          <p:cNvPr id="218" name="Rectangle 217"/>
          <p:cNvSpPr/>
          <p:nvPr/>
        </p:nvSpPr>
        <p:spPr>
          <a:xfrm>
            <a:off x="11887200" y="22707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19" name="TextBox 218"/>
          <p:cNvSpPr txBox="1"/>
          <p:nvPr/>
        </p:nvSpPr>
        <p:spPr>
          <a:xfrm>
            <a:off x="34841070" y="13605374"/>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2</a:t>
            </a:r>
            <a:r>
              <a:rPr lang="en-US" sz="4800" b="1" baseline="30000" dirty="0" smtClean="0">
                <a:solidFill>
                  <a:srgbClr val="0000FF"/>
                </a:solidFill>
                <a:effectLst>
                  <a:outerShdw blurRad="38100" dist="38100" dir="2700000" algn="tl">
                    <a:srgbClr val="000000">
                      <a:alpha val="43137"/>
                    </a:srgbClr>
                  </a:outerShdw>
                </a:effectLst>
              </a:rPr>
              <a:t>nd</a:t>
            </a:r>
            <a:r>
              <a:rPr lang="en-US" sz="4800" b="1" dirty="0" smtClean="0">
                <a:solidFill>
                  <a:srgbClr val="0000FF"/>
                </a:solidFill>
                <a:effectLst>
                  <a:outerShdw blurRad="38100" dist="38100" dir="2700000" algn="tl">
                    <a:srgbClr val="000000">
                      <a:alpha val="43137"/>
                    </a:srgbClr>
                  </a:outerShdw>
                </a:effectLst>
              </a:rPr>
              <a:t> </a:t>
            </a:r>
            <a:r>
              <a:rPr lang="en-US" sz="4800" b="1" dirty="0" smtClean="0">
                <a:solidFill>
                  <a:srgbClr val="FF0000"/>
                </a:solidFill>
                <a:effectLst>
                  <a:outerShdw blurRad="38100" dist="38100" dir="2700000" algn="tl">
                    <a:srgbClr val="000000">
                      <a:alpha val="43137"/>
                    </a:srgbClr>
                  </a:outerShdw>
                </a:effectLst>
              </a:rPr>
              <a:t>(Final!) </a:t>
            </a:r>
            <a:r>
              <a:rPr lang="en-US" sz="4800" b="1" dirty="0" smtClean="0">
                <a:solidFill>
                  <a:srgbClr val="0000FF"/>
                </a:solidFill>
                <a:effectLst>
                  <a:outerShdw blurRad="38100" dist="38100" dir="2700000" algn="tl">
                    <a:srgbClr val="000000">
                      <a:alpha val="43137"/>
                    </a:srgbClr>
                  </a:outerShdw>
                </a:effectLst>
              </a:rPr>
              <a:t>Extended Mission Phase</a:t>
            </a:r>
          </a:p>
        </p:txBody>
      </p:sp>
      <p:sp>
        <p:nvSpPr>
          <p:cNvPr id="220" name="TextBox 219"/>
          <p:cNvSpPr txBox="1"/>
          <p:nvPr/>
        </p:nvSpPr>
        <p:spPr>
          <a:xfrm>
            <a:off x="12306300" y="22673004"/>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Data Overview</a:t>
            </a:r>
          </a:p>
        </p:txBody>
      </p:sp>
      <p:sp>
        <p:nvSpPr>
          <p:cNvPr id="221" name="TextBox 220"/>
          <p:cNvSpPr txBox="1"/>
          <p:nvPr/>
        </p:nvSpPr>
        <p:spPr>
          <a:xfrm>
            <a:off x="12390646" y="136197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Data Access Overview</a:t>
            </a:r>
          </a:p>
        </p:txBody>
      </p:sp>
      <p:sp>
        <p:nvSpPr>
          <p:cNvPr id="222" name="Rectangle 221"/>
          <p:cNvSpPr/>
          <p:nvPr/>
        </p:nvSpPr>
        <p:spPr>
          <a:xfrm>
            <a:off x="34366200" y="22707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23" name="TextBox 222"/>
          <p:cNvSpPr txBox="1"/>
          <p:nvPr/>
        </p:nvSpPr>
        <p:spPr>
          <a:xfrm>
            <a:off x="34737677" y="22552426"/>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Opportunities to Collaborate</a:t>
            </a:r>
          </a:p>
        </p:txBody>
      </p:sp>
      <p:sp>
        <p:nvSpPr>
          <p:cNvPr id="224" name="TextBox 223"/>
          <p:cNvSpPr txBox="1"/>
          <p:nvPr/>
        </p:nvSpPr>
        <p:spPr>
          <a:xfrm>
            <a:off x="1028700" y="13506450"/>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Overview</a:t>
            </a:r>
          </a:p>
        </p:txBody>
      </p:sp>
      <p:sp>
        <p:nvSpPr>
          <p:cNvPr id="225" name="Text Box 2"/>
          <p:cNvSpPr txBox="1">
            <a:spLocks noChangeArrowheads="1"/>
          </p:cNvSpPr>
          <p:nvPr/>
        </p:nvSpPr>
        <p:spPr bwMode="auto">
          <a:xfrm>
            <a:off x="1371600" y="1160145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Times New Roman" charset="0"/>
                <a:ea typeface="ＭＳ Ｐゴシック" charset="0"/>
              </a:defRPr>
            </a:lvl1pPr>
            <a:lvl2pPr>
              <a:defRPr sz="2800">
                <a:solidFill>
                  <a:schemeClr val="tx1"/>
                </a:solidFill>
                <a:latin typeface="Times New Roman" charset="0"/>
                <a:ea typeface="ＭＳ Ｐゴシック" charset="0"/>
              </a:defRPr>
            </a:lvl2pPr>
            <a:lvl3pPr>
              <a:defRPr sz="2400">
                <a:solidFill>
                  <a:schemeClr val="tx1"/>
                </a:solidFill>
                <a:latin typeface="Times New Roman" charset="0"/>
                <a:ea typeface="ＭＳ Ｐゴシック" charset="0"/>
              </a:defRPr>
            </a:lvl3pPr>
            <a:lvl4pPr>
              <a:defRPr sz="2000">
                <a:solidFill>
                  <a:schemeClr val="tx1"/>
                </a:solidFill>
                <a:latin typeface="Times New Roman" charset="0"/>
                <a:ea typeface="ＭＳ Ｐゴシック" charset="0"/>
              </a:defRPr>
            </a:lvl4pPr>
            <a:lvl5pPr>
              <a:defRPr sz="2000">
                <a:solidFill>
                  <a:schemeClr val="tx1"/>
                </a:solidFill>
                <a:latin typeface="Times New Roman" charset="0"/>
                <a:ea typeface="ＭＳ Ｐゴシック" charset="0"/>
              </a:defRPr>
            </a:lvl5pPr>
            <a:lvl6pPr eaLnBrk="0" hangingPunct="0">
              <a:defRPr sz="2000">
                <a:solidFill>
                  <a:schemeClr val="tx1"/>
                </a:solidFill>
                <a:latin typeface="Times New Roman" charset="0"/>
                <a:ea typeface="ＭＳ Ｐゴシック" charset="0"/>
              </a:defRPr>
            </a:lvl6pPr>
            <a:lvl7pPr eaLnBrk="0" hangingPunct="0">
              <a:defRPr sz="2000">
                <a:solidFill>
                  <a:schemeClr val="tx1"/>
                </a:solidFill>
                <a:latin typeface="Times New Roman" charset="0"/>
                <a:ea typeface="ＭＳ Ｐゴシック" charset="0"/>
              </a:defRPr>
            </a:lvl7pPr>
            <a:lvl8pPr eaLnBrk="0" hangingPunct="0">
              <a:defRPr sz="2000">
                <a:solidFill>
                  <a:schemeClr val="tx1"/>
                </a:solidFill>
                <a:latin typeface="Times New Roman" charset="0"/>
                <a:ea typeface="ＭＳ Ｐゴシック" charset="0"/>
              </a:defRPr>
            </a:lvl8pPr>
            <a:lvl9pPr eaLnBrk="0" hangingPunct="0">
              <a:defRPr sz="2000">
                <a:solidFill>
                  <a:schemeClr val="tx1"/>
                </a:solidFill>
                <a:latin typeface="Times New Roman" charset="0"/>
                <a:ea typeface="ＭＳ Ｐゴシック" charset="0"/>
              </a:defRPr>
            </a:lvl9pPr>
          </a:lstStyle>
          <a:p>
            <a:pPr algn="ctr"/>
            <a:r>
              <a:rPr lang="en-US" sz="3600" b="1" dirty="0">
                <a:solidFill>
                  <a:srgbClr val="008000"/>
                </a:solidFill>
                <a:latin typeface="+mn-lt"/>
              </a:rPr>
              <a:t>Making Definitive Particle Measurements in a Harsh Radiation Environment </a:t>
            </a:r>
          </a:p>
        </p:txBody>
      </p:sp>
      <p:pic>
        <p:nvPicPr>
          <p:cNvPr id="226" name="Picture 7"/>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200" y="7137193"/>
            <a:ext cx="3581400" cy="35704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7" name="Text Box 2"/>
          <p:cNvSpPr txBox="1">
            <a:spLocks noChangeArrowheads="1"/>
          </p:cNvSpPr>
          <p:nvPr/>
        </p:nvSpPr>
        <p:spPr bwMode="auto">
          <a:xfrm>
            <a:off x="1219200" y="5276850"/>
            <a:ext cx="9299448" cy="1754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Radiation Belt Storm Probes E</a:t>
            </a:r>
            <a:r>
              <a:rPr lang="en-US" b="1" dirty="0" smtClean="0">
                <a:solidFill>
                  <a:srgbClr val="008000"/>
                </a:solidFill>
                <a:latin typeface="+mn-lt"/>
              </a:rPr>
              <a:t>nergetic Particle, </a:t>
            </a:r>
            <a:r>
              <a:rPr lang="en-US" b="1" dirty="0" smtClean="0">
                <a:solidFill>
                  <a:srgbClr val="008000"/>
                </a:solidFill>
                <a:effectLst>
                  <a:outerShdw blurRad="38100" dist="38100" dir="2700000" algn="tl">
                    <a:srgbClr val="000000">
                      <a:alpha val="43137"/>
                    </a:srgbClr>
                  </a:outerShdw>
                </a:effectLst>
                <a:latin typeface="+mn-lt"/>
              </a:rPr>
              <a:t>C</a:t>
            </a:r>
            <a:r>
              <a:rPr lang="en-US" b="1" dirty="0" smtClean="0">
                <a:solidFill>
                  <a:srgbClr val="008000"/>
                </a:solidFill>
                <a:latin typeface="+mn-lt"/>
              </a:rPr>
              <a:t>omposition,  and </a:t>
            </a:r>
            <a:r>
              <a:rPr lang="en-US" b="1" dirty="0" smtClean="0">
                <a:solidFill>
                  <a:srgbClr val="008000"/>
                </a:solidFill>
                <a:effectLst>
                  <a:outerShdw blurRad="38100" dist="38100" dir="2700000" algn="tl">
                    <a:srgbClr val="000000">
                      <a:alpha val="43137"/>
                    </a:srgbClr>
                  </a:outerShdw>
                </a:effectLst>
                <a:latin typeface="+mn-lt"/>
              </a:rPr>
              <a:t>T</a:t>
            </a:r>
            <a:r>
              <a:rPr lang="en-US" b="1" dirty="0" smtClean="0">
                <a:solidFill>
                  <a:srgbClr val="008000"/>
                </a:solidFill>
                <a:latin typeface="+mn-lt"/>
              </a:rPr>
              <a:t>hermal Plasma Suite</a:t>
            </a:r>
            <a:r>
              <a:rPr lang="en-US" b="1" dirty="0">
                <a:solidFill>
                  <a:srgbClr val="008000"/>
                </a:solidFill>
                <a:latin typeface="+mn-lt"/>
              </a:rPr>
              <a:t> </a:t>
            </a:r>
            <a:endParaRPr lang="en-US" b="1" dirty="0" smtClean="0">
              <a:solidFill>
                <a:srgbClr val="008000"/>
              </a:solidFill>
              <a:latin typeface="+mn-lt"/>
            </a:endParaRPr>
          </a:p>
          <a:p>
            <a:pPr algn="ctr" eaLnBrk="1" hangingPunct="1">
              <a:defRPr/>
            </a:pPr>
            <a:r>
              <a:rPr lang="en-US" b="1" dirty="0" smtClean="0">
                <a:solidFill>
                  <a:srgbClr val="008000"/>
                </a:solidFill>
                <a:latin typeface="+mn-lt"/>
              </a:rPr>
              <a:t>(RBSP-ECT)  on NASA’s Van Allen Probes mission</a:t>
            </a:r>
          </a:p>
        </p:txBody>
      </p:sp>
      <p:pic>
        <p:nvPicPr>
          <p:cNvPr id="228" name="Picture 2"/>
          <p:cNvPicPr>
            <a:picLocks noChangeAspect="1" noChangeArrowheads="1"/>
          </p:cNvPicPr>
          <p:nvPr/>
        </p:nvPicPr>
        <p:blipFill>
          <a:blip r:embed="rId7">
            <a:clrChange>
              <a:clrFrom>
                <a:srgbClr val="FFFFFF"/>
              </a:clrFrom>
              <a:clrTo>
                <a:srgbClr val="FFFFFF">
                  <a:alpha val="0"/>
                </a:srgbClr>
              </a:clrTo>
            </a:clrChange>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4571546" y="7258050"/>
            <a:ext cx="6585396" cy="3946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9" name="Title 1"/>
          <p:cNvSpPr txBox="1">
            <a:spLocks/>
          </p:cNvSpPr>
          <p:nvPr/>
        </p:nvSpPr>
        <p:spPr>
          <a:xfrm>
            <a:off x="1066800" y="14344650"/>
            <a:ext cx="9299448" cy="1207008"/>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latin typeface="+mn-lt"/>
              </a:rPr>
              <a:t>ECT In-flight Instrument Performance Meets or Exceeds all Requirements</a:t>
            </a:r>
            <a:endParaRPr lang="en-US" sz="3600" b="1" dirty="0">
              <a:solidFill>
                <a:srgbClr val="008000"/>
              </a:solidFill>
              <a:latin typeface="+mn-lt"/>
            </a:endParaRPr>
          </a:p>
        </p:txBody>
      </p:sp>
      <p:sp>
        <p:nvSpPr>
          <p:cNvPr id="230" name="Content Placeholder 2"/>
          <p:cNvSpPr txBox="1">
            <a:spLocks/>
          </p:cNvSpPr>
          <p:nvPr/>
        </p:nvSpPr>
        <p:spPr>
          <a:xfrm>
            <a:off x="6553200" y="15316200"/>
            <a:ext cx="4800600" cy="68580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All 12 ECT instrument packages performing beautifully: 1 HOPE, 4 </a:t>
            </a:r>
            <a:r>
              <a:rPr lang="en-US" sz="2800" b="1" dirty="0" err="1" smtClean="0">
                <a:solidFill>
                  <a:schemeClr val="tx1"/>
                </a:solidFill>
              </a:rPr>
              <a:t>MagEIS</a:t>
            </a:r>
            <a:r>
              <a:rPr lang="en-US" sz="2800" b="1" dirty="0" smtClean="0">
                <a:solidFill>
                  <a:schemeClr val="tx1"/>
                </a:solidFill>
              </a:rPr>
              <a:t> (1 “Lo”, 2 “Meds”, 1 “Hi” , 1 REPT per s/c)</a:t>
            </a:r>
          </a:p>
          <a:p>
            <a:pPr marL="457200" indent="-457200" algn="l">
              <a:buFont typeface="Arial"/>
              <a:buChar char="•"/>
            </a:pPr>
            <a:r>
              <a:rPr lang="en-US" sz="2800" b="1" dirty="0">
                <a:solidFill>
                  <a:schemeClr val="tx1"/>
                </a:solidFill>
              </a:rPr>
              <a:t>I</a:t>
            </a:r>
            <a:r>
              <a:rPr lang="en-US" sz="2800" b="1" dirty="0" smtClean="0">
                <a:solidFill>
                  <a:schemeClr val="tx1"/>
                </a:solidFill>
              </a:rPr>
              <a:t>nflight performance meets or exceeds L1 measurement requirements</a:t>
            </a:r>
          </a:p>
          <a:p>
            <a:pPr marL="457200" indent="-457200" algn="l">
              <a:buFont typeface="Arial"/>
              <a:buChar char="•"/>
            </a:pPr>
            <a:r>
              <a:rPr lang="en-US" sz="2800" b="1" dirty="0" smtClean="0">
                <a:solidFill>
                  <a:schemeClr val="tx1"/>
                </a:solidFill>
              </a:rPr>
              <a:t>Background rejection techniques successful on all instruments </a:t>
            </a:r>
          </a:p>
          <a:p>
            <a:pPr marL="457200" indent="-457200" algn="l">
              <a:buFont typeface="Arial"/>
              <a:buChar char="•"/>
            </a:pPr>
            <a:r>
              <a:rPr lang="en-US" sz="2800" b="1" dirty="0" smtClean="0">
                <a:solidFill>
                  <a:schemeClr val="tx1"/>
                </a:solidFill>
              </a:rPr>
              <a:t>Continuous Cross-</a:t>
            </a:r>
            <a:r>
              <a:rPr lang="en-US" sz="2800" b="1" dirty="0" err="1" smtClean="0">
                <a:solidFill>
                  <a:schemeClr val="tx1"/>
                </a:solidFill>
              </a:rPr>
              <a:t>cal</a:t>
            </a:r>
            <a:r>
              <a:rPr lang="en-US" sz="2800" b="1" dirty="0" smtClean="0">
                <a:solidFill>
                  <a:schemeClr val="tx1"/>
                </a:solidFill>
              </a:rPr>
              <a:t> improvements</a:t>
            </a:r>
          </a:p>
        </p:txBody>
      </p:sp>
      <p:pic>
        <p:nvPicPr>
          <p:cNvPr id="231" name="Picture 43" descr="7.bmp"/>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bwMode="auto">
          <a:xfrm>
            <a:off x="990600" y="15411450"/>
            <a:ext cx="1989906" cy="25054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2" name="Text Box 10"/>
          <p:cNvSpPr txBox="1">
            <a:spLocks noChangeArrowheads="1"/>
          </p:cNvSpPr>
          <p:nvPr/>
        </p:nvSpPr>
        <p:spPr bwMode="auto">
          <a:xfrm>
            <a:off x="3276600" y="1556385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Helium Oxygen Proton Electron (HOPE)</a:t>
            </a:r>
          </a:p>
          <a:p>
            <a:r>
              <a:rPr lang="en-US" sz="2400" b="1" i="1" dirty="0" err="1" smtClean="0">
                <a:solidFill>
                  <a:srgbClr val="0000FF"/>
                </a:solidFill>
                <a:latin typeface="+mn-lt"/>
              </a:rPr>
              <a:t>Funsten</a:t>
            </a:r>
            <a:r>
              <a:rPr lang="en-US" sz="2400" b="1" i="1" dirty="0" smtClean="0">
                <a:solidFill>
                  <a:srgbClr val="0000FF"/>
                </a:solidFill>
                <a:latin typeface="+mn-lt"/>
              </a:rPr>
              <a:t> et al., 2013</a:t>
            </a:r>
          </a:p>
          <a:p>
            <a:endParaRPr lang="en-US" sz="2400" b="1" i="1" dirty="0">
              <a:latin typeface="+mn-lt"/>
            </a:endParaRPr>
          </a:p>
        </p:txBody>
      </p:sp>
      <p:sp>
        <p:nvSpPr>
          <p:cNvPr id="233" name="Text Box 10"/>
          <p:cNvSpPr txBox="1">
            <a:spLocks noChangeArrowheads="1"/>
          </p:cNvSpPr>
          <p:nvPr/>
        </p:nvSpPr>
        <p:spPr bwMode="auto">
          <a:xfrm>
            <a:off x="4800600" y="17621250"/>
            <a:ext cx="23622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Magnetic Electron Ion Spectrometer (</a:t>
            </a:r>
            <a:r>
              <a:rPr lang="en-US" sz="2400" b="1" i="1" dirty="0" err="1" smtClean="0">
                <a:latin typeface="+mn-lt"/>
              </a:rPr>
              <a:t>MagEIS</a:t>
            </a:r>
            <a:r>
              <a:rPr lang="en-US" sz="2400" b="1" i="1" dirty="0" smtClean="0">
                <a:latin typeface="+mn-lt"/>
              </a:rPr>
              <a:t>)</a:t>
            </a:r>
          </a:p>
          <a:p>
            <a:r>
              <a:rPr lang="en-US" sz="2400" b="1" i="1" dirty="0" smtClean="0">
                <a:solidFill>
                  <a:srgbClr val="0000FF"/>
                </a:solidFill>
                <a:latin typeface="+mn-lt"/>
              </a:rPr>
              <a:t>Blake et al., 2013</a:t>
            </a:r>
          </a:p>
          <a:p>
            <a:endParaRPr lang="en-US" sz="2400" b="1" i="1" dirty="0">
              <a:latin typeface="+mn-lt"/>
            </a:endParaRPr>
          </a:p>
        </p:txBody>
      </p:sp>
      <p:pic>
        <p:nvPicPr>
          <p:cNvPr id="234" name="Picture 15" descr="DSC_5019.JPG"/>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bwMode="auto">
          <a:xfrm>
            <a:off x="990600" y="19221450"/>
            <a:ext cx="2181844" cy="2885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 name="Text Box 10"/>
          <p:cNvSpPr txBox="1">
            <a:spLocks noChangeArrowheads="1"/>
          </p:cNvSpPr>
          <p:nvPr/>
        </p:nvSpPr>
        <p:spPr bwMode="auto">
          <a:xfrm>
            <a:off x="3429000" y="20364450"/>
            <a:ext cx="2667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Relativistic Electron Proton Telescope (REPT)</a:t>
            </a:r>
          </a:p>
          <a:p>
            <a:r>
              <a:rPr lang="en-US" sz="2400" b="1" i="1" dirty="0" smtClean="0">
                <a:solidFill>
                  <a:srgbClr val="0000FF"/>
                </a:solidFill>
                <a:latin typeface="+mn-lt"/>
              </a:rPr>
              <a:t>Baker et al, 2013</a:t>
            </a:r>
          </a:p>
          <a:p>
            <a:endParaRPr lang="en-US" sz="2400" b="1" i="1" dirty="0">
              <a:latin typeface="+mn-lt"/>
            </a:endParaRPr>
          </a:p>
        </p:txBody>
      </p:sp>
      <p:pic>
        <p:nvPicPr>
          <p:cNvPr id="236" name="Content Placeholder 5" descr="Picture 5.png"/>
          <p:cNvPicPr>
            <a:picLocks noChangeAspect="1"/>
          </p:cNvPicPr>
          <p:nvPr/>
        </p:nvPicPr>
        <p:blipFill>
          <a:blip r:embed="rId11" cstate="screen">
            <a:extLst>
              <a:ext uri="{28A0092B-C50C-407E-A947-70E740481C1C}">
                <a14:useLocalDpi xmlns:a14="http://schemas.microsoft.com/office/drawing/2010/main"/>
              </a:ext>
            </a:extLst>
          </a:blip>
          <a:srcRect l="-24730" r="-24730"/>
          <a:stretch>
            <a:fillRect/>
          </a:stretch>
        </p:blipFill>
        <p:spPr bwMode="auto">
          <a:xfrm>
            <a:off x="1371600" y="17525327"/>
            <a:ext cx="3925277" cy="2288323"/>
          </a:xfrm>
          <a:prstGeom prst="rect">
            <a:avLst/>
          </a:prstGeom>
          <a:ln>
            <a:noFill/>
          </a:ln>
          <a:effectLst>
            <a:outerShdw blurRad="292100" dist="139700" dir="2700000" algn="tl" rotWithShape="0">
              <a:srgbClr val="333333">
                <a:alpha val="65000"/>
              </a:srgbClr>
            </a:outerShdw>
          </a:effectLst>
        </p:spPr>
      </p:pic>
      <p:sp>
        <p:nvSpPr>
          <p:cNvPr id="237" name="Rectangle 236"/>
          <p:cNvSpPr/>
          <p:nvPr/>
        </p:nvSpPr>
        <p:spPr>
          <a:xfrm>
            <a:off x="990600" y="10687050"/>
            <a:ext cx="3467754" cy="584776"/>
          </a:xfrm>
          <a:prstGeom prst="rect">
            <a:avLst/>
          </a:prstGeom>
        </p:spPr>
        <p:txBody>
          <a:bodyPr wrap="none">
            <a:spAutoFit/>
          </a:bodyPr>
          <a:lstStyle/>
          <a:p>
            <a:r>
              <a:rPr lang="en-US" sz="3200" b="1" i="1" dirty="0" smtClean="0">
                <a:solidFill>
                  <a:srgbClr val="0000FF"/>
                </a:solidFill>
              </a:rPr>
              <a:t>Spence et </a:t>
            </a:r>
            <a:r>
              <a:rPr lang="en-US" sz="3200" b="1" i="1" dirty="0">
                <a:solidFill>
                  <a:srgbClr val="0000FF"/>
                </a:solidFill>
              </a:rPr>
              <a:t>al., 2013</a:t>
            </a:r>
          </a:p>
        </p:txBody>
      </p:sp>
      <p:sp>
        <p:nvSpPr>
          <p:cNvPr id="238" name="Text Box 2"/>
          <p:cNvSpPr txBox="1">
            <a:spLocks noChangeArrowheads="1"/>
          </p:cNvSpPr>
          <p:nvPr/>
        </p:nvSpPr>
        <p:spPr bwMode="auto">
          <a:xfrm>
            <a:off x="1143000" y="23514853"/>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 Hearty Thank You to All Who Contributed to a Growing List of High Impact Publications</a:t>
            </a:r>
            <a:endParaRPr lang="en-US" b="1" dirty="0" smtClean="0">
              <a:solidFill>
                <a:srgbClr val="008000"/>
              </a:solidFill>
              <a:latin typeface="+mn-lt"/>
            </a:endParaRPr>
          </a:p>
        </p:txBody>
      </p:sp>
      <p:sp>
        <p:nvSpPr>
          <p:cNvPr id="239" name="Content Placeholder 2"/>
          <p:cNvSpPr txBox="1">
            <a:spLocks/>
          </p:cNvSpPr>
          <p:nvPr/>
        </p:nvSpPr>
        <p:spPr>
          <a:xfrm>
            <a:off x="304800" y="24384000"/>
            <a:ext cx="6096000" cy="55626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As of 1 December 2018, a total of ~400 </a:t>
            </a:r>
            <a:r>
              <a:rPr lang="en-US" sz="2800" b="1" dirty="0" smtClean="0">
                <a:solidFill>
                  <a:srgbClr val="FF0000"/>
                </a:solidFill>
              </a:rPr>
              <a:t>(*)</a:t>
            </a:r>
            <a:r>
              <a:rPr lang="en-US" sz="2800" b="1" dirty="0" smtClean="0">
                <a:solidFill>
                  <a:schemeClr val="tx1"/>
                </a:solidFill>
              </a:rPr>
              <a:t> papers including ECT data as a significant element, many in high impact journals:</a:t>
            </a:r>
          </a:p>
          <a:p>
            <a:pPr algn="l"/>
            <a:endParaRPr lang="en-US" sz="1800" b="1" i="1" dirty="0" smtClean="0">
              <a:solidFill>
                <a:schemeClr val="tx1"/>
              </a:solidFill>
            </a:endParaRPr>
          </a:p>
          <a:p>
            <a:pPr marL="796925" indent="-457200" algn="l">
              <a:buFont typeface="Arial"/>
              <a:buChar char="•"/>
            </a:pPr>
            <a:r>
              <a:rPr lang="en-US" sz="2400" b="1" i="1" dirty="0" smtClean="0">
                <a:solidFill>
                  <a:schemeClr val="tx1"/>
                </a:solidFill>
              </a:rPr>
              <a:t>Submitted and in review: 	 15</a:t>
            </a:r>
            <a:endParaRPr lang="en-US" sz="2400" b="1" i="1" dirty="0">
              <a:solidFill>
                <a:schemeClr val="tx1"/>
              </a:solidFill>
            </a:endParaRPr>
          </a:p>
          <a:p>
            <a:pPr marL="796925" indent="-457200" algn="l">
              <a:buFont typeface="Arial"/>
              <a:buChar char="•"/>
            </a:pPr>
            <a:r>
              <a:rPr lang="en-US" sz="2400" b="1" i="1" dirty="0" smtClean="0">
                <a:solidFill>
                  <a:schemeClr val="tx1"/>
                </a:solidFill>
              </a:rPr>
              <a:t>In press:	9</a:t>
            </a:r>
          </a:p>
          <a:p>
            <a:pPr marL="796925" indent="-457200" algn="l">
              <a:buFont typeface="Arial"/>
              <a:buChar char="•"/>
            </a:pPr>
            <a:r>
              <a:rPr lang="en-US" sz="2400" b="1" i="1" dirty="0">
                <a:solidFill>
                  <a:schemeClr val="tx1"/>
                </a:solidFill>
              </a:rPr>
              <a:t>Published in 2017:	</a:t>
            </a:r>
            <a:r>
              <a:rPr lang="en-US" sz="2400" b="1" i="1" dirty="0" smtClean="0">
                <a:solidFill>
                  <a:schemeClr val="tx1"/>
                </a:solidFill>
              </a:rPr>
              <a:t>75</a:t>
            </a:r>
            <a:endParaRPr lang="en-US" sz="2400" b="1" i="1" dirty="0">
              <a:solidFill>
                <a:schemeClr val="tx1"/>
              </a:solidFill>
            </a:endParaRPr>
          </a:p>
          <a:p>
            <a:pPr marL="796925" indent="-457200" algn="l">
              <a:buFont typeface="Arial"/>
              <a:buChar char="•"/>
            </a:pPr>
            <a:r>
              <a:rPr lang="en-US" sz="2400" b="1" i="1" dirty="0" smtClean="0">
                <a:solidFill>
                  <a:schemeClr val="tx1"/>
                </a:solidFill>
              </a:rPr>
              <a:t>Published in 2017:	80</a:t>
            </a:r>
          </a:p>
          <a:p>
            <a:pPr marL="796925" indent="-457200" algn="l">
              <a:buFont typeface="Arial"/>
              <a:buChar char="•"/>
            </a:pPr>
            <a:r>
              <a:rPr lang="en-US" sz="2400" b="1" i="1" dirty="0" smtClean="0">
                <a:solidFill>
                  <a:schemeClr val="tx1"/>
                </a:solidFill>
              </a:rPr>
              <a:t>Published </a:t>
            </a:r>
            <a:r>
              <a:rPr lang="en-US" sz="2400" b="1" i="1" dirty="0">
                <a:solidFill>
                  <a:schemeClr val="tx1"/>
                </a:solidFill>
              </a:rPr>
              <a:t>in </a:t>
            </a:r>
            <a:r>
              <a:rPr lang="en-US" sz="2400" b="1" i="1" dirty="0" smtClean="0">
                <a:solidFill>
                  <a:schemeClr val="tx1"/>
                </a:solidFill>
              </a:rPr>
              <a:t>2016:</a:t>
            </a:r>
            <a:r>
              <a:rPr lang="en-US" sz="2400" b="1" i="1" dirty="0">
                <a:solidFill>
                  <a:schemeClr val="tx1"/>
                </a:solidFill>
              </a:rPr>
              <a:t>	</a:t>
            </a:r>
            <a:r>
              <a:rPr lang="en-US" sz="2400" b="1" i="1" dirty="0" smtClean="0">
                <a:solidFill>
                  <a:schemeClr val="tx1"/>
                </a:solidFill>
              </a:rPr>
              <a:t>80</a:t>
            </a:r>
            <a:endParaRPr lang="en-US" sz="2400" b="1" i="1" dirty="0">
              <a:solidFill>
                <a:schemeClr val="tx1"/>
              </a:solidFill>
            </a:endParaRPr>
          </a:p>
          <a:p>
            <a:pPr marL="796925" indent="-457200" algn="l">
              <a:buFont typeface="Arial"/>
              <a:buChar char="•"/>
            </a:pPr>
            <a:r>
              <a:rPr lang="en-US" sz="2400" b="1" i="1" dirty="0" smtClean="0">
                <a:solidFill>
                  <a:schemeClr val="tx1"/>
                </a:solidFill>
              </a:rPr>
              <a:t>Published in 2015:	70</a:t>
            </a:r>
          </a:p>
          <a:p>
            <a:pPr marL="796925" indent="-457200" algn="l">
              <a:buFont typeface="Arial"/>
              <a:buChar char="•"/>
            </a:pPr>
            <a:r>
              <a:rPr lang="en-US" sz="2400" b="1" i="1" dirty="0" smtClean="0">
                <a:solidFill>
                  <a:schemeClr val="tx1"/>
                </a:solidFill>
              </a:rPr>
              <a:t>Published in 2014:	48</a:t>
            </a:r>
          </a:p>
          <a:p>
            <a:pPr marL="796925" indent="-457200" algn="l">
              <a:buFont typeface="Arial"/>
              <a:buChar char="•"/>
            </a:pPr>
            <a:r>
              <a:rPr lang="en-US" sz="2400" b="1" i="1" dirty="0" smtClean="0">
                <a:solidFill>
                  <a:schemeClr val="tx1"/>
                </a:solidFill>
              </a:rPr>
              <a:t>Published in 2013:	17</a:t>
            </a:r>
          </a:p>
          <a:p>
            <a:pPr marL="796925" indent="-457200" algn="l">
              <a:buFont typeface="Arial"/>
              <a:buChar char="•"/>
            </a:pPr>
            <a:r>
              <a:rPr lang="en-US" sz="2400" b="1" i="1" dirty="0" smtClean="0">
                <a:solidFill>
                  <a:schemeClr val="tx1"/>
                </a:solidFill>
              </a:rPr>
              <a:t>Published in 2012:	3</a:t>
            </a:r>
          </a:p>
          <a:p>
            <a:pPr marL="339725" algn="l"/>
            <a:endParaRPr lang="en-US" sz="2400" b="1" i="1" dirty="0" smtClean="0">
              <a:solidFill>
                <a:schemeClr val="tx1"/>
              </a:solidFill>
            </a:endParaRPr>
          </a:p>
        </p:txBody>
      </p:sp>
      <p:sp>
        <p:nvSpPr>
          <p:cNvPr id="240" name="Content Placeholder 2"/>
          <p:cNvSpPr txBox="1">
            <a:spLocks/>
          </p:cNvSpPr>
          <p:nvPr/>
        </p:nvSpPr>
        <p:spPr>
          <a:xfrm>
            <a:off x="533400" y="30327600"/>
            <a:ext cx="108204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algn="l"/>
            <a:r>
              <a:rPr lang="en-US" sz="2000" b="1" i="1" dirty="0" smtClean="0">
                <a:solidFill>
                  <a:srgbClr val="FF0000"/>
                </a:solidFill>
              </a:rPr>
              <a:t>(*)  Please help us accurately credit your contributions by letting us know about your papers at the RBSP-ECT website noted above</a:t>
            </a:r>
          </a:p>
        </p:txBody>
      </p:sp>
      <p:sp>
        <p:nvSpPr>
          <p:cNvPr id="241" name="Rectangle 240"/>
          <p:cNvSpPr/>
          <p:nvPr/>
        </p:nvSpPr>
        <p:spPr>
          <a:xfrm>
            <a:off x="6477000" y="29300269"/>
            <a:ext cx="4419600" cy="646331"/>
          </a:xfrm>
          <a:prstGeom prst="rect">
            <a:avLst/>
          </a:prstGeom>
        </p:spPr>
        <p:txBody>
          <a:bodyPr wrap="square">
            <a:spAutoFit/>
          </a:bodyPr>
          <a:lstStyle/>
          <a:p>
            <a:r>
              <a:rPr lang="en-US" sz="1800" dirty="0">
                <a:solidFill>
                  <a:srgbClr val="000000"/>
                </a:solidFill>
              </a:rPr>
              <a:t>https://</a:t>
            </a:r>
            <a:r>
              <a:rPr lang="en-US" sz="1800" dirty="0" err="1">
                <a:solidFill>
                  <a:srgbClr val="000000"/>
                </a:solidFill>
              </a:rPr>
              <a:t>rbsp-ect.newmexicoconsortium.org</a:t>
            </a:r>
            <a:r>
              <a:rPr lang="en-US" sz="1800" dirty="0">
                <a:solidFill>
                  <a:srgbClr val="000000"/>
                </a:solidFill>
              </a:rPr>
              <a:t>/publications/</a:t>
            </a:r>
            <a:r>
              <a:rPr lang="en-US" sz="1800" dirty="0" err="1">
                <a:solidFill>
                  <a:srgbClr val="000000"/>
                </a:solidFill>
              </a:rPr>
              <a:t>Publications_Journals.php</a:t>
            </a:r>
            <a:endParaRPr lang="en-US" sz="1800" dirty="0"/>
          </a:p>
        </p:txBody>
      </p:sp>
      <p:sp>
        <p:nvSpPr>
          <p:cNvPr id="242" name="Text Box 2"/>
          <p:cNvSpPr txBox="1">
            <a:spLocks noChangeArrowheads="1"/>
          </p:cNvSpPr>
          <p:nvPr/>
        </p:nvSpPr>
        <p:spPr bwMode="auto">
          <a:xfrm>
            <a:off x="12344400" y="5181600"/>
            <a:ext cx="929944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All RBSP-ECT Data, Documentation, and Science Activity Available Through Single Suite SOC</a:t>
            </a:r>
            <a:endParaRPr lang="en-US" b="1" dirty="0" smtClean="0">
              <a:solidFill>
                <a:srgbClr val="008000"/>
              </a:solidFill>
              <a:latin typeface="+mn-lt"/>
            </a:endParaRPr>
          </a:p>
        </p:txBody>
      </p:sp>
      <p:sp>
        <p:nvSpPr>
          <p:cNvPr id="243" name="Content Placeholder 2"/>
          <p:cNvSpPr txBox="1">
            <a:spLocks/>
          </p:cNvSpPr>
          <p:nvPr/>
        </p:nvSpPr>
        <p:spPr>
          <a:xfrm>
            <a:off x="18821400" y="7010400"/>
            <a:ext cx="41148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RBSP-ECT SOC at NMC provides access to:</a:t>
            </a:r>
          </a:p>
          <a:p>
            <a:pPr marL="611188" indent="-457200" algn="l">
              <a:buFont typeface="Arial"/>
              <a:buChar char="•"/>
            </a:pPr>
            <a:r>
              <a:rPr lang="en-US" sz="2400" b="1" i="1" dirty="0">
                <a:solidFill>
                  <a:schemeClr val="tx1"/>
                </a:solidFill>
              </a:rPr>
              <a:t>P</a:t>
            </a:r>
            <a:r>
              <a:rPr lang="en-US" sz="2400" b="1" i="1" dirty="0" smtClean="0">
                <a:solidFill>
                  <a:schemeClr val="tx1"/>
                </a:solidFill>
              </a:rPr>
              <a:t>ublic data including summary plots, digital data directories, as well as data descriptions</a:t>
            </a:r>
          </a:p>
          <a:p>
            <a:pPr marL="611188" indent="-457200" algn="l">
              <a:buFont typeface="Arial"/>
              <a:buChar char="•"/>
            </a:pPr>
            <a:r>
              <a:rPr lang="en-US" sz="2400" b="1" i="1" dirty="0" err="1" smtClean="0">
                <a:solidFill>
                  <a:schemeClr val="tx1"/>
                </a:solidFill>
              </a:rPr>
              <a:t>Autoplot</a:t>
            </a:r>
            <a:r>
              <a:rPr lang="en-US" sz="2400" b="1" i="1" dirty="0" smtClean="0">
                <a:solidFill>
                  <a:schemeClr val="tx1"/>
                </a:solidFill>
              </a:rPr>
              <a:t> for ECT</a:t>
            </a:r>
          </a:p>
          <a:p>
            <a:pPr marL="611188" indent="-457200" algn="l">
              <a:buFont typeface="Arial"/>
              <a:buChar char="•"/>
            </a:pPr>
            <a:r>
              <a:rPr lang="en-US" sz="2400" b="1" i="1" dirty="0" smtClean="0">
                <a:solidFill>
                  <a:schemeClr val="tx1"/>
                </a:solidFill>
              </a:rPr>
              <a:t>Publications and Rules of the Road</a:t>
            </a:r>
          </a:p>
          <a:p>
            <a:pPr marL="457200" indent="-457200" algn="l">
              <a:buFont typeface="Arial"/>
              <a:buChar char="•"/>
            </a:pPr>
            <a:endParaRPr lang="en-US" sz="2800" b="1" dirty="0" smtClean="0">
              <a:solidFill>
                <a:schemeClr val="tx1"/>
              </a:solidFill>
            </a:endParaRPr>
          </a:p>
        </p:txBody>
      </p:sp>
      <p:sp>
        <p:nvSpPr>
          <p:cNvPr id="244" name="Rectangle 243"/>
          <p:cNvSpPr/>
          <p:nvPr/>
        </p:nvSpPr>
        <p:spPr>
          <a:xfrm>
            <a:off x="11887200" y="12496800"/>
            <a:ext cx="10668000" cy="584776"/>
          </a:xfrm>
          <a:prstGeom prst="rect">
            <a:avLst/>
          </a:prstGeom>
        </p:spPr>
        <p:txBody>
          <a:bodyPr wrap="square">
            <a:spAutoFit/>
          </a:bodyPr>
          <a:lstStyle/>
          <a:p>
            <a:pPr algn="ctr"/>
            <a:r>
              <a:rPr lang="en-US" sz="3200" b="1" dirty="0">
                <a:solidFill>
                  <a:srgbClr val="008000"/>
                </a:solidFill>
              </a:rPr>
              <a:t>https://</a:t>
            </a:r>
            <a:r>
              <a:rPr lang="en-US" sz="3200" b="1" dirty="0" err="1">
                <a:solidFill>
                  <a:srgbClr val="008000"/>
                </a:solidFill>
              </a:rPr>
              <a:t>rbsp-ect.newmexicoconsortium.org</a:t>
            </a:r>
            <a:r>
              <a:rPr lang="en-US" sz="3200" b="1" dirty="0">
                <a:solidFill>
                  <a:srgbClr val="008000"/>
                </a:solidFill>
              </a:rPr>
              <a:t>/</a:t>
            </a:r>
            <a:r>
              <a:rPr lang="en-US" sz="3200" b="1" dirty="0" err="1">
                <a:solidFill>
                  <a:srgbClr val="008000"/>
                </a:solidFill>
              </a:rPr>
              <a:t>rbsp_ect.php</a:t>
            </a:r>
            <a:endParaRPr lang="en-US" sz="3200" b="1" dirty="0">
              <a:solidFill>
                <a:srgbClr val="008000"/>
              </a:solidFill>
            </a:endParaRPr>
          </a:p>
        </p:txBody>
      </p:sp>
      <p:pic>
        <p:nvPicPr>
          <p:cNvPr id="245" name="Picture 244" descr="Screen Shot 2015-06-15 at 11.34.44 AM.png"/>
          <p:cNvPicPr>
            <a:picLocks noChangeAspect="1"/>
          </p:cNvPicPr>
          <p:nvPr/>
        </p:nvPicPr>
        <p:blipFill rotWithShape="1">
          <a:blip r:embed="rId12">
            <a:extLst>
              <a:ext uri="{28A0092B-C50C-407E-A947-70E740481C1C}">
                <a14:useLocalDpi xmlns:a14="http://schemas.microsoft.com/office/drawing/2010/main" val="0"/>
              </a:ext>
            </a:extLst>
          </a:blip>
          <a:srcRect l="3431" r="8188"/>
          <a:stretch/>
        </p:blipFill>
        <p:spPr>
          <a:xfrm>
            <a:off x="18516600" y="15852464"/>
            <a:ext cx="3810000" cy="6245536"/>
          </a:xfrm>
          <a:prstGeom prst="rect">
            <a:avLst/>
          </a:prstGeom>
          <a:ln>
            <a:noFill/>
          </a:ln>
          <a:effectLst>
            <a:outerShdw blurRad="292100" dist="139700" dir="2700000" algn="tl" rotWithShape="0">
              <a:srgbClr val="333333">
                <a:alpha val="65000"/>
              </a:srgbClr>
            </a:outerShdw>
          </a:effectLst>
        </p:spPr>
      </p:pic>
      <p:sp>
        <p:nvSpPr>
          <p:cNvPr id="246" name="Text Box 2"/>
          <p:cNvSpPr txBox="1">
            <a:spLocks noChangeArrowheads="1"/>
          </p:cNvSpPr>
          <p:nvPr/>
        </p:nvSpPr>
        <p:spPr bwMode="auto">
          <a:xfrm>
            <a:off x="12573000" y="144018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The RBSP-ECT SOC Provides Links to Level 2 and Level 3 RBSP-ECT Data and Ancillary Data</a:t>
            </a:r>
            <a:endParaRPr lang="en-US" b="1" dirty="0" smtClean="0">
              <a:solidFill>
                <a:srgbClr val="008000"/>
              </a:solidFill>
              <a:latin typeface="+mn-lt"/>
            </a:endParaRPr>
          </a:p>
        </p:txBody>
      </p:sp>
      <p:sp>
        <p:nvSpPr>
          <p:cNvPr id="247" name="Content Placeholder 2"/>
          <p:cNvSpPr txBox="1">
            <a:spLocks/>
          </p:cNvSpPr>
          <p:nvPr/>
        </p:nvSpPr>
        <p:spPr>
          <a:xfrm>
            <a:off x="11658600" y="15468600"/>
            <a:ext cx="73914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355600" indent="-355600" algn="l">
              <a:buFont typeface="Arial"/>
              <a:buChar char="•"/>
            </a:pPr>
            <a:r>
              <a:rPr lang="en-US" sz="2800" b="1" dirty="0" smtClean="0">
                <a:solidFill>
                  <a:schemeClr val="tx1"/>
                </a:solidFill>
              </a:rPr>
              <a:t>Public access to Level 2 and 3 data from each ECT instrument on both spacecraft</a:t>
            </a:r>
          </a:p>
          <a:p>
            <a:pPr marL="355600" indent="-355600" algn="l">
              <a:buFont typeface="Arial"/>
              <a:buChar char="•"/>
            </a:pPr>
            <a:r>
              <a:rPr lang="en-US" sz="2800" b="1" dirty="0" smtClean="0">
                <a:solidFill>
                  <a:schemeClr val="tx1"/>
                </a:solidFill>
              </a:rPr>
              <a:t>SOC provides extensive ephemeris information for both spacecraft</a:t>
            </a:r>
          </a:p>
          <a:p>
            <a:pPr marL="355600" indent="-355600" algn="l">
              <a:buFont typeface="Arial"/>
              <a:buChar char="•"/>
            </a:pPr>
            <a:r>
              <a:rPr lang="en-US" sz="2800" b="1" dirty="0" smtClean="0">
                <a:solidFill>
                  <a:schemeClr val="tx1"/>
                </a:solidFill>
              </a:rPr>
              <a:t>Access to ancillary data (such as Qin-Denton parameter files)</a:t>
            </a:r>
          </a:p>
          <a:p>
            <a:pPr marL="355600" indent="-355600" algn="l">
              <a:buFont typeface="Arial"/>
              <a:buChar char="•"/>
            </a:pPr>
            <a:r>
              <a:rPr lang="en-US" sz="2800" b="1" dirty="0" smtClean="0">
                <a:solidFill>
                  <a:srgbClr val="FF0000"/>
                </a:solidFill>
              </a:rPr>
              <a:t>Please refer to “Data Quality and Caveats” section before using data!</a:t>
            </a:r>
          </a:p>
          <a:p>
            <a:pPr marL="457200" indent="-457200" algn="l">
              <a:buFont typeface="Arial"/>
              <a:buChar char="•"/>
            </a:pPr>
            <a:endParaRPr lang="en-US" sz="2800" b="1" dirty="0" smtClean="0">
              <a:solidFill>
                <a:schemeClr val="tx1"/>
              </a:solidFill>
            </a:endParaRPr>
          </a:p>
        </p:txBody>
      </p:sp>
      <p:sp>
        <p:nvSpPr>
          <p:cNvPr id="248" name="Text Box 2"/>
          <p:cNvSpPr txBox="1">
            <a:spLocks noChangeArrowheads="1"/>
          </p:cNvSpPr>
          <p:nvPr/>
        </p:nvSpPr>
        <p:spPr bwMode="auto">
          <a:xfrm>
            <a:off x="12687297" y="23512177"/>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RBSP-ECT Data Available on SOC Site Once Data Verification and Validation is Complete</a:t>
            </a:r>
            <a:endParaRPr lang="en-US" b="1" dirty="0" smtClean="0">
              <a:solidFill>
                <a:srgbClr val="008000"/>
              </a:solidFill>
              <a:latin typeface="+mn-lt"/>
            </a:endParaRPr>
          </a:p>
        </p:txBody>
      </p:sp>
      <p:sp>
        <p:nvSpPr>
          <p:cNvPr id="249" name="Text Box 2"/>
          <p:cNvSpPr txBox="1">
            <a:spLocks noChangeArrowheads="1"/>
          </p:cNvSpPr>
          <p:nvPr/>
        </p:nvSpPr>
        <p:spPr bwMode="auto">
          <a:xfrm>
            <a:off x="35052000" y="14435146"/>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Van Allen Probes Science Plan Articulated in 2017 Senior Review Traceability Matrix </a:t>
            </a:r>
            <a:endParaRPr lang="en-US" b="1" dirty="0" smtClean="0">
              <a:solidFill>
                <a:srgbClr val="008000"/>
              </a:solidFill>
              <a:latin typeface="+mn-lt"/>
            </a:endParaRPr>
          </a:p>
        </p:txBody>
      </p:sp>
      <p:sp>
        <p:nvSpPr>
          <p:cNvPr id="250" name="Text Box 2"/>
          <p:cNvSpPr txBox="1">
            <a:spLocks noChangeArrowheads="1"/>
          </p:cNvSpPr>
          <p:nvPr/>
        </p:nvSpPr>
        <p:spPr bwMode="auto">
          <a:xfrm>
            <a:off x="34966292" y="233172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Please Join Us in the Continuing Excitement of Radiation Belt Discoveries!</a:t>
            </a:r>
            <a:endParaRPr lang="en-US" b="1" dirty="0" smtClean="0">
              <a:solidFill>
                <a:srgbClr val="008000"/>
              </a:solidFill>
              <a:latin typeface="+mn-lt"/>
            </a:endParaRPr>
          </a:p>
        </p:txBody>
      </p:sp>
      <p:graphicFrame>
        <p:nvGraphicFramePr>
          <p:cNvPr id="251" name="Table 250"/>
          <p:cNvGraphicFramePr>
            <a:graphicFrameLocks noGrp="1"/>
          </p:cNvGraphicFramePr>
          <p:nvPr>
            <p:extLst>
              <p:ext uri="{D42A27DB-BD31-4B8C-83A1-F6EECF244321}">
                <p14:modId xmlns:p14="http://schemas.microsoft.com/office/powerpoint/2010/main" val="1381310161"/>
              </p:ext>
            </p:extLst>
          </p:nvPr>
        </p:nvGraphicFramePr>
        <p:xfrm>
          <a:off x="12458697" y="25569577"/>
          <a:ext cx="9753597" cy="2590800"/>
        </p:xfrm>
        <a:graphic>
          <a:graphicData uri="http://schemas.openxmlformats.org/drawingml/2006/table">
            <a:tbl>
              <a:tblPr firstRow="1" bandRow="1">
                <a:tableStyleId>{69C7853C-536D-4A76-A0AE-DD22124D55A5}</a:tableStyleId>
              </a:tblPr>
              <a:tblGrid>
                <a:gridCol w="1393371"/>
                <a:gridCol w="1393371"/>
                <a:gridCol w="1393371"/>
                <a:gridCol w="1393371"/>
                <a:gridCol w="1393371"/>
                <a:gridCol w="1393371"/>
                <a:gridCol w="1393371"/>
              </a:tblGrid>
              <a:tr h="863600">
                <a:tc>
                  <a:txBody>
                    <a:bodyPr/>
                    <a:lstStyle/>
                    <a:p>
                      <a:endParaRPr lang="en-US" sz="2400" b="1" dirty="0"/>
                    </a:p>
                  </a:txBody>
                  <a:tcPr/>
                </a:tc>
                <a:tc>
                  <a:txBody>
                    <a:bodyPr/>
                    <a:lstStyle/>
                    <a:p>
                      <a:r>
                        <a:rPr lang="en-US" sz="2400" b="1" dirty="0" smtClean="0"/>
                        <a:t>HOPE-A</a:t>
                      </a:r>
                      <a:endParaRPr lang="en-US" sz="2400" b="1" dirty="0"/>
                    </a:p>
                  </a:txBody>
                  <a:tcPr/>
                </a:tc>
                <a:tc>
                  <a:txBody>
                    <a:bodyPr/>
                    <a:lstStyle/>
                    <a:p>
                      <a:r>
                        <a:rPr lang="en-US" sz="2400" b="1" dirty="0" smtClean="0"/>
                        <a:t>HOPE-B</a:t>
                      </a:r>
                      <a:endParaRPr lang="en-US" sz="2400" b="1" dirty="0"/>
                    </a:p>
                  </a:txBody>
                  <a:tcPr/>
                </a:tc>
                <a:tc>
                  <a:txBody>
                    <a:bodyPr/>
                    <a:lstStyle/>
                    <a:p>
                      <a:r>
                        <a:rPr lang="en-US" sz="2400" b="1" dirty="0" err="1" smtClean="0"/>
                        <a:t>MagEIS</a:t>
                      </a:r>
                      <a:r>
                        <a:rPr lang="en-US" sz="2400" b="1" dirty="0" smtClean="0"/>
                        <a:t>-A</a:t>
                      </a:r>
                      <a:endParaRPr lang="en-US" sz="2400" b="1" dirty="0"/>
                    </a:p>
                  </a:txBody>
                  <a:tcPr/>
                </a:tc>
                <a:tc>
                  <a:txBody>
                    <a:bodyPr/>
                    <a:lstStyle/>
                    <a:p>
                      <a:r>
                        <a:rPr lang="en-US" sz="2400" b="1" dirty="0" err="1" smtClean="0"/>
                        <a:t>MagEIS</a:t>
                      </a:r>
                      <a:r>
                        <a:rPr lang="en-US" sz="2400" b="1" dirty="0" smtClean="0"/>
                        <a:t>-B</a:t>
                      </a:r>
                      <a:endParaRPr lang="en-US" sz="2400" b="1" dirty="0"/>
                    </a:p>
                  </a:txBody>
                  <a:tcPr/>
                </a:tc>
                <a:tc>
                  <a:txBody>
                    <a:bodyPr/>
                    <a:lstStyle/>
                    <a:p>
                      <a:r>
                        <a:rPr lang="en-US" sz="2400" b="1" dirty="0" smtClean="0"/>
                        <a:t>REPT-A</a:t>
                      </a:r>
                      <a:endParaRPr lang="en-US" sz="2400" b="1" dirty="0"/>
                    </a:p>
                  </a:txBody>
                  <a:tcPr/>
                </a:tc>
                <a:tc>
                  <a:txBody>
                    <a:bodyPr/>
                    <a:lstStyle/>
                    <a:p>
                      <a:r>
                        <a:rPr lang="en-US" sz="2400" b="1" dirty="0" smtClean="0"/>
                        <a:t>REPT-B</a:t>
                      </a:r>
                      <a:endParaRPr lang="en-US" sz="2400" b="1" dirty="0"/>
                    </a:p>
                  </a:txBody>
                  <a:tcPr/>
                </a:tc>
              </a:tr>
              <a:tr h="863600">
                <a:tc>
                  <a:txBody>
                    <a:bodyPr/>
                    <a:lstStyle/>
                    <a:p>
                      <a:r>
                        <a:rPr lang="en-US" sz="2400" b="1" dirty="0" smtClean="0"/>
                        <a:t>Level 2</a:t>
                      </a:r>
                      <a:endParaRPr lang="en-US" sz="2400" b="1" dirty="0"/>
                    </a:p>
                  </a:txBody>
                  <a:tcPr/>
                </a:tc>
                <a:tc>
                  <a:txBody>
                    <a:bodyPr/>
                    <a:lstStyle/>
                    <a:p>
                      <a:r>
                        <a:rPr lang="en-US" sz="2000" b="1" dirty="0" smtClean="0"/>
                        <a:t>2018-10-30</a:t>
                      </a:r>
                      <a:endParaRPr lang="en-US" sz="2000" b="1" dirty="0"/>
                    </a:p>
                  </a:txBody>
                  <a:tcPr/>
                </a:tc>
                <a:tc>
                  <a:txBody>
                    <a:bodyPr/>
                    <a:lstStyle/>
                    <a:p>
                      <a:r>
                        <a:rPr lang="en-US" sz="2000" b="1" dirty="0" smtClean="0"/>
                        <a:t>2018-10-30</a:t>
                      </a:r>
                      <a:endParaRPr lang="en-US" sz="2000" b="1" dirty="0"/>
                    </a:p>
                  </a:txBody>
                  <a:tcPr/>
                </a:tc>
                <a:tc>
                  <a:txBody>
                    <a:bodyPr/>
                    <a:lstStyle/>
                    <a:p>
                      <a:r>
                        <a:rPr lang="en-US" sz="2000" b="1" dirty="0" smtClean="0"/>
                        <a:t>2018-11-23</a:t>
                      </a:r>
                      <a:endParaRPr lang="en-US" sz="2000" b="1" dirty="0"/>
                    </a:p>
                  </a:txBody>
                  <a:tcPr/>
                </a:tc>
                <a:tc>
                  <a:txBody>
                    <a:bodyPr/>
                    <a:lstStyle/>
                    <a:p>
                      <a:r>
                        <a:rPr lang="en-US" sz="2000" b="1" dirty="0" smtClean="0"/>
                        <a:t>2018-12-03</a:t>
                      </a:r>
                      <a:endParaRPr lang="en-US" sz="2000" b="1" dirty="0"/>
                    </a:p>
                  </a:txBody>
                  <a:tcPr/>
                </a:tc>
                <a:tc>
                  <a:txBody>
                    <a:bodyPr/>
                    <a:lstStyle/>
                    <a:p>
                      <a:r>
                        <a:rPr lang="en-US" sz="2000" b="1" dirty="0" smtClean="0"/>
                        <a:t>2018-12-03</a:t>
                      </a:r>
                      <a:endParaRPr lang="en-US" sz="2000" b="1" dirty="0"/>
                    </a:p>
                  </a:txBody>
                  <a:tcPr/>
                </a:tc>
                <a:tc>
                  <a:txBody>
                    <a:bodyPr/>
                    <a:lstStyle/>
                    <a:p>
                      <a:r>
                        <a:rPr lang="en-US" sz="2000" b="1" dirty="0" smtClean="0"/>
                        <a:t>2018-11-23</a:t>
                      </a:r>
                      <a:endParaRPr lang="en-US" sz="2000" b="1" dirty="0"/>
                    </a:p>
                  </a:txBody>
                  <a:tcPr/>
                </a:tc>
              </a:tr>
              <a:tr h="863600">
                <a:tc>
                  <a:txBody>
                    <a:bodyPr/>
                    <a:lstStyle/>
                    <a:p>
                      <a:r>
                        <a:rPr lang="en-US" sz="2400" b="1" dirty="0" smtClean="0"/>
                        <a:t>Level 3</a:t>
                      </a:r>
                      <a:endParaRPr lang="en-US" sz="2400" b="1" dirty="0"/>
                    </a:p>
                  </a:txBody>
                  <a:tcPr/>
                </a:tc>
                <a:tc>
                  <a:txBody>
                    <a:bodyPr/>
                    <a:lstStyle/>
                    <a:p>
                      <a:r>
                        <a:rPr lang="en-US" sz="2000" b="1" dirty="0" smtClean="0"/>
                        <a:t>2018-10-30</a:t>
                      </a:r>
                      <a:endParaRPr lang="en-US" sz="2000" b="1" dirty="0"/>
                    </a:p>
                  </a:txBody>
                  <a:tcPr/>
                </a:tc>
                <a:tc>
                  <a:txBody>
                    <a:bodyPr/>
                    <a:lstStyle/>
                    <a:p>
                      <a:r>
                        <a:rPr lang="en-US" sz="2000" b="1" dirty="0" smtClean="0"/>
                        <a:t>2018-10-30</a:t>
                      </a:r>
                      <a:endParaRPr lang="en-US" sz="2000" b="1" dirty="0"/>
                    </a:p>
                  </a:txBody>
                  <a:tcPr/>
                </a:tc>
                <a:tc>
                  <a:txBody>
                    <a:bodyPr/>
                    <a:lstStyle/>
                    <a:p>
                      <a:r>
                        <a:rPr lang="en-US" sz="2000" b="1" dirty="0" smtClean="0"/>
                        <a:t>2018-11-23 </a:t>
                      </a:r>
                      <a:endParaRPr lang="en-US" sz="2000" b="1" dirty="0"/>
                    </a:p>
                  </a:txBody>
                  <a:tcPr/>
                </a:tc>
                <a:tc>
                  <a:txBody>
                    <a:bodyPr/>
                    <a:lstStyle/>
                    <a:p>
                      <a:r>
                        <a:rPr lang="en-US" sz="2000" b="1" dirty="0" smtClean="0"/>
                        <a:t>2018-12-03 </a:t>
                      </a:r>
                      <a:endParaRPr lang="en-US" sz="2000" b="1" dirty="0"/>
                    </a:p>
                  </a:txBody>
                  <a:tcPr/>
                </a:tc>
                <a:tc>
                  <a:txBody>
                    <a:bodyPr/>
                    <a:lstStyle/>
                    <a:p>
                      <a:r>
                        <a:rPr lang="en-US" sz="2000" b="1" dirty="0" smtClean="0"/>
                        <a:t>2018-12-03</a:t>
                      </a:r>
                      <a:endParaRPr lang="en-US" sz="2000" b="1" dirty="0"/>
                    </a:p>
                  </a:txBody>
                  <a:tcPr/>
                </a:tc>
                <a:tc>
                  <a:txBody>
                    <a:bodyPr/>
                    <a:lstStyle/>
                    <a:p>
                      <a:r>
                        <a:rPr lang="en-US" sz="2000" b="1" dirty="0" smtClean="0"/>
                        <a:t>2018-11-23</a:t>
                      </a:r>
                      <a:endParaRPr lang="en-US" sz="2000" b="1" dirty="0"/>
                    </a:p>
                  </a:txBody>
                  <a:tcPr/>
                </a:tc>
              </a:tr>
            </a:tbl>
          </a:graphicData>
        </a:graphic>
      </p:graphicFrame>
      <p:sp>
        <p:nvSpPr>
          <p:cNvPr id="252" name="Content Placeholder 2"/>
          <p:cNvSpPr txBox="1">
            <a:spLocks/>
          </p:cNvSpPr>
          <p:nvPr/>
        </p:nvSpPr>
        <p:spPr>
          <a:xfrm>
            <a:off x="12458697" y="24731377"/>
            <a:ext cx="97536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r>
              <a:rPr lang="en-US" sz="2800" b="1" dirty="0" smtClean="0">
                <a:solidFill>
                  <a:schemeClr val="tx1"/>
                </a:solidFill>
              </a:rPr>
              <a:t>Level 2 and Level 3 data Availability as of  December 2018</a:t>
            </a:r>
            <a:endParaRPr lang="en-US" sz="2400" b="1" i="1" dirty="0" smtClean="0">
              <a:solidFill>
                <a:schemeClr val="tx1"/>
              </a:solidFill>
            </a:endParaRPr>
          </a:p>
        </p:txBody>
      </p:sp>
      <p:sp>
        <p:nvSpPr>
          <p:cNvPr id="253" name="Content Placeholder 2"/>
          <p:cNvSpPr txBox="1">
            <a:spLocks/>
          </p:cNvSpPr>
          <p:nvPr/>
        </p:nvSpPr>
        <p:spPr>
          <a:xfrm>
            <a:off x="12534897" y="28617577"/>
            <a:ext cx="5867400" cy="2590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Summary plots of Level 2 and Level 3 also available through </a:t>
            </a:r>
            <a:r>
              <a:rPr lang="en-US" sz="2800" b="1" dirty="0" err="1" smtClean="0">
                <a:solidFill>
                  <a:schemeClr val="tx1"/>
                </a:solidFill>
              </a:rPr>
              <a:t>Autoplot</a:t>
            </a:r>
            <a:r>
              <a:rPr lang="en-US" sz="2800" b="1" dirty="0" smtClean="0">
                <a:solidFill>
                  <a:schemeClr val="tx1"/>
                </a:solidFill>
              </a:rPr>
              <a:t> interface</a:t>
            </a:r>
          </a:p>
          <a:p>
            <a:pPr marL="457200" indent="-457200" algn="l">
              <a:buFont typeface="Arial"/>
              <a:buChar char="•"/>
            </a:pPr>
            <a:r>
              <a:rPr lang="en-US" sz="2800" b="1" dirty="0" smtClean="0">
                <a:solidFill>
                  <a:schemeClr val="tx1"/>
                </a:solidFill>
              </a:rPr>
              <a:t>Access to </a:t>
            </a:r>
            <a:r>
              <a:rPr lang="en-US" sz="2800" b="1" dirty="0" err="1" smtClean="0">
                <a:solidFill>
                  <a:schemeClr val="tx1"/>
                </a:solidFill>
              </a:rPr>
              <a:t>Autoplot</a:t>
            </a:r>
            <a:r>
              <a:rPr lang="en-US" sz="2800" b="1" dirty="0" smtClean="0">
                <a:solidFill>
                  <a:schemeClr val="tx1"/>
                </a:solidFill>
              </a:rPr>
              <a:t> provided for easy access</a:t>
            </a:r>
          </a:p>
        </p:txBody>
      </p:sp>
      <p:sp>
        <p:nvSpPr>
          <p:cNvPr id="254" name="Content Placeholder 2"/>
          <p:cNvSpPr txBox="1">
            <a:spLocks/>
          </p:cNvSpPr>
          <p:nvPr/>
        </p:nvSpPr>
        <p:spPr>
          <a:xfrm>
            <a:off x="33985200" y="15544800"/>
            <a:ext cx="6324600" cy="3352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223838" indent="-223838" algn="l">
              <a:buFont typeface="Arial"/>
              <a:buChar char="•"/>
            </a:pPr>
            <a:r>
              <a:rPr lang="en-US" sz="2800" b="1" dirty="0" smtClean="0">
                <a:solidFill>
                  <a:schemeClr val="tx1"/>
                </a:solidFill>
              </a:rPr>
              <a:t>RBSP-ECT contributes strongly to 2</a:t>
            </a:r>
            <a:r>
              <a:rPr lang="en-US" sz="2800" b="1" baseline="30000" dirty="0" smtClean="0">
                <a:solidFill>
                  <a:schemeClr val="tx1"/>
                </a:solidFill>
              </a:rPr>
              <a:t>nd</a:t>
            </a:r>
            <a:r>
              <a:rPr lang="en-US" sz="2800" b="1" dirty="0" smtClean="0">
                <a:solidFill>
                  <a:schemeClr val="tx1"/>
                </a:solidFill>
              </a:rPr>
              <a:t> Extended Science Mission Phase goals with the overarching objective of “Understanding </a:t>
            </a:r>
            <a:r>
              <a:rPr lang="en-US" sz="2800" b="1" dirty="0">
                <a:solidFill>
                  <a:schemeClr val="tx1"/>
                </a:solidFill>
              </a:rPr>
              <a:t>Energetic Particle Processes at Earth as the Solar </a:t>
            </a:r>
            <a:r>
              <a:rPr lang="en-US" sz="2800" b="1" dirty="0" smtClean="0">
                <a:solidFill>
                  <a:schemeClr val="tx1"/>
                </a:solidFill>
              </a:rPr>
              <a:t>Cycle Transitions </a:t>
            </a:r>
            <a:r>
              <a:rPr lang="en-US" sz="2800" b="1" dirty="0">
                <a:solidFill>
                  <a:schemeClr val="tx1"/>
                </a:solidFill>
              </a:rPr>
              <a:t>into the Declining </a:t>
            </a:r>
            <a:r>
              <a:rPr lang="en-US" sz="2800" b="1" dirty="0" smtClean="0">
                <a:solidFill>
                  <a:schemeClr val="tx1"/>
                </a:solidFill>
              </a:rPr>
              <a:t>Phase”</a:t>
            </a:r>
            <a:endParaRPr lang="en-US" sz="2300" b="1" i="1" dirty="0" smtClean="0">
              <a:solidFill>
                <a:schemeClr val="tx1"/>
              </a:solidFill>
            </a:endParaRPr>
          </a:p>
          <a:p>
            <a:pPr marL="457200" indent="-457200" algn="l">
              <a:buFont typeface="Arial"/>
              <a:buChar char="•"/>
            </a:pPr>
            <a:endParaRPr lang="en-US" sz="2000" b="1" i="1" dirty="0" smtClean="0">
              <a:solidFill>
                <a:schemeClr val="tx1"/>
              </a:solidFill>
            </a:endParaRPr>
          </a:p>
        </p:txBody>
      </p:sp>
      <p:sp>
        <p:nvSpPr>
          <p:cNvPr id="255" name="Rectangle 254"/>
          <p:cNvSpPr/>
          <p:nvPr/>
        </p:nvSpPr>
        <p:spPr>
          <a:xfrm>
            <a:off x="34442400" y="24536400"/>
            <a:ext cx="10515600" cy="7309694"/>
          </a:xfrm>
          <a:prstGeom prst="rect">
            <a:avLst/>
          </a:prstGeom>
        </p:spPr>
        <p:txBody>
          <a:bodyPr wrap="square">
            <a:spAutoFit/>
          </a:bodyPr>
          <a:lstStyle/>
          <a:p>
            <a:pPr marL="457200" indent="-457200">
              <a:buFont typeface="Arial"/>
              <a:buChar char="•"/>
            </a:pPr>
            <a:r>
              <a:rPr lang="en-US" sz="2800" b="1" dirty="0" smtClean="0">
                <a:solidFill>
                  <a:srgbClr val="000000"/>
                </a:solidFill>
              </a:rPr>
              <a:t>Increased Van Allen Probes </a:t>
            </a:r>
            <a:r>
              <a:rPr lang="en-US" sz="2800" b="1" dirty="0">
                <a:solidFill>
                  <a:srgbClr val="000000"/>
                </a:solidFill>
              </a:rPr>
              <a:t>T/M capability </a:t>
            </a:r>
            <a:r>
              <a:rPr lang="en-US" sz="2800" b="1" dirty="0" smtClean="0">
                <a:solidFill>
                  <a:srgbClr val="000000"/>
                </a:solidFill>
              </a:rPr>
              <a:t>during Prime and Extended Mission Phases has already and </a:t>
            </a:r>
            <a:r>
              <a:rPr lang="en-US" sz="2800" b="1" dirty="0">
                <a:solidFill>
                  <a:srgbClr val="000000"/>
                </a:solidFill>
              </a:rPr>
              <a:t>will allow us </a:t>
            </a:r>
            <a:r>
              <a:rPr lang="en-US" sz="2800" b="1" dirty="0" smtClean="0">
                <a:solidFill>
                  <a:srgbClr val="000000"/>
                </a:solidFill>
              </a:rPr>
              <a:t>to produce </a:t>
            </a:r>
            <a:r>
              <a:rPr lang="en-US" sz="2800" b="1" dirty="0">
                <a:solidFill>
                  <a:srgbClr val="000000"/>
                </a:solidFill>
              </a:rPr>
              <a:t>better and new science into </a:t>
            </a:r>
            <a:r>
              <a:rPr lang="en-US" sz="2800" b="1" dirty="0" smtClean="0">
                <a:solidFill>
                  <a:srgbClr val="000000"/>
                </a:solidFill>
              </a:rPr>
              <a:t>2</a:t>
            </a:r>
            <a:r>
              <a:rPr lang="en-US" sz="2800" b="1" baseline="30000" dirty="0" smtClean="0">
                <a:solidFill>
                  <a:srgbClr val="000000"/>
                </a:solidFill>
              </a:rPr>
              <a:t>nd</a:t>
            </a:r>
            <a:r>
              <a:rPr lang="en-US" sz="2800" b="1" dirty="0" smtClean="0">
                <a:solidFill>
                  <a:srgbClr val="000000"/>
                </a:solidFill>
              </a:rPr>
              <a:t> Extended Phase</a:t>
            </a:r>
          </a:p>
          <a:p>
            <a:pPr marL="457200" indent="-457200">
              <a:buFont typeface="Arial"/>
              <a:buChar char="•"/>
            </a:pPr>
            <a:r>
              <a:rPr lang="en-US" sz="2800" b="1" dirty="0" smtClean="0">
                <a:solidFill>
                  <a:srgbClr val="000000"/>
                </a:solidFill>
              </a:rPr>
              <a:t>Continued FIREBIRD-II mission is focusing on joint operations with other missions (Van Allen Probes, Arase, etc.) and can tailor operations during future campaigns to optimize science goals</a:t>
            </a:r>
          </a:p>
          <a:p>
            <a:pPr marL="457200" indent="-457200">
              <a:buFont typeface="Arial"/>
              <a:buChar char="•"/>
            </a:pPr>
            <a:r>
              <a:rPr lang="en-US" sz="2800" b="1" dirty="0" smtClean="0">
                <a:solidFill>
                  <a:srgbClr val="FF0000"/>
                </a:solidFill>
              </a:rPr>
              <a:t>We encourage you to participate in accomplishing radiation belt science during the coming few years by using our high quality mission data but ask that you abide by our “Rules of the Road</a:t>
            </a:r>
            <a:r>
              <a:rPr lang="en-US" sz="2800" b="1" dirty="0">
                <a:solidFill>
                  <a:srgbClr val="FF0000"/>
                </a:solidFill>
              </a:rPr>
              <a:t>”</a:t>
            </a:r>
            <a:r>
              <a:rPr lang="en-US" sz="2800" b="1" dirty="0">
                <a:solidFill>
                  <a:srgbClr val="000000"/>
                </a:solidFill>
              </a:rPr>
              <a:t> </a:t>
            </a:r>
            <a:r>
              <a:rPr lang="en-US" sz="2800" b="1" dirty="0" smtClean="0">
                <a:solidFill>
                  <a:srgbClr val="000000"/>
                </a:solidFill>
              </a:rPr>
              <a:t>(links for both missions provided above) so that we may:</a:t>
            </a:r>
          </a:p>
          <a:p>
            <a:pPr marL="685800" indent="-342900">
              <a:buFont typeface="Arial"/>
              <a:buChar char="•"/>
            </a:pPr>
            <a:r>
              <a:rPr lang="en-US" sz="2300" dirty="0"/>
              <a:t>Maintain the </a:t>
            </a:r>
            <a:r>
              <a:rPr lang="en-US" sz="2300" dirty="0" smtClean="0"/>
              <a:t>high quality </a:t>
            </a:r>
            <a:r>
              <a:rPr lang="en-US" sz="2300" dirty="0"/>
              <a:t>of </a:t>
            </a:r>
            <a:r>
              <a:rPr lang="en-US" sz="2300" dirty="0" smtClean="0"/>
              <a:t>publications </a:t>
            </a:r>
            <a:r>
              <a:rPr lang="en-US" sz="2300" dirty="0"/>
              <a:t>by ensuing consultation with members of the </a:t>
            </a:r>
            <a:r>
              <a:rPr lang="en-US" sz="2300" dirty="0" smtClean="0"/>
              <a:t>teams </a:t>
            </a:r>
            <a:r>
              <a:rPr lang="en-US" sz="2300" dirty="0"/>
              <a:t>who are familiar with the operation of the </a:t>
            </a:r>
            <a:r>
              <a:rPr lang="en-US" sz="2300" dirty="0" smtClean="0"/>
              <a:t>instruments, </a:t>
            </a:r>
            <a:r>
              <a:rPr lang="en-US" sz="2300" dirty="0"/>
              <a:t>subtleties in the instrument response, and any potential pitfalls;</a:t>
            </a:r>
          </a:p>
          <a:p>
            <a:pPr marL="685800" indent="-342900">
              <a:buFont typeface="Arial"/>
              <a:buChar char="•"/>
            </a:pPr>
            <a:r>
              <a:rPr lang="en-US" sz="2300" dirty="0" smtClean="0"/>
              <a:t>Acknowledge work </a:t>
            </a:r>
            <a:r>
              <a:rPr lang="en-US" sz="2300" dirty="0"/>
              <a:t>put into </a:t>
            </a:r>
            <a:r>
              <a:rPr lang="en-US" sz="2300" dirty="0" smtClean="0"/>
              <a:t>design </a:t>
            </a:r>
            <a:r>
              <a:rPr lang="en-US" sz="2300" dirty="0"/>
              <a:t>and development of </a:t>
            </a:r>
            <a:r>
              <a:rPr lang="en-US" sz="2300" dirty="0" smtClean="0"/>
              <a:t>mission instruments </a:t>
            </a:r>
            <a:r>
              <a:rPr lang="en-US" sz="2300" dirty="0"/>
              <a:t>to produce the </a:t>
            </a:r>
            <a:r>
              <a:rPr lang="en-US" sz="2300" dirty="0" smtClean="0"/>
              <a:t>capable and calibrated instruments </a:t>
            </a:r>
            <a:r>
              <a:rPr lang="en-US" sz="2300" dirty="0"/>
              <a:t>now available for science;</a:t>
            </a:r>
          </a:p>
          <a:p>
            <a:pPr marL="685800" indent="-342900">
              <a:buFont typeface="Arial"/>
              <a:buChar char="•"/>
            </a:pPr>
            <a:r>
              <a:rPr lang="en-US" sz="2300" dirty="0" smtClean="0"/>
              <a:t>Coordinate </a:t>
            </a:r>
            <a:r>
              <a:rPr lang="en-US" sz="2300" dirty="0"/>
              <a:t>the efforts across the team to avoid duplication of effort and maximize science return.</a:t>
            </a:r>
          </a:p>
          <a:p>
            <a:pPr marL="457200" indent="-457200">
              <a:buFont typeface="Arial"/>
              <a:buChar char="•"/>
            </a:pPr>
            <a:endParaRPr lang="en-US" sz="2800" b="1" dirty="0">
              <a:solidFill>
                <a:srgbClr val="000000"/>
              </a:solidFill>
            </a:endParaRPr>
          </a:p>
        </p:txBody>
      </p:sp>
      <p:pic>
        <p:nvPicPr>
          <p:cNvPr id="256" name="Picture 255" descr="firebird_hires_logo.jp2"/>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6957000" y="685800"/>
            <a:ext cx="4495800" cy="2860862"/>
          </a:xfrm>
          <a:prstGeom prst="rect">
            <a:avLst/>
          </a:prstGeom>
          <a:ln>
            <a:noFill/>
          </a:ln>
          <a:effectLst>
            <a:outerShdw blurRad="292100" dist="139700" dir="2700000" algn="tl" rotWithShape="0">
              <a:srgbClr val="333333">
                <a:alpha val="65000"/>
              </a:srgbClr>
            </a:outerShdw>
          </a:effectLst>
        </p:spPr>
      </p:pic>
      <p:pic>
        <p:nvPicPr>
          <p:cNvPr id="257" name="Picture 256"/>
          <p:cNvPicPr>
            <a:picLocks noChangeAspect="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1588845" y="0"/>
            <a:ext cx="4054955" cy="4082173"/>
          </a:xfrm>
          <a:prstGeom prst="rect">
            <a:avLst/>
          </a:prstGeom>
        </p:spPr>
      </p:pic>
      <p:pic>
        <p:nvPicPr>
          <p:cNvPr id="261" name="Picture 260" descr="Screen Shot 2015-06-15 at 12.03.08 PM.png"/>
          <p:cNvPicPr>
            <a:picLocks noChangeAspect="1"/>
          </p:cNvPicPr>
          <p:nvPr/>
        </p:nvPicPr>
        <p:blipFill rotWithShape="1">
          <a:blip r:embed="rId15">
            <a:extLst>
              <a:ext uri="{28A0092B-C50C-407E-A947-70E740481C1C}">
                <a14:useLocalDpi xmlns:a14="http://schemas.microsoft.com/office/drawing/2010/main" val="0"/>
              </a:ext>
            </a:extLst>
          </a:blip>
          <a:srcRect l="3144" r="2869" b="4442"/>
          <a:stretch/>
        </p:blipFill>
        <p:spPr>
          <a:xfrm>
            <a:off x="18288000" y="28270200"/>
            <a:ext cx="3725725" cy="2961805"/>
          </a:xfrm>
          <a:prstGeom prst="rect">
            <a:avLst/>
          </a:prstGeom>
          <a:ln>
            <a:noFill/>
          </a:ln>
          <a:effectLst>
            <a:outerShdw blurRad="292100" dist="139700" dir="2700000" algn="tl" rotWithShape="0">
              <a:srgbClr val="333333">
                <a:alpha val="65000"/>
              </a:srgbClr>
            </a:outerShdw>
          </a:effectLst>
        </p:spPr>
      </p:pic>
      <p:sp>
        <p:nvSpPr>
          <p:cNvPr id="262" name="Rectangle 261"/>
          <p:cNvSpPr/>
          <p:nvPr/>
        </p:nvSpPr>
        <p:spPr>
          <a:xfrm>
            <a:off x="23088600" y="22707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2800" dirty="0">
              <a:solidFill>
                <a:srgbClr val="000000"/>
              </a:solidFill>
            </a:endParaRPr>
          </a:p>
        </p:txBody>
      </p:sp>
      <p:sp>
        <p:nvSpPr>
          <p:cNvPr id="263" name="Rectangle 262"/>
          <p:cNvSpPr/>
          <p:nvPr/>
        </p:nvSpPr>
        <p:spPr>
          <a:xfrm>
            <a:off x="23088600" y="13563600"/>
            <a:ext cx="10671048" cy="8686800"/>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indent="-1143000" algn="ctr">
              <a:lnSpc>
                <a:spcPct val="114000"/>
              </a:lnSpc>
              <a:buFont typeface="Arial"/>
              <a:buChar char="•"/>
            </a:pPr>
            <a:r>
              <a:rPr lang="en-US" sz="8000" dirty="0" smtClean="0"/>
              <a:t> </a:t>
            </a:r>
            <a:endParaRPr lang="en-US" sz="8000" dirty="0"/>
          </a:p>
        </p:txBody>
      </p:sp>
      <p:sp>
        <p:nvSpPr>
          <p:cNvPr id="264" name="TextBox 263"/>
          <p:cNvSpPr txBox="1"/>
          <p:nvPr/>
        </p:nvSpPr>
        <p:spPr>
          <a:xfrm>
            <a:off x="23393400" y="22631400"/>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FIREBIRD-II Campaign Summary</a:t>
            </a:r>
          </a:p>
        </p:txBody>
      </p:sp>
      <p:sp>
        <p:nvSpPr>
          <p:cNvPr id="265" name="TextBox 264"/>
          <p:cNvSpPr txBox="1"/>
          <p:nvPr/>
        </p:nvSpPr>
        <p:spPr>
          <a:xfrm>
            <a:off x="23431500" y="13563600"/>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FIREBIRD Mission and Data Products</a:t>
            </a:r>
          </a:p>
        </p:txBody>
      </p:sp>
      <p:sp>
        <p:nvSpPr>
          <p:cNvPr id="266" name="Title 1"/>
          <p:cNvSpPr txBox="1">
            <a:spLocks/>
          </p:cNvSpPr>
          <p:nvPr/>
        </p:nvSpPr>
        <p:spPr>
          <a:xfrm>
            <a:off x="23469600" y="14630400"/>
            <a:ext cx="9299448" cy="1207008"/>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latin typeface="+mn-lt"/>
              </a:rPr>
              <a:t>FIREBIRD-II continues to exceed all wildest expectations: 3 month mission now in year 3! </a:t>
            </a:r>
            <a:endParaRPr lang="en-US" sz="3600" b="1" dirty="0">
              <a:solidFill>
                <a:srgbClr val="008000"/>
              </a:solidFill>
              <a:latin typeface="+mn-lt"/>
            </a:endParaRPr>
          </a:p>
        </p:txBody>
      </p:sp>
      <p:sp>
        <p:nvSpPr>
          <p:cNvPr id="279" name="Rectangle 278"/>
          <p:cNvSpPr/>
          <p:nvPr/>
        </p:nvSpPr>
        <p:spPr>
          <a:xfrm>
            <a:off x="34366200" y="4419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280" name="Rectangle 279"/>
          <p:cNvSpPr/>
          <p:nvPr/>
        </p:nvSpPr>
        <p:spPr>
          <a:xfrm>
            <a:off x="23088600" y="4419600"/>
            <a:ext cx="10671048" cy="86868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281" name="TextBox 280"/>
          <p:cNvSpPr txBox="1"/>
          <p:nvPr/>
        </p:nvSpPr>
        <p:spPr>
          <a:xfrm>
            <a:off x="23507699" y="44757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FIREBIRD-I, -II Mission Summary</a:t>
            </a:r>
          </a:p>
        </p:txBody>
      </p:sp>
      <p:sp>
        <p:nvSpPr>
          <p:cNvPr id="282" name="TextBox 281"/>
          <p:cNvSpPr txBox="1"/>
          <p:nvPr/>
        </p:nvSpPr>
        <p:spPr>
          <a:xfrm>
            <a:off x="34975800" y="4552950"/>
            <a:ext cx="9944100" cy="941832"/>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FIREBIRD-I and </a:t>
            </a:r>
            <a:r>
              <a:rPr lang="mr-IN" sz="4800" b="1" dirty="0" smtClean="0">
                <a:solidFill>
                  <a:srgbClr val="0000FF"/>
                </a:solidFill>
                <a:effectLst>
                  <a:outerShdw blurRad="38100" dist="38100" dir="2700000" algn="tl">
                    <a:srgbClr val="000000">
                      <a:alpha val="43137"/>
                    </a:srgbClr>
                  </a:outerShdw>
                </a:effectLst>
              </a:rPr>
              <a:t>–</a:t>
            </a:r>
            <a:r>
              <a:rPr lang="en-US" sz="4800" b="1" dirty="0" smtClean="0">
                <a:solidFill>
                  <a:srgbClr val="0000FF"/>
                </a:solidFill>
                <a:effectLst>
                  <a:outerShdw blurRad="38100" dist="38100" dir="2700000" algn="tl">
                    <a:srgbClr val="000000">
                      <a:alpha val="43137"/>
                    </a:srgbClr>
                  </a:outerShdw>
                </a:effectLst>
              </a:rPr>
              <a:t>II Data Access</a:t>
            </a:r>
          </a:p>
        </p:txBody>
      </p:sp>
      <p:sp>
        <p:nvSpPr>
          <p:cNvPr id="285" name="Text Box 2"/>
          <p:cNvSpPr txBox="1">
            <a:spLocks noChangeArrowheads="1"/>
          </p:cNvSpPr>
          <p:nvPr/>
        </p:nvSpPr>
        <p:spPr bwMode="auto">
          <a:xfrm>
            <a:off x="23220421" y="5257800"/>
            <a:ext cx="929944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Focused Investigations of Relativistic Electron Bursts: Intensity, Range, and Dynamics</a:t>
            </a:r>
          </a:p>
          <a:p>
            <a:pPr algn="ctr" eaLnBrk="1" hangingPunct="1">
              <a:defRPr/>
            </a:pPr>
            <a:r>
              <a:rPr lang="en-US" sz="2800" dirty="0" smtClean="0">
                <a:solidFill>
                  <a:srgbClr val="008000"/>
                </a:solidFill>
                <a:effectLst>
                  <a:outerShdw blurRad="38100" dist="38100" dir="2700000" algn="tl">
                    <a:srgbClr val="000000">
                      <a:alpha val="43137"/>
                    </a:srgbClr>
                  </a:outerShdw>
                </a:effectLst>
                <a:latin typeface="+mn-lt"/>
              </a:rPr>
              <a:t>NSF </a:t>
            </a:r>
            <a:r>
              <a:rPr lang="en-US" sz="2800" dirty="0" err="1" smtClean="0">
                <a:solidFill>
                  <a:srgbClr val="008000"/>
                </a:solidFill>
                <a:effectLst>
                  <a:outerShdw blurRad="38100" dist="38100" dir="2700000" algn="tl">
                    <a:srgbClr val="000000">
                      <a:alpha val="43137"/>
                    </a:srgbClr>
                  </a:outerShdw>
                </a:effectLst>
                <a:latin typeface="+mn-lt"/>
              </a:rPr>
              <a:t>CubeSat</a:t>
            </a:r>
            <a:r>
              <a:rPr lang="en-US" sz="2800" dirty="0" smtClean="0">
                <a:solidFill>
                  <a:srgbClr val="008000"/>
                </a:solidFill>
                <a:effectLst>
                  <a:outerShdw blurRad="38100" dist="38100" dir="2700000" algn="tl">
                    <a:srgbClr val="000000">
                      <a:alpha val="43137"/>
                    </a:srgbClr>
                  </a:outerShdw>
                </a:effectLst>
                <a:latin typeface="+mn-lt"/>
              </a:rPr>
              <a:t> </a:t>
            </a:r>
            <a:r>
              <a:rPr lang="en-US" sz="2800" dirty="0">
                <a:solidFill>
                  <a:srgbClr val="008000"/>
                </a:solidFill>
                <a:effectLst>
                  <a:outerShdw blurRad="38100" dist="38100" dir="2700000" algn="tl">
                    <a:srgbClr val="000000">
                      <a:alpha val="43137"/>
                    </a:srgbClr>
                  </a:outerShdw>
                </a:effectLst>
                <a:latin typeface="+mn-lt"/>
              </a:rPr>
              <a:t>missions PIs: Harlan Spence (UNH</a:t>
            </a:r>
            <a:r>
              <a:rPr lang="en-US" sz="2800" dirty="0" smtClean="0">
                <a:solidFill>
                  <a:srgbClr val="008000"/>
                </a:solidFill>
                <a:effectLst>
                  <a:outerShdw blurRad="38100" dist="38100" dir="2700000" algn="tl">
                    <a:srgbClr val="000000">
                      <a:alpha val="43137"/>
                    </a:srgbClr>
                  </a:outerShdw>
                </a:effectLst>
                <a:latin typeface="+mn-lt"/>
              </a:rPr>
              <a:t>),David </a:t>
            </a:r>
            <a:r>
              <a:rPr lang="en-US" sz="2800" dirty="0" err="1">
                <a:solidFill>
                  <a:srgbClr val="008000"/>
                </a:solidFill>
                <a:effectLst>
                  <a:outerShdw blurRad="38100" dist="38100" dir="2700000" algn="tl">
                    <a:srgbClr val="000000">
                      <a:alpha val="43137"/>
                    </a:srgbClr>
                  </a:outerShdw>
                </a:effectLst>
                <a:latin typeface="+mn-lt"/>
              </a:rPr>
              <a:t>Klumpar</a:t>
            </a:r>
            <a:r>
              <a:rPr lang="en-US" sz="2800" dirty="0">
                <a:solidFill>
                  <a:srgbClr val="008000"/>
                </a:solidFill>
                <a:effectLst>
                  <a:outerShdw blurRad="38100" dist="38100" dir="2700000" algn="tl">
                    <a:srgbClr val="000000">
                      <a:alpha val="43137"/>
                    </a:srgbClr>
                  </a:outerShdw>
                </a:effectLst>
                <a:latin typeface="+mn-lt"/>
              </a:rPr>
              <a:t> (MSU)</a:t>
            </a:r>
            <a:endParaRPr lang="en-US" sz="2800" dirty="0" smtClean="0">
              <a:solidFill>
                <a:srgbClr val="008000"/>
              </a:solidFill>
              <a:latin typeface="+mn-lt"/>
            </a:endParaRPr>
          </a:p>
        </p:txBody>
      </p:sp>
      <p:sp>
        <p:nvSpPr>
          <p:cNvPr id="287" name="Rectangle 286"/>
          <p:cNvSpPr/>
          <p:nvPr/>
        </p:nvSpPr>
        <p:spPr>
          <a:xfrm>
            <a:off x="23220421" y="7391400"/>
            <a:ext cx="3048000" cy="830997"/>
          </a:xfrm>
          <a:prstGeom prst="rect">
            <a:avLst/>
          </a:prstGeom>
        </p:spPr>
        <p:txBody>
          <a:bodyPr wrap="square">
            <a:spAutoFit/>
          </a:bodyPr>
          <a:lstStyle/>
          <a:p>
            <a:pPr algn="ctr"/>
            <a:r>
              <a:rPr lang="en-US" sz="2400" b="1" i="1" dirty="0" smtClean="0"/>
              <a:t>FIREBIRD-I:</a:t>
            </a:r>
          </a:p>
          <a:p>
            <a:pPr algn="ctr"/>
            <a:r>
              <a:rPr lang="en-US" sz="2400" b="1" i="1" dirty="0" smtClean="0"/>
              <a:t>Spence et </a:t>
            </a:r>
            <a:r>
              <a:rPr lang="en-US" sz="2400" b="1" i="1" dirty="0"/>
              <a:t>al., </a:t>
            </a:r>
            <a:r>
              <a:rPr lang="en-US" sz="2400" b="1" i="1" dirty="0" smtClean="0"/>
              <a:t>2012</a:t>
            </a:r>
            <a:endParaRPr lang="en-US" sz="2400" b="1" i="1" dirty="0"/>
          </a:p>
        </p:txBody>
      </p:sp>
      <p:sp>
        <p:nvSpPr>
          <p:cNvPr id="288" name="Text Box 2"/>
          <p:cNvSpPr txBox="1">
            <a:spLocks noChangeArrowheads="1"/>
          </p:cNvSpPr>
          <p:nvPr/>
        </p:nvSpPr>
        <p:spPr bwMode="auto">
          <a:xfrm>
            <a:off x="34823400" y="5429071"/>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All FIREBIRD Data Available Through Science Operations Center at MSU</a:t>
            </a:r>
            <a:endParaRPr lang="en-US" b="1" dirty="0" smtClean="0">
              <a:solidFill>
                <a:srgbClr val="008000"/>
              </a:solidFill>
              <a:latin typeface="+mn-lt"/>
            </a:endParaRPr>
          </a:p>
        </p:txBody>
      </p:sp>
      <p:sp>
        <p:nvSpPr>
          <p:cNvPr id="289" name="Content Placeholder 2"/>
          <p:cNvSpPr txBox="1">
            <a:spLocks/>
          </p:cNvSpPr>
          <p:nvPr/>
        </p:nvSpPr>
        <p:spPr>
          <a:xfrm>
            <a:off x="34290000" y="6629400"/>
            <a:ext cx="4800600" cy="60960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FIREBIRD site at MSU  provides access to:</a:t>
            </a:r>
          </a:p>
          <a:p>
            <a:pPr marL="611188" indent="-457200" algn="l">
              <a:buFont typeface="Arial"/>
              <a:buChar char="•"/>
            </a:pPr>
            <a:r>
              <a:rPr lang="en-US" sz="2800" b="1" dirty="0" smtClean="0">
                <a:solidFill>
                  <a:schemeClr val="tx1"/>
                </a:solidFill>
              </a:rPr>
              <a:t>All FIREBIRD-I and </a:t>
            </a:r>
            <a:r>
              <a:rPr lang="mr-IN" sz="2800" b="1" dirty="0" smtClean="0">
                <a:solidFill>
                  <a:schemeClr val="tx1"/>
                </a:solidFill>
              </a:rPr>
              <a:t>–</a:t>
            </a:r>
            <a:r>
              <a:rPr lang="en-US" sz="2800" b="1" dirty="0" smtClean="0">
                <a:solidFill>
                  <a:schemeClr val="tx1"/>
                </a:solidFill>
              </a:rPr>
              <a:t>II data (context and hi-res) as well as ephemeris files</a:t>
            </a:r>
          </a:p>
          <a:p>
            <a:pPr marL="611188" indent="-457200" algn="l">
              <a:buFont typeface="Arial"/>
              <a:buChar char="•"/>
            </a:pPr>
            <a:r>
              <a:rPr lang="en-US" sz="2800" b="1" dirty="0" smtClean="0">
                <a:solidFill>
                  <a:schemeClr val="tx1"/>
                </a:solidFill>
              </a:rPr>
              <a:t>FIREBIRD Rules of the Road for data usage and co-authorship</a:t>
            </a:r>
          </a:p>
          <a:p>
            <a:pPr marL="611188" indent="-457200" algn="l">
              <a:buFont typeface="Arial"/>
              <a:buChar char="•"/>
            </a:pPr>
            <a:r>
              <a:rPr lang="en-US" sz="2800" b="1" dirty="0" smtClean="0">
                <a:solidFill>
                  <a:schemeClr val="tx1"/>
                </a:solidFill>
              </a:rPr>
              <a:t>Please contact the FIREBIRD team if you plan to use the data!</a:t>
            </a:r>
          </a:p>
          <a:p>
            <a:pPr marL="457200" indent="-457200" algn="l">
              <a:buFont typeface="Arial"/>
              <a:buChar char="•"/>
            </a:pPr>
            <a:endParaRPr lang="en-US" sz="2800" b="1" dirty="0" smtClean="0">
              <a:solidFill>
                <a:schemeClr val="tx1"/>
              </a:solidFill>
            </a:endParaRPr>
          </a:p>
        </p:txBody>
      </p:sp>
      <p:sp>
        <p:nvSpPr>
          <p:cNvPr id="290" name="Rectangle 289"/>
          <p:cNvSpPr/>
          <p:nvPr/>
        </p:nvSpPr>
        <p:spPr>
          <a:xfrm>
            <a:off x="34366200" y="12573000"/>
            <a:ext cx="10668000" cy="584776"/>
          </a:xfrm>
          <a:prstGeom prst="rect">
            <a:avLst/>
          </a:prstGeom>
        </p:spPr>
        <p:txBody>
          <a:bodyPr wrap="square">
            <a:spAutoFit/>
          </a:bodyPr>
          <a:lstStyle/>
          <a:p>
            <a:pPr algn="ctr"/>
            <a:r>
              <a:rPr lang="en-US" sz="3200" b="1" dirty="0">
                <a:solidFill>
                  <a:srgbClr val="008000"/>
                </a:solidFill>
              </a:rPr>
              <a:t>https://</a:t>
            </a:r>
            <a:r>
              <a:rPr lang="en-US" sz="3200" b="1" dirty="0" err="1">
                <a:solidFill>
                  <a:srgbClr val="008000"/>
                </a:solidFill>
              </a:rPr>
              <a:t>ssel.montana.edu</a:t>
            </a:r>
            <a:r>
              <a:rPr lang="en-US" sz="3200" b="1" dirty="0">
                <a:solidFill>
                  <a:srgbClr val="008000"/>
                </a:solidFill>
              </a:rPr>
              <a:t>/firebird2.html</a:t>
            </a:r>
          </a:p>
        </p:txBody>
      </p:sp>
      <p:pic>
        <p:nvPicPr>
          <p:cNvPr id="19" name="Picture 18" descr="Screen Shot 2017-12-05 at 4.19.08 PM.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5052000" y="18897600"/>
            <a:ext cx="4419600" cy="3296989"/>
          </a:xfrm>
          <a:prstGeom prst="rect">
            <a:avLst/>
          </a:prstGeom>
          <a:ln>
            <a:noFill/>
          </a:ln>
          <a:effectLst>
            <a:outerShdw blurRad="292100" dist="139700" dir="2700000" algn="tl" rotWithShape="0">
              <a:srgbClr val="333333">
                <a:alpha val="65000"/>
              </a:srgbClr>
            </a:outerShdw>
          </a:effectLst>
        </p:spPr>
      </p:pic>
      <p:pic>
        <p:nvPicPr>
          <p:cNvPr id="20" name="Picture 19" descr="Screen Shot 2017-12-05 at 4.22.52 PM.png"/>
          <p:cNvPicPr>
            <a:picLocks noChangeAspect="1"/>
          </p:cNvPicPr>
          <p:nvPr/>
        </p:nvPicPr>
        <p:blipFill rotWithShape="1">
          <a:blip r:embed="rId17">
            <a:extLst>
              <a:ext uri="{28A0092B-C50C-407E-A947-70E740481C1C}">
                <a14:useLocalDpi xmlns:a14="http://schemas.microsoft.com/office/drawing/2010/main" val="0"/>
              </a:ext>
            </a:extLst>
          </a:blip>
          <a:srcRect l="1778" r="1615"/>
          <a:stretch/>
        </p:blipFill>
        <p:spPr>
          <a:xfrm>
            <a:off x="40081200" y="15925800"/>
            <a:ext cx="4702294" cy="5992883"/>
          </a:xfrm>
          <a:prstGeom prst="rect">
            <a:avLst/>
          </a:prstGeom>
          <a:ln>
            <a:noFill/>
          </a:ln>
          <a:effectLst>
            <a:outerShdw blurRad="292100" dist="139700" dir="2700000" algn="tl" rotWithShape="0">
              <a:srgbClr val="333333">
                <a:alpha val="65000"/>
              </a:srgbClr>
            </a:outerShdw>
          </a:effectLst>
        </p:spPr>
      </p:pic>
      <p:pic>
        <p:nvPicPr>
          <p:cNvPr id="293" name="Picture 292"/>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24316442" y="8519985"/>
            <a:ext cx="4139477" cy="3079771"/>
          </a:xfrm>
          <a:prstGeom prst="rect">
            <a:avLst/>
          </a:prstGeom>
          <a:ln>
            <a:noFill/>
          </a:ln>
          <a:effectLst>
            <a:outerShdw blurRad="292100" dist="139700" dir="2700000" algn="tl" rotWithShape="0">
              <a:srgbClr val="333333">
                <a:alpha val="65000"/>
              </a:srgbClr>
            </a:outerShdw>
          </a:effectLst>
        </p:spPr>
      </p:pic>
      <p:sp>
        <p:nvSpPr>
          <p:cNvPr id="294" name="Subtitle 2"/>
          <p:cNvSpPr txBox="1">
            <a:spLocks/>
          </p:cNvSpPr>
          <p:nvPr/>
        </p:nvSpPr>
        <p:spPr bwMode="auto">
          <a:xfrm>
            <a:off x="24209335" y="11257776"/>
            <a:ext cx="4303292" cy="1029439"/>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algn="ctr">
              <a:spcBef>
                <a:spcPct val="20000"/>
              </a:spcBef>
              <a:buClr>
                <a:prstClr val="black"/>
              </a:buClr>
              <a:buSzPct val="80000"/>
              <a:buFont typeface="Wingdings" pitchFamily="28" charset="2"/>
              <a:buNone/>
              <a:defRPr/>
            </a:pPr>
            <a:r>
              <a:rPr lang="en-US" sz="2000" b="1" kern="0" dirty="0" smtClean="0">
                <a:solidFill>
                  <a:prstClr val="white"/>
                </a:solidFill>
                <a:latin typeface="Calibri"/>
              </a:rPr>
              <a:t>FIREBIRD- I: Flight Units 1 and 2</a:t>
            </a:r>
          </a:p>
          <a:p>
            <a:pPr algn="ctr">
              <a:spcBef>
                <a:spcPct val="20000"/>
              </a:spcBef>
              <a:buClr>
                <a:prstClr val="black"/>
              </a:buClr>
              <a:buSzPct val="80000"/>
              <a:buFont typeface="Wingdings" pitchFamily="28" charset="2"/>
              <a:buNone/>
              <a:defRPr/>
            </a:pPr>
            <a:r>
              <a:rPr lang="en-US" sz="2000" b="1" kern="0" dirty="0" smtClean="0">
                <a:solidFill>
                  <a:prstClr val="black"/>
                </a:solidFill>
                <a:latin typeface="Calibri"/>
              </a:rPr>
              <a:t>Provided excellent science results;           FU1: 12/13 - 1/14, FU2: 4/14 – 9/14</a:t>
            </a:r>
            <a:endParaRPr lang="en-US" sz="2000" b="1" kern="0" dirty="0">
              <a:solidFill>
                <a:prstClr val="black"/>
              </a:solidFill>
              <a:latin typeface="Calibri"/>
            </a:endParaRPr>
          </a:p>
        </p:txBody>
      </p:sp>
      <p:pic>
        <p:nvPicPr>
          <p:cNvPr id="295" name="Picture 294" descr="DSC_0318.JPG"/>
          <p:cNvPicPr>
            <a:picLocks noChangeAspect="1"/>
          </p:cNvPicPr>
          <p:nvPr/>
        </p:nvPicPr>
        <p:blipFill>
          <a:blip r:embed="rId19" cstate="email">
            <a:extLst>
              <a:ext uri="{28A0092B-C50C-407E-A947-70E740481C1C}">
                <a14:useLocalDpi xmlns:a14="http://schemas.microsoft.com/office/drawing/2010/main"/>
              </a:ext>
            </a:extLst>
          </a:blip>
          <a:srcRect/>
          <a:stretch>
            <a:fillRect/>
          </a:stretch>
        </p:blipFill>
        <p:spPr>
          <a:xfrm>
            <a:off x="28783021" y="8305800"/>
            <a:ext cx="3865089" cy="3312934"/>
          </a:xfrm>
          <a:prstGeom prst="rect">
            <a:avLst/>
          </a:prstGeom>
          <a:ln>
            <a:noFill/>
          </a:ln>
          <a:effectLst>
            <a:outerShdw blurRad="292100" dist="139700" dir="2700000" algn="tl" rotWithShape="0">
              <a:srgbClr val="333333">
                <a:alpha val="65000"/>
              </a:srgbClr>
            </a:outerShdw>
          </a:effectLst>
        </p:spPr>
      </p:pic>
      <p:sp>
        <p:nvSpPr>
          <p:cNvPr id="296" name="Subtitle 2"/>
          <p:cNvSpPr txBox="1">
            <a:spLocks/>
          </p:cNvSpPr>
          <p:nvPr/>
        </p:nvSpPr>
        <p:spPr bwMode="auto">
          <a:xfrm>
            <a:off x="28512628" y="11281293"/>
            <a:ext cx="4660136" cy="653182"/>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algn="ctr">
              <a:spcBef>
                <a:spcPct val="20000"/>
              </a:spcBef>
              <a:buClr>
                <a:prstClr val="black"/>
              </a:buClr>
              <a:buSzPct val="80000"/>
              <a:buFont typeface="Wingdings" pitchFamily="28" charset="2"/>
              <a:buNone/>
              <a:defRPr/>
            </a:pPr>
            <a:r>
              <a:rPr lang="en-US" sz="2000" b="1" kern="0" dirty="0" smtClean="0">
                <a:solidFill>
                  <a:srgbClr val="FFFFFF"/>
                </a:solidFill>
                <a:latin typeface="Calibri"/>
              </a:rPr>
              <a:t>FIREBIRD-II: Flight Units 3 and 4 </a:t>
            </a:r>
          </a:p>
          <a:p>
            <a:pPr algn="ctr">
              <a:lnSpc>
                <a:spcPct val="80000"/>
              </a:lnSpc>
              <a:spcBef>
                <a:spcPct val="20000"/>
              </a:spcBef>
              <a:buClr>
                <a:prstClr val="black"/>
              </a:buClr>
              <a:buSzPct val="80000"/>
              <a:buFont typeface="Wingdings" pitchFamily="28" charset="2"/>
              <a:buNone/>
              <a:defRPr/>
            </a:pPr>
            <a:r>
              <a:rPr lang="en-US" sz="2000" b="1" kern="0" dirty="0" smtClean="0">
                <a:solidFill>
                  <a:prstClr val="black"/>
                </a:solidFill>
                <a:latin typeface="Calibri"/>
              </a:rPr>
              <a:t>Improved version of FB-I mission; </a:t>
            </a:r>
          </a:p>
          <a:p>
            <a:pPr algn="ctr">
              <a:lnSpc>
                <a:spcPct val="80000"/>
              </a:lnSpc>
              <a:spcBef>
                <a:spcPct val="20000"/>
              </a:spcBef>
              <a:buClr>
                <a:prstClr val="black"/>
              </a:buClr>
              <a:buSzPct val="80000"/>
              <a:buFont typeface="Wingdings" pitchFamily="28" charset="2"/>
              <a:buNone/>
              <a:defRPr/>
            </a:pPr>
            <a:r>
              <a:rPr lang="en-US" sz="2000" b="1" kern="0" dirty="0" smtClean="0">
                <a:solidFill>
                  <a:prstClr val="black"/>
                </a:solidFill>
                <a:latin typeface="Calibri"/>
              </a:rPr>
              <a:t>Launched and beautiful data since 1/2015</a:t>
            </a:r>
            <a:endParaRPr lang="en-US" sz="2000" b="1" kern="0" dirty="0">
              <a:solidFill>
                <a:prstClr val="black"/>
              </a:solidFill>
              <a:latin typeface="Calibri"/>
            </a:endParaRPr>
          </a:p>
        </p:txBody>
      </p:sp>
      <p:sp>
        <p:nvSpPr>
          <p:cNvPr id="297" name="TextBox 296"/>
          <p:cNvSpPr txBox="1"/>
          <p:nvPr/>
        </p:nvSpPr>
        <p:spPr>
          <a:xfrm>
            <a:off x="26390964" y="7239299"/>
            <a:ext cx="4406900" cy="1323439"/>
          </a:xfrm>
          <a:prstGeom prst="rect">
            <a:avLst/>
          </a:prstGeom>
          <a:effectLst>
            <a:glow rad="228600">
              <a:schemeClr val="accent3">
                <a:lumMod val="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rtlCol="0">
            <a:spAutoFit/>
          </a:bodyPr>
          <a:lstStyle/>
          <a:p>
            <a:pPr algn="ctr" defTabSz="457200" fontAlgn="auto">
              <a:spcBef>
                <a:spcPts val="0"/>
              </a:spcBef>
              <a:spcAft>
                <a:spcPts val="0"/>
              </a:spcAft>
            </a:pPr>
            <a:r>
              <a:rPr lang="en-US" sz="1600" dirty="0" smtClean="0">
                <a:solidFill>
                  <a:prstClr val="white"/>
                </a:solidFill>
                <a:latin typeface="Calibri"/>
              </a:rPr>
              <a:t>FB-I LAUNCHED: Dec 6, 2013</a:t>
            </a:r>
          </a:p>
          <a:p>
            <a:pPr algn="ctr" defTabSz="457200" fontAlgn="auto">
              <a:spcBef>
                <a:spcPts val="0"/>
              </a:spcBef>
              <a:spcAft>
                <a:spcPts val="0"/>
              </a:spcAft>
            </a:pPr>
            <a:r>
              <a:rPr lang="en-US" sz="1600" dirty="0" smtClean="0">
                <a:solidFill>
                  <a:prstClr val="white"/>
                </a:solidFill>
                <a:latin typeface="Calibri"/>
              </a:rPr>
              <a:t>VAFB Atlas-5 NROL-39</a:t>
            </a:r>
          </a:p>
          <a:p>
            <a:pPr algn="ctr" defTabSz="457200" fontAlgn="auto">
              <a:spcBef>
                <a:spcPts val="0"/>
              </a:spcBef>
              <a:spcAft>
                <a:spcPts val="0"/>
              </a:spcAft>
            </a:pPr>
            <a:endParaRPr lang="en-US" sz="1600" dirty="0" smtClean="0">
              <a:solidFill>
                <a:prstClr val="white"/>
              </a:solidFill>
              <a:latin typeface="Calibri"/>
            </a:endParaRPr>
          </a:p>
          <a:p>
            <a:pPr algn="ctr" defTabSz="457200" fontAlgn="auto">
              <a:spcBef>
                <a:spcPts val="0"/>
              </a:spcBef>
              <a:spcAft>
                <a:spcPts val="0"/>
              </a:spcAft>
            </a:pPr>
            <a:r>
              <a:rPr lang="en-US" sz="1600" dirty="0" smtClean="0">
                <a:solidFill>
                  <a:prstClr val="white"/>
                </a:solidFill>
                <a:latin typeface="Calibri"/>
              </a:rPr>
              <a:t>FB-II Launched early 2015	</a:t>
            </a:r>
          </a:p>
          <a:p>
            <a:pPr algn="ctr" defTabSz="457200" fontAlgn="auto">
              <a:spcBef>
                <a:spcPts val="0"/>
              </a:spcBef>
              <a:spcAft>
                <a:spcPts val="0"/>
              </a:spcAft>
            </a:pPr>
            <a:r>
              <a:rPr lang="en-US" sz="1600" dirty="0" smtClean="0">
                <a:solidFill>
                  <a:prstClr val="white"/>
                </a:solidFill>
                <a:latin typeface="Calibri"/>
              </a:rPr>
              <a:t>VAFB Delta-II 7320 NASA SMAP (ELaNA-10)</a:t>
            </a:r>
            <a:endParaRPr lang="en-US" sz="1600" dirty="0">
              <a:solidFill>
                <a:prstClr val="white"/>
              </a:solidFill>
              <a:latin typeface="Calibri"/>
            </a:endParaRPr>
          </a:p>
        </p:txBody>
      </p:sp>
      <p:pic>
        <p:nvPicPr>
          <p:cNvPr id="298" name="Picture 39" descr="Aero_logo.jpg"/>
          <p:cNvPicPr preferRelativeResize="0">
            <a:picLocks noChangeAspect="1"/>
          </p:cNvPicPr>
          <p:nvPr/>
        </p:nvPicPr>
        <p:blipFill>
          <a:blip r:embed="rId20" cstate="email">
            <a:extLst>
              <a:ext uri="{28A0092B-C50C-407E-A947-70E740481C1C}">
                <a14:useLocalDpi xmlns:a14="http://schemas.microsoft.com/office/drawing/2010/main"/>
              </a:ext>
            </a:extLst>
          </a:blip>
          <a:srcRect/>
          <a:stretch>
            <a:fillRect/>
          </a:stretch>
        </p:blipFill>
        <p:spPr bwMode="auto">
          <a:xfrm>
            <a:off x="29773621" y="12503892"/>
            <a:ext cx="1979567" cy="526615"/>
          </a:xfrm>
          <a:prstGeom prst="rect">
            <a:avLst/>
          </a:prstGeom>
          <a:noFill/>
          <a:ln w="9525">
            <a:noFill/>
            <a:miter lim="800000"/>
            <a:headEnd/>
            <a:tailEnd/>
          </a:ln>
        </p:spPr>
      </p:pic>
      <p:pic>
        <p:nvPicPr>
          <p:cNvPr id="299" name="Picture 298"/>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31662440" y="12344400"/>
            <a:ext cx="1997381" cy="719057"/>
          </a:xfrm>
          <a:prstGeom prst="rect">
            <a:avLst/>
          </a:prstGeom>
        </p:spPr>
      </p:pic>
      <p:pic>
        <p:nvPicPr>
          <p:cNvPr id="300" name="Picture 299" descr="eosbanner.jpg"/>
          <p:cNvPicPr>
            <a:picLocks noChangeAspect="1"/>
          </p:cNvPicPr>
          <p:nvPr/>
        </p:nvPicPr>
        <p:blipFill rotWithShape="1">
          <a:blip r:embed="rId22" cstate="email">
            <a:extLst>
              <a:ext uri="{28A0092B-C50C-407E-A947-70E740481C1C}">
                <a14:useLocalDpi xmlns:a14="http://schemas.microsoft.com/office/drawing/2010/main"/>
              </a:ext>
            </a:extLst>
          </a:blip>
          <a:srcRect l="-6353" b="-6019"/>
          <a:stretch/>
        </p:blipFill>
        <p:spPr>
          <a:xfrm>
            <a:off x="22915621" y="12472343"/>
            <a:ext cx="4184785" cy="615340"/>
          </a:xfrm>
          <a:prstGeom prst="rect">
            <a:avLst/>
          </a:prstGeom>
        </p:spPr>
      </p:pic>
      <p:pic>
        <p:nvPicPr>
          <p:cNvPr id="301" name="Picture 2" descr="Snapshot 2009-08-20 11-22-43"/>
          <p:cNvPicPr>
            <a:picLocks noChangeAspect="1" noChangeArrowheads="1"/>
          </p:cNvPicPr>
          <p:nvPr/>
        </p:nvPicPr>
        <p:blipFill rotWithShape="1">
          <a:blip r:embed="rId23" cstate="email">
            <a:extLst>
              <a:ext uri="{28A0092B-C50C-407E-A947-70E740481C1C}">
                <a14:useLocalDpi xmlns:a14="http://schemas.microsoft.com/office/drawing/2010/main"/>
              </a:ext>
            </a:extLst>
          </a:blip>
          <a:srcRect/>
          <a:stretch/>
        </p:blipFill>
        <p:spPr bwMode="auto">
          <a:xfrm>
            <a:off x="27144340" y="12475204"/>
            <a:ext cx="1356774" cy="568827"/>
          </a:xfrm>
          <a:prstGeom prst="rect">
            <a:avLst/>
          </a:prstGeom>
          <a:noFill/>
        </p:spPr>
      </p:pic>
      <p:pic>
        <p:nvPicPr>
          <p:cNvPr id="302" name="Picture 2" descr="Snapshot 2009-08-20 11-22-43"/>
          <p:cNvPicPr>
            <a:picLocks noChangeAspect="1" noChangeArrowheads="1"/>
          </p:cNvPicPr>
          <p:nvPr/>
        </p:nvPicPr>
        <p:blipFill rotWithShape="1">
          <a:blip r:embed="rId24" cstate="email">
            <a:extLst>
              <a:ext uri="{28A0092B-C50C-407E-A947-70E740481C1C}">
                <a14:useLocalDpi xmlns:a14="http://schemas.microsoft.com/office/drawing/2010/main"/>
              </a:ext>
            </a:extLst>
          </a:blip>
          <a:srcRect/>
          <a:stretch/>
        </p:blipFill>
        <p:spPr bwMode="auto">
          <a:xfrm>
            <a:off x="28461796" y="12475204"/>
            <a:ext cx="1285774" cy="568827"/>
          </a:xfrm>
          <a:prstGeom prst="rect">
            <a:avLst/>
          </a:prstGeom>
          <a:noFill/>
        </p:spPr>
      </p:pic>
      <p:sp>
        <p:nvSpPr>
          <p:cNvPr id="304" name="Rectangle 303"/>
          <p:cNvSpPr/>
          <p:nvPr/>
        </p:nvSpPr>
        <p:spPr>
          <a:xfrm>
            <a:off x="30764221" y="7239000"/>
            <a:ext cx="3048000" cy="830997"/>
          </a:xfrm>
          <a:prstGeom prst="rect">
            <a:avLst/>
          </a:prstGeom>
        </p:spPr>
        <p:txBody>
          <a:bodyPr wrap="square">
            <a:spAutoFit/>
          </a:bodyPr>
          <a:lstStyle/>
          <a:p>
            <a:pPr algn="ctr"/>
            <a:r>
              <a:rPr lang="en-US" sz="2400" b="1" i="1" dirty="0" smtClean="0"/>
              <a:t>FIREBIRD-II:</a:t>
            </a:r>
          </a:p>
          <a:p>
            <a:pPr algn="ctr"/>
            <a:r>
              <a:rPr lang="en-US" sz="2400" b="1" i="1" dirty="0" err="1" smtClean="0"/>
              <a:t>Klumpar</a:t>
            </a:r>
            <a:r>
              <a:rPr lang="en-US" sz="2400" b="1" i="1" dirty="0" smtClean="0"/>
              <a:t> et </a:t>
            </a:r>
            <a:r>
              <a:rPr lang="en-US" sz="2400" b="1" i="1" dirty="0"/>
              <a:t>al., </a:t>
            </a:r>
            <a:r>
              <a:rPr lang="en-US" sz="2400" b="1" i="1" dirty="0" smtClean="0"/>
              <a:t>2015</a:t>
            </a:r>
            <a:endParaRPr lang="en-US" sz="2400" b="1" i="1" dirty="0"/>
          </a:p>
        </p:txBody>
      </p:sp>
      <p:sp>
        <p:nvSpPr>
          <p:cNvPr id="305" name="Content Placeholder 2"/>
          <p:cNvSpPr txBox="1">
            <a:spLocks/>
          </p:cNvSpPr>
          <p:nvPr/>
        </p:nvSpPr>
        <p:spPr>
          <a:xfrm>
            <a:off x="22783800" y="15316200"/>
            <a:ext cx="6553200" cy="6934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228600" indent="-228600" algn="l">
              <a:buFont typeface="Arial"/>
              <a:buChar char="•"/>
            </a:pPr>
            <a:r>
              <a:rPr lang="en-US" sz="2000" b="1" dirty="0" smtClean="0">
                <a:solidFill>
                  <a:schemeClr val="tx1"/>
                </a:solidFill>
              </a:rPr>
              <a:t>650 x 430km orbit, 99° inclination</a:t>
            </a:r>
          </a:p>
          <a:p>
            <a:pPr marL="228600" indent="-228600" algn="l">
              <a:buFont typeface="Arial"/>
              <a:buChar char="•"/>
            </a:pPr>
            <a:r>
              <a:rPr lang="en-US" sz="2000" b="1" dirty="0" err="1" smtClean="0">
                <a:solidFill>
                  <a:schemeClr val="tx1"/>
                </a:solidFill>
              </a:rPr>
              <a:t>CubeSats</a:t>
            </a:r>
            <a:r>
              <a:rPr lang="en-US" sz="2000" b="1" dirty="0" smtClean="0">
                <a:solidFill>
                  <a:schemeClr val="tx1"/>
                </a:solidFill>
              </a:rPr>
              <a:t> </a:t>
            </a:r>
            <a:r>
              <a:rPr lang="en-US" sz="2000" b="1" dirty="0">
                <a:solidFill>
                  <a:schemeClr val="tx1"/>
                </a:solidFill>
              </a:rPr>
              <a:t>aligned </a:t>
            </a:r>
            <a:r>
              <a:rPr lang="en-US" sz="2000" b="1" dirty="0" smtClean="0">
                <a:solidFill>
                  <a:schemeClr val="tx1"/>
                </a:solidFill>
              </a:rPr>
              <a:t>near B-field direction with two large FOV energetic </a:t>
            </a:r>
            <a:r>
              <a:rPr lang="en-US" sz="2000" b="1" dirty="0">
                <a:solidFill>
                  <a:schemeClr val="tx1"/>
                </a:solidFill>
              </a:rPr>
              <a:t>particle detectors to measure precipitating electrons in 6 </a:t>
            </a:r>
            <a:r>
              <a:rPr lang="en-US" sz="2000" b="1" dirty="0" smtClean="0">
                <a:solidFill>
                  <a:schemeClr val="tx1"/>
                </a:solidFill>
              </a:rPr>
              <a:t>channels </a:t>
            </a:r>
            <a:r>
              <a:rPr lang="en-US" sz="2000" b="1" dirty="0">
                <a:solidFill>
                  <a:schemeClr val="tx1"/>
                </a:solidFill>
              </a:rPr>
              <a:t>from </a:t>
            </a:r>
            <a:r>
              <a:rPr lang="en-US" sz="2000" b="1" dirty="0" smtClean="0">
                <a:solidFill>
                  <a:schemeClr val="tx1"/>
                </a:solidFill>
              </a:rPr>
              <a:t>             200 </a:t>
            </a:r>
            <a:r>
              <a:rPr lang="en-US" sz="2000" b="1" dirty="0" err="1">
                <a:solidFill>
                  <a:schemeClr val="tx1"/>
                </a:solidFill>
              </a:rPr>
              <a:t>keV</a:t>
            </a:r>
            <a:r>
              <a:rPr lang="en-US" sz="2000" b="1" dirty="0">
                <a:solidFill>
                  <a:schemeClr val="tx1"/>
                </a:solidFill>
              </a:rPr>
              <a:t> to &gt;1 MeV </a:t>
            </a:r>
            <a:endParaRPr lang="en-US" sz="2000" b="1" dirty="0" smtClean="0">
              <a:solidFill>
                <a:schemeClr val="tx1"/>
              </a:solidFill>
            </a:endParaRPr>
          </a:p>
          <a:p>
            <a:pPr marL="228600" indent="-228600" algn="l">
              <a:buFont typeface="Arial"/>
              <a:buChar char="•"/>
            </a:pPr>
            <a:endParaRPr lang="en-US" sz="2000" b="1" dirty="0">
              <a:solidFill>
                <a:schemeClr val="tx1"/>
              </a:solidFill>
            </a:endParaRPr>
          </a:p>
          <a:p>
            <a:pPr marL="228600" indent="-228600" algn="l">
              <a:buFont typeface="Arial"/>
              <a:buChar char="•"/>
            </a:pPr>
            <a:endParaRPr lang="en-US" sz="2000" b="1" dirty="0" smtClean="0">
              <a:solidFill>
                <a:schemeClr val="tx1"/>
              </a:solidFill>
            </a:endParaRPr>
          </a:p>
          <a:p>
            <a:pPr marL="228600" indent="-228600" algn="l">
              <a:buFont typeface="Arial"/>
              <a:buChar char="•"/>
            </a:pPr>
            <a:endParaRPr lang="en-US" sz="2000" b="1" dirty="0">
              <a:solidFill>
                <a:schemeClr val="tx1"/>
              </a:solidFill>
            </a:endParaRPr>
          </a:p>
          <a:p>
            <a:pPr marL="228600" indent="-228600" algn="l">
              <a:buFont typeface="Arial"/>
              <a:buChar char="•"/>
            </a:pPr>
            <a:endParaRPr lang="en-US" sz="2000" b="1" dirty="0" smtClean="0">
              <a:solidFill>
                <a:schemeClr val="tx1"/>
              </a:solidFill>
            </a:endParaRPr>
          </a:p>
          <a:p>
            <a:pPr marL="228600" indent="-228600" algn="l">
              <a:buFont typeface="Arial"/>
              <a:buChar char="•"/>
            </a:pPr>
            <a:endParaRPr lang="en-US" sz="2000" b="1" dirty="0">
              <a:solidFill>
                <a:schemeClr val="tx1"/>
              </a:solidFill>
            </a:endParaRPr>
          </a:p>
          <a:p>
            <a:pPr marL="228600" indent="-228600" algn="l">
              <a:buFont typeface="Arial"/>
              <a:buChar char="•"/>
            </a:pPr>
            <a:endParaRPr lang="en-US" sz="2000" b="1" dirty="0" smtClean="0">
              <a:solidFill>
                <a:schemeClr val="tx1"/>
              </a:solidFill>
            </a:endParaRPr>
          </a:p>
          <a:p>
            <a:pPr marL="228600" indent="-228600" algn="l">
              <a:buFont typeface="Arial"/>
              <a:buChar char="•"/>
            </a:pPr>
            <a:endParaRPr lang="en-US" sz="2000" b="1" dirty="0" smtClean="0">
              <a:solidFill>
                <a:schemeClr val="tx1"/>
              </a:solidFill>
            </a:endParaRPr>
          </a:p>
          <a:p>
            <a:pPr marL="228600" indent="-228600" algn="l">
              <a:buFont typeface="Arial"/>
              <a:buChar char="•"/>
            </a:pPr>
            <a:endParaRPr lang="en-US" sz="2000" b="1" dirty="0" smtClean="0">
              <a:solidFill>
                <a:schemeClr val="tx1"/>
              </a:solidFill>
            </a:endParaRPr>
          </a:p>
          <a:p>
            <a:pPr marL="228600" indent="-228600" algn="l"/>
            <a:endParaRPr lang="en-US" sz="2000" b="1" dirty="0">
              <a:solidFill>
                <a:schemeClr val="tx1"/>
              </a:solidFill>
            </a:endParaRPr>
          </a:p>
          <a:p>
            <a:pPr marL="228600" indent="-228600" algn="l">
              <a:buFont typeface="Arial"/>
              <a:buChar char="•"/>
            </a:pPr>
            <a:r>
              <a:rPr lang="en-US" sz="2000" b="1" dirty="0" smtClean="0">
                <a:solidFill>
                  <a:schemeClr val="tx1"/>
                </a:solidFill>
              </a:rPr>
              <a:t>Samples bounce/drift </a:t>
            </a:r>
            <a:r>
              <a:rPr lang="en-US" sz="2000" b="1" dirty="0">
                <a:solidFill>
                  <a:schemeClr val="tx1"/>
                </a:solidFill>
              </a:rPr>
              <a:t>loss </a:t>
            </a:r>
            <a:r>
              <a:rPr lang="en-US" sz="2000" b="1" dirty="0" smtClean="0">
                <a:solidFill>
                  <a:schemeClr val="tx1"/>
                </a:solidFill>
              </a:rPr>
              <a:t>cones</a:t>
            </a:r>
          </a:p>
          <a:p>
            <a:pPr marL="228600" indent="-228600" algn="l">
              <a:buFont typeface="Arial"/>
              <a:buChar char="•"/>
            </a:pPr>
            <a:r>
              <a:rPr lang="en-US" sz="2000" b="1" dirty="0" smtClean="0">
                <a:solidFill>
                  <a:schemeClr val="tx1"/>
                </a:solidFill>
              </a:rPr>
              <a:t>“</a:t>
            </a:r>
            <a:r>
              <a:rPr lang="en-US" sz="2000" b="1" dirty="0">
                <a:solidFill>
                  <a:schemeClr val="tx1"/>
                </a:solidFill>
              </a:rPr>
              <a:t>Context” data </a:t>
            </a:r>
            <a:r>
              <a:rPr lang="mr-IN" sz="2000" b="1" dirty="0">
                <a:solidFill>
                  <a:schemeClr val="tx1"/>
                </a:solidFill>
              </a:rPr>
              <a:t>–</a:t>
            </a:r>
            <a:r>
              <a:rPr lang="en-US" sz="2000" b="1" dirty="0">
                <a:solidFill>
                  <a:schemeClr val="tx1"/>
                </a:solidFill>
              </a:rPr>
              <a:t> low time/energy </a:t>
            </a:r>
            <a:r>
              <a:rPr lang="en-US" sz="2000" b="1" dirty="0" err="1" smtClean="0">
                <a:solidFill>
                  <a:schemeClr val="tx1"/>
                </a:solidFill>
              </a:rPr>
              <a:t>resolution”HiRes</a:t>
            </a:r>
            <a:r>
              <a:rPr lang="en-US" sz="2000" b="1" dirty="0" smtClean="0">
                <a:solidFill>
                  <a:schemeClr val="tx1"/>
                </a:solidFill>
              </a:rPr>
              <a:t>” </a:t>
            </a:r>
            <a:r>
              <a:rPr lang="en-US" sz="2000" b="1" dirty="0">
                <a:solidFill>
                  <a:schemeClr val="tx1"/>
                </a:solidFill>
              </a:rPr>
              <a:t>data </a:t>
            </a:r>
            <a:r>
              <a:rPr lang="en-US" sz="2000" b="1" dirty="0" smtClean="0">
                <a:solidFill>
                  <a:schemeClr val="tx1"/>
                </a:solidFill>
              </a:rPr>
              <a:t>sampled at </a:t>
            </a:r>
            <a:r>
              <a:rPr lang="en-US" sz="2000" b="1" dirty="0">
                <a:solidFill>
                  <a:schemeClr val="tx1"/>
                </a:solidFill>
              </a:rPr>
              <a:t>18.75 or 12.5ms </a:t>
            </a:r>
            <a:r>
              <a:rPr lang="en-US" sz="2000" b="1" dirty="0" smtClean="0">
                <a:solidFill>
                  <a:schemeClr val="tx1"/>
                </a:solidFill>
              </a:rPr>
              <a:t>resolution to resolve microbursts</a:t>
            </a:r>
            <a:endParaRPr lang="en-US" sz="2000" b="1" dirty="0">
              <a:solidFill>
                <a:schemeClr val="tx1"/>
              </a:solidFill>
            </a:endParaRPr>
          </a:p>
          <a:p>
            <a:pPr marL="228600" indent="-228600" algn="l">
              <a:buFont typeface="Arial"/>
              <a:buChar char="•"/>
            </a:pPr>
            <a:r>
              <a:rPr lang="en-US" sz="2000" b="1" dirty="0" smtClean="0">
                <a:solidFill>
                  <a:schemeClr val="tx1"/>
                </a:solidFill>
              </a:rPr>
              <a:t>Limited </a:t>
            </a:r>
            <a:r>
              <a:rPr lang="en-US" sz="2000" b="1" dirty="0" err="1" smtClean="0">
                <a:solidFill>
                  <a:schemeClr val="tx1"/>
                </a:solidFill>
              </a:rPr>
              <a:t>HiRes</a:t>
            </a:r>
            <a:r>
              <a:rPr lang="en-US" sz="2000" b="1" dirty="0" smtClean="0">
                <a:solidFill>
                  <a:schemeClr val="tx1"/>
                </a:solidFill>
              </a:rPr>
              <a:t> data; event/campaign driven </a:t>
            </a:r>
          </a:p>
          <a:p>
            <a:pPr marL="228600" indent="-228600" algn="l"/>
            <a:endParaRPr lang="en-US" sz="2000" b="1" dirty="0" smtClean="0">
              <a:solidFill>
                <a:schemeClr val="tx1"/>
              </a:solidFill>
            </a:endParaRPr>
          </a:p>
          <a:p>
            <a:pPr marL="228600" indent="-228600" algn="l">
              <a:buFont typeface="Arial"/>
              <a:buChar char="•"/>
            </a:pPr>
            <a:endParaRPr lang="en-US" sz="2000" b="1" dirty="0" smtClean="0">
              <a:solidFill>
                <a:schemeClr val="tx1"/>
              </a:solidFill>
            </a:endParaRPr>
          </a:p>
        </p:txBody>
      </p:sp>
      <p:pic>
        <p:nvPicPr>
          <p:cNvPr id="306" name="Picture 305"/>
          <p:cNvPicPr>
            <a:picLocks noChangeAspect="1"/>
          </p:cNvPicPr>
          <p:nvPr/>
        </p:nvPicPr>
        <p:blipFill>
          <a:blip r:embed="rId25">
            <a:clrChange>
              <a:clrFrom>
                <a:srgbClr val="FFFFFF"/>
              </a:clrFrom>
              <a:clrTo>
                <a:srgbClr val="FFFFFF">
                  <a:alpha val="0"/>
                </a:srgbClr>
              </a:clrTo>
            </a:clrChange>
          </a:blip>
          <a:stretch>
            <a:fillRect/>
          </a:stretch>
        </p:blipFill>
        <p:spPr>
          <a:xfrm>
            <a:off x="28651200" y="15486663"/>
            <a:ext cx="5029200" cy="3377599"/>
          </a:xfrm>
          <a:prstGeom prst="rect">
            <a:avLst/>
          </a:prstGeom>
          <a:ln>
            <a:noFill/>
          </a:ln>
          <a:effectLst>
            <a:outerShdw blurRad="292100" dist="139700" dir="2700000" algn="tl" rotWithShape="0">
              <a:srgbClr val="333333">
                <a:alpha val="65000"/>
              </a:srgbClr>
            </a:outerShdw>
          </a:effectLst>
        </p:spPr>
      </p:pic>
      <p:sp>
        <p:nvSpPr>
          <p:cNvPr id="307" name="Title 1"/>
          <p:cNvSpPr txBox="1">
            <a:spLocks/>
          </p:cNvSpPr>
          <p:nvPr/>
        </p:nvSpPr>
        <p:spPr>
          <a:xfrm>
            <a:off x="28346400" y="15316200"/>
            <a:ext cx="5410200" cy="881062"/>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1800" i="1" dirty="0" smtClean="0">
                <a:solidFill>
                  <a:srgbClr val="0000FF"/>
                </a:solidFill>
              </a:rPr>
              <a:t>FU4 Context Data (Campaigns 1-9)</a:t>
            </a:r>
            <a:br>
              <a:rPr lang="en-US" sz="1800" i="1" dirty="0" smtClean="0">
                <a:solidFill>
                  <a:srgbClr val="0000FF"/>
                </a:solidFill>
              </a:rPr>
            </a:br>
            <a:r>
              <a:rPr lang="en-US" sz="1800" i="1" dirty="0" smtClean="0">
                <a:solidFill>
                  <a:srgbClr val="0000FF"/>
                </a:solidFill>
              </a:rPr>
              <a:t>~ 1 MeV electrons</a:t>
            </a:r>
            <a:endParaRPr lang="en-US" sz="1800" i="1" dirty="0">
              <a:solidFill>
                <a:srgbClr val="0000FF"/>
              </a:solidFill>
            </a:endParaRPr>
          </a:p>
        </p:txBody>
      </p:sp>
      <p:sp>
        <p:nvSpPr>
          <p:cNvPr id="3" name="TextBox 2"/>
          <p:cNvSpPr txBox="1"/>
          <p:nvPr/>
        </p:nvSpPr>
        <p:spPr>
          <a:xfrm>
            <a:off x="30488058" y="21945600"/>
            <a:ext cx="2354142" cy="369332"/>
          </a:xfrm>
          <a:prstGeom prst="rect">
            <a:avLst/>
          </a:prstGeom>
          <a:noFill/>
        </p:spPr>
        <p:txBody>
          <a:bodyPr wrap="none" rtlCol="0">
            <a:spAutoFit/>
          </a:bodyPr>
          <a:lstStyle/>
          <a:p>
            <a:r>
              <a:rPr lang="en-US" sz="1800" i="1" dirty="0" smtClean="0">
                <a:solidFill>
                  <a:srgbClr val="0000FF"/>
                </a:solidFill>
              </a:rPr>
              <a:t>From Crew et al., 2016</a:t>
            </a:r>
            <a:endParaRPr lang="en-US" sz="1800" i="1" dirty="0">
              <a:solidFill>
                <a:srgbClr val="0000FF"/>
              </a:solidFill>
            </a:endParaRPr>
          </a:p>
        </p:txBody>
      </p:sp>
      <p:sp>
        <p:nvSpPr>
          <p:cNvPr id="98" name="Text Box 2"/>
          <p:cNvSpPr txBox="1">
            <a:spLocks noChangeArrowheads="1"/>
          </p:cNvSpPr>
          <p:nvPr/>
        </p:nvSpPr>
        <p:spPr bwMode="auto">
          <a:xfrm>
            <a:off x="23393400" y="23393400"/>
            <a:ext cx="9296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Campaign #19 presently underway</a:t>
            </a:r>
            <a:endParaRPr lang="en-US" b="1" dirty="0" smtClean="0">
              <a:solidFill>
                <a:srgbClr val="008000"/>
              </a:solidFill>
              <a:latin typeface="+mn-lt"/>
            </a:endParaRPr>
          </a:p>
        </p:txBody>
      </p:sp>
      <p:pic>
        <p:nvPicPr>
          <p:cNvPr id="4" name="Picture 3" descr="Screen Shot 2017-12-05 at 5.14.42 PM.png"/>
          <p:cNvPicPr>
            <a:picLocks noChangeAspect="1"/>
          </p:cNvPicPr>
          <p:nvPr/>
        </p:nvPicPr>
        <p:blipFill rotWithShape="1">
          <a:blip r:embed="rId26">
            <a:extLst>
              <a:ext uri="{28A0092B-C50C-407E-A947-70E740481C1C}">
                <a14:useLocalDpi xmlns:a14="http://schemas.microsoft.com/office/drawing/2010/main" val="0"/>
              </a:ext>
            </a:extLst>
          </a:blip>
          <a:srcRect t="24962"/>
          <a:stretch/>
        </p:blipFill>
        <p:spPr>
          <a:xfrm>
            <a:off x="39166800" y="6705600"/>
            <a:ext cx="5181600" cy="5813740"/>
          </a:xfrm>
          <a:prstGeom prst="rect">
            <a:avLst/>
          </a:prstGeom>
          <a:ln>
            <a:noFill/>
          </a:ln>
          <a:effectLst>
            <a:outerShdw blurRad="292100" dist="139700" dir="2700000" algn="tl" rotWithShape="0">
              <a:srgbClr val="333333">
                <a:alpha val="65000"/>
              </a:srgbClr>
            </a:outerShdw>
          </a:effectLst>
        </p:spPr>
      </p:pic>
      <p:pic>
        <p:nvPicPr>
          <p:cNvPr id="6" name="Picture 5" descr="firebird_scheme_lg.jp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23174597" y="17373600"/>
            <a:ext cx="2809603" cy="2946400"/>
          </a:xfrm>
          <a:prstGeom prst="rect">
            <a:avLst/>
          </a:prstGeom>
          <a:ln>
            <a:noFill/>
          </a:ln>
          <a:effectLst>
            <a:outerShdw blurRad="292100" dist="139700" dir="2700000" algn="tl" rotWithShape="0">
              <a:srgbClr val="333333">
                <a:alpha val="65000"/>
              </a:srgbClr>
            </a:outerShdw>
          </a:effectLst>
        </p:spPr>
      </p:pic>
      <p:pic>
        <p:nvPicPr>
          <p:cNvPr id="7" name="Picture 6" descr="sensorassembly_sm.jp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26085800" y="16916400"/>
            <a:ext cx="2032000" cy="2463800"/>
          </a:xfrm>
          <a:prstGeom prst="rect">
            <a:avLst/>
          </a:prstGeom>
          <a:ln>
            <a:noFill/>
          </a:ln>
          <a:effectLst>
            <a:outerShdw blurRad="292100" dist="139700" dir="2700000" algn="tl" rotWithShape="0">
              <a:srgbClr val="333333">
                <a:alpha val="65000"/>
              </a:srgbClr>
            </a:outerShdw>
          </a:effectLst>
        </p:spPr>
      </p:pic>
      <p:pic>
        <p:nvPicPr>
          <p:cNvPr id="8" name="Picture 7" descr="sensorgallery_sm.jpg"/>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27584400" y="18875514"/>
            <a:ext cx="2032000" cy="2273300"/>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27660600" y="18951714"/>
            <a:ext cx="1762021" cy="400110"/>
          </a:xfrm>
          <a:prstGeom prst="rect">
            <a:avLst/>
          </a:prstGeom>
          <a:noFill/>
        </p:spPr>
        <p:txBody>
          <a:bodyPr wrap="none" rtlCol="0">
            <a:spAutoFit/>
          </a:bodyPr>
          <a:lstStyle/>
          <a:p>
            <a:r>
              <a:rPr lang="en-US" sz="2000" dirty="0" smtClean="0">
                <a:solidFill>
                  <a:schemeClr val="bg1"/>
                </a:solidFill>
              </a:rPr>
              <a:t>Collimated SSD</a:t>
            </a:r>
            <a:endParaRPr lang="en-US" sz="2000" dirty="0">
              <a:solidFill>
                <a:schemeClr val="bg1"/>
              </a:solidFill>
            </a:endParaRPr>
          </a:p>
        </p:txBody>
      </p:sp>
      <p:cxnSp>
        <p:nvCxnSpPr>
          <p:cNvPr id="11" name="Straight Arrow Connector 10"/>
          <p:cNvCxnSpPr/>
          <p:nvPr/>
        </p:nvCxnSpPr>
        <p:spPr>
          <a:xfrm flipH="1">
            <a:off x="28422600" y="19332714"/>
            <a:ext cx="304800" cy="381000"/>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sp>
        <p:nvSpPr>
          <p:cNvPr id="108" name="TextBox 107"/>
          <p:cNvSpPr txBox="1"/>
          <p:nvPr/>
        </p:nvSpPr>
        <p:spPr>
          <a:xfrm>
            <a:off x="27508200" y="20475714"/>
            <a:ext cx="963876" cy="707886"/>
          </a:xfrm>
          <a:prstGeom prst="rect">
            <a:avLst/>
          </a:prstGeom>
          <a:noFill/>
        </p:spPr>
        <p:txBody>
          <a:bodyPr wrap="none" rtlCol="0">
            <a:spAutoFit/>
          </a:bodyPr>
          <a:lstStyle/>
          <a:p>
            <a:r>
              <a:rPr lang="en-US" sz="2000" dirty="0" smtClean="0">
                <a:solidFill>
                  <a:schemeClr val="bg1"/>
                </a:solidFill>
              </a:rPr>
              <a:t>Surface</a:t>
            </a:r>
          </a:p>
          <a:p>
            <a:r>
              <a:rPr lang="en-US" sz="2000" dirty="0" smtClean="0">
                <a:solidFill>
                  <a:schemeClr val="bg1"/>
                </a:solidFill>
              </a:rPr>
              <a:t> SSD</a:t>
            </a:r>
            <a:endParaRPr lang="en-US" sz="2000" dirty="0">
              <a:solidFill>
                <a:schemeClr val="bg1"/>
              </a:solidFill>
            </a:endParaRPr>
          </a:p>
        </p:txBody>
      </p:sp>
      <p:cxnSp>
        <p:nvCxnSpPr>
          <p:cNvPr id="109" name="Straight Arrow Connector 108"/>
          <p:cNvCxnSpPr/>
          <p:nvPr/>
        </p:nvCxnSpPr>
        <p:spPr>
          <a:xfrm flipV="1">
            <a:off x="28422600" y="20551914"/>
            <a:ext cx="457200" cy="152400"/>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pic>
        <p:nvPicPr>
          <p:cNvPr id="101" name="Picture 100" descr="Macintosh HD:Users:sonyasmith:Library:Containers:com.apple.mail:Data:Library:Mail Downloads:03249C2E-7B53-45FD-BC00-80E05BB8F88C:publications_graph_12-2018.png"/>
          <p:cNvPicPr/>
          <p:nvPr/>
        </p:nvPicPr>
        <p:blipFill>
          <a:blip r:embed="rId30">
            <a:extLst>
              <a:ext uri="{28A0092B-C50C-407E-A947-70E740481C1C}">
                <a14:useLocalDpi xmlns:a14="http://schemas.microsoft.com/office/drawing/2010/main" val="0"/>
              </a:ext>
            </a:extLst>
          </a:blip>
          <a:srcRect/>
          <a:stretch>
            <a:fillRect/>
          </a:stretch>
        </p:blipFill>
        <p:spPr bwMode="auto">
          <a:xfrm>
            <a:off x="5791200" y="25450800"/>
            <a:ext cx="5407660" cy="3733800"/>
          </a:xfrm>
          <a:prstGeom prst="rect">
            <a:avLst/>
          </a:prstGeom>
          <a:noFill/>
          <a:ln>
            <a:noFill/>
          </a:ln>
        </p:spPr>
      </p:pic>
      <p:pic>
        <p:nvPicPr>
          <p:cNvPr id="12" name="Picture 11"/>
          <p:cNvPicPr>
            <a:picLocks noChangeAspect="1"/>
          </p:cNvPicPr>
          <p:nvPr/>
        </p:nvPicPr>
        <p:blipFill>
          <a:blip r:embed="rId31"/>
          <a:stretch>
            <a:fillRect/>
          </a:stretch>
        </p:blipFill>
        <p:spPr>
          <a:xfrm>
            <a:off x="12192000" y="19354800"/>
            <a:ext cx="5791200" cy="2931526"/>
          </a:xfrm>
          <a:prstGeom prst="rect">
            <a:avLst/>
          </a:prstGeom>
        </p:spPr>
      </p:pic>
      <p:pic>
        <p:nvPicPr>
          <p:cNvPr id="13" name="Picture 12"/>
          <p:cNvPicPr>
            <a:picLocks noChangeAspect="1"/>
          </p:cNvPicPr>
          <p:nvPr/>
        </p:nvPicPr>
        <p:blipFill>
          <a:blip r:embed="rId32"/>
          <a:stretch>
            <a:fillRect/>
          </a:stretch>
        </p:blipFill>
        <p:spPr>
          <a:xfrm>
            <a:off x="12877800" y="6324600"/>
            <a:ext cx="6629400" cy="6351560"/>
          </a:xfrm>
          <a:prstGeom prst="rect">
            <a:avLst/>
          </a:prstGeom>
        </p:spPr>
      </p:pic>
      <p:pic>
        <p:nvPicPr>
          <p:cNvPr id="17" name="Picture 16"/>
          <p:cNvPicPr>
            <a:picLocks noChangeAspect="1"/>
          </p:cNvPicPr>
          <p:nvPr/>
        </p:nvPicPr>
        <p:blipFill>
          <a:blip r:embed="rId33"/>
          <a:stretch>
            <a:fillRect/>
          </a:stretch>
        </p:blipFill>
        <p:spPr>
          <a:xfrm>
            <a:off x="23622000" y="24003000"/>
            <a:ext cx="9588500" cy="7402790"/>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8655</TotalTime>
  <Words>1256</Words>
  <Application>Microsoft Macintosh PowerPoint</Application>
  <PresentationFormat>Custom</PresentationFormat>
  <Paragraphs>137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hcl</dc:creator>
  <cp:lastModifiedBy>Sonya Smith</cp:lastModifiedBy>
  <cp:revision>324</cp:revision>
  <cp:lastPrinted>2015-06-15T16:31:02Z</cp:lastPrinted>
  <dcterms:created xsi:type="dcterms:W3CDTF">2006-08-16T00:00:00Z</dcterms:created>
  <dcterms:modified xsi:type="dcterms:W3CDTF">2018-12-06T21:21:01Z</dcterms:modified>
</cp:coreProperties>
</file>