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77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20116800" cy="25603200"/>
  <p:notesSz cx="42833925" cy="316420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193"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386"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579"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773"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5966" algn="l" defTabSz="914386" rtl="0" eaLnBrk="1" latinLnBrk="0" hangingPunct="1"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159" algn="l" defTabSz="914386" rtl="0" eaLnBrk="1" latinLnBrk="0" hangingPunct="1"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352" algn="l" defTabSz="914386" rtl="0" eaLnBrk="1" latinLnBrk="0" hangingPunct="1"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545" algn="l" defTabSz="914386" rtl="0" eaLnBrk="1" latinLnBrk="0" hangingPunct="1">
      <a:defRPr sz="23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064">
          <p15:clr>
            <a:srgbClr val="A4A3A4"/>
          </p15:clr>
        </p15:guide>
        <p15:guide id="2" pos="63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29E51B"/>
    <a:srgbClr val="00CCFF"/>
    <a:srgbClr val="0066FF"/>
    <a:srgbClr val="FF0066"/>
    <a:srgbClr val="FFFF99"/>
    <a:srgbClr val="33CC33"/>
    <a:srgbClr val="FFFF00"/>
    <a:srgbClr val="3399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60" autoAdjust="0"/>
  </p:normalViewPr>
  <p:slideViewPr>
    <p:cSldViewPr>
      <p:cViewPr varScale="1">
        <p:scale>
          <a:sx n="23" d="100"/>
          <a:sy n="23" d="100"/>
        </p:scale>
        <p:origin x="1704" y="58"/>
      </p:cViewPr>
      <p:guideLst>
        <p:guide orient="horz" pos="8064"/>
        <p:guide pos="63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85610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4838" tIns="212414" rIns="424838" bIns="212414" numCol="1" anchor="t" anchorCtr="0" compatLnSpc="1">
            <a:prstTxWarp prst="textNoShape">
              <a:avLst/>
            </a:prstTxWarp>
          </a:bodyPr>
          <a:lstStyle>
            <a:lvl1pPr defTabSz="4251325">
              <a:defRPr sz="55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4272875" y="0"/>
            <a:ext cx="185610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4838" tIns="212414" rIns="424838" bIns="212414" numCol="1" anchor="t" anchorCtr="0" compatLnSpc="1">
            <a:prstTxWarp prst="textNoShape">
              <a:avLst/>
            </a:prstTxWarp>
          </a:bodyPr>
          <a:lstStyle>
            <a:lvl1pPr algn="r" defTabSz="4251325">
              <a:defRPr sz="55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29879925"/>
            <a:ext cx="185610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4838" tIns="212414" rIns="424838" bIns="212414" numCol="1" anchor="b" anchorCtr="0" compatLnSpc="1">
            <a:prstTxWarp prst="textNoShape">
              <a:avLst/>
            </a:prstTxWarp>
          </a:bodyPr>
          <a:lstStyle>
            <a:lvl1pPr defTabSz="4251325">
              <a:defRPr sz="55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4272875" y="29879925"/>
            <a:ext cx="185610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4838" tIns="212414" rIns="424838" bIns="212414" numCol="1" anchor="b" anchorCtr="0" compatLnSpc="1">
            <a:prstTxWarp prst="textNoShape">
              <a:avLst/>
            </a:prstTxWarp>
          </a:bodyPr>
          <a:lstStyle>
            <a:lvl1pPr algn="r" defTabSz="4251325">
              <a:defRPr sz="5500">
                <a:latin typeface="Times New Roman" charset="0"/>
              </a:defRPr>
            </a:lvl1pPr>
          </a:lstStyle>
          <a:p>
            <a:pPr>
              <a:defRPr/>
            </a:pPr>
            <a:fld id="{047645DD-600E-4A6C-96E5-84C8CDA86A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4678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8561050" cy="1582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4263350" y="0"/>
            <a:ext cx="18561050" cy="15827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F0A338E-2399-4099-81F0-0CCAFF4515F0}" type="datetimeFigureOut">
              <a:rPr lang="en-US"/>
              <a:pPr>
                <a:defRPr/>
              </a:pPr>
              <a:t>1/25/2019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6756063" y="2373313"/>
            <a:ext cx="9321800" cy="11864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4283075" y="15030450"/>
            <a:ext cx="34267775" cy="14238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30054550"/>
            <a:ext cx="18561050" cy="15827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4263350" y="30054550"/>
            <a:ext cx="18561050" cy="15827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D6029BA-C73A-4D84-8D93-5E8E43E1A4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3202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57193" algn="l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914386" algn="l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371579" algn="l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828773" algn="l" rtl="0" fontAlgn="base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285966" algn="l" defTabSz="91438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743159" algn="l" defTabSz="91438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200352" algn="l" defTabSz="91438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657545" algn="l" defTabSz="91438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6756063" y="2373313"/>
            <a:ext cx="9321800" cy="118649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9B9CA7-E5FB-4DEB-8BE2-D8A092131284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06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2503424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9781520" y="11379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20116800" cy="938784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21869" y="23862184"/>
            <a:ext cx="19432829" cy="115570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017520" y="10525760"/>
            <a:ext cx="14081760" cy="6543040"/>
          </a:xfrm>
        </p:spPr>
        <p:txBody>
          <a:bodyPr/>
          <a:lstStyle>
            <a:lvl1pPr marL="0" indent="0" algn="ctr">
              <a:buNone/>
              <a:defRPr sz="4600" b="1" cap="all" spc="714" baseline="0">
                <a:solidFill>
                  <a:schemeClr val="tx2"/>
                </a:solidFill>
              </a:defRPr>
            </a:lvl1pPr>
            <a:lvl2pPr marL="1306266" indent="0" algn="ctr">
              <a:buNone/>
            </a:lvl2pPr>
            <a:lvl3pPr marL="2612532" indent="0" algn="ctr">
              <a:buNone/>
            </a:lvl3pPr>
            <a:lvl4pPr marL="3918798" indent="0" algn="ctr">
              <a:buNone/>
            </a:lvl4pPr>
            <a:lvl5pPr marL="5225064" indent="0" algn="ctr">
              <a:buNone/>
            </a:lvl5pPr>
            <a:lvl6pPr marL="6531331" indent="0" algn="ctr">
              <a:buNone/>
            </a:lvl6pPr>
            <a:lvl7pPr marL="7837597" indent="0" algn="ctr">
              <a:buNone/>
            </a:lvl7pPr>
            <a:lvl8pPr marL="9143863" indent="0" algn="ctr">
              <a:buNone/>
            </a:lvl8pPr>
            <a:lvl9pPr marL="10450129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341986" y="9035085"/>
            <a:ext cx="19432829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35280" y="568960"/>
            <a:ext cx="19432829" cy="2444252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9387840" y="7897165"/>
            <a:ext cx="1341120" cy="227584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9595714" y="8249920"/>
            <a:ext cx="925373" cy="157033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9555480" y="8211282"/>
            <a:ext cx="1005840" cy="164761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63B3CA1-BF93-490C-97C1-5BEEA5E50A6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508760" y="1422400"/>
            <a:ext cx="17099280" cy="6543040"/>
          </a:xfrm>
        </p:spPr>
        <p:txBody>
          <a:bodyPr anchor="b"/>
          <a:lstStyle>
            <a:lvl1pPr>
              <a:defRPr sz="120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5714" y="3831791"/>
            <a:ext cx="1005840" cy="1647613"/>
          </a:xfrm>
        </p:spPr>
        <p:txBody>
          <a:bodyPr/>
          <a:lstStyle/>
          <a:p>
            <a:pPr>
              <a:defRPr/>
            </a:pPr>
            <a:fld id="{1F2B31DF-4356-401B-B3CF-24096CBB89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63854" y="5700979"/>
            <a:ext cx="18708624" cy="17068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2503424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19781520" y="7112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335280" y="8534400"/>
            <a:ext cx="19432829" cy="113792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41986" y="531448"/>
            <a:ext cx="19432829" cy="7988198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0537" y="10241282"/>
            <a:ext cx="14256383" cy="6246707"/>
          </a:xfrm>
        </p:spPr>
        <p:txBody>
          <a:bodyPr anchor="t"/>
          <a:lstStyle>
            <a:lvl1pPr marL="0" indent="0" algn="ctr">
              <a:buNone/>
              <a:defRPr sz="4600" b="1" cap="all" spc="714" baseline="0">
                <a:solidFill>
                  <a:schemeClr val="tx2"/>
                </a:solidFill>
              </a:defRPr>
            </a:lvl1pPr>
            <a:lvl2pPr>
              <a:buNone/>
              <a:defRPr sz="5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4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21869" y="23862184"/>
            <a:ext cx="19432829" cy="115570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335280" y="568960"/>
            <a:ext cx="19432829" cy="2444252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335280" y="9103360"/>
            <a:ext cx="19432829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9387840" y="7897165"/>
            <a:ext cx="1341120" cy="227584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9595714" y="8249920"/>
            <a:ext cx="925373" cy="157033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55480" y="8211282"/>
            <a:ext cx="1005840" cy="164761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2BAADC1-9B0C-4F6E-964B-B20BFC9BE7D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9089" y="1991360"/>
            <a:ext cx="17099280" cy="5689600"/>
          </a:xfrm>
        </p:spPr>
        <p:txBody>
          <a:bodyPr anchor="b"/>
          <a:lstStyle>
            <a:lvl1pPr algn="ctr">
              <a:buNone/>
              <a:defRPr sz="120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854" y="853440"/>
            <a:ext cx="18775680" cy="2833421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740640" y="23930458"/>
            <a:ext cx="6698894" cy="1365504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B6477A-924B-4340-9F7C-7F76C426EC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10038777" y="5882436"/>
            <a:ext cx="19626" cy="17993013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663854" y="5120640"/>
            <a:ext cx="8884920" cy="17478451"/>
          </a:xfrm>
        </p:spPr>
        <p:txBody>
          <a:bodyPr/>
          <a:lstStyle>
            <a:lvl1pPr>
              <a:defRPr sz="71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10561320" y="5120640"/>
            <a:ext cx="8884920" cy="17478451"/>
          </a:xfrm>
        </p:spPr>
        <p:txBody>
          <a:bodyPr/>
          <a:lstStyle>
            <a:lvl1pPr>
              <a:defRPr sz="71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10058400" y="8214360"/>
            <a:ext cx="0" cy="15635021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20116800" cy="540512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2503424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1978152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335280" y="5120640"/>
            <a:ext cx="19432829" cy="341376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21031" y="23862183"/>
            <a:ext cx="19432829" cy="1160678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854" y="5689600"/>
            <a:ext cx="8888414" cy="2736436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6300" b="1" dirty="0" smtClean="0">
                <a:solidFill>
                  <a:srgbClr val="FFFFFF"/>
                </a:solidFill>
              </a:defRPr>
            </a:lvl1pPr>
            <a:lvl2pPr>
              <a:buNone/>
              <a:defRPr sz="5700" b="1"/>
            </a:lvl2pPr>
            <a:lvl3pPr>
              <a:buNone/>
              <a:defRPr sz="5100" b="1"/>
            </a:lvl3pPr>
            <a:lvl4pPr>
              <a:buNone/>
              <a:defRPr sz="4600" b="1"/>
            </a:lvl4pPr>
            <a:lvl5pPr>
              <a:buNone/>
              <a:defRPr sz="4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0540927" y="5689600"/>
            <a:ext cx="8891905" cy="2731008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6300" b="1"/>
            </a:lvl1pPr>
            <a:lvl2pPr>
              <a:buNone/>
              <a:defRPr sz="5700" b="1"/>
            </a:lvl2pPr>
            <a:lvl3pPr>
              <a:buNone/>
              <a:defRPr sz="5100" b="1"/>
            </a:lvl3pPr>
            <a:lvl4pPr>
              <a:buNone/>
              <a:defRPr sz="4600" b="1"/>
            </a:lvl4pPr>
            <a:lvl5pPr>
              <a:buNone/>
              <a:defRPr sz="4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70560" y="23930458"/>
            <a:ext cx="7879080" cy="1365504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335280" y="4779264"/>
            <a:ext cx="19432829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335280" y="580339"/>
            <a:ext cx="19432829" cy="2444252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663854" y="9226496"/>
            <a:ext cx="8891626" cy="14255375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10561320" y="9226496"/>
            <a:ext cx="8884920" cy="14269517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9387840" y="3569201"/>
            <a:ext cx="1341120" cy="227584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9595714" y="3921956"/>
            <a:ext cx="925373" cy="157033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555480" y="3891688"/>
            <a:ext cx="1005840" cy="1647613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605B8BE-EA58-4C7D-852A-0F91B292107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555480" y="3867810"/>
            <a:ext cx="1005840" cy="1647613"/>
          </a:xfrm>
        </p:spPr>
        <p:txBody>
          <a:bodyPr/>
          <a:lstStyle/>
          <a:p>
            <a:pPr>
              <a:defRPr/>
            </a:pPr>
            <a:fld id="{520A7383-4A2A-462E-8046-FA8BAA7475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2503424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20116800" cy="58033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1978152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21869" y="23862184"/>
            <a:ext cx="19432829" cy="115570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35280" y="591718"/>
            <a:ext cx="19432829" cy="2444252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387840" y="23611840"/>
            <a:ext cx="1341120" cy="164761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B922A74-0441-49CE-BC25-BB386BDB6D4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335280" y="568960"/>
            <a:ext cx="19432829" cy="113792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2503424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1978152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20116800" cy="44378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335280" y="2275840"/>
            <a:ext cx="6035040" cy="2190496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413760"/>
            <a:ext cx="5196840" cy="3698240"/>
          </a:xfrm>
        </p:spPr>
        <p:txBody>
          <a:bodyPr anchor="b">
            <a:noAutofit/>
          </a:bodyPr>
          <a:lstStyle>
            <a:lvl1pPr algn="l">
              <a:buNone/>
              <a:defRPr sz="63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838200" y="7396482"/>
            <a:ext cx="5196840" cy="15474529"/>
          </a:xfrm>
        </p:spPr>
        <p:txBody>
          <a:bodyPr/>
          <a:lstStyle>
            <a:lvl1pPr marL="0" indent="0">
              <a:spcAft>
                <a:spcPts val="2857"/>
              </a:spcAft>
              <a:buNone/>
              <a:defRPr sz="4600">
                <a:solidFill>
                  <a:srgbClr val="FFFFFF"/>
                </a:solidFill>
              </a:defRPr>
            </a:lvl1pPr>
            <a:lvl2pPr>
              <a:buNone/>
              <a:defRPr sz="3400"/>
            </a:lvl2pPr>
            <a:lvl3pPr>
              <a:buNone/>
              <a:defRPr sz="2900"/>
            </a:lvl3pPr>
            <a:lvl4pPr>
              <a:buNone/>
              <a:defRPr sz="2600"/>
            </a:lvl4pPr>
            <a:lvl5pPr>
              <a:buNone/>
              <a:defRPr sz="26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35280" y="568960"/>
            <a:ext cx="19432829" cy="2444252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335280" y="1991360"/>
            <a:ext cx="19432829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6873240" y="2560320"/>
            <a:ext cx="12405360" cy="2019808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2849880" y="853440"/>
            <a:ext cx="1341120" cy="227584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3057754" y="1206195"/>
            <a:ext cx="925373" cy="157033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017520" y="1167557"/>
            <a:ext cx="1005840" cy="164761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EF0713B-6B0A-42E2-8BA0-3FF101A1E29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28574" y="23849972"/>
            <a:ext cx="19432829" cy="115570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63854" y="23933833"/>
            <a:ext cx="7443216" cy="1365504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335280" y="1991360"/>
            <a:ext cx="19432829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2503424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1978152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35280" y="568960"/>
            <a:ext cx="19432829" cy="112654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335280" y="2275840"/>
            <a:ext cx="6035040" cy="2190496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35280" y="580339"/>
            <a:ext cx="19432829" cy="2444252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2849880" y="853440"/>
            <a:ext cx="1341120" cy="227584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3057754" y="1206195"/>
            <a:ext cx="925373" cy="157033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017520" y="1167557"/>
            <a:ext cx="1005840" cy="1647613"/>
          </a:xfrm>
        </p:spPr>
        <p:txBody>
          <a:bodyPr/>
          <a:lstStyle/>
          <a:p>
            <a:pPr>
              <a:defRPr/>
            </a:pPr>
            <a:fld id="{0611EBF0-A77E-4EA2-AD23-FAD4443DF44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0825" y="18775680"/>
            <a:ext cx="12908280" cy="4551680"/>
          </a:xfrm>
        </p:spPr>
        <p:txBody>
          <a:bodyPr anchor="t">
            <a:noAutofit/>
          </a:bodyPr>
          <a:lstStyle>
            <a:lvl1pPr algn="l">
              <a:buNone/>
              <a:defRPr sz="69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600825" y="2275840"/>
            <a:ext cx="12908280" cy="15930880"/>
          </a:xfrm>
        </p:spPr>
        <p:txBody>
          <a:bodyPr/>
          <a:lstStyle>
            <a:lvl1pPr marL="0" indent="0">
              <a:buNone/>
              <a:defRPr sz="91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3698240"/>
            <a:ext cx="5364480" cy="19629120"/>
          </a:xfrm>
        </p:spPr>
        <p:txBody>
          <a:bodyPr/>
          <a:lstStyle>
            <a:lvl1pPr marL="0" indent="0">
              <a:spcAft>
                <a:spcPts val="2857"/>
              </a:spcAft>
              <a:buFontTx/>
              <a:buNone/>
              <a:defRPr sz="4600">
                <a:solidFill>
                  <a:srgbClr val="FFFFFF"/>
                </a:solidFill>
              </a:defRPr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28574" y="23849972"/>
            <a:ext cx="19432829" cy="115570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733935" y="23911940"/>
            <a:ext cx="6698894" cy="1365504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63854" y="23933833"/>
            <a:ext cx="7885786" cy="1365504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47E4E4-C675-4214-A85E-182A6A4AD17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2503424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15422880" y="0"/>
            <a:ext cx="469392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20116800" cy="58033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21869" y="23862184"/>
            <a:ext cx="19432829" cy="115570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35280" y="580339"/>
            <a:ext cx="19432829" cy="2444252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59936" y="12238330"/>
            <a:ext cx="23315981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15047366" y="10922849"/>
            <a:ext cx="1341120" cy="227584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15255240" y="11275604"/>
            <a:ext cx="925373" cy="157033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215006" y="11236966"/>
            <a:ext cx="1005840" cy="1647613"/>
          </a:xfrm>
        </p:spPr>
        <p:txBody>
          <a:bodyPr/>
          <a:lstStyle/>
          <a:p>
            <a:pPr>
              <a:defRPr/>
            </a:pPr>
            <a:fld id="{A5B3B6F3-2D91-40BD-82AE-193BE582152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0560" y="1137920"/>
            <a:ext cx="14417040" cy="217331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261080" y="1137926"/>
            <a:ext cx="3185160" cy="2184569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25034240"/>
            <a:ext cx="20116800" cy="56896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2"/>
            <a:ext cx="20116800" cy="520191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9781520" y="0"/>
            <a:ext cx="335280" cy="256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28574" y="23849972"/>
            <a:ext cx="19432829" cy="115570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12740640" y="23911940"/>
            <a:ext cx="6698894" cy="1365504"/>
          </a:xfrm>
          <a:prstGeom prst="rect">
            <a:avLst/>
          </a:prstGeom>
        </p:spPr>
        <p:txBody>
          <a:bodyPr vert="horz" lIns="261253" tIns="130627" rIns="261253" bIns="130627"/>
          <a:lstStyle>
            <a:lvl1pPr algn="r" eaLnBrk="1" latinLnBrk="0" hangingPunct="1">
              <a:defRPr kumimoji="0" sz="4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70560" y="23933833"/>
            <a:ext cx="7879080" cy="1365504"/>
          </a:xfrm>
          <a:prstGeom prst="rect">
            <a:avLst/>
          </a:prstGeom>
        </p:spPr>
        <p:txBody>
          <a:bodyPr vert="horz" lIns="261253" tIns="130627" rIns="261253" bIns="130627"/>
          <a:lstStyle>
            <a:lvl1pPr algn="l" eaLnBrk="1" latinLnBrk="0" hangingPunct="1">
              <a:defRPr kumimoji="0" sz="3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35280" y="580339"/>
            <a:ext cx="19432829" cy="2444252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335280" y="4766507"/>
            <a:ext cx="19432829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261253" tIns="130627" rIns="261253" bIns="130627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9387840" y="3569201"/>
            <a:ext cx="1341120" cy="227584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9595714" y="3921956"/>
            <a:ext cx="925373" cy="157033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261253" tIns="130627" rIns="261253" bIns="13062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9555480" y="3883318"/>
            <a:ext cx="1005840" cy="1647613"/>
          </a:xfrm>
          <a:prstGeom prst="rect">
            <a:avLst/>
          </a:prstGeom>
        </p:spPr>
        <p:txBody>
          <a:bodyPr vert="horz" lIns="130627" tIns="130627" rIns="130627" bIns="130627" anchor="ctr">
            <a:normAutofit/>
          </a:bodyPr>
          <a:lstStyle>
            <a:lvl1pPr algn="ctr" eaLnBrk="1" latinLnBrk="0" hangingPunct="1">
              <a:defRPr kumimoji="0" sz="4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7AC7684-648E-4784-A5E3-42E0691910B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63854" y="853440"/>
            <a:ext cx="18775680" cy="2833421"/>
          </a:xfrm>
          <a:prstGeom prst="rect">
            <a:avLst/>
          </a:prstGeom>
        </p:spPr>
        <p:txBody>
          <a:bodyPr vert="horz" lIns="261253" tIns="130627" rIns="261253" bIns="130627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63854" y="5689600"/>
            <a:ext cx="18775680" cy="17171213"/>
          </a:xfrm>
          <a:prstGeom prst="rect">
            <a:avLst/>
          </a:prstGeom>
        </p:spPr>
        <p:txBody>
          <a:bodyPr vert="horz" lIns="261253" tIns="130627" rIns="261253" bIns="130627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rtl="0" eaLnBrk="1" latinLnBrk="0" hangingPunct="1">
        <a:spcBef>
          <a:spcPct val="0"/>
        </a:spcBef>
        <a:buNone/>
        <a:defRPr kumimoji="0" sz="94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783760" indent="-78376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7700" kern="1200">
          <a:solidFill>
            <a:schemeClr val="tx1"/>
          </a:solidFill>
          <a:latin typeface="+mn-lt"/>
          <a:ea typeface="+mn-ea"/>
          <a:cs typeface="+mn-cs"/>
        </a:defRPr>
      </a:lvl1pPr>
      <a:lvl2pPr marL="1567519" indent="-78376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6300" kern="1200">
          <a:solidFill>
            <a:schemeClr val="tx2"/>
          </a:solidFill>
          <a:latin typeface="+mn-lt"/>
          <a:ea typeface="+mn-ea"/>
          <a:cs typeface="+mn-cs"/>
        </a:defRPr>
      </a:lvl2pPr>
      <a:lvl3pPr marL="2351279" indent="-653133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5700" kern="1200">
          <a:solidFill>
            <a:schemeClr val="tx1"/>
          </a:solidFill>
          <a:latin typeface="+mn-lt"/>
          <a:ea typeface="+mn-ea"/>
          <a:cs typeface="+mn-cs"/>
        </a:defRPr>
      </a:lvl3pPr>
      <a:lvl4pPr marL="3135039" indent="-653133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5700" kern="1200">
          <a:solidFill>
            <a:schemeClr val="tx2"/>
          </a:solidFill>
          <a:latin typeface="+mn-lt"/>
          <a:ea typeface="+mn-ea"/>
          <a:cs typeface="+mn-cs"/>
        </a:defRPr>
      </a:lvl4pPr>
      <a:lvl5pPr marL="3918798" indent="-653133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5100" kern="1200">
          <a:solidFill>
            <a:schemeClr val="tx1"/>
          </a:solidFill>
          <a:latin typeface="+mn-lt"/>
          <a:ea typeface="+mn-ea"/>
          <a:cs typeface="+mn-cs"/>
        </a:defRPr>
      </a:lvl5pPr>
      <a:lvl6pPr marL="4702558" indent="-522506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51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318" indent="-522506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4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6008824" indent="-522506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4600" kern="1200">
          <a:solidFill>
            <a:schemeClr val="tx1"/>
          </a:solidFill>
          <a:latin typeface="+mn-lt"/>
          <a:ea typeface="+mn-ea"/>
          <a:cs typeface="+mn-cs"/>
        </a:defRPr>
      </a:lvl8pPr>
      <a:lvl9pPr marL="6792584" indent="-522506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40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3062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26125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39187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522506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65313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78375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91438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04501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123"/>
          <p:cNvSpPr>
            <a:spLocks noChangeArrowheads="1"/>
          </p:cNvSpPr>
          <p:nvPr/>
        </p:nvSpPr>
        <p:spPr bwMode="auto">
          <a:xfrm>
            <a:off x="269874" y="4859337"/>
            <a:ext cx="747714" cy="355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39" tIns="45719" rIns="91439" bIns="45719" anchor="ctr"/>
          <a:lstStyle/>
          <a:p>
            <a:endParaRPr lang="en-US"/>
          </a:p>
        </p:txBody>
      </p:sp>
      <p:sp>
        <p:nvSpPr>
          <p:cNvPr id="1030" name="Rectangle 124"/>
          <p:cNvSpPr>
            <a:spLocks noChangeArrowheads="1"/>
          </p:cNvSpPr>
          <p:nvPr/>
        </p:nvSpPr>
        <p:spPr bwMode="auto">
          <a:xfrm>
            <a:off x="1227138" y="4859340"/>
            <a:ext cx="2506662" cy="161766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1439" tIns="45719" rIns="91439" bIns="45719" anchor="ctr"/>
          <a:lstStyle/>
          <a:p>
            <a:endParaRPr lang="en-US"/>
          </a:p>
        </p:txBody>
      </p:sp>
      <p:sp>
        <p:nvSpPr>
          <p:cNvPr id="1032" name="Text Box 161"/>
          <p:cNvSpPr txBox="1">
            <a:spLocks noChangeArrowheads="1"/>
          </p:cNvSpPr>
          <p:nvPr/>
        </p:nvSpPr>
        <p:spPr bwMode="auto">
          <a:xfrm>
            <a:off x="1387474" y="2881190"/>
            <a:ext cx="4692651" cy="668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2051" tIns="26025" rIns="52051" bIns="26025">
            <a:spAutoFit/>
          </a:bodyPr>
          <a:lstStyle/>
          <a:p>
            <a:pPr algn="ctr" defTabSz="519106">
              <a:spcBef>
                <a:spcPct val="50000"/>
              </a:spcBef>
            </a:pPr>
            <a:r>
              <a:rPr lang="en-US" sz="4000" b="1" dirty="0">
                <a:latin typeface="Garamond" panose="02020404030301010803" pitchFamily="18" charset="0"/>
              </a:rPr>
              <a:t>Introduction</a:t>
            </a:r>
            <a:endParaRPr lang="en-US" sz="4400" b="1" dirty="0">
              <a:latin typeface="Garamond" panose="02020404030301010803" pitchFamily="18" charset="0"/>
            </a:endParaRPr>
          </a:p>
        </p:txBody>
      </p:sp>
      <p:sp>
        <p:nvSpPr>
          <p:cNvPr id="1033" name="Text Box 163"/>
          <p:cNvSpPr txBox="1">
            <a:spLocks noChangeArrowheads="1"/>
          </p:cNvSpPr>
          <p:nvPr/>
        </p:nvSpPr>
        <p:spPr bwMode="auto">
          <a:xfrm>
            <a:off x="682409" y="3592467"/>
            <a:ext cx="6236099" cy="877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52051" tIns="26025" rIns="52051" bIns="26025">
            <a:spAutoFit/>
          </a:bodyPr>
          <a:lstStyle/>
          <a:p>
            <a:r>
              <a:rPr lang="en-US" sz="2700" dirty="0">
                <a:latin typeface="Garamond" panose="02020404030301010803" pitchFamily="18" charset="0"/>
              </a:rPr>
              <a:t>For camp directors, hiring and recruiting new staff is both time consuming and expensive. Self Determination Theory explains overall motivation and need fulfillment in relation to a person’s willingness to be engaged and self-regulate positive behavior (Ryan &amp; Deci, 2000). This study addressed how basic need fulfillment, as well as camp experience variables, may help explain a staff members willingness to return the following summer.  </a:t>
            </a:r>
            <a:r>
              <a:rPr lang="en-US" sz="2700" dirty="0">
                <a:latin typeface="Garamond" panose="02020404030301010803" pitchFamily="18" charset="0"/>
                <a:ea typeface="MS Mincho" panose="02020609040205080304" pitchFamily="49" charset="-128"/>
              </a:rPr>
              <a:t>114 staff (Mean age = 20.5, SD=2.07) participated in the current study. </a:t>
            </a:r>
            <a:r>
              <a:rPr lang="en-US" sz="2700" dirty="0">
                <a:latin typeface="Garamond" panose="02020404030301010803" pitchFamily="18" charset="0"/>
              </a:rPr>
              <a:t>Participants included 36% female and 62% males primarily enrolled in college (70%). </a:t>
            </a:r>
            <a:r>
              <a:rPr lang="en-US" sz="2700" dirty="0">
                <a:latin typeface="Garamond" panose="02020404030301010803" pitchFamily="18" charset="0"/>
                <a:ea typeface="MS Mincho" panose="02020609040205080304" pitchFamily="49" charset="-128"/>
              </a:rPr>
              <a:t>The 21 item Work Basic Needs Satisfaction Scale (W-BNS) was administered to understand the fulfillment of autonomy, competence, and relatedness. Example items include: ‘There are not many people at work I am close to’ (relatedness) and ‘I am free to express my ideas and opinions on the job’ (autonomy). </a:t>
            </a:r>
            <a:endParaRPr lang="en-US" sz="2700" dirty="0">
              <a:latin typeface="Garamond" panose="02020404030301010803" pitchFamily="18" charset="0"/>
            </a:endParaRPr>
          </a:p>
        </p:txBody>
      </p:sp>
      <p:sp>
        <p:nvSpPr>
          <p:cNvPr id="1034" name="Text Box 164"/>
          <p:cNvSpPr txBox="1">
            <a:spLocks noChangeArrowheads="1"/>
          </p:cNvSpPr>
          <p:nvPr/>
        </p:nvSpPr>
        <p:spPr bwMode="auto">
          <a:xfrm>
            <a:off x="707809" y="12467544"/>
            <a:ext cx="5394325" cy="668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2051" tIns="26025" rIns="52051" bIns="26025">
            <a:spAutoFit/>
          </a:bodyPr>
          <a:lstStyle/>
          <a:p>
            <a:pPr algn="ctr" defTabSz="519106">
              <a:spcBef>
                <a:spcPct val="50000"/>
              </a:spcBef>
            </a:pPr>
            <a:r>
              <a:rPr lang="en-US" sz="4000" b="1" dirty="0">
                <a:latin typeface="Garamond" panose="02020404030301010803" pitchFamily="18" charset="0"/>
                <a:cs typeface="Times New Roman" pitchFamily="18" charset="0"/>
              </a:rPr>
              <a:t>    Methods</a:t>
            </a:r>
          </a:p>
        </p:txBody>
      </p:sp>
      <p:sp>
        <p:nvSpPr>
          <p:cNvPr id="1035" name="Text Box 165"/>
          <p:cNvSpPr txBox="1">
            <a:spLocks noChangeArrowheads="1"/>
          </p:cNvSpPr>
          <p:nvPr/>
        </p:nvSpPr>
        <p:spPr bwMode="auto">
          <a:xfrm>
            <a:off x="682409" y="13293326"/>
            <a:ext cx="6175452" cy="4207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52051" tIns="26025" rIns="52051" bIns="26025">
            <a:spAutoFit/>
          </a:bodyPr>
          <a:lstStyle/>
          <a:p>
            <a:r>
              <a:rPr lang="en-US" sz="2700" dirty="0">
                <a:latin typeface="Garamond" panose="02020404030301010803" pitchFamily="18" charset="0"/>
              </a:rPr>
              <a:t>Pre-test W-BNS items (autonomy, relatedness, and competence), dosage (weeks worked), camper years, counselor years, and willingness to return to work at camp were compared to post-test responses using independent sample t-tests and analysis of variance. Multiple regression analysis developed the final model on the post test to understand predictors for the dependent variable of willingness to return to camp. </a:t>
            </a:r>
          </a:p>
        </p:txBody>
      </p:sp>
      <p:sp>
        <p:nvSpPr>
          <p:cNvPr id="1038" name="Text Box 170"/>
          <p:cNvSpPr txBox="1">
            <a:spLocks noChangeArrowheads="1"/>
          </p:cNvSpPr>
          <p:nvPr/>
        </p:nvSpPr>
        <p:spPr bwMode="auto">
          <a:xfrm>
            <a:off x="11160218" y="2860133"/>
            <a:ext cx="4694239" cy="668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52051" tIns="26025" rIns="52051" bIns="26025">
            <a:spAutoFit/>
          </a:bodyPr>
          <a:lstStyle/>
          <a:p>
            <a:pPr algn="ctr" defTabSz="519106">
              <a:spcBef>
                <a:spcPct val="50000"/>
              </a:spcBef>
            </a:pPr>
            <a:r>
              <a:rPr lang="en-US" sz="4000" b="1" dirty="0">
                <a:latin typeface="Garamond" panose="02020404030301010803" pitchFamily="18" charset="0"/>
              </a:rPr>
              <a:t>Results</a:t>
            </a:r>
          </a:p>
        </p:txBody>
      </p:sp>
      <p:sp>
        <p:nvSpPr>
          <p:cNvPr id="1042" name="Text Box 242"/>
          <p:cNvSpPr txBox="1">
            <a:spLocks noChangeArrowheads="1"/>
          </p:cNvSpPr>
          <p:nvPr/>
        </p:nvSpPr>
        <p:spPr bwMode="auto">
          <a:xfrm>
            <a:off x="643731" y="818293"/>
            <a:ext cx="14858382" cy="1851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50354" tIns="25177" rIns="50354" bIns="25177">
            <a:spAutoFit/>
          </a:bodyPr>
          <a:lstStyle/>
          <a:p>
            <a:r>
              <a:rPr lang="en-US" sz="3900" b="1" dirty="0">
                <a:latin typeface="Garamond" panose="02020404030301010803" pitchFamily="18" charset="0"/>
              </a:rPr>
              <a:t>Autonomy, competence, and relatedness among residential camp staff: Using Self Determination Theory to understand the relationship between basic need fulfillment and willingness to return </a:t>
            </a:r>
          </a:p>
        </p:txBody>
      </p:sp>
      <p:sp>
        <p:nvSpPr>
          <p:cNvPr id="1044" name="Text Box 255"/>
          <p:cNvSpPr txBox="1">
            <a:spLocks noChangeArrowheads="1"/>
          </p:cNvSpPr>
          <p:nvPr/>
        </p:nvSpPr>
        <p:spPr bwMode="auto">
          <a:xfrm>
            <a:off x="901290" y="24136738"/>
            <a:ext cx="11668146" cy="707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9" tIns="45719" rIns="91439" bIns="45719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dirty="0">
                <a:latin typeface="Garamond" panose="02020404030301010803" pitchFamily="18" charset="0"/>
              </a:rPr>
              <a:t>2019 ACA Camp Research Forum, Nashville, TN</a:t>
            </a:r>
          </a:p>
        </p:txBody>
      </p:sp>
      <p:sp>
        <p:nvSpPr>
          <p:cNvPr id="1048" name="Rectangle 262"/>
          <p:cNvSpPr>
            <a:spLocks noChangeArrowheads="1"/>
          </p:cNvSpPr>
          <p:nvPr/>
        </p:nvSpPr>
        <p:spPr bwMode="auto">
          <a:xfrm>
            <a:off x="0" y="11664065"/>
            <a:ext cx="184729" cy="44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9" tIns="45719" rIns="91439" bIns="45719" anchor="ctr">
            <a:spAutoFit/>
          </a:bodyPr>
          <a:lstStyle/>
          <a:p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943359" y="17561629"/>
            <a:ext cx="56535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Garamond" panose="02020404030301010803" pitchFamily="18" charset="0"/>
                <a:cs typeface="Arial" pitchFamily="34" charset="0"/>
              </a:rPr>
              <a:t>Implications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BE46CF-41C0-4854-BF3C-2A08459644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8379" y="944079"/>
            <a:ext cx="2542489" cy="8214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0A9800-3826-4022-9445-7901A8DA2F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1298" y="11883697"/>
            <a:ext cx="12370997" cy="5100657"/>
          </a:xfrm>
          <a:prstGeom prst="rect">
            <a:avLst/>
          </a:prstGeom>
        </p:spPr>
      </p:pic>
      <p:pic>
        <p:nvPicPr>
          <p:cNvPr id="44" name="picture">
            <a:extLst>
              <a:ext uri="{FF2B5EF4-FFF2-40B4-BE49-F238E27FC236}">
                <a16:creationId xmlns:a16="http://schemas.microsoft.com/office/drawing/2014/main" id="{6BC04D4D-A6FC-4811-9CDE-5FDF5D9E4C09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508" y="17451401"/>
            <a:ext cx="12792849" cy="62915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951F6F-623B-47BD-80E5-0F2A16FB1170}"/>
              </a:ext>
            </a:extLst>
          </p:cNvPr>
          <p:cNvSpPr txBox="1"/>
          <p:nvPr/>
        </p:nvSpPr>
        <p:spPr>
          <a:xfrm>
            <a:off x="12390377" y="17070400"/>
            <a:ext cx="243368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latin typeface="Garamond" panose="02020404030301010803" pitchFamily="18" charset="0"/>
              </a:rPr>
              <a:t>Final Model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9CCD8E0-4FB4-4A31-8AE9-D3741E58BB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8250279"/>
              </p:ext>
            </p:extLst>
          </p:nvPr>
        </p:nvGraphicFramePr>
        <p:xfrm>
          <a:off x="7102121" y="6818179"/>
          <a:ext cx="12412662" cy="4053353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856120">
                  <a:extLst>
                    <a:ext uri="{9D8B030D-6E8A-4147-A177-3AD203B41FA5}">
                      <a16:colId xmlns:a16="http://schemas.microsoft.com/office/drawing/2014/main" val="853152449"/>
                    </a:ext>
                  </a:extLst>
                </a:gridCol>
                <a:gridCol w="2270983">
                  <a:extLst>
                    <a:ext uri="{9D8B030D-6E8A-4147-A177-3AD203B41FA5}">
                      <a16:colId xmlns:a16="http://schemas.microsoft.com/office/drawing/2014/main" val="2960084206"/>
                    </a:ext>
                  </a:extLst>
                </a:gridCol>
                <a:gridCol w="1810525">
                  <a:extLst>
                    <a:ext uri="{9D8B030D-6E8A-4147-A177-3AD203B41FA5}">
                      <a16:colId xmlns:a16="http://schemas.microsoft.com/office/drawing/2014/main" val="291425104"/>
                    </a:ext>
                  </a:extLst>
                </a:gridCol>
                <a:gridCol w="1810525">
                  <a:extLst>
                    <a:ext uri="{9D8B030D-6E8A-4147-A177-3AD203B41FA5}">
                      <a16:colId xmlns:a16="http://schemas.microsoft.com/office/drawing/2014/main" val="16866887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val="963392489"/>
                    </a:ext>
                  </a:extLst>
                </a:gridCol>
                <a:gridCol w="1411809">
                  <a:extLst>
                    <a:ext uri="{9D8B030D-6E8A-4147-A177-3AD203B41FA5}">
                      <a16:colId xmlns:a16="http://schemas.microsoft.com/office/drawing/2014/main" val="2898082246"/>
                    </a:ext>
                  </a:extLst>
                </a:gridCol>
                <a:gridCol w="2090140">
                  <a:extLst>
                    <a:ext uri="{9D8B030D-6E8A-4147-A177-3AD203B41FA5}">
                      <a16:colId xmlns:a16="http://schemas.microsoft.com/office/drawing/2014/main" val="3400297800"/>
                    </a:ext>
                  </a:extLst>
                </a:gridCol>
              </a:tblGrid>
              <a:tr h="135111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SDT Construct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Overall mean (SD)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Pre (SD)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Post (SD)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>
                          <a:effectLst/>
                        </a:rPr>
                        <a:t> </a:t>
                      </a:r>
                      <a:endParaRPr lang="en-US" sz="2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US" sz="2200" dirty="0">
                        <a:effectLst/>
                      </a:endParaRPr>
                    </a:p>
                    <a:p>
                      <a:pPr algn="ctr"/>
                      <a:endParaRPr lang="en-US" sz="2200" dirty="0">
                        <a:effectLst/>
                      </a:endParaRPr>
                    </a:p>
                    <a:p>
                      <a:pPr algn="ctr"/>
                      <a:r>
                        <a:rPr lang="en-US" sz="2200" dirty="0">
                          <a:effectLst/>
                        </a:rPr>
                        <a:t>T</a:t>
                      </a:r>
                      <a:endParaRPr lang="en-US" sz="2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Significance 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2898172"/>
                  </a:ext>
                </a:extLst>
              </a:tr>
              <a:tr h="9007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Autonomy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4.97 (.852)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4.95 (.694)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4.96 (.851)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 </a:t>
                      </a: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.143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.887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0980673"/>
                  </a:ext>
                </a:extLst>
              </a:tr>
              <a:tr h="9007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Relatedness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5.83 (.910)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5.62 (.551)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5.82 (.910)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 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2.42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.017*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1366650"/>
                  </a:ext>
                </a:extLst>
              </a:tr>
              <a:tr h="90074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Competence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5.47 (.835)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5.79 (.683)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5.46 (.834)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effectLst/>
                        </a:rPr>
                        <a:t> </a:t>
                      </a:r>
                      <a:endParaRPr lang="en-US" sz="2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-4.23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effectLst/>
                        </a:rPr>
                        <a:t>.000***</a:t>
                      </a:r>
                      <a:endParaRPr lang="en-US" sz="2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74894267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C1C09A1B-9CCC-4D8D-AD4F-7D1A5564AD22}"/>
              </a:ext>
            </a:extLst>
          </p:cNvPr>
          <p:cNvSpPr txBox="1"/>
          <p:nvPr/>
        </p:nvSpPr>
        <p:spPr>
          <a:xfrm>
            <a:off x="547618" y="18269515"/>
            <a:ext cx="658368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700" dirty="0">
                <a:latin typeface="Garamond" panose="02020404030301010803" pitchFamily="18" charset="0"/>
              </a:rPr>
              <a:t>Camp experience and SDT variables were </a:t>
            </a:r>
            <a:r>
              <a:rPr lang="en-US" sz="2700" b="1" dirty="0">
                <a:latin typeface="Garamond" panose="02020404030301010803" pitchFamily="18" charset="0"/>
              </a:rPr>
              <a:t>separate</a:t>
            </a:r>
            <a:r>
              <a:rPr lang="en-US" sz="2700" dirty="0">
                <a:latin typeface="Garamond" panose="02020404030301010803" pitchFamily="18" charset="0"/>
              </a:rPr>
              <a:t> and </a:t>
            </a:r>
            <a:r>
              <a:rPr lang="en-US" sz="2700" b="1" dirty="0">
                <a:latin typeface="Garamond" panose="02020404030301010803" pitchFamily="18" charset="0"/>
              </a:rPr>
              <a:t>distinct</a:t>
            </a:r>
            <a:r>
              <a:rPr lang="en-US" sz="2700" dirty="0">
                <a:latin typeface="Garamond" panose="02020404030301010803" pitchFamily="18" charset="0"/>
              </a:rPr>
              <a:t> predictors for camp counselor willingness to return to camp.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700" dirty="0">
                <a:latin typeface="Garamond" panose="02020404030301010803" pitchFamily="18" charset="0"/>
              </a:rPr>
              <a:t>Competence </a:t>
            </a:r>
            <a:r>
              <a:rPr lang="en-US" sz="2700" b="1" dirty="0">
                <a:latin typeface="Garamond" panose="02020404030301010803" pitchFamily="18" charset="0"/>
              </a:rPr>
              <a:t>decreased</a:t>
            </a:r>
            <a:r>
              <a:rPr lang="en-US" sz="2700" dirty="0">
                <a:latin typeface="Garamond" panose="02020404030301010803" pitchFamily="18" charset="0"/>
              </a:rPr>
              <a:t> over the course of the summer. Decrease could be due in part to job familiarity or lack of challenge.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700" b="1" dirty="0">
                <a:latin typeface="Garamond" panose="02020404030301010803" pitchFamily="18" charset="0"/>
              </a:rPr>
              <a:t>Relatedness</a:t>
            </a:r>
            <a:r>
              <a:rPr lang="en-US" sz="2700" dirty="0">
                <a:latin typeface="Garamond" panose="02020404030301010803" pitchFamily="18" charset="0"/>
              </a:rPr>
              <a:t> was a major finding and is understood in terms of supporting warmth, care, and respect for counselors.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700" dirty="0">
                <a:latin typeface="Garamond" panose="02020404030301010803" pitchFamily="18" charset="0"/>
              </a:rPr>
              <a:t>Camps should consider staff autonomy, relatedness, and competence to support motivation, satisfaction, and willingness to return.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D2632B-0BF5-4FF5-967F-A57DDD4901FE}"/>
              </a:ext>
            </a:extLst>
          </p:cNvPr>
          <p:cNvSpPr txBox="1"/>
          <p:nvPr/>
        </p:nvSpPr>
        <p:spPr>
          <a:xfrm>
            <a:off x="12155826" y="11108873"/>
            <a:ext cx="290278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latin typeface="Garamond" panose="02020404030301010803" pitchFamily="18" charset="0"/>
              </a:rPr>
              <a:t>Process Model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B29129-2567-4764-89E1-727DACEC4198}"/>
              </a:ext>
            </a:extLst>
          </p:cNvPr>
          <p:cNvSpPr txBox="1"/>
          <p:nvPr/>
        </p:nvSpPr>
        <p:spPr>
          <a:xfrm>
            <a:off x="9264554" y="6057799"/>
            <a:ext cx="8644289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b="1" dirty="0">
                <a:latin typeface="Garamond" panose="02020404030301010803" pitchFamily="18" charset="0"/>
              </a:rPr>
              <a:t>Pre-Post Self Determination Theory </a:t>
            </a:r>
            <a:r>
              <a:rPr lang="en-US" sz="3200" b="1" dirty="0">
                <a:latin typeface="Garamond" panose="02020404030301010803" pitchFamily="18" charset="0"/>
              </a:rPr>
              <a:t>(</a:t>
            </a:r>
            <a:r>
              <a:rPr lang="en-US" sz="3200" b="1" i="1" dirty="0">
                <a:latin typeface="Garamond" panose="02020404030301010803" pitchFamily="18" charset="0"/>
              </a:rPr>
              <a:t>N </a:t>
            </a:r>
            <a:r>
              <a:rPr lang="en-US" sz="3200" b="1" dirty="0">
                <a:latin typeface="Garamond" panose="02020404030301010803" pitchFamily="18" charset="0"/>
              </a:rPr>
              <a:t>=114)</a:t>
            </a:r>
            <a:endParaRPr lang="en-US" sz="3400" b="1" dirty="0">
              <a:latin typeface="Garamond" panose="02020404030301010803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C629279-61E8-496D-92A6-7895C29FC16E}"/>
              </a:ext>
            </a:extLst>
          </p:cNvPr>
          <p:cNvSpPr txBox="1"/>
          <p:nvPr/>
        </p:nvSpPr>
        <p:spPr>
          <a:xfrm>
            <a:off x="7131298" y="3567551"/>
            <a:ext cx="124126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latin typeface="Garamond" panose="02020404030301010803" pitchFamily="18" charset="0"/>
              </a:rPr>
              <a:t>Autonomy stayed the same, competence significantly decreased, and relatedness significantly increased. Regression analysis was used to create a process and final model for the predictors of camp experiences and basic need constructs. Camp experience predictors indicated dosage was not a significant predictor, however number of years working at camp negatively related to staff retention (β=-.402) and camper years positively predicted retention (β=.282).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3765416-4B99-4C70-8E51-6FEDE0DC99A7}"/>
              </a:ext>
            </a:extLst>
          </p:cNvPr>
          <p:cNvSpPr txBox="1"/>
          <p:nvPr/>
        </p:nvSpPr>
        <p:spPr>
          <a:xfrm>
            <a:off x="13258635" y="23564223"/>
            <a:ext cx="6521999" cy="150810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Garamond" panose="02020404030301010803" pitchFamily="18" charset="0"/>
              </a:rPr>
              <a:t>Myles Lynch, University of New Hampshire</a:t>
            </a:r>
          </a:p>
          <a:p>
            <a:r>
              <a:rPr lang="en-US" dirty="0">
                <a:latin typeface="Garamond" panose="02020404030301010803" pitchFamily="18" charset="0"/>
              </a:rPr>
              <a:t>Nate </a:t>
            </a:r>
            <a:r>
              <a:rPr lang="en-US" dirty="0" err="1">
                <a:latin typeface="Garamond" panose="02020404030301010803" pitchFamily="18" charset="0"/>
              </a:rPr>
              <a:t>Trauntvein</a:t>
            </a:r>
            <a:r>
              <a:rPr lang="en-US" dirty="0">
                <a:latin typeface="Garamond" panose="02020404030301010803" pitchFamily="18" charset="0"/>
              </a:rPr>
              <a:t>, Utah State University</a:t>
            </a:r>
          </a:p>
          <a:p>
            <a:r>
              <a:rPr lang="en-US" dirty="0">
                <a:latin typeface="Garamond" panose="02020404030301010803" pitchFamily="18" charset="0"/>
              </a:rPr>
              <a:t>Cindy Hartman, University of New Hampshire</a:t>
            </a:r>
          </a:p>
          <a:p>
            <a:r>
              <a:rPr lang="en-US" dirty="0">
                <a:latin typeface="Garamond" panose="02020404030301010803" pitchFamily="18" charset="0"/>
              </a:rPr>
              <a:t>Robert ‘Bob’ Barcelona, University of New Hampshire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95076C-1F53-4676-AC98-D1DF095FF0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8379" y="1880483"/>
            <a:ext cx="2525422" cy="1565994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2477</TotalTime>
  <Words>455</Words>
  <Application>Microsoft Office PowerPoint</Application>
  <PresentationFormat>Custom</PresentationFormat>
  <Paragraphs>79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MS Mincho</vt:lpstr>
      <vt:lpstr>Arial</vt:lpstr>
      <vt:lpstr>Calibri</vt:lpstr>
      <vt:lpstr>Garamond</vt:lpstr>
      <vt:lpstr>Georgia</vt:lpstr>
      <vt:lpstr>Times New Roman</vt:lpstr>
      <vt:lpstr>Wingdings</vt:lpstr>
      <vt:lpstr>Wingdings 2</vt:lpstr>
      <vt:lpstr>Civic</vt:lpstr>
      <vt:lpstr>PowerPoint Presentation</vt:lpstr>
    </vt:vector>
  </TitlesOfParts>
  <Company>Clemson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DCIT</dc:creator>
  <cp:lastModifiedBy>Myles Lynch</cp:lastModifiedBy>
  <cp:revision>114</cp:revision>
  <cp:lastPrinted>2001-03-21T18:31:36Z</cp:lastPrinted>
  <dcterms:created xsi:type="dcterms:W3CDTF">1999-03-23T18:12:56Z</dcterms:created>
  <dcterms:modified xsi:type="dcterms:W3CDTF">2019-01-25T18:20:56Z</dcterms:modified>
</cp:coreProperties>
</file>