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21945600" cy="16459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AFF"/>
    <a:srgbClr val="FBFFC1"/>
    <a:srgbClr val="FBCBCD"/>
    <a:srgbClr val="FF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95"/>
    <p:restoredTop sz="94664"/>
  </p:normalViewPr>
  <p:slideViewPr>
    <p:cSldViewPr snapToGrid="0" snapToObjects="1">
      <p:cViewPr>
        <p:scale>
          <a:sx n="65" d="100"/>
          <a:sy n="65" d="100"/>
        </p:scale>
        <p:origin x="144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5920" y="2693671"/>
            <a:ext cx="18653760" cy="5730240"/>
          </a:xfrm>
        </p:spPr>
        <p:txBody>
          <a:bodyPr anchor="b"/>
          <a:lstStyle>
            <a:lvl1pPr algn="ctr">
              <a:defRPr sz="1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8644891"/>
            <a:ext cx="16459200" cy="3973829"/>
          </a:xfrm>
        </p:spPr>
        <p:txBody>
          <a:bodyPr/>
          <a:lstStyle>
            <a:lvl1pPr marL="0" indent="0" algn="ctr">
              <a:buNone/>
              <a:defRPr sz="5760"/>
            </a:lvl1pPr>
            <a:lvl2pPr marL="1097280" indent="0" algn="ctr">
              <a:buNone/>
              <a:defRPr sz="4800"/>
            </a:lvl2pPr>
            <a:lvl3pPr marL="2194560" indent="0" algn="ctr">
              <a:buNone/>
              <a:defRPr sz="4320"/>
            </a:lvl3pPr>
            <a:lvl4pPr marL="3291840" indent="0" algn="ctr">
              <a:buNone/>
              <a:defRPr sz="3840"/>
            </a:lvl4pPr>
            <a:lvl5pPr marL="4389120" indent="0" algn="ctr">
              <a:buNone/>
              <a:defRPr sz="3840"/>
            </a:lvl5pPr>
            <a:lvl6pPr marL="5486400" indent="0" algn="ctr">
              <a:buNone/>
              <a:defRPr sz="3840"/>
            </a:lvl6pPr>
            <a:lvl7pPr marL="6583680" indent="0" algn="ctr">
              <a:buNone/>
              <a:defRPr sz="3840"/>
            </a:lvl7pPr>
            <a:lvl8pPr marL="7680960" indent="0" algn="ctr">
              <a:buNone/>
              <a:defRPr sz="3840"/>
            </a:lvl8pPr>
            <a:lvl9pPr marL="8778240" indent="0" algn="ctr">
              <a:buNone/>
              <a:defRPr sz="38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590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96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331" y="4103375"/>
            <a:ext cx="18928080" cy="6846569"/>
          </a:xfrm>
        </p:spPr>
        <p:txBody>
          <a:bodyPr anchor="b"/>
          <a:lstStyle>
            <a:lvl1pPr>
              <a:defRPr sz="1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97331" y="11014715"/>
            <a:ext cx="18928080" cy="3600449"/>
          </a:xfrm>
        </p:spPr>
        <p:txBody>
          <a:bodyPr/>
          <a:lstStyle>
            <a:lvl1pPr marL="0" indent="0">
              <a:buNone/>
              <a:defRPr sz="5760">
                <a:solidFill>
                  <a:schemeClr val="tx1"/>
                </a:solidFill>
              </a:defRPr>
            </a:lvl1pPr>
            <a:lvl2pPr marL="109728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2pPr>
            <a:lvl3pPr marL="2194560" indent="0">
              <a:buNone/>
              <a:defRPr sz="4320">
                <a:solidFill>
                  <a:schemeClr val="tx1">
                    <a:tint val="75000"/>
                  </a:schemeClr>
                </a:solidFill>
              </a:defRPr>
            </a:lvl3pPr>
            <a:lvl4pPr marL="329184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4pPr>
            <a:lvl5pPr marL="438912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5pPr>
            <a:lvl6pPr marL="548640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6pPr>
            <a:lvl7pPr marL="658368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7pPr>
            <a:lvl8pPr marL="768096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8pPr>
            <a:lvl9pPr marL="8778240" indent="0">
              <a:buNone/>
              <a:defRPr sz="3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15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8760" y="4381500"/>
            <a:ext cx="9326880" cy="104432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09960" y="4381500"/>
            <a:ext cx="9326880" cy="104432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0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618" y="876304"/>
            <a:ext cx="18928080" cy="31813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1621" y="4034791"/>
            <a:ext cx="9284016" cy="1977389"/>
          </a:xfrm>
        </p:spPr>
        <p:txBody>
          <a:bodyPr anchor="b"/>
          <a:lstStyle>
            <a:lvl1pPr marL="0" indent="0">
              <a:buNone/>
              <a:defRPr sz="5760" b="1"/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1621" y="6012180"/>
            <a:ext cx="9284016" cy="88430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109961" y="4034791"/>
            <a:ext cx="9329738" cy="1977389"/>
          </a:xfrm>
        </p:spPr>
        <p:txBody>
          <a:bodyPr anchor="b"/>
          <a:lstStyle>
            <a:lvl1pPr marL="0" indent="0">
              <a:buNone/>
              <a:defRPr sz="5760" b="1"/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109961" y="6012180"/>
            <a:ext cx="9329738" cy="88430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999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336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67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619" y="1097280"/>
            <a:ext cx="7078027" cy="3840480"/>
          </a:xfrm>
        </p:spPr>
        <p:txBody>
          <a:bodyPr anchor="b"/>
          <a:lstStyle>
            <a:lvl1pPr>
              <a:defRPr sz="76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29738" y="2369824"/>
            <a:ext cx="11109960" cy="11696700"/>
          </a:xfrm>
        </p:spPr>
        <p:txBody>
          <a:bodyPr/>
          <a:lstStyle>
            <a:lvl1pPr>
              <a:defRPr sz="7680"/>
            </a:lvl1pPr>
            <a:lvl2pPr>
              <a:defRPr sz="6720"/>
            </a:lvl2pPr>
            <a:lvl3pPr>
              <a:defRPr sz="576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1619" y="4937760"/>
            <a:ext cx="7078027" cy="9147811"/>
          </a:xfrm>
        </p:spPr>
        <p:txBody>
          <a:bodyPr/>
          <a:lstStyle>
            <a:lvl1pPr marL="0" indent="0">
              <a:buNone/>
              <a:defRPr sz="3840"/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672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619" y="1097280"/>
            <a:ext cx="7078027" cy="3840480"/>
          </a:xfrm>
        </p:spPr>
        <p:txBody>
          <a:bodyPr anchor="b"/>
          <a:lstStyle>
            <a:lvl1pPr>
              <a:defRPr sz="76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329738" y="2369824"/>
            <a:ext cx="11109960" cy="11696700"/>
          </a:xfrm>
        </p:spPr>
        <p:txBody>
          <a:bodyPr anchor="t"/>
          <a:lstStyle>
            <a:lvl1pPr marL="0" indent="0">
              <a:buNone/>
              <a:defRPr sz="7680"/>
            </a:lvl1pPr>
            <a:lvl2pPr marL="1097280" indent="0">
              <a:buNone/>
              <a:defRPr sz="6720"/>
            </a:lvl2pPr>
            <a:lvl3pPr marL="2194560" indent="0">
              <a:buNone/>
              <a:defRPr sz="5760"/>
            </a:lvl3pPr>
            <a:lvl4pPr marL="3291840" indent="0">
              <a:buNone/>
              <a:defRPr sz="4800"/>
            </a:lvl4pPr>
            <a:lvl5pPr marL="4389120" indent="0">
              <a:buNone/>
              <a:defRPr sz="4800"/>
            </a:lvl5pPr>
            <a:lvl6pPr marL="5486400" indent="0">
              <a:buNone/>
              <a:defRPr sz="4800"/>
            </a:lvl6pPr>
            <a:lvl7pPr marL="6583680" indent="0">
              <a:buNone/>
              <a:defRPr sz="4800"/>
            </a:lvl7pPr>
            <a:lvl8pPr marL="7680960" indent="0">
              <a:buNone/>
              <a:defRPr sz="4800"/>
            </a:lvl8pPr>
            <a:lvl9pPr marL="8778240" indent="0">
              <a:buNone/>
              <a:defRPr sz="4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1619" y="4937760"/>
            <a:ext cx="7078027" cy="9147811"/>
          </a:xfrm>
        </p:spPr>
        <p:txBody>
          <a:bodyPr/>
          <a:lstStyle>
            <a:lvl1pPr marL="0" indent="0">
              <a:buNone/>
              <a:defRPr sz="3840"/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68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918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704821" y="876300"/>
            <a:ext cx="4732020" cy="1394841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08761" y="876300"/>
            <a:ext cx="13921740" cy="1394841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3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08760" y="876304"/>
            <a:ext cx="18928080" cy="31813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8760" y="4381500"/>
            <a:ext cx="18928080" cy="104432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08760" y="15255244"/>
            <a:ext cx="4937760" cy="8763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69E9-99CF-0E4D-9A24-3A4E7CFC5CDF}" type="datetimeFigureOut">
              <a:rPr lang="en-US" smtClean="0"/>
              <a:t>2/15/19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269480" y="15255244"/>
            <a:ext cx="7406640" cy="8763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499080" y="15255244"/>
            <a:ext cx="4937760" cy="8763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BD4DC-68D2-E845-A691-D53A413CC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5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94560" rtl="0" eaLnBrk="1" latinLnBrk="0" hangingPunct="1">
        <a:lnSpc>
          <a:spcPct val="90000"/>
        </a:lnSpc>
        <a:spcBef>
          <a:spcPct val="0"/>
        </a:spcBef>
        <a:buNone/>
        <a:defRPr sz="105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48640" indent="-548640" algn="l" defTabSz="219456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672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74320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84048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4pPr>
      <a:lvl5pPr marL="493776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5pPr>
      <a:lvl6pPr marL="603504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713232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822960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932688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2pPr>
      <a:lvl3pPr marL="219456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3pPr>
      <a:lvl4pPr marL="329184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4pPr>
      <a:lvl5pPr marL="438912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5pPr>
      <a:lvl6pPr marL="548640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658368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768096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877824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B2CAB2-E183-6442-B819-D84F4C8A7543}"/>
              </a:ext>
            </a:extLst>
          </p:cNvPr>
          <p:cNvSpPr/>
          <p:nvPr/>
        </p:nvSpPr>
        <p:spPr>
          <a:xfrm>
            <a:off x="227003" y="1912940"/>
            <a:ext cx="5930537" cy="14376140"/>
          </a:xfrm>
          <a:prstGeom prst="rect">
            <a:avLst/>
          </a:prstGeom>
          <a:solidFill>
            <a:schemeClr val="accent1">
              <a:lumMod val="50000"/>
              <a:alpha val="3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824D397-5CD4-B944-A74A-8898A9752321}"/>
              </a:ext>
            </a:extLst>
          </p:cNvPr>
          <p:cNvGrpSpPr/>
          <p:nvPr/>
        </p:nvGrpSpPr>
        <p:grpSpPr>
          <a:xfrm>
            <a:off x="745009" y="9864089"/>
            <a:ext cx="5183116" cy="3472356"/>
            <a:chOff x="7375599" y="6278673"/>
            <a:chExt cx="4330700" cy="2881400"/>
          </a:xfr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EE41A1E9-A92D-284C-A4D5-414556CAED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6710"/>
            <a:stretch/>
          </p:blipFill>
          <p:spPr>
            <a:xfrm>
              <a:off x="7375599" y="6278673"/>
              <a:ext cx="4330700" cy="1390946"/>
            </a:xfrm>
            <a:prstGeom prst="rect">
              <a:avLst/>
            </a:prstGeom>
            <a:grpFill/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577472F-305B-5A4B-9BCD-117C5F0C485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33252" b="51272"/>
            <a:stretch/>
          </p:blipFill>
          <p:spPr>
            <a:xfrm>
              <a:off x="7375599" y="7660907"/>
              <a:ext cx="4330700" cy="646666"/>
            </a:xfrm>
            <a:prstGeom prst="rect">
              <a:avLst/>
            </a:prstGeom>
            <a:grpFill/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761A09E-01D4-FF42-9D8E-8AD2FFDB22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058" b="20259"/>
            <a:stretch/>
          </p:blipFill>
          <p:spPr>
            <a:xfrm>
              <a:off x="7375599" y="8307574"/>
              <a:ext cx="4330700" cy="655272"/>
            </a:xfrm>
            <a:prstGeom prst="rect">
              <a:avLst/>
            </a:prstGeom>
            <a:grpFill/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39CEBB3-74BF-F34B-985F-5F3811D910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94821" b="-1"/>
            <a:stretch/>
          </p:blipFill>
          <p:spPr>
            <a:xfrm>
              <a:off x="7375599" y="8943632"/>
              <a:ext cx="4330700" cy="216441"/>
            </a:xfrm>
            <a:prstGeom prst="rect">
              <a:avLst/>
            </a:prstGeom>
            <a:grpFill/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4ECFB7F7-C658-8344-BC01-09253D7376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454" y="5185616"/>
            <a:ext cx="3381409" cy="4416965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FCB749-D1DD-A244-BC77-6F6ECA5FBD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07" y="13596742"/>
            <a:ext cx="5183115" cy="2636706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FDD341-441F-BC44-8636-45DB1EFEAA03}"/>
              </a:ext>
            </a:extLst>
          </p:cNvPr>
          <p:cNvSpPr/>
          <p:nvPr/>
        </p:nvSpPr>
        <p:spPr>
          <a:xfrm>
            <a:off x="643916" y="158613"/>
            <a:ext cx="20878811" cy="1754326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wrap="square">
            <a:spAutoFit/>
          </a:bodyPr>
          <a:lstStyle/>
          <a:p>
            <a:pPr algn="r"/>
            <a:r>
              <a:rPr lang="en-US" sz="5400" dirty="0">
                <a:effectLst>
                  <a:glow rad="76200">
                    <a:schemeClr val="bg1">
                      <a:lumMod val="95000"/>
                      <a:alpha val="60000"/>
                    </a:schemeClr>
                  </a:glow>
                  <a:outerShdw blurRad="50800" dist="50800" dir="5400000" algn="ctr" rotWithShape="0">
                    <a:schemeClr val="tx1">
                      <a:alpha val="20000"/>
                    </a:schemeClr>
                  </a:outerShdw>
                </a:effectLst>
                <a:latin typeface="Helvetica" pitchFamily="2" charset="0"/>
              </a:rPr>
              <a:t>Structure of the electron current layer during magnetopause reconnection with a moderate guide field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9314C1-527D-D34A-8B1C-D65890A4B47B}"/>
              </a:ext>
            </a:extLst>
          </p:cNvPr>
          <p:cNvSpPr txBox="1"/>
          <p:nvPr/>
        </p:nvSpPr>
        <p:spPr>
          <a:xfrm>
            <a:off x="227003" y="1962404"/>
            <a:ext cx="5930536" cy="302108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80000"/>
              </a:prstClr>
            </a:outerShdw>
          </a:effectLst>
        </p:spPr>
        <p:txBody>
          <a:bodyPr wrap="square" lIns="274320" tIns="91440" rIns="182880" rtlCol="0">
            <a:spAutoFit/>
          </a:bodyPr>
          <a:lstStyle/>
          <a:p>
            <a:pPr algn="just">
              <a:lnSpc>
                <a:spcPct val="110000"/>
              </a:lnSpc>
              <a:spcAft>
                <a:spcPts val="1800"/>
              </a:spcAft>
            </a:pPr>
            <a:r>
              <a:rPr lang="en-US" sz="2400" b="1" u="sng" dirty="0">
                <a:solidFill>
                  <a:srgbClr val="FBFFC1"/>
                </a:solidFill>
                <a:latin typeface="Helvetica" pitchFamily="2" charset="0"/>
              </a:rPr>
              <a:t>X &amp; sphere-separatrix both active for asymmetric B</a:t>
            </a:r>
            <a:r>
              <a:rPr lang="en-US" sz="2400" b="1" u="sng" baseline="-25000" dirty="0">
                <a:solidFill>
                  <a:srgbClr val="FBFFC1"/>
                </a:solidFill>
                <a:latin typeface="Helvetica" pitchFamily="2" charset="0"/>
              </a:rPr>
              <a:t>G</a:t>
            </a:r>
            <a:r>
              <a:rPr lang="en-US" sz="2400" b="1" u="sng" dirty="0">
                <a:solidFill>
                  <a:srgbClr val="FBFFC1"/>
                </a:solidFill>
                <a:latin typeface="Helvetica" pitchFamily="2" charset="0"/>
              </a:rPr>
              <a:t> &gt; ~ 0.5 reconnection</a:t>
            </a:r>
          </a:p>
          <a:p>
            <a:pPr algn="just">
              <a:lnSpc>
                <a:spcPct val="110000"/>
              </a:lnSpc>
              <a:spcAft>
                <a:spcPts val="1800"/>
              </a:spcAft>
            </a:pP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There’s a large J</a:t>
            </a:r>
            <a:r>
              <a:rPr lang="en-US" sz="2400" baseline="-25000" dirty="0">
                <a:solidFill>
                  <a:schemeClr val="bg1"/>
                </a:solidFill>
                <a:latin typeface="Helvetica" pitchFamily="2" charset="0"/>
              </a:rPr>
              <a:t>M</a:t>
            </a: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, J·E’</a:t>
            </a:r>
            <a:r>
              <a:rPr lang="en-US" sz="2400" baseline="-25000" dirty="0">
                <a:solidFill>
                  <a:schemeClr val="bg1"/>
                </a:solidFill>
                <a:latin typeface="Helvetica" pitchFamily="2" charset="0"/>
              </a:rPr>
              <a:t>e</a:t>
            </a: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&gt;0, p</a:t>
            </a:r>
            <a:r>
              <a:rPr lang="en-US" sz="2400" baseline="-25000" dirty="0">
                <a:solidFill>
                  <a:schemeClr val="bg1"/>
                </a:solidFill>
                <a:latin typeface="Helvetica" pitchFamily="2" charset="0"/>
              </a:rPr>
              <a:t>e</a:t>
            </a:r>
            <a:r>
              <a:rPr lang="el-GR" sz="2400" dirty="0">
                <a:solidFill>
                  <a:schemeClr val="bg1"/>
                </a:solidFill>
                <a:latin typeface="Helvetica" pitchFamily="2" charset="0"/>
              </a:rPr>
              <a:t>θ</a:t>
            </a:r>
            <a:r>
              <a:rPr lang="en-US" sz="2400" baseline="-25000" dirty="0">
                <a:solidFill>
                  <a:schemeClr val="bg1"/>
                </a:solidFill>
                <a:latin typeface="Helvetica" pitchFamily="2" charset="0"/>
              </a:rPr>
              <a:t>e</a:t>
            </a: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&gt;0, Pi-D</a:t>
            </a:r>
            <a:r>
              <a:rPr lang="en-US" sz="2400" baseline="-25000" dirty="0">
                <a:solidFill>
                  <a:schemeClr val="bg1"/>
                </a:solidFill>
                <a:latin typeface="Helvetica" pitchFamily="2" charset="0"/>
              </a:rPr>
              <a:t>e</a:t>
            </a: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&gt;0, </a:t>
            </a:r>
            <a:r>
              <a:rPr lang="el-GR" sz="2400" dirty="0">
                <a:solidFill>
                  <a:schemeClr val="bg1"/>
                </a:solidFill>
                <a:latin typeface="Helvetica" pitchFamily="2" charset="0"/>
              </a:rPr>
              <a:t>κ</a:t>
            </a: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·U</a:t>
            </a:r>
            <a:r>
              <a:rPr lang="en-US" sz="2400" baseline="-25000" dirty="0">
                <a:solidFill>
                  <a:schemeClr val="bg1"/>
                </a:solidFill>
                <a:latin typeface="Helvetica" pitchFamily="2" charset="0"/>
              </a:rPr>
              <a:t>e⊥</a:t>
            </a:r>
            <a:r>
              <a:rPr lang="en-US" sz="2400" dirty="0">
                <a:solidFill>
                  <a:schemeClr val="bg1"/>
                </a:solidFill>
                <a:latin typeface="Helvetica" pitchFamily="2" charset="0"/>
              </a:rPr>
              <a:t>&gt;0 at the X-point.  </a:t>
            </a:r>
          </a:p>
          <a:p>
            <a:pPr algn="just">
              <a:lnSpc>
                <a:spcPct val="110000"/>
              </a:lnSpc>
              <a:spcAft>
                <a:spcPts val="1800"/>
              </a:spcAft>
            </a:pPr>
            <a:r>
              <a:rPr lang="en-US" sz="2400" b="1" u="sng" dirty="0">
                <a:solidFill>
                  <a:srgbClr val="FBFFC1"/>
                </a:solidFill>
                <a:latin typeface="Helvetica" pitchFamily="2" charset="0"/>
              </a:rPr>
              <a:t>Dissipation at X-line associated with </a:t>
            </a:r>
            <a:r>
              <a:rPr lang="en-US" sz="2400" b="1" i="1" u="sng" dirty="0">
                <a:solidFill>
                  <a:srgbClr val="FBFFC1"/>
                </a:solidFill>
                <a:latin typeface="Helvetica" pitchFamily="2" charset="0"/>
              </a:rPr>
              <a:t>out-of-plane pressure force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7501F2F-B830-8148-8731-A638160C3729}"/>
              </a:ext>
            </a:extLst>
          </p:cNvPr>
          <p:cNvSpPr txBox="1"/>
          <p:nvPr/>
        </p:nvSpPr>
        <p:spPr>
          <a:xfrm rot="16200000">
            <a:off x="-1269996" y="7298241"/>
            <a:ext cx="36311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FBCBCD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Event of Burch and Phan [2016; GRL]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32B887-37EF-C44D-BBAB-9E282E051DE3}"/>
              </a:ext>
            </a:extLst>
          </p:cNvPr>
          <p:cNvSpPr txBox="1"/>
          <p:nvPr/>
        </p:nvSpPr>
        <p:spPr>
          <a:xfrm rot="16200000">
            <a:off x="-879682" y="11479064"/>
            <a:ext cx="28472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FBCBCD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Genestreti et al., [2018; JGR]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118787-F456-7941-867F-8602E185B35E}"/>
              </a:ext>
            </a:extLst>
          </p:cNvPr>
          <p:cNvSpPr txBox="1"/>
          <p:nvPr/>
        </p:nvSpPr>
        <p:spPr>
          <a:xfrm rot="16200000">
            <a:off x="-843274" y="14645880"/>
            <a:ext cx="26164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FBCBCD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Event of Chen et al. [2017]</a:t>
            </a:r>
          </a:p>
          <a:p>
            <a:pPr algn="ctr"/>
            <a:r>
              <a:rPr lang="en-US" sz="1600" dirty="0">
                <a:solidFill>
                  <a:srgbClr val="FBCBCD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 and Ergun et al. [2017]</a:t>
            </a:r>
          </a:p>
        </p:txBody>
      </p:sp>
      <p:pic>
        <p:nvPicPr>
          <p:cNvPr id="15" name="Picture 14" descr="SeniorReview_Dissipation_SymmAsymm_v8.jpg">
            <a:extLst>
              <a:ext uri="{FF2B5EF4-FFF2-40B4-BE49-F238E27FC236}">
                <a16:creationId xmlns:a16="http://schemas.microsoft.com/office/drawing/2014/main" id="{9A593487-9FEB-8143-BDE4-3BA2E4230F0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13" t="9561" r="29829" b="69420"/>
          <a:stretch/>
        </p:blipFill>
        <p:spPr>
          <a:xfrm flipH="1">
            <a:off x="4329781" y="5522454"/>
            <a:ext cx="1598343" cy="2551029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0965349-F115-CE4C-952C-93BC77E09628}"/>
              </a:ext>
            </a:extLst>
          </p:cNvPr>
          <p:cNvSpPr/>
          <p:nvPr/>
        </p:nvSpPr>
        <p:spPr>
          <a:xfrm>
            <a:off x="162543" y="1914109"/>
            <a:ext cx="21360184" cy="83099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76200">
                    <a:schemeClr val="bg1">
                      <a:lumMod val="85000"/>
                      <a:alpha val="40000"/>
                    </a:schemeClr>
                  </a:glow>
                  <a:outerShdw blurRad="50800" dist="50800" dir="5400000" algn="ctr" rotWithShape="0">
                    <a:schemeClr val="tx1">
                      <a:alpha val="20000"/>
                    </a:schemeClr>
                  </a:outerShdw>
                </a:effectLst>
                <a:latin typeface="Helvetica" pitchFamily="2" charset="0"/>
              </a:rPr>
              <a:t>Kevin J. Genestreti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76200">
                    <a:schemeClr val="bg1">
                      <a:lumMod val="85000"/>
                      <a:alpha val="40000"/>
                    </a:schemeClr>
                  </a:glow>
                  <a:outerShdw blurRad="50800" dist="50800" dir="5400000" algn="ctr" rotWithShape="0">
                    <a:schemeClr val="tx1">
                      <a:alpha val="20000"/>
                    </a:schemeClr>
                  </a:outerShdw>
                </a:effectLst>
                <a:latin typeface="Helvetica" pitchFamily="2" charset="0"/>
              </a:rPr>
              <a:t>, R. B. Torbert, I. Dors, R.E. Denton, A. Le, T. K. M. Nakamura, M. R. Argall, A. Varsani, </a:t>
            </a:r>
          </a:p>
          <a:p>
            <a:pPr algn="r"/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76200">
                    <a:schemeClr val="bg1">
                      <a:lumMod val="85000"/>
                      <a:alpha val="40000"/>
                    </a:schemeClr>
                  </a:glow>
                  <a:outerShdw blurRad="50800" dist="50800" dir="5400000" algn="ctr" rotWithShape="0">
                    <a:schemeClr val="tx1">
                      <a:alpha val="20000"/>
                    </a:schemeClr>
                  </a:outerShdw>
                </a:effectLst>
                <a:latin typeface="Helvetica" pitchFamily="2" charset="0"/>
              </a:rPr>
              <a:t>R. Nakamura, J. L. Burch, T.-D. Phan, R. E. Ergun, P. A. Cassak, S. Toledo-Redondo, B. L. Giles, C. T. Russell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B801D3-9C5C-7046-8D89-8698A8FB8657}"/>
              </a:ext>
            </a:extLst>
          </p:cNvPr>
          <p:cNvSpPr/>
          <p:nvPr/>
        </p:nvSpPr>
        <p:spPr>
          <a:xfrm>
            <a:off x="6553736" y="2977116"/>
            <a:ext cx="6209417" cy="13311963"/>
          </a:xfrm>
          <a:prstGeom prst="rect">
            <a:avLst/>
          </a:prstGeom>
          <a:solidFill>
            <a:schemeClr val="accent1">
              <a:lumMod val="50000"/>
              <a:alpha val="3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87DD7E-079D-BF4A-A673-6E38D85E6C29}"/>
              </a:ext>
            </a:extLst>
          </p:cNvPr>
          <p:cNvSpPr txBox="1"/>
          <p:nvPr/>
        </p:nvSpPr>
        <p:spPr>
          <a:xfrm>
            <a:off x="1379414" y="11184163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Helvetica" pitchFamily="2" charset="0"/>
              </a:rPr>
              <a:t>Sun </a:t>
            </a:r>
            <a:r>
              <a:rPr lang="en-US" sz="1200" dirty="0">
                <a:latin typeface="Helvetica" pitchFamily="2" charset="0"/>
                <a:sym typeface="Wingdings" pitchFamily="2" charset="2"/>
              </a:rPr>
              <a:t></a:t>
            </a:r>
            <a:endParaRPr lang="en-US" sz="1200" dirty="0">
              <a:latin typeface="Helvetica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34211B-71F8-6F42-AD13-70F47C0ACCFD}"/>
              </a:ext>
            </a:extLst>
          </p:cNvPr>
          <p:cNvSpPr txBox="1"/>
          <p:nvPr/>
        </p:nvSpPr>
        <p:spPr>
          <a:xfrm>
            <a:off x="1374567" y="13765671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Helvetica" pitchFamily="2" charset="0"/>
                <a:sym typeface="Wingdings" pitchFamily="2" charset="2"/>
              </a:rPr>
              <a:t> </a:t>
            </a:r>
            <a:r>
              <a:rPr lang="en-US" sz="1200" dirty="0">
                <a:latin typeface="Helvetica" pitchFamily="2" charset="0"/>
              </a:rPr>
              <a:t>Sun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32B8ABD-7524-6D4F-84C3-719C8AE19DA7}"/>
              </a:ext>
            </a:extLst>
          </p:cNvPr>
          <p:cNvSpPr txBox="1"/>
          <p:nvPr/>
        </p:nvSpPr>
        <p:spPr>
          <a:xfrm>
            <a:off x="1422693" y="8136248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  <a:sym typeface="Wingdings" pitchFamily="2" charset="2"/>
              </a:rPr>
              <a:t> </a:t>
            </a:r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</a:rPr>
              <a:t>Sun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A1DC20-3180-5B41-A1E9-4C60DBF4AC08}"/>
              </a:ext>
            </a:extLst>
          </p:cNvPr>
          <p:cNvSpPr txBox="1"/>
          <p:nvPr/>
        </p:nvSpPr>
        <p:spPr>
          <a:xfrm>
            <a:off x="4608931" y="5517579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Helvetica" pitchFamily="2" charset="0"/>
                <a:sym typeface="Wingdings" pitchFamily="2" charset="2"/>
              </a:rPr>
              <a:t></a:t>
            </a:r>
            <a:r>
              <a:rPr lang="en-US" dirty="0">
                <a:latin typeface="Helvetica" pitchFamily="2" charset="0"/>
              </a:rPr>
              <a:t>Sun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F441253-5A74-DC41-BDB6-B2276C83FBAC}"/>
              </a:ext>
            </a:extLst>
          </p:cNvPr>
          <p:cNvSpPr txBox="1"/>
          <p:nvPr/>
        </p:nvSpPr>
        <p:spPr>
          <a:xfrm>
            <a:off x="6553734" y="3046276"/>
            <a:ext cx="6209417" cy="96949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80000"/>
              </a:prstClr>
            </a:outerShdw>
          </a:effectLst>
        </p:spPr>
        <p:txBody>
          <a:bodyPr wrap="square" lIns="274320" tIns="91440" rIns="274320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2700" dirty="0">
                <a:solidFill>
                  <a:srgbClr val="FBFFC1"/>
                </a:solidFill>
                <a:latin typeface="Helvetica" pitchFamily="2" charset="0"/>
              </a:rPr>
              <a:t>There is no current sheet bifurcation in multiple 2.5-d PIC simulations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6E875A1-B7F3-3B42-8CFA-B9670CDBE5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1822" y="4098996"/>
            <a:ext cx="5713332" cy="5051908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66E1480-19CC-1C4A-9D14-ECB007945F81}"/>
              </a:ext>
            </a:extLst>
          </p:cNvPr>
          <p:cNvSpPr txBox="1"/>
          <p:nvPr/>
        </p:nvSpPr>
        <p:spPr>
          <a:xfrm>
            <a:off x="6553734" y="9162800"/>
            <a:ext cx="6209417" cy="923330"/>
          </a:xfrm>
          <a:prstGeom prst="rect">
            <a:avLst/>
          </a:prstGeom>
          <a:noFill/>
        </p:spPr>
        <p:txBody>
          <a:bodyPr wrap="square" lIns="182880" rIns="182880" rtlCol="0">
            <a:spAutoFit/>
          </a:bodyPr>
          <a:lstStyle/>
          <a:p>
            <a:pPr algn="just"/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Above: 2.5-d sim of 2015-12-08/11:20 EDR from P. Cassak. Colors: cuts at different downstream distances. No cut through the 2-d EDR reproduces the MMS data.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338C54F-AAAD-8A49-B187-724D86AB40F8}"/>
              </a:ext>
            </a:extLst>
          </p:cNvPr>
          <p:cNvSpPr txBox="1"/>
          <p:nvPr/>
        </p:nvSpPr>
        <p:spPr>
          <a:xfrm>
            <a:off x="6568052" y="10323718"/>
            <a:ext cx="6195100" cy="55399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80000"/>
              </a:prstClr>
            </a:outerShdw>
          </a:effectLst>
        </p:spPr>
        <p:txBody>
          <a:bodyPr wrap="square" lIns="274320" tIns="91440" r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700" dirty="0">
                <a:solidFill>
                  <a:srgbClr val="FBFFC1"/>
                </a:solidFill>
                <a:latin typeface="Helvetica" pitchFamily="2" charset="0"/>
              </a:rPr>
              <a:t>But similar features seen in 3-d sims!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B76016D-DB3E-CA4A-A280-3F61E2FC0D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11822" y="10887343"/>
            <a:ext cx="5713332" cy="4392859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FA28A71-F164-634E-8289-8487130C7028}"/>
              </a:ext>
            </a:extLst>
          </p:cNvPr>
          <p:cNvSpPr txBox="1"/>
          <p:nvPr/>
        </p:nvSpPr>
        <p:spPr>
          <a:xfrm>
            <a:off x="6526124" y="15332456"/>
            <a:ext cx="6209417" cy="923330"/>
          </a:xfrm>
          <a:prstGeom prst="rect">
            <a:avLst/>
          </a:prstGeom>
          <a:noFill/>
        </p:spPr>
        <p:txBody>
          <a:bodyPr wrap="square" lIns="182880" rIns="182880" rtlCol="0">
            <a:spAutoFit/>
          </a:bodyPr>
          <a:lstStyle/>
          <a:p>
            <a:pPr algn="just"/>
            <a:r>
              <a:rPr lang="en-US" dirty="0">
                <a:solidFill>
                  <a:srgbClr val="001AFF"/>
                </a:solidFill>
                <a:effectLst>
                  <a:glow rad="76200">
                    <a:schemeClr val="bg1">
                      <a:lumMod val="95000"/>
                      <a:alpha val="80000"/>
                    </a:schemeClr>
                  </a:glow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2.5-d</a:t>
            </a: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 &amp; </a:t>
            </a:r>
            <a:r>
              <a:rPr lang="en-US" dirty="0">
                <a:solidFill>
                  <a:srgbClr val="FF0000"/>
                </a:solidFill>
                <a:effectLst>
                  <a:glow rad="76200">
                    <a:schemeClr val="bg1">
                      <a:lumMod val="95000"/>
                      <a:alpha val="80000"/>
                    </a:schemeClr>
                  </a:glow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3-d</a:t>
            </a: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 PIC sims of 2015-12-08/11:20 EDR from A. Le. Possible bifurcation of J</a:t>
            </a:r>
            <a:r>
              <a:rPr lang="en-US" baseline="-25000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M</a:t>
            </a: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, E</a:t>
            </a:r>
            <a:r>
              <a:rPr lang="en-US" baseline="-25000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N</a:t>
            </a: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 &amp; activity near X-line seen in 3-d but not in 2-d simulation.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1AB76A5-E39F-6840-A5DD-67E7A3CC0717}"/>
              </a:ext>
            </a:extLst>
          </p:cNvPr>
          <p:cNvSpPr txBox="1"/>
          <p:nvPr/>
        </p:nvSpPr>
        <p:spPr>
          <a:xfrm>
            <a:off x="7465630" y="5347351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  <a:sym typeface="Wingdings" pitchFamily="2" charset="2"/>
              </a:rPr>
              <a:t> </a:t>
            </a:r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</a:rPr>
              <a:t>Sun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91E3F0B-F3F1-4647-B8C2-8A78241847F9}"/>
              </a:ext>
            </a:extLst>
          </p:cNvPr>
          <p:cNvSpPr txBox="1"/>
          <p:nvPr/>
        </p:nvSpPr>
        <p:spPr>
          <a:xfrm>
            <a:off x="7232122" y="12153725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  <a:sym typeface="Wingdings" pitchFamily="2" charset="2"/>
              </a:rPr>
              <a:t> </a:t>
            </a:r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</a:rPr>
              <a:t>Sun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DA6EEEB-888C-C548-A0B6-89ED6747CBE9}"/>
              </a:ext>
            </a:extLst>
          </p:cNvPr>
          <p:cNvSpPr/>
          <p:nvPr/>
        </p:nvSpPr>
        <p:spPr>
          <a:xfrm>
            <a:off x="13089113" y="2977116"/>
            <a:ext cx="8683938" cy="13311963"/>
          </a:xfrm>
          <a:prstGeom prst="rect">
            <a:avLst/>
          </a:prstGeom>
          <a:solidFill>
            <a:schemeClr val="accent1">
              <a:lumMod val="50000"/>
              <a:alpha val="3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C8D0B30-AB13-BC42-AC38-F1512E022F07}"/>
              </a:ext>
            </a:extLst>
          </p:cNvPr>
          <p:cNvSpPr txBox="1"/>
          <p:nvPr/>
        </p:nvSpPr>
        <p:spPr>
          <a:xfrm>
            <a:off x="4232734" y="5162685"/>
            <a:ext cx="1723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rgbClr val="FBCBCD"/>
                </a:solidFill>
                <a:latin typeface="Helvetica" pitchFamily="2" charset="0"/>
              </a:rPr>
              <a:t>(From Burch)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A76402F-D54A-304B-9E90-0AAACEB4A92E}"/>
              </a:ext>
            </a:extLst>
          </p:cNvPr>
          <p:cNvSpPr txBox="1"/>
          <p:nvPr/>
        </p:nvSpPr>
        <p:spPr>
          <a:xfrm>
            <a:off x="13089111" y="3046276"/>
            <a:ext cx="8412349" cy="55399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80000"/>
              </a:prstClr>
            </a:outerShdw>
          </a:effectLst>
        </p:spPr>
        <p:txBody>
          <a:bodyPr wrap="square" lIns="274320" tIns="91440" rIns="27432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700" b="1" u="sng" dirty="0">
                <a:solidFill>
                  <a:srgbClr val="FBFFC1"/>
                </a:solidFill>
                <a:latin typeface="Helvetica" pitchFamily="2" charset="0"/>
              </a:rPr>
              <a:t>What’s causing the bifurcated current?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2C8CA7C-AAB6-AB48-A43B-AE582434B746}"/>
              </a:ext>
            </a:extLst>
          </p:cNvPr>
          <p:cNvSpPr txBox="1"/>
          <p:nvPr/>
        </p:nvSpPr>
        <p:spPr>
          <a:xfrm>
            <a:off x="13089112" y="3767640"/>
            <a:ext cx="4369156" cy="3801041"/>
          </a:xfrm>
          <a:prstGeom prst="rect">
            <a:avLst/>
          </a:prstGeom>
          <a:noFill/>
        </p:spPr>
        <p:txBody>
          <a:bodyPr wrap="square" lIns="137160" rIns="13716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Right: drift waves causing current at X-</a:t>
            </a:r>
            <a:r>
              <a:rPr lang="en-US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pt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?</a:t>
            </a:r>
          </a:p>
          <a:p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Pros for this LHDI as source: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Low </a:t>
            </a:r>
            <a:r>
              <a:rPr lang="en-US" dirty="0" err="1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ß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 possible near X-point for B</a:t>
            </a:r>
            <a:r>
              <a:rPr lang="en-US" baseline="-25000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G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≠0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Waves of f&lt;</a:t>
            </a:r>
            <a:r>
              <a:rPr lang="en-US" dirty="0" err="1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f</a:t>
            </a:r>
            <a:r>
              <a:rPr lang="en-US" baseline="-25000" dirty="0" err="1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LH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 observed near X, &amp; S</a:t>
            </a:r>
            <a:r>
              <a:rPr lang="en-US" baseline="-25000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e</a:t>
            </a:r>
            <a:endParaRPr lang="en-US" dirty="0">
              <a:solidFill>
                <a:schemeClr val="bg1">
                  <a:lumMod val="95000"/>
                </a:schemeClr>
              </a:solidFill>
              <a:effectLst>
                <a:outerShdw blurRad="50800" dist="50800" dir="5400000" algn="ctr" rotWithShape="0">
                  <a:schemeClr val="tx1">
                    <a:alpha val="80000"/>
                  </a:schemeClr>
                </a:outerShdw>
              </a:effectLst>
              <a:latin typeface="Helvetica" pitchFamily="2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Long thought to be responsible for current sheet reformation </a:t>
            </a:r>
          </a:p>
          <a:p>
            <a:endParaRPr lang="en-US" sz="800" dirty="0">
              <a:solidFill>
                <a:schemeClr val="bg1">
                  <a:lumMod val="95000"/>
                </a:schemeClr>
              </a:solidFill>
              <a:effectLst>
                <a:outerShdw blurRad="50800" dist="50800" dir="5400000" algn="ctr" rotWithShape="0">
                  <a:schemeClr val="tx1">
                    <a:alpha val="80000"/>
                  </a:schemeClr>
                </a:outerShdw>
              </a:effectLst>
              <a:latin typeface="Helvetica" pitchFamily="2" charset="0"/>
            </a:endParaRPr>
          </a:p>
          <a:p>
            <a:r>
              <a:rPr lang="en-US" b="1" u="sng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BUT Anomalous terms small at X-</a:t>
            </a:r>
            <a:r>
              <a:rPr lang="en-US" b="1" u="sng" dirty="0" err="1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pt</a:t>
            </a:r>
            <a:endParaRPr lang="en-US" b="1" u="sng" dirty="0">
              <a:solidFill>
                <a:srgbClr val="FFA9A9"/>
              </a:solidFill>
              <a:effectLst>
                <a:outerShdw blurRad="50800" dist="50800" dir="5400000" algn="ctr" rotWithShape="0">
                  <a:schemeClr val="tx1">
                    <a:alpha val="80000"/>
                  </a:schemeClr>
                </a:outerShdw>
              </a:effectLst>
              <a:latin typeface="Helvetica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Anomalous flux transport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Anomalous energy conversion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Anomalous resistivity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Consistent with Le et al. [2018; </a:t>
            </a:r>
            <a:r>
              <a:rPr lang="en-US" i="1" dirty="0" err="1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PoP</a:t>
            </a:r>
            <a:r>
              <a:rPr lang="en-US" i="1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]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5E7E41F5-43F2-BB48-AC18-C61BB3CC75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92671" y="8452981"/>
            <a:ext cx="3980494" cy="2697370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FD289FA4-EFAC-2E4D-9C5E-75C275E1A79E}"/>
              </a:ext>
            </a:extLst>
          </p:cNvPr>
          <p:cNvSpPr txBox="1"/>
          <p:nvPr/>
        </p:nvSpPr>
        <p:spPr>
          <a:xfrm>
            <a:off x="13085869" y="7583780"/>
            <a:ext cx="8632727" cy="830997"/>
          </a:xfrm>
          <a:prstGeom prst="rect">
            <a:avLst/>
          </a:prstGeom>
          <a:noFill/>
        </p:spPr>
        <p:txBody>
          <a:bodyPr wrap="square" lIns="182880" rIns="182880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Below: drift waves causing currents sphere-ward of X-</a:t>
            </a:r>
            <a:r>
              <a:rPr lang="en-US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pt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, current sheet kinking leading to ∂Pe/∂M.M?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7BCC30CC-1236-DA40-9461-BD6348639BF8}"/>
              </a:ext>
            </a:extLst>
          </p:cNvPr>
          <p:cNvCxnSpPr>
            <a:cxnSpLocks/>
          </p:cNvCxnSpPr>
          <p:nvPr/>
        </p:nvCxnSpPr>
        <p:spPr>
          <a:xfrm>
            <a:off x="13089111" y="7576230"/>
            <a:ext cx="8683940" cy="0"/>
          </a:xfrm>
          <a:prstGeom prst="line">
            <a:avLst/>
          </a:prstGeom>
          <a:ln w="254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>
            <a:extLst>
              <a:ext uri="{FF2B5EF4-FFF2-40B4-BE49-F238E27FC236}">
                <a16:creationId xmlns:a16="http://schemas.microsoft.com/office/drawing/2014/main" id="{B453786C-D4F5-9D4A-8831-C2E0FC9A955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0100" t="18230" r="2871" b="21498"/>
          <a:stretch/>
        </p:blipFill>
        <p:spPr>
          <a:xfrm>
            <a:off x="17387642" y="8456353"/>
            <a:ext cx="4279942" cy="383587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E1EFF4F6-440F-074C-86E8-2FD2290FF31E}"/>
              </a:ext>
            </a:extLst>
          </p:cNvPr>
          <p:cNvSpPr txBox="1"/>
          <p:nvPr/>
        </p:nvSpPr>
        <p:spPr>
          <a:xfrm>
            <a:off x="13198090" y="12939334"/>
            <a:ext cx="8542962" cy="3313728"/>
          </a:xfrm>
          <a:prstGeom prst="rect">
            <a:avLst/>
          </a:prstGeom>
          <a:noFill/>
        </p:spPr>
        <p:txBody>
          <a:bodyPr wrap="square" lIns="182880" rIns="182880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In 3-d sim of Le et al.: turbulent mixing on sphere-side separatrix, multiple thin field-aligned current layers carried by electrons originating from sheath side.</a:t>
            </a:r>
          </a:p>
          <a:p>
            <a:pPr algn="just">
              <a:spcAft>
                <a:spcPts val="1200"/>
              </a:spcAft>
            </a:pPr>
            <a:r>
              <a:rPr lang="en-US" dirty="0">
                <a:solidFill>
                  <a:srgbClr val="FFA9A9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In MMS data: isolated regions of trapped and streaming and meandering / bouncing electrons. Trapped electrons heated &amp; accelerated into out-of-plane current. Agyrotropy develops in high-energy electrons within trapping regions.</a:t>
            </a:r>
          </a:p>
          <a:p>
            <a:pPr algn="just">
              <a:spcAft>
                <a:spcPts val="400"/>
              </a:spcAft>
            </a:pPr>
            <a:r>
              <a:rPr lang="en-US" sz="2400" i="1" u="sng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Summary, conclusions, &amp; open questions: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Bifurcated, dissipative C.S. seen in asym. B</a:t>
            </a:r>
            <a:r>
              <a:rPr lang="en-US" baseline="-25000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G</a:t>
            </a:r>
            <a:r>
              <a:rPr lang="en-US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~0.5-1 RX with 3-d force balance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Bifurcated C.S. features only appear in 3-d sims, but not 2-d sims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Anomalous transport important at sphere-side filamentary CS’s, not at X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BFFC1"/>
                </a:solidFill>
                <a:effectLst>
                  <a:outerShdw blurRad="50800" dist="50800" dir="5400000" algn="ctr" rotWithShape="0">
                    <a:schemeClr val="tx1">
                      <a:alpha val="80000"/>
                    </a:schemeClr>
                  </a:outerShdw>
                </a:effectLst>
                <a:latin typeface="Helvetica" pitchFamily="2" charset="0"/>
              </a:rPr>
              <a:t>Kinking or other 3-d features responsible for out-of-plane pressure force</a:t>
            </a: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C85C90CA-1E4F-6F43-B076-D3C6C0CBDEC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-7038" t="-961" r="-13695" b="961"/>
          <a:stretch/>
        </p:blipFill>
        <p:spPr>
          <a:xfrm>
            <a:off x="13192671" y="11143064"/>
            <a:ext cx="3980494" cy="1756586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5BF9F04D-1D37-6A4F-B8CF-DA9D827890E1}"/>
              </a:ext>
            </a:extLst>
          </p:cNvPr>
          <p:cNvSpPr txBox="1"/>
          <p:nvPr/>
        </p:nvSpPr>
        <p:spPr>
          <a:xfrm rot="16200000">
            <a:off x="13090056" y="9645755"/>
            <a:ext cx="393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Helvetica" pitchFamily="2" charset="0"/>
              </a:rPr>
              <a:t>z/d</a:t>
            </a:r>
            <a:r>
              <a:rPr lang="en-US" sz="1100" baseline="-25000" dirty="0">
                <a:latin typeface="Helvetica" pitchFamily="2" charset="0"/>
              </a:rPr>
              <a:t>i</a:t>
            </a:r>
            <a:endParaRPr lang="en-US" sz="1100" dirty="0">
              <a:latin typeface="Helvetica" pitchFamily="2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0AC9E4B-FB7F-3D4C-98D3-D8E682343CF3}"/>
              </a:ext>
            </a:extLst>
          </p:cNvPr>
          <p:cNvSpPr txBox="1"/>
          <p:nvPr/>
        </p:nvSpPr>
        <p:spPr>
          <a:xfrm>
            <a:off x="15077162" y="10903762"/>
            <a:ext cx="393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Helvetica" pitchFamily="2" charset="0"/>
              </a:rPr>
              <a:t>x/d</a:t>
            </a:r>
            <a:r>
              <a:rPr lang="en-US" sz="1100" baseline="-25000" dirty="0">
                <a:latin typeface="Helvetica" pitchFamily="2" charset="0"/>
              </a:rPr>
              <a:t>i</a:t>
            </a:r>
            <a:endParaRPr lang="en-US" sz="1100" dirty="0">
              <a:latin typeface="Helvetica" pitchFamily="2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BC88EB96-9ACB-E848-96D0-2633F64DB19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526142" y="3901444"/>
            <a:ext cx="4141442" cy="3272056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0358771-9DD5-EF4D-B202-3372CB41F8E8}"/>
              </a:ext>
            </a:extLst>
          </p:cNvPr>
          <p:cNvCxnSpPr>
            <a:cxnSpLocks/>
          </p:cNvCxnSpPr>
          <p:nvPr/>
        </p:nvCxnSpPr>
        <p:spPr>
          <a:xfrm>
            <a:off x="2135948" y="7337502"/>
            <a:ext cx="3025697" cy="0"/>
          </a:xfrm>
          <a:prstGeom prst="line">
            <a:avLst/>
          </a:prstGeom>
          <a:ln w="19050">
            <a:solidFill>
              <a:srgbClr val="001A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005D47C-F7C5-164F-9199-C3CACA89FC18}"/>
              </a:ext>
            </a:extLst>
          </p:cNvPr>
          <p:cNvCxnSpPr>
            <a:cxnSpLocks/>
          </p:cNvCxnSpPr>
          <p:nvPr/>
        </p:nvCxnSpPr>
        <p:spPr>
          <a:xfrm>
            <a:off x="2648905" y="7460084"/>
            <a:ext cx="2898567" cy="0"/>
          </a:xfrm>
          <a:prstGeom prst="line">
            <a:avLst/>
          </a:prstGeom>
          <a:ln w="19050">
            <a:solidFill>
              <a:srgbClr val="001A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3AA11025-AD11-C94E-958B-4F363D7EDEE1}"/>
              </a:ext>
            </a:extLst>
          </p:cNvPr>
          <p:cNvCxnSpPr/>
          <p:nvPr/>
        </p:nvCxnSpPr>
        <p:spPr>
          <a:xfrm flipV="1">
            <a:off x="5161645" y="6720468"/>
            <a:ext cx="0" cy="617034"/>
          </a:xfrm>
          <a:prstGeom prst="straightConnector1">
            <a:avLst/>
          </a:prstGeom>
          <a:ln w="19050">
            <a:solidFill>
              <a:srgbClr val="001AFF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61296041-54D8-C24D-89E9-8538B3888E11}"/>
              </a:ext>
            </a:extLst>
          </p:cNvPr>
          <p:cNvCxnSpPr>
            <a:cxnSpLocks/>
          </p:cNvCxnSpPr>
          <p:nvPr/>
        </p:nvCxnSpPr>
        <p:spPr>
          <a:xfrm flipV="1">
            <a:off x="5547472" y="6705600"/>
            <a:ext cx="0" cy="761550"/>
          </a:xfrm>
          <a:prstGeom prst="straightConnector1">
            <a:avLst/>
          </a:prstGeom>
          <a:ln w="19050">
            <a:solidFill>
              <a:srgbClr val="001AFF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50" descr="SeniorReview_Dissipation_SymmAsymm_v8.jpg">
            <a:extLst>
              <a:ext uri="{FF2B5EF4-FFF2-40B4-BE49-F238E27FC236}">
                <a16:creationId xmlns:a16="http://schemas.microsoft.com/office/drawing/2014/main" id="{69EB56B3-C537-AB41-A991-B79FFEAC791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13" t="30556" r="29829" b="56790"/>
          <a:stretch/>
        </p:blipFill>
        <p:spPr>
          <a:xfrm>
            <a:off x="4329779" y="8067254"/>
            <a:ext cx="1598343" cy="1535849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tx1">
                <a:alpha val="80000"/>
              </a:schemeClr>
            </a:outerShdw>
          </a:effectLst>
        </p:spPr>
      </p:pic>
      <p:sp>
        <p:nvSpPr>
          <p:cNvPr id="41" name="Oval 40">
            <a:extLst>
              <a:ext uri="{FF2B5EF4-FFF2-40B4-BE49-F238E27FC236}">
                <a16:creationId xmlns:a16="http://schemas.microsoft.com/office/drawing/2014/main" id="{02DD9663-033D-1F41-857E-11ED559E24B9}"/>
              </a:ext>
            </a:extLst>
          </p:cNvPr>
          <p:cNvSpPr/>
          <p:nvPr/>
        </p:nvSpPr>
        <p:spPr>
          <a:xfrm>
            <a:off x="5450828" y="6527180"/>
            <a:ext cx="193288" cy="1932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0F590AE-465D-1043-BD21-164180A58BB5}"/>
              </a:ext>
            </a:extLst>
          </p:cNvPr>
          <p:cNvSpPr txBox="1"/>
          <p:nvPr/>
        </p:nvSpPr>
        <p:spPr>
          <a:xfrm>
            <a:off x="4412888" y="7880418"/>
            <a:ext cx="645187" cy="138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i="1" dirty="0">
                <a:latin typeface="Helvetica" pitchFamily="2" charset="0"/>
              </a:rPr>
              <a:t>2015-12-08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09A1105-FE3D-154B-9DD2-098DCA9438B3}"/>
              </a:ext>
            </a:extLst>
          </p:cNvPr>
          <p:cNvSpPr txBox="1"/>
          <p:nvPr/>
        </p:nvSpPr>
        <p:spPr>
          <a:xfrm>
            <a:off x="4498755" y="7614750"/>
            <a:ext cx="645187" cy="138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i="1" dirty="0">
                <a:solidFill>
                  <a:srgbClr val="FF0000"/>
                </a:solidFill>
                <a:latin typeface="Helvetica" pitchFamily="2" charset="0"/>
              </a:rPr>
              <a:t>J.E’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2E4FDEB-3D85-F14D-862C-F25B2358055F}"/>
              </a:ext>
            </a:extLst>
          </p:cNvPr>
          <p:cNvSpPr txBox="1"/>
          <p:nvPr/>
        </p:nvSpPr>
        <p:spPr>
          <a:xfrm>
            <a:off x="2374594" y="12719475"/>
            <a:ext cx="5886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Helvetica" pitchFamily="2" charset="0"/>
              </a:rPr>
              <a:t>X-point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ACF8721-1660-E14A-87CE-7640057D6EF2}"/>
              </a:ext>
            </a:extLst>
          </p:cNvPr>
          <p:cNvSpPr txBox="1"/>
          <p:nvPr/>
        </p:nvSpPr>
        <p:spPr>
          <a:xfrm rot="16200000">
            <a:off x="13508151" y="10228000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  <a:sym typeface="Wingdings" pitchFamily="2" charset="2"/>
              </a:rPr>
              <a:t> </a:t>
            </a:r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</a:rPr>
              <a:t>Sun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9D96FC9-4D4B-1B4B-93F0-603B76D5D712}"/>
              </a:ext>
            </a:extLst>
          </p:cNvPr>
          <p:cNvSpPr txBox="1"/>
          <p:nvPr/>
        </p:nvSpPr>
        <p:spPr>
          <a:xfrm rot="16200000">
            <a:off x="13719137" y="12044394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  <a:sym typeface="Wingdings" pitchFamily="2" charset="2"/>
              </a:rPr>
              <a:t> </a:t>
            </a:r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</a:rPr>
              <a:t>Sun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AAC390F-BFF7-6748-AB04-30EB83695E0D}"/>
              </a:ext>
            </a:extLst>
          </p:cNvPr>
          <p:cNvSpPr txBox="1"/>
          <p:nvPr/>
        </p:nvSpPr>
        <p:spPr>
          <a:xfrm>
            <a:off x="18256634" y="4555734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</a:rPr>
              <a:t>Sun </a:t>
            </a:r>
            <a:r>
              <a:rPr lang="en-US" sz="1200" dirty="0">
                <a:effectLst>
                  <a:glow rad="63500">
                    <a:schemeClr val="bg1"/>
                  </a:glow>
                </a:effectLst>
                <a:latin typeface="Helvetica" pitchFamily="2" charset="0"/>
                <a:sym typeface="Wingdings" pitchFamily="2" charset="2"/>
              </a:rPr>
              <a:t></a:t>
            </a:r>
            <a:endParaRPr lang="en-US" sz="1200" dirty="0">
              <a:effectLst>
                <a:glow rad="63500">
                  <a:schemeClr val="bg1"/>
                </a:glow>
              </a:effectLst>
              <a:latin typeface="Helvetica" pitchFamily="2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2BA029A-3ECE-644E-8272-0689A4E80B1D}"/>
              </a:ext>
            </a:extLst>
          </p:cNvPr>
          <p:cNvSpPr txBox="1"/>
          <p:nvPr/>
        </p:nvSpPr>
        <p:spPr>
          <a:xfrm>
            <a:off x="20188454" y="387726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Helvetica" pitchFamily="2" charset="0"/>
              </a:rPr>
              <a:t>X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29846DC-5B8E-644E-A04D-1562BD0C2821}"/>
              </a:ext>
            </a:extLst>
          </p:cNvPr>
          <p:cNvSpPr txBox="1"/>
          <p:nvPr/>
        </p:nvSpPr>
        <p:spPr>
          <a:xfrm>
            <a:off x="2930464" y="10767453"/>
            <a:ext cx="12907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Helvetica" pitchFamily="2" charset="0"/>
              </a:rPr>
              <a:t>Active X-point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4F42E33-CA52-7D40-91A3-7EE56DFFC170}"/>
              </a:ext>
            </a:extLst>
          </p:cNvPr>
          <p:cNvSpPr txBox="1"/>
          <p:nvPr/>
        </p:nvSpPr>
        <p:spPr>
          <a:xfrm>
            <a:off x="1677731" y="14102954"/>
            <a:ext cx="1264770" cy="246221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Helvetica" pitchFamily="2" charset="0"/>
              </a:rPr>
              <a:t>Active X-point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82C6DC9-56D4-E047-A667-F37A126ABFC5}"/>
              </a:ext>
            </a:extLst>
          </p:cNvPr>
          <p:cNvSpPr txBox="1"/>
          <p:nvPr/>
        </p:nvSpPr>
        <p:spPr>
          <a:xfrm>
            <a:off x="3289177" y="12757253"/>
            <a:ext cx="1585370" cy="246221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600" dirty="0">
                <a:solidFill>
                  <a:srgbClr val="001AFF"/>
                </a:solidFill>
                <a:latin typeface="Helvetica" pitchFamily="2" charset="0"/>
              </a:rPr>
              <a:t>3-d force balance</a:t>
            </a:r>
          </a:p>
        </p:txBody>
      </p:sp>
    </p:spTree>
    <p:extLst>
      <p:ext uri="{BB962C8B-B14F-4D97-AF65-F5344CB8AC3E}">
        <p14:creationId xmlns:p14="http://schemas.microsoft.com/office/powerpoint/2010/main" val="3964165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4166</TotalTime>
  <Words>537</Words>
  <Application>Microsoft Macintosh PowerPoint</Application>
  <PresentationFormat>Custom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Genestreti, Kevin</dc:creator>
  <cp:lastModifiedBy>Genestreti, Kevin</cp:lastModifiedBy>
  <cp:revision>80</cp:revision>
  <dcterms:created xsi:type="dcterms:W3CDTF">2019-02-11T19:16:24Z</dcterms:created>
  <dcterms:modified xsi:type="dcterms:W3CDTF">2019-02-15T16:43:41Z</dcterms:modified>
</cp:coreProperties>
</file>