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Lst>
  <p:sldSz cx="38404800" cy="29260800"/>
  <p:notesSz cx="7010400" cy="9236075"/>
  <p:defaultTextStyle>
    <a:defPPr>
      <a:defRPr lang="en-US"/>
    </a:defPPr>
    <a:lvl1pPr marL="0" algn="l" defTabSz="3866449" rtl="0" eaLnBrk="1" latinLnBrk="0" hangingPunct="1">
      <a:defRPr sz="7600" kern="1200">
        <a:solidFill>
          <a:schemeClr val="tx1"/>
        </a:solidFill>
        <a:latin typeface="+mn-lt"/>
        <a:ea typeface="+mn-ea"/>
        <a:cs typeface="+mn-cs"/>
      </a:defRPr>
    </a:lvl1pPr>
    <a:lvl2pPr marL="1933224" algn="l" defTabSz="3866449" rtl="0" eaLnBrk="1" latinLnBrk="0" hangingPunct="1">
      <a:defRPr sz="7600" kern="1200">
        <a:solidFill>
          <a:schemeClr val="tx1"/>
        </a:solidFill>
        <a:latin typeface="+mn-lt"/>
        <a:ea typeface="+mn-ea"/>
        <a:cs typeface="+mn-cs"/>
      </a:defRPr>
    </a:lvl2pPr>
    <a:lvl3pPr marL="3866449" algn="l" defTabSz="3866449" rtl="0" eaLnBrk="1" latinLnBrk="0" hangingPunct="1">
      <a:defRPr sz="7600" kern="1200">
        <a:solidFill>
          <a:schemeClr val="tx1"/>
        </a:solidFill>
        <a:latin typeface="+mn-lt"/>
        <a:ea typeface="+mn-ea"/>
        <a:cs typeface="+mn-cs"/>
      </a:defRPr>
    </a:lvl3pPr>
    <a:lvl4pPr marL="5799673" algn="l" defTabSz="3866449" rtl="0" eaLnBrk="1" latinLnBrk="0" hangingPunct="1">
      <a:defRPr sz="7600" kern="1200">
        <a:solidFill>
          <a:schemeClr val="tx1"/>
        </a:solidFill>
        <a:latin typeface="+mn-lt"/>
        <a:ea typeface="+mn-ea"/>
        <a:cs typeface="+mn-cs"/>
      </a:defRPr>
    </a:lvl4pPr>
    <a:lvl5pPr marL="7732898" algn="l" defTabSz="3866449" rtl="0" eaLnBrk="1" latinLnBrk="0" hangingPunct="1">
      <a:defRPr sz="7600" kern="1200">
        <a:solidFill>
          <a:schemeClr val="tx1"/>
        </a:solidFill>
        <a:latin typeface="+mn-lt"/>
        <a:ea typeface="+mn-ea"/>
        <a:cs typeface="+mn-cs"/>
      </a:defRPr>
    </a:lvl5pPr>
    <a:lvl6pPr marL="9666122" algn="l" defTabSz="3866449" rtl="0" eaLnBrk="1" latinLnBrk="0" hangingPunct="1">
      <a:defRPr sz="7600" kern="1200">
        <a:solidFill>
          <a:schemeClr val="tx1"/>
        </a:solidFill>
        <a:latin typeface="+mn-lt"/>
        <a:ea typeface="+mn-ea"/>
        <a:cs typeface="+mn-cs"/>
      </a:defRPr>
    </a:lvl6pPr>
    <a:lvl7pPr marL="11599347" algn="l" defTabSz="3866449" rtl="0" eaLnBrk="1" latinLnBrk="0" hangingPunct="1">
      <a:defRPr sz="7600" kern="1200">
        <a:solidFill>
          <a:schemeClr val="tx1"/>
        </a:solidFill>
        <a:latin typeface="+mn-lt"/>
        <a:ea typeface="+mn-ea"/>
        <a:cs typeface="+mn-cs"/>
      </a:defRPr>
    </a:lvl7pPr>
    <a:lvl8pPr marL="13532571" algn="l" defTabSz="3866449" rtl="0" eaLnBrk="1" latinLnBrk="0" hangingPunct="1">
      <a:defRPr sz="7600" kern="1200">
        <a:solidFill>
          <a:schemeClr val="tx1"/>
        </a:solidFill>
        <a:latin typeface="+mn-lt"/>
        <a:ea typeface="+mn-ea"/>
        <a:cs typeface="+mn-cs"/>
      </a:defRPr>
    </a:lvl8pPr>
    <a:lvl9pPr marL="15465796" algn="l" defTabSz="3866449" rtl="0" eaLnBrk="1" latinLnBrk="0" hangingPunct="1">
      <a:defRPr sz="7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p15:clr>
            <a:srgbClr val="A4A3A4"/>
          </p15:clr>
        </p15:guide>
        <p15:guide id="2" pos="12096">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ohn Moore" initials="C" lastIdx="1" clrIdx="0"/>
  <p:cmAuthor id="1" name="Gough, Laura" initials="LG" lastIdx="6" clrIdx="1"/>
</p:cm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1C8904"/>
    <a:srgbClr val="0004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399" autoAdjust="0"/>
    <p:restoredTop sz="94660"/>
  </p:normalViewPr>
  <p:slideViewPr>
    <p:cSldViewPr>
      <p:cViewPr>
        <p:scale>
          <a:sx n="33" d="100"/>
          <a:sy n="33" d="100"/>
        </p:scale>
        <p:origin x="564" y="-1404"/>
      </p:cViewPr>
      <p:guideLst>
        <p:guide orient="horz" pos="9216"/>
        <p:guide pos="12096"/>
      </p:guideLst>
    </p:cSldViewPr>
  </p:slideViewPr>
  <p:notesTextViewPr>
    <p:cViewPr>
      <p:scale>
        <a:sx n="1" d="1"/>
        <a:sy n="1" d="1"/>
      </p:scale>
      <p:origin x="0" y="0"/>
    </p:cViewPr>
  </p:notesTextViewPr>
  <p:sorterViewPr>
    <p:cViewPr>
      <p:scale>
        <a:sx n="150" d="100"/>
        <a:sy n="150"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089815"/>
            <a:ext cx="32644080" cy="6272107"/>
          </a:xfrm>
        </p:spPr>
        <p:txBody>
          <a:bodyPr/>
          <a:lstStyle/>
          <a:p>
            <a:r>
              <a:rPr lang="en-US"/>
              <a:t>Click to edit Master title style</a:t>
            </a:r>
          </a:p>
        </p:txBody>
      </p:sp>
      <p:sp>
        <p:nvSpPr>
          <p:cNvPr id="3" name="Subtitle 2"/>
          <p:cNvSpPr>
            <a:spLocks noGrp="1"/>
          </p:cNvSpPr>
          <p:nvPr>
            <p:ph type="subTitle" idx="1"/>
          </p:nvPr>
        </p:nvSpPr>
        <p:spPr>
          <a:xfrm>
            <a:off x="5760720" y="16581120"/>
            <a:ext cx="26883360" cy="7477760"/>
          </a:xfrm>
        </p:spPr>
        <p:txBody>
          <a:bodyPr/>
          <a:lstStyle>
            <a:lvl1pPr marL="0" indent="0" algn="ctr">
              <a:buNone/>
              <a:defRPr>
                <a:solidFill>
                  <a:schemeClr val="tx1">
                    <a:tint val="75000"/>
                  </a:schemeClr>
                </a:solidFill>
              </a:defRPr>
            </a:lvl1pPr>
            <a:lvl2pPr marL="1933224" indent="0" algn="ctr">
              <a:buNone/>
              <a:defRPr>
                <a:solidFill>
                  <a:schemeClr val="tx1">
                    <a:tint val="75000"/>
                  </a:schemeClr>
                </a:solidFill>
              </a:defRPr>
            </a:lvl2pPr>
            <a:lvl3pPr marL="3866449" indent="0" algn="ctr">
              <a:buNone/>
              <a:defRPr>
                <a:solidFill>
                  <a:schemeClr val="tx1">
                    <a:tint val="75000"/>
                  </a:schemeClr>
                </a:solidFill>
              </a:defRPr>
            </a:lvl3pPr>
            <a:lvl4pPr marL="5799673" indent="0" algn="ctr">
              <a:buNone/>
              <a:defRPr>
                <a:solidFill>
                  <a:schemeClr val="tx1">
                    <a:tint val="75000"/>
                  </a:schemeClr>
                </a:solidFill>
              </a:defRPr>
            </a:lvl4pPr>
            <a:lvl5pPr marL="7732898" indent="0" algn="ctr">
              <a:buNone/>
              <a:defRPr>
                <a:solidFill>
                  <a:schemeClr val="tx1">
                    <a:tint val="75000"/>
                  </a:schemeClr>
                </a:solidFill>
              </a:defRPr>
            </a:lvl5pPr>
            <a:lvl6pPr marL="9666122" indent="0" algn="ctr">
              <a:buNone/>
              <a:defRPr>
                <a:solidFill>
                  <a:schemeClr val="tx1">
                    <a:tint val="75000"/>
                  </a:schemeClr>
                </a:solidFill>
              </a:defRPr>
            </a:lvl6pPr>
            <a:lvl7pPr marL="11599347" indent="0" algn="ctr">
              <a:buNone/>
              <a:defRPr>
                <a:solidFill>
                  <a:schemeClr val="tx1">
                    <a:tint val="75000"/>
                  </a:schemeClr>
                </a:solidFill>
              </a:defRPr>
            </a:lvl7pPr>
            <a:lvl8pPr marL="13532571" indent="0" algn="ctr">
              <a:buNone/>
              <a:defRPr>
                <a:solidFill>
                  <a:schemeClr val="tx1">
                    <a:tint val="75000"/>
                  </a:schemeClr>
                </a:solidFill>
              </a:defRPr>
            </a:lvl8pPr>
            <a:lvl9pPr marL="15465796"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3FA2094-14FC-4B14-9A9D-A6277988DB24}" type="datetimeFigureOut">
              <a:rPr lang="en-US" smtClean="0"/>
              <a:pPr/>
              <a:t>2/14/2019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1026913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FA2094-14FC-4B14-9A9D-A6277988DB24}" type="datetimeFigureOut">
              <a:rPr lang="en-US" smtClean="0"/>
              <a:pPr/>
              <a:t>2/14/2019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2836096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18802775"/>
            <a:ext cx="32644080" cy="5811520"/>
          </a:xfrm>
        </p:spPr>
        <p:txBody>
          <a:bodyPr anchor="t"/>
          <a:lstStyle>
            <a:lvl1pPr algn="l">
              <a:defRPr sz="16900" b="1" cap="all"/>
            </a:lvl1pPr>
          </a:lstStyle>
          <a:p>
            <a:r>
              <a:rPr lang="en-US"/>
              <a:t>Click to edit Master title style</a:t>
            </a:r>
          </a:p>
        </p:txBody>
      </p:sp>
      <p:sp>
        <p:nvSpPr>
          <p:cNvPr id="3" name="Text Placeholder 2"/>
          <p:cNvSpPr>
            <a:spLocks noGrp="1"/>
          </p:cNvSpPr>
          <p:nvPr>
            <p:ph type="body" idx="1"/>
          </p:nvPr>
        </p:nvSpPr>
        <p:spPr>
          <a:xfrm>
            <a:off x="3033715" y="12401978"/>
            <a:ext cx="32644080" cy="6400798"/>
          </a:xfrm>
        </p:spPr>
        <p:txBody>
          <a:bodyPr anchor="b"/>
          <a:lstStyle>
            <a:lvl1pPr marL="0" indent="0">
              <a:buNone/>
              <a:defRPr sz="8500">
                <a:solidFill>
                  <a:schemeClr val="tx1">
                    <a:tint val="75000"/>
                  </a:schemeClr>
                </a:solidFill>
              </a:defRPr>
            </a:lvl1pPr>
            <a:lvl2pPr marL="1933224" indent="0">
              <a:buNone/>
              <a:defRPr sz="7600">
                <a:solidFill>
                  <a:schemeClr val="tx1">
                    <a:tint val="75000"/>
                  </a:schemeClr>
                </a:solidFill>
              </a:defRPr>
            </a:lvl2pPr>
            <a:lvl3pPr marL="3866449" indent="0">
              <a:buNone/>
              <a:defRPr sz="6800">
                <a:solidFill>
                  <a:schemeClr val="tx1">
                    <a:tint val="75000"/>
                  </a:schemeClr>
                </a:solidFill>
              </a:defRPr>
            </a:lvl3pPr>
            <a:lvl4pPr marL="5799673" indent="0">
              <a:buNone/>
              <a:defRPr sz="5900">
                <a:solidFill>
                  <a:schemeClr val="tx1">
                    <a:tint val="75000"/>
                  </a:schemeClr>
                </a:solidFill>
              </a:defRPr>
            </a:lvl4pPr>
            <a:lvl5pPr marL="7732898" indent="0">
              <a:buNone/>
              <a:defRPr sz="5900">
                <a:solidFill>
                  <a:schemeClr val="tx1">
                    <a:tint val="75000"/>
                  </a:schemeClr>
                </a:solidFill>
              </a:defRPr>
            </a:lvl5pPr>
            <a:lvl6pPr marL="9666122" indent="0">
              <a:buNone/>
              <a:defRPr sz="5900">
                <a:solidFill>
                  <a:schemeClr val="tx1">
                    <a:tint val="75000"/>
                  </a:schemeClr>
                </a:solidFill>
              </a:defRPr>
            </a:lvl6pPr>
            <a:lvl7pPr marL="11599347" indent="0">
              <a:buNone/>
              <a:defRPr sz="5900">
                <a:solidFill>
                  <a:schemeClr val="tx1">
                    <a:tint val="75000"/>
                  </a:schemeClr>
                </a:solidFill>
              </a:defRPr>
            </a:lvl7pPr>
            <a:lvl8pPr marL="13532571" indent="0">
              <a:buNone/>
              <a:defRPr sz="5900">
                <a:solidFill>
                  <a:schemeClr val="tx1">
                    <a:tint val="75000"/>
                  </a:schemeClr>
                </a:solidFill>
              </a:defRPr>
            </a:lvl8pPr>
            <a:lvl9pPr marL="15465796" indent="0">
              <a:buNone/>
              <a:defRPr sz="5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FA2094-14FC-4B14-9A9D-A6277988DB24}" type="datetimeFigureOut">
              <a:rPr lang="en-US" smtClean="0"/>
              <a:pPr/>
              <a:t>2/14/2019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3537700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920240" y="6827522"/>
            <a:ext cx="16962120" cy="19310775"/>
          </a:xfrm>
        </p:spPr>
        <p:txBody>
          <a:bodyPr/>
          <a:lstStyle>
            <a:lvl1pPr>
              <a:defRPr sz="11800"/>
            </a:lvl1pPr>
            <a:lvl2pPr>
              <a:defRPr sz="10100"/>
            </a:lvl2pPr>
            <a:lvl3pPr>
              <a:defRPr sz="8500"/>
            </a:lvl3pPr>
            <a:lvl4pPr>
              <a:defRPr sz="7600"/>
            </a:lvl4pPr>
            <a:lvl5pPr>
              <a:defRPr sz="7600"/>
            </a:lvl5pPr>
            <a:lvl6pPr>
              <a:defRPr sz="7600"/>
            </a:lvl6pPr>
            <a:lvl7pPr>
              <a:defRPr sz="7600"/>
            </a:lvl7pPr>
            <a:lvl8pPr>
              <a:defRPr sz="7600"/>
            </a:lvl8pPr>
            <a:lvl9pPr>
              <a:defRPr sz="7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9522440" y="6827522"/>
            <a:ext cx="16962120" cy="19310775"/>
          </a:xfrm>
        </p:spPr>
        <p:txBody>
          <a:bodyPr/>
          <a:lstStyle>
            <a:lvl1pPr>
              <a:defRPr sz="11800"/>
            </a:lvl1pPr>
            <a:lvl2pPr>
              <a:defRPr sz="10100"/>
            </a:lvl2pPr>
            <a:lvl3pPr>
              <a:defRPr sz="8500"/>
            </a:lvl3pPr>
            <a:lvl4pPr>
              <a:defRPr sz="7600"/>
            </a:lvl4pPr>
            <a:lvl5pPr>
              <a:defRPr sz="7600"/>
            </a:lvl5pPr>
            <a:lvl6pPr>
              <a:defRPr sz="7600"/>
            </a:lvl6pPr>
            <a:lvl7pPr>
              <a:defRPr sz="7600"/>
            </a:lvl7pPr>
            <a:lvl8pPr>
              <a:defRPr sz="7600"/>
            </a:lvl8pPr>
            <a:lvl9pPr>
              <a:defRPr sz="7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FA2094-14FC-4B14-9A9D-A6277988DB24}" type="datetimeFigureOut">
              <a:rPr lang="en-US" smtClean="0"/>
              <a:pPr/>
              <a:t>2/14/2019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2202758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920240" y="6549816"/>
            <a:ext cx="16968790" cy="2729651"/>
          </a:xfrm>
        </p:spPr>
        <p:txBody>
          <a:bodyPr anchor="b"/>
          <a:lstStyle>
            <a:lvl1pPr marL="0" indent="0">
              <a:buNone/>
              <a:defRPr sz="10100" b="1"/>
            </a:lvl1pPr>
            <a:lvl2pPr marL="1933224" indent="0">
              <a:buNone/>
              <a:defRPr sz="8500" b="1"/>
            </a:lvl2pPr>
            <a:lvl3pPr marL="3866449" indent="0">
              <a:buNone/>
              <a:defRPr sz="7600" b="1"/>
            </a:lvl3pPr>
            <a:lvl4pPr marL="5799673" indent="0">
              <a:buNone/>
              <a:defRPr sz="6800" b="1"/>
            </a:lvl4pPr>
            <a:lvl5pPr marL="7732898" indent="0">
              <a:buNone/>
              <a:defRPr sz="6800" b="1"/>
            </a:lvl5pPr>
            <a:lvl6pPr marL="9666122" indent="0">
              <a:buNone/>
              <a:defRPr sz="6800" b="1"/>
            </a:lvl6pPr>
            <a:lvl7pPr marL="11599347" indent="0">
              <a:buNone/>
              <a:defRPr sz="6800" b="1"/>
            </a:lvl7pPr>
            <a:lvl8pPr marL="13532571" indent="0">
              <a:buNone/>
              <a:defRPr sz="6800" b="1"/>
            </a:lvl8pPr>
            <a:lvl9pPr marL="15465796" indent="0">
              <a:buNone/>
              <a:defRPr sz="6800" b="1"/>
            </a:lvl9pPr>
          </a:lstStyle>
          <a:p>
            <a:pPr lvl="0"/>
            <a:r>
              <a:rPr lang="en-US"/>
              <a:t>Click to edit Master text styles</a:t>
            </a:r>
          </a:p>
        </p:txBody>
      </p:sp>
      <p:sp>
        <p:nvSpPr>
          <p:cNvPr id="4" name="Content Placeholder 3"/>
          <p:cNvSpPr>
            <a:spLocks noGrp="1"/>
          </p:cNvSpPr>
          <p:nvPr>
            <p:ph sz="half" idx="2"/>
          </p:nvPr>
        </p:nvSpPr>
        <p:spPr>
          <a:xfrm>
            <a:off x="1920240" y="9279467"/>
            <a:ext cx="16968790" cy="16858829"/>
          </a:xfrm>
        </p:spPr>
        <p:txBody>
          <a:bodyPr/>
          <a:lstStyle>
            <a:lvl1pPr>
              <a:defRPr sz="10100"/>
            </a:lvl1pPr>
            <a:lvl2pPr>
              <a:defRPr sz="8500"/>
            </a:lvl2pPr>
            <a:lvl3pPr>
              <a:defRPr sz="7600"/>
            </a:lvl3pPr>
            <a:lvl4pPr>
              <a:defRPr sz="6800"/>
            </a:lvl4pPr>
            <a:lvl5pPr>
              <a:defRPr sz="6800"/>
            </a:lvl5pPr>
            <a:lvl6pPr>
              <a:defRPr sz="6800"/>
            </a:lvl6pPr>
            <a:lvl7pPr>
              <a:defRPr sz="6800"/>
            </a:lvl7pPr>
            <a:lvl8pPr>
              <a:defRPr sz="6800"/>
            </a:lvl8pPr>
            <a:lvl9pPr>
              <a:defRPr sz="6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509107" y="6549816"/>
            <a:ext cx="16975455" cy="2729651"/>
          </a:xfrm>
        </p:spPr>
        <p:txBody>
          <a:bodyPr anchor="b"/>
          <a:lstStyle>
            <a:lvl1pPr marL="0" indent="0">
              <a:buNone/>
              <a:defRPr sz="10100" b="1"/>
            </a:lvl1pPr>
            <a:lvl2pPr marL="1933224" indent="0">
              <a:buNone/>
              <a:defRPr sz="8500" b="1"/>
            </a:lvl2pPr>
            <a:lvl3pPr marL="3866449" indent="0">
              <a:buNone/>
              <a:defRPr sz="7600" b="1"/>
            </a:lvl3pPr>
            <a:lvl4pPr marL="5799673" indent="0">
              <a:buNone/>
              <a:defRPr sz="6800" b="1"/>
            </a:lvl4pPr>
            <a:lvl5pPr marL="7732898" indent="0">
              <a:buNone/>
              <a:defRPr sz="6800" b="1"/>
            </a:lvl5pPr>
            <a:lvl6pPr marL="9666122" indent="0">
              <a:buNone/>
              <a:defRPr sz="6800" b="1"/>
            </a:lvl6pPr>
            <a:lvl7pPr marL="11599347" indent="0">
              <a:buNone/>
              <a:defRPr sz="6800" b="1"/>
            </a:lvl7pPr>
            <a:lvl8pPr marL="13532571" indent="0">
              <a:buNone/>
              <a:defRPr sz="6800" b="1"/>
            </a:lvl8pPr>
            <a:lvl9pPr marL="15465796" indent="0">
              <a:buNone/>
              <a:defRPr sz="6800" b="1"/>
            </a:lvl9pPr>
          </a:lstStyle>
          <a:p>
            <a:pPr lvl="0"/>
            <a:r>
              <a:rPr lang="en-US"/>
              <a:t>Click to edit Master text styles</a:t>
            </a:r>
          </a:p>
        </p:txBody>
      </p:sp>
      <p:sp>
        <p:nvSpPr>
          <p:cNvPr id="6" name="Content Placeholder 5"/>
          <p:cNvSpPr>
            <a:spLocks noGrp="1"/>
          </p:cNvSpPr>
          <p:nvPr>
            <p:ph sz="quarter" idx="4"/>
          </p:nvPr>
        </p:nvSpPr>
        <p:spPr>
          <a:xfrm>
            <a:off x="19509107" y="9279467"/>
            <a:ext cx="16975455" cy="16858829"/>
          </a:xfrm>
        </p:spPr>
        <p:txBody>
          <a:bodyPr/>
          <a:lstStyle>
            <a:lvl1pPr>
              <a:defRPr sz="10100"/>
            </a:lvl1pPr>
            <a:lvl2pPr>
              <a:defRPr sz="8500"/>
            </a:lvl2pPr>
            <a:lvl3pPr>
              <a:defRPr sz="7600"/>
            </a:lvl3pPr>
            <a:lvl4pPr>
              <a:defRPr sz="6800"/>
            </a:lvl4pPr>
            <a:lvl5pPr>
              <a:defRPr sz="6800"/>
            </a:lvl5pPr>
            <a:lvl6pPr>
              <a:defRPr sz="6800"/>
            </a:lvl6pPr>
            <a:lvl7pPr>
              <a:defRPr sz="6800"/>
            </a:lvl7pPr>
            <a:lvl8pPr>
              <a:defRPr sz="6800"/>
            </a:lvl8pPr>
            <a:lvl9pPr>
              <a:defRPr sz="6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FA2094-14FC-4B14-9A9D-A6277988DB24}" type="datetimeFigureOut">
              <a:rPr lang="en-US" smtClean="0"/>
              <a:pPr/>
              <a:t>2/14/2019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1405208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FA2094-14FC-4B14-9A9D-A6277988DB24}" type="datetimeFigureOut">
              <a:rPr lang="en-US" smtClean="0"/>
              <a:pPr/>
              <a:t>2/14/2019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1516388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FA2094-14FC-4B14-9A9D-A6277988DB24}" type="datetimeFigureOut">
              <a:rPr lang="en-US" smtClean="0"/>
              <a:pPr/>
              <a:t>2/14/2019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1751973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2" y="1165013"/>
            <a:ext cx="12634915" cy="4958080"/>
          </a:xfrm>
        </p:spPr>
        <p:txBody>
          <a:bodyPr anchor="b"/>
          <a:lstStyle>
            <a:lvl1pPr algn="l">
              <a:defRPr sz="8500" b="1"/>
            </a:lvl1pPr>
          </a:lstStyle>
          <a:p>
            <a:r>
              <a:rPr lang="en-US"/>
              <a:t>Click to edit Master title style</a:t>
            </a:r>
          </a:p>
        </p:txBody>
      </p:sp>
      <p:sp>
        <p:nvSpPr>
          <p:cNvPr id="3" name="Content Placeholder 2"/>
          <p:cNvSpPr>
            <a:spLocks noGrp="1"/>
          </p:cNvSpPr>
          <p:nvPr>
            <p:ph idx="1"/>
          </p:nvPr>
        </p:nvSpPr>
        <p:spPr>
          <a:xfrm>
            <a:off x="15015210" y="1165016"/>
            <a:ext cx="21469350" cy="24973282"/>
          </a:xfrm>
        </p:spPr>
        <p:txBody>
          <a:bodyPr/>
          <a:lstStyle>
            <a:lvl1pPr>
              <a:defRPr sz="13500"/>
            </a:lvl1pPr>
            <a:lvl2pPr>
              <a:defRPr sz="11800"/>
            </a:lvl2pPr>
            <a:lvl3pPr>
              <a:defRPr sz="10100"/>
            </a:lvl3pPr>
            <a:lvl4pPr>
              <a:defRPr sz="8500"/>
            </a:lvl4pPr>
            <a:lvl5pPr>
              <a:defRPr sz="8500"/>
            </a:lvl5pPr>
            <a:lvl6pPr>
              <a:defRPr sz="8500"/>
            </a:lvl6pPr>
            <a:lvl7pPr>
              <a:defRPr sz="8500"/>
            </a:lvl7pPr>
            <a:lvl8pPr>
              <a:defRPr sz="8500"/>
            </a:lvl8pPr>
            <a:lvl9pPr>
              <a:defRPr sz="8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2" y="6123096"/>
            <a:ext cx="12634915" cy="20015202"/>
          </a:xfrm>
        </p:spPr>
        <p:txBody>
          <a:bodyPr/>
          <a:lstStyle>
            <a:lvl1pPr marL="0" indent="0">
              <a:buNone/>
              <a:defRPr sz="5900"/>
            </a:lvl1pPr>
            <a:lvl2pPr marL="1933224" indent="0">
              <a:buNone/>
              <a:defRPr sz="5100"/>
            </a:lvl2pPr>
            <a:lvl3pPr marL="3866449" indent="0">
              <a:buNone/>
              <a:defRPr sz="4200"/>
            </a:lvl3pPr>
            <a:lvl4pPr marL="5799673" indent="0">
              <a:buNone/>
              <a:defRPr sz="3800"/>
            </a:lvl4pPr>
            <a:lvl5pPr marL="7732898" indent="0">
              <a:buNone/>
              <a:defRPr sz="3800"/>
            </a:lvl5pPr>
            <a:lvl6pPr marL="9666122" indent="0">
              <a:buNone/>
              <a:defRPr sz="3800"/>
            </a:lvl6pPr>
            <a:lvl7pPr marL="11599347" indent="0">
              <a:buNone/>
              <a:defRPr sz="3800"/>
            </a:lvl7pPr>
            <a:lvl8pPr marL="13532571" indent="0">
              <a:buNone/>
              <a:defRPr sz="3800"/>
            </a:lvl8pPr>
            <a:lvl9pPr marL="15465796" indent="0">
              <a:buNone/>
              <a:defRPr sz="3800"/>
            </a:lvl9pPr>
          </a:lstStyle>
          <a:p>
            <a:pPr lvl="0"/>
            <a:r>
              <a:rPr lang="en-US"/>
              <a:t>Click to edit Master text styles</a:t>
            </a:r>
          </a:p>
        </p:txBody>
      </p:sp>
      <p:sp>
        <p:nvSpPr>
          <p:cNvPr id="5" name="Date Placeholder 4"/>
          <p:cNvSpPr>
            <a:spLocks noGrp="1"/>
          </p:cNvSpPr>
          <p:nvPr>
            <p:ph type="dt" sz="half" idx="10"/>
          </p:nvPr>
        </p:nvSpPr>
        <p:spPr/>
        <p:txBody>
          <a:bodyPr/>
          <a:lstStyle/>
          <a:p>
            <a:fld id="{53FA2094-14FC-4B14-9A9D-A6277988DB24}" type="datetimeFigureOut">
              <a:rPr lang="en-US" smtClean="0"/>
              <a:pPr/>
              <a:t>2/14/2019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839348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20482560"/>
            <a:ext cx="23042880" cy="2418082"/>
          </a:xfrm>
        </p:spPr>
        <p:txBody>
          <a:bodyPr anchor="b"/>
          <a:lstStyle>
            <a:lvl1pPr algn="l">
              <a:defRPr sz="8500" b="1"/>
            </a:lvl1pPr>
          </a:lstStyle>
          <a:p>
            <a:r>
              <a:rPr lang="en-US"/>
              <a:t>Click to edit Master title style</a:t>
            </a:r>
          </a:p>
        </p:txBody>
      </p:sp>
      <p:sp>
        <p:nvSpPr>
          <p:cNvPr id="3" name="Picture Placeholder 2"/>
          <p:cNvSpPr>
            <a:spLocks noGrp="1"/>
          </p:cNvSpPr>
          <p:nvPr>
            <p:ph type="pic" idx="1"/>
          </p:nvPr>
        </p:nvSpPr>
        <p:spPr>
          <a:xfrm>
            <a:off x="7527610" y="2614507"/>
            <a:ext cx="23042880" cy="17556480"/>
          </a:xfrm>
        </p:spPr>
        <p:txBody>
          <a:bodyPr/>
          <a:lstStyle>
            <a:lvl1pPr marL="0" indent="0">
              <a:buNone/>
              <a:defRPr sz="13500"/>
            </a:lvl1pPr>
            <a:lvl2pPr marL="1933224" indent="0">
              <a:buNone/>
              <a:defRPr sz="11800"/>
            </a:lvl2pPr>
            <a:lvl3pPr marL="3866449" indent="0">
              <a:buNone/>
              <a:defRPr sz="10100"/>
            </a:lvl3pPr>
            <a:lvl4pPr marL="5799673" indent="0">
              <a:buNone/>
              <a:defRPr sz="8500"/>
            </a:lvl4pPr>
            <a:lvl5pPr marL="7732898" indent="0">
              <a:buNone/>
              <a:defRPr sz="8500"/>
            </a:lvl5pPr>
            <a:lvl6pPr marL="9666122" indent="0">
              <a:buNone/>
              <a:defRPr sz="8500"/>
            </a:lvl6pPr>
            <a:lvl7pPr marL="11599347" indent="0">
              <a:buNone/>
              <a:defRPr sz="8500"/>
            </a:lvl7pPr>
            <a:lvl8pPr marL="13532571" indent="0">
              <a:buNone/>
              <a:defRPr sz="8500"/>
            </a:lvl8pPr>
            <a:lvl9pPr marL="15465796" indent="0">
              <a:buNone/>
              <a:defRPr sz="8500"/>
            </a:lvl9pPr>
          </a:lstStyle>
          <a:p>
            <a:endParaRPr lang="en-US" dirty="0"/>
          </a:p>
        </p:txBody>
      </p:sp>
      <p:sp>
        <p:nvSpPr>
          <p:cNvPr id="4" name="Text Placeholder 3"/>
          <p:cNvSpPr>
            <a:spLocks noGrp="1"/>
          </p:cNvSpPr>
          <p:nvPr>
            <p:ph type="body" sz="half" idx="2"/>
          </p:nvPr>
        </p:nvSpPr>
        <p:spPr>
          <a:xfrm>
            <a:off x="7527610" y="22900642"/>
            <a:ext cx="23042880" cy="3434078"/>
          </a:xfrm>
        </p:spPr>
        <p:txBody>
          <a:bodyPr/>
          <a:lstStyle>
            <a:lvl1pPr marL="0" indent="0">
              <a:buNone/>
              <a:defRPr sz="5900"/>
            </a:lvl1pPr>
            <a:lvl2pPr marL="1933224" indent="0">
              <a:buNone/>
              <a:defRPr sz="5100"/>
            </a:lvl2pPr>
            <a:lvl3pPr marL="3866449" indent="0">
              <a:buNone/>
              <a:defRPr sz="4200"/>
            </a:lvl3pPr>
            <a:lvl4pPr marL="5799673" indent="0">
              <a:buNone/>
              <a:defRPr sz="3800"/>
            </a:lvl4pPr>
            <a:lvl5pPr marL="7732898" indent="0">
              <a:buNone/>
              <a:defRPr sz="3800"/>
            </a:lvl5pPr>
            <a:lvl6pPr marL="9666122" indent="0">
              <a:buNone/>
              <a:defRPr sz="3800"/>
            </a:lvl6pPr>
            <a:lvl7pPr marL="11599347" indent="0">
              <a:buNone/>
              <a:defRPr sz="3800"/>
            </a:lvl7pPr>
            <a:lvl8pPr marL="13532571" indent="0">
              <a:buNone/>
              <a:defRPr sz="3800"/>
            </a:lvl8pPr>
            <a:lvl9pPr marL="15465796" indent="0">
              <a:buNone/>
              <a:defRPr sz="3800"/>
            </a:lvl9pPr>
          </a:lstStyle>
          <a:p>
            <a:pPr lvl="0"/>
            <a:r>
              <a:rPr lang="en-US"/>
              <a:t>Click to edit Master text styles</a:t>
            </a:r>
          </a:p>
        </p:txBody>
      </p:sp>
      <p:sp>
        <p:nvSpPr>
          <p:cNvPr id="5" name="Date Placeholder 4"/>
          <p:cNvSpPr>
            <a:spLocks noGrp="1"/>
          </p:cNvSpPr>
          <p:nvPr>
            <p:ph type="dt" sz="half" idx="10"/>
          </p:nvPr>
        </p:nvSpPr>
        <p:spPr/>
        <p:txBody>
          <a:bodyPr/>
          <a:lstStyle/>
          <a:p>
            <a:fld id="{53FA2094-14FC-4B14-9A9D-A6277988DB24}" type="datetimeFigureOut">
              <a:rPr lang="en-US" smtClean="0"/>
              <a:pPr/>
              <a:t>2/14/2019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38955569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FA2094-14FC-4B14-9A9D-A6277988DB24}" type="datetimeFigureOut">
              <a:rPr lang="en-US" smtClean="0"/>
              <a:pPr/>
              <a:t>2/14/2019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855626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843480" y="1171791"/>
            <a:ext cx="8641080" cy="2496650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920240" y="1171791"/>
            <a:ext cx="25283160" cy="249665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FA2094-14FC-4B14-9A9D-A6277988DB24}" type="datetimeFigureOut">
              <a:rPr lang="en-US" smtClean="0"/>
              <a:pPr/>
              <a:t>2/14/2019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26170687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1171789"/>
            <a:ext cx="34564320" cy="4876800"/>
          </a:xfrm>
          <a:prstGeom prst="rect">
            <a:avLst/>
          </a:prstGeom>
        </p:spPr>
        <p:txBody>
          <a:bodyPr vert="horz" lIns="386645" tIns="193322" rIns="386645" bIns="193322" rtlCol="0" anchor="ctr">
            <a:normAutofit/>
          </a:bodyPr>
          <a:lstStyle/>
          <a:p>
            <a:r>
              <a:rPr lang="en-US"/>
              <a:t>Click to edit Master title style</a:t>
            </a:r>
          </a:p>
        </p:txBody>
      </p:sp>
      <p:sp>
        <p:nvSpPr>
          <p:cNvPr id="3" name="Text Placeholder 2"/>
          <p:cNvSpPr>
            <a:spLocks noGrp="1"/>
          </p:cNvSpPr>
          <p:nvPr>
            <p:ph type="body" idx="1"/>
          </p:nvPr>
        </p:nvSpPr>
        <p:spPr>
          <a:xfrm>
            <a:off x="1920240" y="6827522"/>
            <a:ext cx="34564320" cy="19310775"/>
          </a:xfrm>
          <a:prstGeom prst="rect">
            <a:avLst/>
          </a:prstGeom>
        </p:spPr>
        <p:txBody>
          <a:bodyPr vert="horz" lIns="386645" tIns="193322" rIns="386645" bIns="19332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920240" y="27120429"/>
            <a:ext cx="8961120" cy="1557867"/>
          </a:xfrm>
          <a:prstGeom prst="rect">
            <a:avLst/>
          </a:prstGeom>
        </p:spPr>
        <p:txBody>
          <a:bodyPr vert="horz" lIns="386645" tIns="193322" rIns="386645" bIns="193322" rtlCol="0" anchor="ctr"/>
          <a:lstStyle>
            <a:lvl1pPr algn="l">
              <a:defRPr sz="5100">
                <a:solidFill>
                  <a:schemeClr val="tx1">
                    <a:tint val="75000"/>
                  </a:schemeClr>
                </a:solidFill>
              </a:defRPr>
            </a:lvl1pPr>
          </a:lstStyle>
          <a:p>
            <a:fld id="{53FA2094-14FC-4B14-9A9D-A6277988DB24}" type="datetimeFigureOut">
              <a:rPr lang="en-US" smtClean="0"/>
              <a:pPr/>
              <a:t>2/14/2019</a:t>
            </a:fld>
            <a:endParaRPr lang="en-US" dirty="0"/>
          </a:p>
        </p:txBody>
      </p:sp>
      <p:sp>
        <p:nvSpPr>
          <p:cNvPr id="5" name="Footer Placeholder 4"/>
          <p:cNvSpPr>
            <a:spLocks noGrp="1"/>
          </p:cNvSpPr>
          <p:nvPr>
            <p:ph type="ftr" sz="quarter" idx="3"/>
          </p:nvPr>
        </p:nvSpPr>
        <p:spPr>
          <a:xfrm>
            <a:off x="13121640" y="27120429"/>
            <a:ext cx="12161520" cy="1557867"/>
          </a:xfrm>
          <a:prstGeom prst="rect">
            <a:avLst/>
          </a:prstGeom>
        </p:spPr>
        <p:txBody>
          <a:bodyPr vert="horz" lIns="386645" tIns="193322" rIns="386645" bIns="193322" rtlCol="0" anchor="ctr"/>
          <a:lstStyle>
            <a:lvl1pPr algn="ctr">
              <a:defRPr sz="51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7523440" y="27120429"/>
            <a:ext cx="8961120" cy="1557867"/>
          </a:xfrm>
          <a:prstGeom prst="rect">
            <a:avLst/>
          </a:prstGeom>
        </p:spPr>
        <p:txBody>
          <a:bodyPr vert="horz" lIns="386645" tIns="193322" rIns="386645" bIns="193322" rtlCol="0" anchor="ctr"/>
          <a:lstStyle>
            <a:lvl1pPr algn="r">
              <a:defRPr sz="5100">
                <a:solidFill>
                  <a:schemeClr val="tx1">
                    <a:tint val="75000"/>
                  </a:schemeClr>
                </a:solidFill>
              </a:defRPr>
            </a:lvl1p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11695546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866449" rtl="0" eaLnBrk="1" latinLnBrk="0" hangingPunct="1">
        <a:spcBef>
          <a:spcPct val="0"/>
        </a:spcBef>
        <a:buNone/>
        <a:defRPr sz="18600" kern="1200">
          <a:solidFill>
            <a:schemeClr val="tx1"/>
          </a:solidFill>
          <a:latin typeface="+mj-lt"/>
          <a:ea typeface="+mj-ea"/>
          <a:cs typeface="+mj-cs"/>
        </a:defRPr>
      </a:lvl1pPr>
    </p:titleStyle>
    <p:bodyStyle>
      <a:lvl1pPr marL="1449918" indent="-1449918" algn="l" defTabSz="3866449" rtl="0" eaLnBrk="1" latinLnBrk="0" hangingPunct="1">
        <a:spcBef>
          <a:spcPct val="20000"/>
        </a:spcBef>
        <a:buFont typeface="Arial" panose="020B0604020202020204" pitchFamily="34" charset="0"/>
        <a:buChar char="•"/>
        <a:defRPr sz="13500" kern="1200">
          <a:solidFill>
            <a:schemeClr val="tx1"/>
          </a:solidFill>
          <a:latin typeface="+mn-lt"/>
          <a:ea typeface="+mn-ea"/>
          <a:cs typeface="+mn-cs"/>
        </a:defRPr>
      </a:lvl1pPr>
      <a:lvl2pPr marL="3141490" indent="-1208265" algn="l" defTabSz="3866449" rtl="0" eaLnBrk="1" latinLnBrk="0" hangingPunct="1">
        <a:spcBef>
          <a:spcPct val="20000"/>
        </a:spcBef>
        <a:buFont typeface="Arial" panose="020B0604020202020204" pitchFamily="34" charset="0"/>
        <a:buChar char="–"/>
        <a:defRPr sz="11800" kern="1200">
          <a:solidFill>
            <a:schemeClr val="tx1"/>
          </a:solidFill>
          <a:latin typeface="+mn-lt"/>
          <a:ea typeface="+mn-ea"/>
          <a:cs typeface="+mn-cs"/>
        </a:defRPr>
      </a:lvl2pPr>
      <a:lvl3pPr marL="4833061" indent="-966612" algn="l" defTabSz="3866449" rtl="0" eaLnBrk="1" latinLnBrk="0" hangingPunct="1">
        <a:spcBef>
          <a:spcPct val="20000"/>
        </a:spcBef>
        <a:buFont typeface="Arial" panose="020B0604020202020204" pitchFamily="34" charset="0"/>
        <a:buChar char="•"/>
        <a:defRPr sz="10100" kern="1200">
          <a:solidFill>
            <a:schemeClr val="tx1"/>
          </a:solidFill>
          <a:latin typeface="+mn-lt"/>
          <a:ea typeface="+mn-ea"/>
          <a:cs typeface="+mn-cs"/>
        </a:defRPr>
      </a:lvl3pPr>
      <a:lvl4pPr marL="6766286" indent="-966612" algn="l" defTabSz="3866449" rtl="0" eaLnBrk="1" latinLnBrk="0" hangingPunct="1">
        <a:spcBef>
          <a:spcPct val="20000"/>
        </a:spcBef>
        <a:buFont typeface="Arial" panose="020B0604020202020204" pitchFamily="34" charset="0"/>
        <a:buChar char="–"/>
        <a:defRPr sz="8500" kern="1200">
          <a:solidFill>
            <a:schemeClr val="tx1"/>
          </a:solidFill>
          <a:latin typeface="+mn-lt"/>
          <a:ea typeface="+mn-ea"/>
          <a:cs typeface="+mn-cs"/>
        </a:defRPr>
      </a:lvl4pPr>
      <a:lvl5pPr marL="8699510" indent="-966612" algn="l" defTabSz="3866449" rtl="0" eaLnBrk="1" latinLnBrk="0" hangingPunct="1">
        <a:spcBef>
          <a:spcPct val="20000"/>
        </a:spcBef>
        <a:buFont typeface="Arial" panose="020B0604020202020204" pitchFamily="34" charset="0"/>
        <a:buChar char="»"/>
        <a:defRPr sz="8500" kern="1200">
          <a:solidFill>
            <a:schemeClr val="tx1"/>
          </a:solidFill>
          <a:latin typeface="+mn-lt"/>
          <a:ea typeface="+mn-ea"/>
          <a:cs typeface="+mn-cs"/>
        </a:defRPr>
      </a:lvl5pPr>
      <a:lvl6pPr marL="10632735" indent="-966612" algn="l" defTabSz="3866449" rtl="0" eaLnBrk="1" latinLnBrk="0" hangingPunct="1">
        <a:spcBef>
          <a:spcPct val="20000"/>
        </a:spcBef>
        <a:buFont typeface="Arial" panose="020B0604020202020204" pitchFamily="34" charset="0"/>
        <a:buChar char="•"/>
        <a:defRPr sz="8500" kern="1200">
          <a:solidFill>
            <a:schemeClr val="tx1"/>
          </a:solidFill>
          <a:latin typeface="+mn-lt"/>
          <a:ea typeface="+mn-ea"/>
          <a:cs typeface="+mn-cs"/>
        </a:defRPr>
      </a:lvl6pPr>
      <a:lvl7pPr marL="12565959" indent="-966612" algn="l" defTabSz="3866449" rtl="0" eaLnBrk="1" latinLnBrk="0" hangingPunct="1">
        <a:spcBef>
          <a:spcPct val="20000"/>
        </a:spcBef>
        <a:buFont typeface="Arial" panose="020B0604020202020204" pitchFamily="34" charset="0"/>
        <a:buChar char="•"/>
        <a:defRPr sz="8500" kern="1200">
          <a:solidFill>
            <a:schemeClr val="tx1"/>
          </a:solidFill>
          <a:latin typeface="+mn-lt"/>
          <a:ea typeface="+mn-ea"/>
          <a:cs typeface="+mn-cs"/>
        </a:defRPr>
      </a:lvl7pPr>
      <a:lvl8pPr marL="14499184" indent="-966612" algn="l" defTabSz="3866449" rtl="0" eaLnBrk="1" latinLnBrk="0" hangingPunct="1">
        <a:spcBef>
          <a:spcPct val="20000"/>
        </a:spcBef>
        <a:buFont typeface="Arial" panose="020B0604020202020204" pitchFamily="34" charset="0"/>
        <a:buChar char="•"/>
        <a:defRPr sz="8500" kern="1200">
          <a:solidFill>
            <a:schemeClr val="tx1"/>
          </a:solidFill>
          <a:latin typeface="+mn-lt"/>
          <a:ea typeface="+mn-ea"/>
          <a:cs typeface="+mn-cs"/>
        </a:defRPr>
      </a:lvl8pPr>
      <a:lvl9pPr marL="16432408" indent="-966612" algn="l" defTabSz="3866449" rtl="0" eaLnBrk="1" latinLnBrk="0" hangingPunct="1">
        <a:spcBef>
          <a:spcPct val="20000"/>
        </a:spcBef>
        <a:buFont typeface="Arial" panose="020B0604020202020204" pitchFamily="34" charset="0"/>
        <a:buChar char="•"/>
        <a:defRPr sz="8500" kern="1200">
          <a:solidFill>
            <a:schemeClr val="tx1"/>
          </a:solidFill>
          <a:latin typeface="+mn-lt"/>
          <a:ea typeface="+mn-ea"/>
          <a:cs typeface="+mn-cs"/>
        </a:defRPr>
      </a:lvl9pPr>
    </p:bodyStyle>
    <p:otherStyle>
      <a:defPPr>
        <a:defRPr lang="en-US"/>
      </a:defPPr>
      <a:lvl1pPr marL="0" algn="l" defTabSz="3866449" rtl="0" eaLnBrk="1" latinLnBrk="0" hangingPunct="1">
        <a:defRPr sz="7600" kern="1200">
          <a:solidFill>
            <a:schemeClr val="tx1"/>
          </a:solidFill>
          <a:latin typeface="+mn-lt"/>
          <a:ea typeface="+mn-ea"/>
          <a:cs typeface="+mn-cs"/>
        </a:defRPr>
      </a:lvl1pPr>
      <a:lvl2pPr marL="1933224" algn="l" defTabSz="3866449" rtl="0" eaLnBrk="1" latinLnBrk="0" hangingPunct="1">
        <a:defRPr sz="7600" kern="1200">
          <a:solidFill>
            <a:schemeClr val="tx1"/>
          </a:solidFill>
          <a:latin typeface="+mn-lt"/>
          <a:ea typeface="+mn-ea"/>
          <a:cs typeface="+mn-cs"/>
        </a:defRPr>
      </a:lvl2pPr>
      <a:lvl3pPr marL="3866449" algn="l" defTabSz="3866449" rtl="0" eaLnBrk="1" latinLnBrk="0" hangingPunct="1">
        <a:defRPr sz="7600" kern="1200">
          <a:solidFill>
            <a:schemeClr val="tx1"/>
          </a:solidFill>
          <a:latin typeface="+mn-lt"/>
          <a:ea typeface="+mn-ea"/>
          <a:cs typeface="+mn-cs"/>
        </a:defRPr>
      </a:lvl3pPr>
      <a:lvl4pPr marL="5799673" algn="l" defTabSz="3866449" rtl="0" eaLnBrk="1" latinLnBrk="0" hangingPunct="1">
        <a:defRPr sz="7600" kern="1200">
          <a:solidFill>
            <a:schemeClr val="tx1"/>
          </a:solidFill>
          <a:latin typeface="+mn-lt"/>
          <a:ea typeface="+mn-ea"/>
          <a:cs typeface="+mn-cs"/>
        </a:defRPr>
      </a:lvl4pPr>
      <a:lvl5pPr marL="7732898" algn="l" defTabSz="3866449" rtl="0" eaLnBrk="1" latinLnBrk="0" hangingPunct="1">
        <a:defRPr sz="7600" kern="1200">
          <a:solidFill>
            <a:schemeClr val="tx1"/>
          </a:solidFill>
          <a:latin typeface="+mn-lt"/>
          <a:ea typeface="+mn-ea"/>
          <a:cs typeface="+mn-cs"/>
        </a:defRPr>
      </a:lvl5pPr>
      <a:lvl6pPr marL="9666122" algn="l" defTabSz="3866449" rtl="0" eaLnBrk="1" latinLnBrk="0" hangingPunct="1">
        <a:defRPr sz="7600" kern="1200">
          <a:solidFill>
            <a:schemeClr val="tx1"/>
          </a:solidFill>
          <a:latin typeface="+mn-lt"/>
          <a:ea typeface="+mn-ea"/>
          <a:cs typeface="+mn-cs"/>
        </a:defRPr>
      </a:lvl6pPr>
      <a:lvl7pPr marL="11599347" algn="l" defTabSz="3866449" rtl="0" eaLnBrk="1" latinLnBrk="0" hangingPunct="1">
        <a:defRPr sz="7600" kern="1200">
          <a:solidFill>
            <a:schemeClr val="tx1"/>
          </a:solidFill>
          <a:latin typeface="+mn-lt"/>
          <a:ea typeface="+mn-ea"/>
          <a:cs typeface="+mn-cs"/>
        </a:defRPr>
      </a:lvl7pPr>
      <a:lvl8pPr marL="13532571" algn="l" defTabSz="3866449" rtl="0" eaLnBrk="1" latinLnBrk="0" hangingPunct="1">
        <a:defRPr sz="7600" kern="1200">
          <a:solidFill>
            <a:schemeClr val="tx1"/>
          </a:solidFill>
          <a:latin typeface="+mn-lt"/>
          <a:ea typeface="+mn-ea"/>
          <a:cs typeface="+mn-cs"/>
        </a:defRPr>
      </a:lvl8pPr>
      <a:lvl9pPr marL="15465796" algn="l" defTabSz="3866449" rtl="0" eaLnBrk="1" latinLnBrk="0" hangingPunct="1">
        <a:defRPr sz="7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 descr="C:\Users\rod\Pictures\Toolik Jul_Aug 2011\Toolik Jul_Aug 2011 082.jpg"/>
          <p:cNvPicPr>
            <a:picLocks noChangeAspect="1" noChangeArrowheads="1"/>
          </p:cNvPicPr>
          <p:nvPr/>
        </p:nvPicPr>
        <p:blipFill rotWithShape="1">
          <a:blip r:embed="rId2">
            <a:alphaModFix amt="98000"/>
            <a:extLst>
              <a:ext uri="{28A0092B-C50C-407E-A947-70E740481C1C}">
                <a14:useLocalDpi xmlns:a14="http://schemas.microsoft.com/office/drawing/2010/main" val="0"/>
              </a:ext>
            </a:extLst>
          </a:blip>
          <a:srcRect l="1064" t="86004" r="1064" b="3122"/>
          <a:stretch/>
        </p:blipFill>
        <p:spPr bwMode="auto">
          <a:xfrm>
            <a:off x="0" y="-76200"/>
            <a:ext cx="38404800" cy="2362200"/>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7"/>
          <p:cNvSpPr/>
          <p:nvPr/>
        </p:nvSpPr>
        <p:spPr>
          <a:xfrm>
            <a:off x="16649698" y="24079200"/>
            <a:ext cx="21602701" cy="3505200"/>
          </a:xfrm>
          <a:prstGeom prst="rect">
            <a:avLst/>
          </a:prstGeom>
          <a:solidFill>
            <a:srgbClr val="D9D9D9"/>
          </a:solidFill>
          <a:ln>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Rectangle 1"/>
          <p:cNvSpPr/>
          <p:nvPr/>
        </p:nvSpPr>
        <p:spPr>
          <a:xfrm>
            <a:off x="16423816" y="2443566"/>
            <a:ext cx="21717000" cy="25140834"/>
          </a:xfrm>
          <a:prstGeom prst="rect">
            <a:avLst/>
          </a:prstGeom>
          <a:solidFill>
            <a:srgbClr val="D9D9D9"/>
          </a:solidFill>
          <a:ln>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2800"/>
              <a:t>; </a:t>
            </a:r>
            <a:endParaRPr lang="en-US" sz="3000" dirty="0">
              <a:solidFill>
                <a:prstClr val="black"/>
              </a:solidFill>
            </a:endParaRPr>
          </a:p>
        </p:txBody>
      </p:sp>
      <p:sp>
        <p:nvSpPr>
          <p:cNvPr id="5" name="TextBox 4"/>
          <p:cNvSpPr txBox="1"/>
          <p:nvPr/>
        </p:nvSpPr>
        <p:spPr>
          <a:xfrm>
            <a:off x="51938" y="4669"/>
            <a:ext cx="38324788" cy="2128931"/>
          </a:xfrm>
          <a:prstGeom prst="rect">
            <a:avLst/>
          </a:prstGeom>
          <a:noFill/>
        </p:spPr>
        <p:txBody>
          <a:bodyPr wrap="square" lIns="96661" tIns="48331" rIns="96661" bIns="48331" rtlCol="0">
            <a:spAutoFit/>
          </a:bodyPr>
          <a:lstStyle/>
          <a:p>
            <a:pPr algn="ctr"/>
            <a:r>
              <a:rPr lang="en-US" sz="4800" dirty="0">
                <a:solidFill>
                  <a:srgbClr val="FFFF00"/>
                </a:solidFill>
              </a:rPr>
              <a:t>Isotope ecology detects fine-scale variation in Svalbard reindeer diet: implications for monitoring herbivory in the changing Arctic</a:t>
            </a:r>
          </a:p>
          <a:p>
            <a:pPr algn="ctr"/>
            <a:r>
              <a:rPr lang="en-US" sz="4200" dirty="0">
                <a:solidFill>
                  <a:schemeClr val="bg1"/>
                </a:solidFill>
              </a:rPr>
              <a:t>Lily Zhao</a:t>
            </a:r>
            <a:r>
              <a:rPr lang="en-US" sz="4200" i="1" baseline="30000" dirty="0">
                <a:solidFill>
                  <a:schemeClr val="bg1"/>
                </a:solidFill>
              </a:rPr>
              <a:t>1</a:t>
            </a:r>
            <a:r>
              <a:rPr lang="en-US" sz="4200" dirty="0">
                <a:solidFill>
                  <a:schemeClr val="bg1"/>
                </a:solidFill>
              </a:rPr>
              <a:t>, Justin Irvine</a:t>
            </a:r>
            <a:r>
              <a:rPr lang="en-US" sz="4200" i="1" baseline="30000" dirty="0">
                <a:solidFill>
                  <a:schemeClr val="bg1"/>
                </a:solidFill>
              </a:rPr>
              <a:t>2</a:t>
            </a:r>
            <a:r>
              <a:rPr lang="en-US" sz="4200" dirty="0">
                <a:solidFill>
                  <a:schemeClr val="bg1"/>
                </a:solidFill>
              </a:rPr>
              <a:t>, Stein Rune Karlsen</a:t>
            </a:r>
            <a:r>
              <a:rPr lang="en-US" sz="4200" baseline="30000" dirty="0">
                <a:solidFill>
                  <a:schemeClr val="bg1"/>
                </a:solidFill>
              </a:rPr>
              <a:t>3</a:t>
            </a:r>
            <a:r>
              <a:rPr lang="en-US" sz="4200" dirty="0">
                <a:solidFill>
                  <a:schemeClr val="bg1"/>
                </a:solidFill>
              </a:rPr>
              <a:t>, Erik Hobbie</a:t>
            </a:r>
            <a:r>
              <a:rPr lang="en-US" sz="4200" baseline="30000" dirty="0">
                <a:solidFill>
                  <a:schemeClr val="bg1"/>
                </a:solidFill>
              </a:rPr>
              <a:t>4</a:t>
            </a:r>
            <a:r>
              <a:rPr lang="en-US" sz="4200" dirty="0">
                <a:solidFill>
                  <a:schemeClr val="bg1"/>
                </a:solidFill>
              </a:rPr>
              <a:t> </a:t>
            </a:r>
          </a:p>
          <a:p>
            <a:pPr algn="ctr"/>
            <a:r>
              <a:rPr lang="en-US" sz="4200" i="1" baseline="30000" dirty="0">
                <a:solidFill>
                  <a:schemeClr val="bg1"/>
                </a:solidFill>
              </a:rPr>
              <a:t>1</a:t>
            </a:r>
            <a:r>
              <a:rPr lang="en-US" sz="4200" i="1" dirty="0">
                <a:solidFill>
                  <a:schemeClr val="bg1"/>
                </a:solidFill>
              </a:rPr>
              <a:t>University of Chicago, </a:t>
            </a:r>
            <a:r>
              <a:rPr lang="en-US" sz="4200" i="1" baseline="30000" dirty="0">
                <a:solidFill>
                  <a:schemeClr val="bg1"/>
                </a:solidFill>
              </a:rPr>
              <a:t>2</a:t>
            </a:r>
            <a:r>
              <a:rPr lang="en-US" sz="4200" i="1" dirty="0">
                <a:solidFill>
                  <a:schemeClr val="bg1"/>
                </a:solidFill>
              </a:rPr>
              <a:t>James Hutton Institute,  </a:t>
            </a:r>
            <a:r>
              <a:rPr lang="en-US" sz="4200" i="1" baseline="30000" dirty="0">
                <a:solidFill>
                  <a:schemeClr val="bg1"/>
                </a:solidFill>
              </a:rPr>
              <a:t>3</a:t>
            </a:r>
            <a:r>
              <a:rPr lang="en-US" sz="4200" i="1" dirty="0">
                <a:solidFill>
                  <a:schemeClr val="bg1"/>
                </a:solidFill>
              </a:rPr>
              <a:t>Northern Research Institute-</a:t>
            </a:r>
            <a:r>
              <a:rPr lang="en-US" sz="4200" i="1" dirty="0" err="1">
                <a:solidFill>
                  <a:schemeClr val="bg1"/>
                </a:solidFill>
              </a:rPr>
              <a:t>Tromsö</a:t>
            </a:r>
            <a:r>
              <a:rPr lang="en-US" sz="4200" i="1" dirty="0">
                <a:solidFill>
                  <a:schemeClr val="bg1"/>
                </a:solidFill>
              </a:rPr>
              <a:t>, </a:t>
            </a:r>
            <a:r>
              <a:rPr lang="en-US" sz="4200" i="1" baseline="30000" dirty="0">
                <a:solidFill>
                  <a:schemeClr val="bg1"/>
                </a:solidFill>
              </a:rPr>
              <a:t>4</a:t>
            </a:r>
            <a:r>
              <a:rPr lang="en-US" sz="4200" i="1" dirty="0">
                <a:solidFill>
                  <a:schemeClr val="bg1"/>
                </a:solidFill>
              </a:rPr>
              <a:t>University of New Hampshire</a:t>
            </a:r>
          </a:p>
        </p:txBody>
      </p:sp>
      <p:sp>
        <p:nvSpPr>
          <p:cNvPr id="6" name="TextBox 5"/>
          <p:cNvSpPr txBox="1"/>
          <p:nvPr/>
        </p:nvSpPr>
        <p:spPr>
          <a:xfrm>
            <a:off x="0" y="2438400"/>
            <a:ext cx="16407262" cy="27674386"/>
          </a:xfrm>
          <a:prstGeom prst="rect">
            <a:avLst/>
          </a:prstGeom>
          <a:noFill/>
        </p:spPr>
        <p:txBody>
          <a:bodyPr wrap="square" lIns="96661" tIns="48331" rIns="96661" bIns="48331" rtlCol="0">
            <a:spAutoFit/>
          </a:bodyPr>
          <a:lstStyle/>
          <a:p>
            <a:pPr algn="ctr"/>
            <a:r>
              <a:rPr lang="en-US" sz="3200" b="1" dirty="0"/>
              <a:t>Introduction</a:t>
            </a:r>
          </a:p>
          <a:p>
            <a:pPr algn="ctr"/>
            <a:endParaRPr lang="en-US" sz="3200" b="1" dirty="0"/>
          </a:p>
          <a:p>
            <a:r>
              <a:rPr lang="en-US" sz="3200" dirty="0"/>
              <a:t>Rapid climatic and environmental changes in the Arctic could alter diets of non-migratory herbivores both within and between populations. Here, we used carbon and nitrogen stable isotope analysis (δ</a:t>
            </a:r>
            <a:r>
              <a:rPr lang="en-US" sz="3200" baseline="30000" dirty="0"/>
              <a:t>13</a:t>
            </a:r>
            <a:r>
              <a:rPr lang="en-US" sz="3200" dirty="0"/>
              <a:t>C and δ</a:t>
            </a:r>
            <a:r>
              <a:rPr lang="en-US" sz="3200" baseline="30000" dirty="0"/>
              <a:t>15</a:t>
            </a:r>
            <a:r>
              <a:rPr lang="en-US" sz="3200" dirty="0"/>
              <a:t>N) in hair to infer summer dietary differences of </a:t>
            </a:r>
            <a:r>
              <a:rPr lang="en-US" sz="3200" i="1" dirty="0"/>
              <a:t>Rangifer </a:t>
            </a:r>
            <a:r>
              <a:rPr lang="en-US" sz="3200" i="1" dirty="0" err="1"/>
              <a:t>tarandus</a:t>
            </a:r>
            <a:r>
              <a:rPr lang="en-US" sz="3200" dirty="0"/>
              <a:t> </a:t>
            </a:r>
            <a:r>
              <a:rPr lang="en-US" sz="3200" i="1" dirty="0" err="1"/>
              <a:t>platyrhynchus</a:t>
            </a:r>
            <a:r>
              <a:rPr lang="en-US" sz="3200" dirty="0"/>
              <a:t> (non-migratory reindeer) in Nordenskiöldland, Svalbard (~78° N, ~16° E) (</a:t>
            </a:r>
            <a:r>
              <a:rPr lang="en-US" sz="3200" dirty="0">
                <a:solidFill>
                  <a:srgbClr val="00B0F0"/>
                </a:solidFill>
              </a:rPr>
              <a:t>Figure 1</a:t>
            </a:r>
            <a:r>
              <a:rPr lang="en-US" sz="3200" dirty="0"/>
              <a:t>) from the Colesdalen and Sassendalen systems (1994-2006 and 2013) and used regression models to: 1) predict how reindeer dietary intake depend on climatic variables and 2) determine how other factors influenced isotopic signatures. </a:t>
            </a:r>
          </a:p>
          <a:p>
            <a:endParaRPr lang="en-US" sz="3200" dirty="0">
              <a:solidFill>
                <a:srgbClr val="0070C0"/>
              </a:solidFill>
            </a:endParaRPr>
          </a:p>
          <a:p>
            <a:pPr algn="ctr"/>
            <a:r>
              <a:rPr lang="en-US" sz="3200" dirty="0"/>
              <a:t> </a:t>
            </a:r>
            <a:r>
              <a:rPr lang="en-US" sz="3200" b="1" dirty="0"/>
              <a:t>Methods</a:t>
            </a:r>
            <a:endParaRPr lang="en-US" sz="3200" dirty="0"/>
          </a:p>
          <a:p>
            <a:r>
              <a:rPr lang="en-US" sz="3200" dirty="0"/>
              <a:t>∙ Reindeer hair collected between October and the following April were assumed to reflect the diet of the previous summer. Plant samples were collected in 2009 &amp; 2013. </a:t>
            </a:r>
          </a:p>
          <a:p>
            <a:r>
              <a:rPr lang="en-US" sz="3200" dirty="0"/>
              <a:t>∙ After measurement at </a:t>
            </a:r>
            <a:r>
              <a:rPr lang="en-US" sz="3200" dirty="0" err="1"/>
              <a:t>UChicago</a:t>
            </a:r>
            <a:r>
              <a:rPr lang="en-US" sz="3200" dirty="0"/>
              <a:t>, reindeer δ</a:t>
            </a:r>
            <a:r>
              <a:rPr lang="en-US" sz="3200" baseline="30000" dirty="0"/>
              <a:t>13</a:t>
            </a:r>
            <a:r>
              <a:rPr lang="en-US" sz="3200" dirty="0"/>
              <a:t>C and δ</a:t>
            </a:r>
            <a:r>
              <a:rPr lang="en-US" sz="3200" baseline="30000" dirty="0"/>
              <a:t>15</a:t>
            </a:r>
            <a:r>
              <a:rPr lang="en-US" sz="3200" dirty="0"/>
              <a:t>N patterns were analyzed using multiple regression with valley system (Coles/Sassendalen), valley type (coastal/interior), age (adult, yearling, or calf), atmospheric δ</a:t>
            </a:r>
            <a:r>
              <a:rPr lang="en-US" sz="3200" baseline="30000" dirty="0"/>
              <a:t>13</a:t>
            </a:r>
            <a:r>
              <a:rPr lang="en-US" sz="3200" dirty="0"/>
              <a:t>C, hair C:N (log</a:t>
            </a:r>
            <a:r>
              <a:rPr lang="en-US" sz="3200" baseline="-25000" dirty="0">
                <a:ea typeface="Times New Roman" panose="02020603050405020304" pitchFamily="18" charset="0"/>
              </a:rPr>
              <a:t>e</a:t>
            </a:r>
            <a:r>
              <a:rPr lang="en-US" sz="3200" dirty="0"/>
              <a:t>), July temperature and precipitation (lagged 0, 1, or 2 years), and interactions of climatic variables with valley system, valley type, and age. </a:t>
            </a:r>
          </a:p>
          <a:p>
            <a:r>
              <a:rPr lang="en-US" sz="3200" dirty="0"/>
              <a:t>∙ NDVI (normalized difference vegetation index, a measure of greenness) measurements are from 2000-06 for Colesdalen, 2000-02 &amp; 2012 for Sassendalen.</a:t>
            </a:r>
          </a:p>
          <a:p>
            <a:r>
              <a:rPr lang="en-US" sz="3200" dirty="0"/>
              <a:t>∙ Cluster analysis on plant isotope signatures was used to assign species to discrete groups. </a:t>
            </a:r>
          </a:p>
          <a:p>
            <a:endParaRPr lang="en-US" sz="3200" b="1" dirty="0"/>
          </a:p>
          <a:p>
            <a:pPr algn="ctr"/>
            <a:r>
              <a:rPr lang="en-US" sz="3200" b="1" dirty="0"/>
              <a:t>Results</a:t>
            </a:r>
            <a:endParaRPr lang="en-US" sz="3200" dirty="0"/>
          </a:p>
          <a:p>
            <a:r>
              <a:rPr lang="en-US" sz="3200" dirty="0"/>
              <a:t>∙ Forage plants separated into moss, ectomycorrhizal dicots, and graminoids/</a:t>
            </a:r>
            <a:r>
              <a:rPr lang="en-US" sz="3200" i="1" dirty="0"/>
              <a:t>Equisetum</a:t>
            </a:r>
            <a:r>
              <a:rPr lang="en-US" sz="3200" dirty="0"/>
              <a:t> (</a:t>
            </a:r>
            <a:r>
              <a:rPr lang="en-US" sz="3200" dirty="0">
                <a:solidFill>
                  <a:srgbClr val="00B0F0"/>
                </a:solidFill>
              </a:rPr>
              <a:t>Fig. 2</a:t>
            </a:r>
            <a:r>
              <a:rPr lang="en-US" sz="3200" dirty="0"/>
              <a:t>).</a:t>
            </a:r>
          </a:p>
          <a:p>
            <a:r>
              <a:rPr lang="en-US" sz="3200" dirty="0"/>
              <a:t>∙ NDVI increased with </a:t>
            </a:r>
            <a:r>
              <a:rPr lang="en-US" sz="3200" dirty="0" err="1"/>
              <a:t>precip</a:t>
            </a:r>
            <a:r>
              <a:rPr lang="en-US" sz="3200" dirty="0"/>
              <a:t>., decreased with 2-yr lag temp., and varied among valleys (</a:t>
            </a:r>
            <a:r>
              <a:rPr lang="en-US" sz="3200" dirty="0">
                <a:solidFill>
                  <a:srgbClr val="00B0F0"/>
                </a:solidFill>
              </a:rPr>
              <a:t>Table 1</a:t>
            </a:r>
            <a:r>
              <a:rPr lang="en-US" sz="3200" dirty="0"/>
              <a:t>).</a:t>
            </a:r>
          </a:p>
          <a:p>
            <a:r>
              <a:rPr lang="en-US" sz="3200" dirty="0"/>
              <a:t>∙ </a:t>
            </a:r>
            <a:r>
              <a:rPr lang="en-US" sz="3200" dirty="0" err="1"/>
              <a:t>Subvalley</a:t>
            </a:r>
            <a:r>
              <a:rPr lang="en-US" sz="3200" dirty="0"/>
              <a:t> reindeer  δ</a:t>
            </a:r>
            <a:r>
              <a:rPr lang="en-US" sz="3200" baseline="30000" dirty="0"/>
              <a:t>13</a:t>
            </a:r>
            <a:r>
              <a:rPr lang="en-US" sz="3200" dirty="0"/>
              <a:t>C correlated with NDVI-estimated onset date of growing season (</a:t>
            </a:r>
            <a:r>
              <a:rPr lang="en-US" sz="3200" dirty="0">
                <a:solidFill>
                  <a:srgbClr val="00B0F0"/>
                </a:solidFill>
              </a:rPr>
              <a:t>Fig. 3</a:t>
            </a:r>
            <a:r>
              <a:rPr lang="en-US" sz="3200" dirty="0"/>
              <a:t>).</a:t>
            </a:r>
          </a:p>
          <a:p>
            <a:r>
              <a:rPr lang="en-US" sz="3200" dirty="0"/>
              <a:t>∙ Reindeer  δ</a:t>
            </a:r>
            <a:r>
              <a:rPr lang="en-US" sz="3200" baseline="30000" dirty="0"/>
              <a:t>13</a:t>
            </a:r>
            <a:r>
              <a:rPr lang="en-US" sz="3200" dirty="0"/>
              <a:t>C and  δ</a:t>
            </a:r>
            <a:r>
              <a:rPr lang="en-US" sz="3200" baseline="30000" dirty="0"/>
              <a:t>15</a:t>
            </a:r>
            <a:r>
              <a:rPr lang="en-US" sz="3200" dirty="0"/>
              <a:t>N varied by year and by valley system (</a:t>
            </a:r>
            <a:r>
              <a:rPr lang="en-US" sz="3200" dirty="0">
                <a:solidFill>
                  <a:srgbClr val="00B0F0"/>
                </a:solidFill>
              </a:rPr>
              <a:t>Fig. 4</a:t>
            </a:r>
            <a:r>
              <a:rPr lang="en-US" sz="3200" dirty="0"/>
              <a:t>).</a:t>
            </a:r>
          </a:p>
          <a:p>
            <a:r>
              <a:rPr lang="en-US" sz="3200" dirty="0"/>
              <a:t>∙ </a:t>
            </a:r>
            <a:r>
              <a:rPr lang="en-US" sz="3200" dirty="0" err="1"/>
              <a:t>Colesdal</a:t>
            </a:r>
            <a:r>
              <a:rPr lang="en-US" sz="3200" dirty="0"/>
              <a:t>./coastal reindeer higher in δ</a:t>
            </a:r>
            <a:r>
              <a:rPr lang="en-US" sz="3200" baseline="30000" dirty="0"/>
              <a:t>15</a:t>
            </a:r>
            <a:r>
              <a:rPr lang="en-US" sz="3200" dirty="0"/>
              <a:t>N, lower in δ</a:t>
            </a:r>
            <a:r>
              <a:rPr lang="en-US" sz="3200" baseline="30000" dirty="0"/>
              <a:t>13</a:t>
            </a:r>
            <a:r>
              <a:rPr lang="en-US" sz="3200" dirty="0"/>
              <a:t>C than </a:t>
            </a:r>
            <a:r>
              <a:rPr lang="en-US" sz="3200" dirty="0" err="1"/>
              <a:t>Sassendal</a:t>
            </a:r>
            <a:r>
              <a:rPr lang="en-US" sz="3200" dirty="0"/>
              <a:t>./interior reindeer (</a:t>
            </a:r>
            <a:r>
              <a:rPr lang="en-US" sz="3200" dirty="0">
                <a:solidFill>
                  <a:srgbClr val="00B0F0"/>
                </a:solidFill>
              </a:rPr>
              <a:t>Fig. 4</a:t>
            </a:r>
            <a:r>
              <a:rPr lang="en-US" sz="3200" dirty="0"/>
              <a:t>). </a:t>
            </a:r>
          </a:p>
          <a:p>
            <a:r>
              <a:rPr lang="en-US" sz="3200" dirty="0"/>
              <a:t>∙ In linear regression models (</a:t>
            </a:r>
            <a:r>
              <a:rPr lang="en-US" sz="3200" dirty="0">
                <a:solidFill>
                  <a:srgbClr val="00B0F0"/>
                </a:solidFill>
              </a:rPr>
              <a:t>Table 2</a:t>
            </a:r>
            <a:r>
              <a:rPr lang="en-US" sz="3200" dirty="0"/>
              <a:t>), July temperature positively correlated with reindeer δ</a:t>
            </a:r>
            <a:r>
              <a:rPr lang="en-US" sz="3200" baseline="30000" dirty="0"/>
              <a:t>15</a:t>
            </a:r>
            <a:r>
              <a:rPr lang="en-US" sz="3200" dirty="0"/>
              <a:t>N (1- &amp; 2-yr lag) and with adult and yearling δ</a:t>
            </a:r>
            <a:r>
              <a:rPr lang="en-US" sz="3200" baseline="30000" dirty="0"/>
              <a:t>13</a:t>
            </a:r>
            <a:r>
              <a:rPr lang="en-US" sz="3200" dirty="0"/>
              <a:t>C (0- &amp; 1-yr lag)</a:t>
            </a:r>
            <a:r>
              <a:rPr lang="en-US" sz="3200" b="1" dirty="0"/>
              <a:t>.</a:t>
            </a:r>
          </a:p>
          <a:p>
            <a:r>
              <a:rPr lang="en-US" sz="3200" dirty="0"/>
              <a:t>∙ Reindeer  δ</a:t>
            </a:r>
            <a:r>
              <a:rPr lang="en-US" sz="3200" baseline="30000" dirty="0"/>
              <a:t>13</a:t>
            </a:r>
            <a:r>
              <a:rPr lang="en-US" sz="3200" dirty="0"/>
              <a:t>C correlated with atmospheric CO</a:t>
            </a:r>
            <a:r>
              <a:rPr lang="en-US" sz="3200" baseline="-25000" dirty="0"/>
              <a:t>2</a:t>
            </a:r>
            <a:r>
              <a:rPr lang="en-US" sz="3200" dirty="0"/>
              <a:t> δ</a:t>
            </a:r>
            <a:r>
              <a:rPr lang="en-US" sz="3200" baseline="30000" dirty="0"/>
              <a:t>13</a:t>
            </a:r>
            <a:r>
              <a:rPr lang="en-US" sz="3200" dirty="0"/>
              <a:t>C, with a slope of ~2.</a:t>
            </a:r>
            <a:endParaRPr lang="en-US" sz="3200" b="1" dirty="0"/>
          </a:p>
          <a:p>
            <a:r>
              <a:rPr lang="en-US" sz="3200" dirty="0"/>
              <a:t>. Calves were higher in δ</a:t>
            </a:r>
            <a:r>
              <a:rPr lang="en-US" sz="3200" baseline="30000" dirty="0"/>
              <a:t>13</a:t>
            </a:r>
            <a:r>
              <a:rPr lang="en-US" sz="3200" dirty="0"/>
              <a:t>C and δ</a:t>
            </a:r>
            <a:r>
              <a:rPr lang="en-US" sz="3200" baseline="30000" dirty="0"/>
              <a:t>15</a:t>
            </a:r>
            <a:r>
              <a:rPr lang="en-US" sz="3200" dirty="0"/>
              <a:t>N than adults and yearlings, consistent with a trophic effect.</a:t>
            </a:r>
          </a:p>
          <a:p>
            <a:r>
              <a:rPr lang="en-US" sz="3200" dirty="0"/>
              <a:t>. Hair δ</a:t>
            </a:r>
            <a:r>
              <a:rPr lang="en-US" sz="3200" baseline="30000" dirty="0"/>
              <a:t>13</a:t>
            </a:r>
            <a:r>
              <a:rPr lang="en-US" sz="3200" dirty="0"/>
              <a:t>C correlated negatively with hair C:N.</a:t>
            </a:r>
          </a:p>
          <a:p>
            <a:endParaRPr lang="en-US" sz="3200" dirty="0"/>
          </a:p>
          <a:p>
            <a:pPr algn="ctr"/>
            <a:r>
              <a:rPr lang="en-US" sz="3200" b="1" dirty="0"/>
              <a:t>Discussion/Conclusions</a:t>
            </a:r>
          </a:p>
          <a:p>
            <a:r>
              <a:rPr lang="en-US" sz="3200" dirty="0"/>
              <a:t>∙ δ</a:t>
            </a:r>
            <a:r>
              <a:rPr lang="en-US" sz="3200" baseline="30000" dirty="0"/>
              <a:t>13</a:t>
            </a:r>
            <a:r>
              <a:rPr lang="en-US" sz="3200" dirty="0"/>
              <a:t>C and δ</a:t>
            </a:r>
            <a:r>
              <a:rPr lang="en-US" sz="3200" baseline="30000" dirty="0"/>
              <a:t>15</a:t>
            </a:r>
            <a:r>
              <a:rPr lang="en-US" sz="3200" dirty="0"/>
              <a:t>N analysis indicated that populations separated by less than 50 km differed in graminoid vs moss consumption. </a:t>
            </a:r>
          </a:p>
          <a:p>
            <a:r>
              <a:rPr lang="en-US" sz="3200" dirty="0"/>
              <a:t>∙ Milder climates in Colesdalen and outer valleys increased graminoid consumption. Temperature-mediated increases in δ</a:t>
            </a:r>
            <a:r>
              <a:rPr lang="en-US" sz="3200" baseline="30000" dirty="0"/>
              <a:t>15</a:t>
            </a:r>
            <a:r>
              <a:rPr lang="en-US" sz="3200" dirty="0"/>
              <a:t>N reflect switches to graminoids and multi-year effects. </a:t>
            </a:r>
          </a:p>
          <a:p>
            <a:r>
              <a:rPr lang="en-US" sz="3200" dirty="0"/>
              <a:t>∙ </a:t>
            </a:r>
            <a:r>
              <a:rPr lang="en-US" sz="3200" baseline="30000" dirty="0"/>
              <a:t>13</a:t>
            </a:r>
            <a:r>
              <a:rPr lang="en-US" sz="3200" dirty="0"/>
              <a:t>C photosynthetic discrimination increased with falling atmospheric δ</a:t>
            </a:r>
            <a:r>
              <a:rPr lang="en-US" sz="3200" baseline="30000" dirty="0"/>
              <a:t>13</a:t>
            </a:r>
            <a:r>
              <a:rPr lang="en-US" sz="3200" dirty="0"/>
              <a:t>C (slope of 2) and rising atmospheric </a:t>
            </a:r>
            <a:r>
              <a:rPr lang="en-US" sz="3200" i="1" dirty="0"/>
              <a:t>p</a:t>
            </a:r>
            <a:r>
              <a:rPr lang="en-US" sz="3200" dirty="0"/>
              <a:t>CO</a:t>
            </a:r>
            <a:r>
              <a:rPr lang="en-US" sz="3200" baseline="-25000" dirty="0"/>
              <a:t>2</a:t>
            </a:r>
            <a:r>
              <a:rPr lang="en-US" sz="3200" dirty="0"/>
              <a:t>, indicating that Svalbard plants responded physiologically to rising CO</a:t>
            </a:r>
            <a:r>
              <a:rPr lang="en-US" sz="3200" baseline="-25000" dirty="0"/>
              <a:t>2</a:t>
            </a:r>
            <a:r>
              <a:rPr lang="en-US" sz="3200" dirty="0"/>
              <a:t> concentrations, possibly by decreasing photorespiration. </a:t>
            </a:r>
          </a:p>
          <a:p>
            <a:r>
              <a:rPr lang="en-US" sz="3200" dirty="0"/>
              <a:t>∙ Remote sensing (NDVI) and isotopic data suggested an early-season switch from moss to vascular plant dependence in valleys closer to the sea, suggesting both localized differences in forage availability related to the growing season onset and high site fidelity. </a:t>
            </a:r>
          </a:p>
          <a:p>
            <a:r>
              <a:rPr lang="en-US" sz="3200" dirty="0"/>
              <a:t>∙ Overall, these data provide evidence that δ</a:t>
            </a:r>
            <a:r>
              <a:rPr lang="en-US" sz="3200" baseline="30000" dirty="0"/>
              <a:t>13</a:t>
            </a:r>
            <a:r>
              <a:rPr lang="en-US" sz="3200" dirty="0"/>
              <a:t>C and δ</a:t>
            </a:r>
            <a:r>
              <a:rPr lang="en-US" sz="3200" baseline="30000" dirty="0"/>
              <a:t>15</a:t>
            </a:r>
            <a:r>
              <a:rPr lang="en-US" sz="3200" dirty="0"/>
              <a:t>N measurements can detect dietary shifts over short time periods and fine spatial scales, indicating that isotopic studies can help monitor herbivory in the changing Arctic.</a:t>
            </a:r>
          </a:p>
          <a:p>
            <a:r>
              <a:rPr lang="en-US" sz="3200" u="sng" dirty="0"/>
              <a:t>Questions for discussion:</a:t>
            </a:r>
          </a:p>
          <a:p>
            <a:r>
              <a:rPr lang="en-US" sz="3200" dirty="0"/>
              <a:t>∙ (-) correlation of 2-yr lag July temp. and NDVI reflects increased N immobilization from old litter. </a:t>
            </a:r>
          </a:p>
          <a:p>
            <a:r>
              <a:rPr lang="en-US" sz="3200" dirty="0"/>
              <a:t>∙ Regressions ok (adj. r2 = 0.50, 0.44) if </a:t>
            </a:r>
            <a:r>
              <a:rPr lang="en-US" sz="3200" i="1" dirty="0" err="1"/>
              <a:t>subvalley</a:t>
            </a:r>
            <a:r>
              <a:rPr lang="en-US" sz="3200" dirty="0"/>
              <a:t> used instead of C/S, I/O valleys for d13C, d15N.</a:t>
            </a:r>
          </a:p>
          <a:p>
            <a:r>
              <a:rPr lang="en-US" sz="3200" dirty="0"/>
              <a:t>∙ (-) correlation of hair C/N and δ</a:t>
            </a:r>
            <a:r>
              <a:rPr lang="en-US" sz="3200" baseline="30000" dirty="0"/>
              <a:t>13</a:t>
            </a:r>
            <a:r>
              <a:rPr lang="en-US" sz="3200" dirty="0"/>
              <a:t>C may reflect proportions of essential (low δ</a:t>
            </a:r>
            <a:r>
              <a:rPr lang="en-US" sz="3200" baseline="30000" dirty="0"/>
              <a:t>13</a:t>
            </a:r>
            <a:r>
              <a:rPr lang="en-US" sz="3200" dirty="0"/>
              <a:t>C, high C/N) vs non-essential amino acids (high δ</a:t>
            </a:r>
            <a:r>
              <a:rPr lang="en-US" sz="3200" baseline="30000" dirty="0"/>
              <a:t>13</a:t>
            </a:r>
            <a:r>
              <a:rPr lang="en-US" sz="3200" dirty="0"/>
              <a:t>C, low C/N). </a:t>
            </a:r>
          </a:p>
          <a:p>
            <a:r>
              <a:rPr lang="en-US" sz="3200" dirty="0"/>
              <a:t>∙ Does 1-yr </a:t>
            </a:r>
            <a:r>
              <a:rPr lang="en-US" sz="3200" dirty="0" err="1"/>
              <a:t>JuTemp</a:t>
            </a:r>
            <a:r>
              <a:rPr lang="en-US" sz="3200" dirty="0"/>
              <a:t> x Age interaction reflect increased graminoid-derived consumption in calves, decreased woody dicots, or decreased </a:t>
            </a:r>
            <a:r>
              <a:rPr lang="en-US" sz="3200" baseline="30000" dirty="0"/>
              <a:t>13</a:t>
            </a:r>
            <a:r>
              <a:rPr lang="en-US" sz="3200" dirty="0"/>
              <a:t>C discrimination (higher δ</a:t>
            </a:r>
            <a:r>
              <a:rPr lang="en-US" sz="3200" baseline="30000" dirty="0"/>
              <a:t>13</a:t>
            </a:r>
            <a:r>
              <a:rPr lang="en-US" sz="3200" dirty="0"/>
              <a:t>C) with increased N in foliage? </a:t>
            </a:r>
          </a:p>
          <a:p>
            <a:endParaRPr lang="en-US" sz="3200" dirty="0"/>
          </a:p>
        </p:txBody>
      </p:sp>
      <p:sp>
        <p:nvSpPr>
          <p:cNvPr id="7" name="TextBox 6"/>
          <p:cNvSpPr txBox="1"/>
          <p:nvPr/>
        </p:nvSpPr>
        <p:spPr>
          <a:xfrm>
            <a:off x="27889200" y="19812000"/>
            <a:ext cx="9982200" cy="559271"/>
          </a:xfrm>
          <a:prstGeom prst="rect">
            <a:avLst/>
          </a:prstGeom>
          <a:noFill/>
        </p:spPr>
        <p:txBody>
          <a:bodyPr wrap="square" lIns="96661" tIns="48331" rIns="96661" bIns="48331" rtlCol="0">
            <a:spAutoFit/>
          </a:bodyPr>
          <a:lstStyle/>
          <a:p>
            <a:endParaRPr lang="en-US" sz="3000" dirty="0"/>
          </a:p>
        </p:txBody>
      </p:sp>
      <p:sp>
        <p:nvSpPr>
          <p:cNvPr id="19" name="TextBox 18"/>
          <p:cNvSpPr txBox="1"/>
          <p:nvPr/>
        </p:nvSpPr>
        <p:spPr>
          <a:xfrm>
            <a:off x="27163555" y="3495041"/>
            <a:ext cx="193968" cy="1280351"/>
          </a:xfrm>
          <a:prstGeom prst="rect">
            <a:avLst/>
          </a:prstGeom>
          <a:noFill/>
        </p:spPr>
        <p:txBody>
          <a:bodyPr wrap="none" lIns="96661" tIns="48331" rIns="96661" bIns="48331" rtlCol="0">
            <a:spAutoFit/>
          </a:bodyPr>
          <a:lstStyle/>
          <a:p>
            <a:endParaRPr lang="en-US" dirty="0"/>
          </a:p>
        </p:txBody>
      </p:sp>
      <p:sp>
        <p:nvSpPr>
          <p:cNvPr id="25" name="Rectangle 24"/>
          <p:cNvSpPr/>
          <p:nvPr/>
        </p:nvSpPr>
        <p:spPr>
          <a:xfrm>
            <a:off x="17658774" y="27625800"/>
            <a:ext cx="19112786" cy="1975043"/>
          </a:xfrm>
          <a:prstGeom prst="rect">
            <a:avLst/>
          </a:prstGeom>
        </p:spPr>
        <p:txBody>
          <a:bodyPr wrap="square" lIns="96661" tIns="48331" rIns="96661" bIns="48331">
            <a:spAutoFit/>
          </a:bodyPr>
          <a:lstStyle/>
          <a:p>
            <a:pPr algn="ctr"/>
            <a:r>
              <a:rPr lang="en-US" sz="3000" b="1" dirty="0"/>
              <a:t>Acknowledgements</a:t>
            </a:r>
          </a:p>
          <a:p>
            <a:pPr algn="ctr"/>
            <a:r>
              <a:rPr lang="en-US" sz="1600" dirty="0"/>
              <a:t>We thank Ruth Varner and Richard Lucas for their mentorship, Janet Chen and David </a:t>
            </a:r>
            <a:r>
              <a:rPr lang="en-US" sz="1600" dirty="0" err="1"/>
              <a:t>Riach</a:t>
            </a:r>
            <a:r>
              <a:rPr lang="en-US" sz="1600" dirty="0"/>
              <a:t> for assistance with sample preparation and analysis, </a:t>
            </a:r>
            <a:r>
              <a:rPr lang="en-US" sz="1600" dirty="0" err="1"/>
              <a:t>Sauli</a:t>
            </a:r>
            <a:r>
              <a:rPr lang="en-US" sz="1600" dirty="0"/>
              <a:t> </a:t>
            </a:r>
            <a:r>
              <a:rPr lang="en-US" sz="1600" dirty="0" err="1"/>
              <a:t>Laaksonen</a:t>
            </a:r>
            <a:r>
              <a:rPr lang="en-US" sz="1600" dirty="0"/>
              <a:t>, Daniela </a:t>
            </a:r>
            <a:r>
              <a:rPr lang="en-US" sz="1600" dirty="0" err="1"/>
              <a:t>Kalthoff</a:t>
            </a:r>
            <a:r>
              <a:rPr lang="en-US" sz="1600" dirty="0"/>
              <a:t>, </a:t>
            </a:r>
            <a:r>
              <a:rPr lang="en-US" sz="1600" dirty="0" err="1"/>
              <a:t>Göran</a:t>
            </a:r>
            <a:r>
              <a:rPr lang="en-US" sz="1600" dirty="0"/>
              <a:t> </a:t>
            </a:r>
            <a:r>
              <a:rPr lang="en-US" sz="1600" dirty="0" err="1"/>
              <a:t>Sjöberg</a:t>
            </a:r>
            <a:r>
              <a:rPr lang="en-US" sz="1600" dirty="0"/>
              <a:t>, Berit Inga, and Erik </a:t>
            </a:r>
            <a:r>
              <a:rPr lang="en-US" sz="1600" dirty="0" err="1"/>
              <a:t>Ropstad</a:t>
            </a:r>
            <a:r>
              <a:rPr lang="en-US" sz="1600" dirty="0"/>
              <a:t> for sample collection, </a:t>
            </a:r>
            <a:r>
              <a:rPr lang="en-US" sz="1600" dirty="0" err="1"/>
              <a:t>Bernt</a:t>
            </a:r>
            <a:r>
              <a:rPr lang="en-US" sz="1600" dirty="0"/>
              <a:t> Johansen, Brage Hansen, the REINCLIM project, Leif </a:t>
            </a:r>
            <a:r>
              <a:rPr lang="en-US" sz="1600" dirty="0" err="1"/>
              <a:t>Egil</a:t>
            </a:r>
            <a:r>
              <a:rPr lang="en-US" sz="1600" dirty="0"/>
              <a:t> </a:t>
            </a:r>
            <a:r>
              <a:rPr lang="en-US" sz="1600" dirty="0" err="1"/>
              <a:t>Loe</a:t>
            </a:r>
            <a:r>
              <a:rPr lang="en-US" sz="1600" dirty="0"/>
              <a:t>, </a:t>
            </a:r>
            <a:r>
              <a:rPr lang="en-US" sz="1600" dirty="0" err="1"/>
              <a:t>Audun</a:t>
            </a:r>
            <a:r>
              <a:rPr lang="en-US" sz="1600" dirty="0"/>
              <a:t> Stien, Henry Lee, Ernst Linder, Donald Phillips, Mark Edwards, Matt </a:t>
            </a:r>
            <a:r>
              <a:rPr lang="en-US" sz="1600" dirty="0" err="1"/>
              <a:t>Sponheimer</a:t>
            </a:r>
            <a:r>
              <a:rPr lang="en-US" sz="1600" dirty="0"/>
              <a:t>, and Tim Wootton for technical advice, John Hobbie for his comments on the manuscript, and Jean </a:t>
            </a:r>
            <a:r>
              <a:rPr lang="en-US" sz="1600" dirty="0" err="1"/>
              <a:t>Polfus</a:t>
            </a:r>
            <a:r>
              <a:rPr lang="en-US" sz="1600" dirty="0"/>
              <a:t> for access to raw data. Initial project formulation was made possible by mentorship from the National Science Foundation REU Site - Northern Ecosystems Research for Undergraduates (EAR-1063037). Funding to E.H. for data analysis by the U.S. NSF ARC-1108074. Analyses at U. Chicago were supported by U.S. National Science Foundation grant EAR-0923831, awarded to A.S.C.</a:t>
            </a:r>
          </a:p>
          <a:p>
            <a:pPr algn="ctr"/>
            <a:r>
              <a:rPr lang="en-US" sz="2800" dirty="0"/>
              <a:t> </a:t>
            </a:r>
          </a:p>
        </p:txBody>
      </p:sp>
      <p:sp>
        <p:nvSpPr>
          <p:cNvPr id="26" name="Rectangle 25"/>
          <p:cNvSpPr/>
          <p:nvPr/>
        </p:nvSpPr>
        <p:spPr>
          <a:xfrm>
            <a:off x="17041089" y="2505831"/>
            <a:ext cx="8714511" cy="559271"/>
          </a:xfrm>
          <a:prstGeom prst="rect">
            <a:avLst/>
          </a:prstGeom>
        </p:spPr>
        <p:txBody>
          <a:bodyPr wrap="square" lIns="96661" tIns="48331" rIns="96661" bIns="48331">
            <a:spAutoFit/>
          </a:bodyPr>
          <a:lstStyle/>
          <a:p>
            <a:r>
              <a:rPr lang="en-US" sz="3000" dirty="0">
                <a:solidFill>
                  <a:srgbClr val="0070C0"/>
                </a:solidFill>
              </a:rPr>
              <a:t>Figure 1</a:t>
            </a:r>
            <a:r>
              <a:rPr lang="en-US" sz="3000" dirty="0"/>
              <a:t>. Valley locations, Svalbard.</a:t>
            </a:r>
            <a:endParaRPr lang="en-US" sz="3000" dirty="0">
              <a:highlight>
                <a:srgbClr val="FFFF00"/>
              </a:highlight>
            </a:endParaRPr>
          </a:p>
        </p:txBody>
      </p:sp>
      <p:pic>
        <p:nvPicPr>
          <p:cNvPr id="30" name="Picture 51" descr="nsfe"/>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0" y="27840433"/>
            <a:ext cx="1371600" cy="134416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7" name="Rectangle 36"/>
          <p:cNvSpPr/>
          <p:nvPr/>
        </p:nvSpPr>
        <p:spPr>
          <a:xfrm>
            <a:off x="24637079" y="15329689"/>
            <a:ext cx="13554525" cy="4522905"/>
          </a:xfrm>
          <a:prstGeom prst="rect">
            <a:avLst/>
          </a:prstGeom>
        </p:spPr>
        <p:txBody>
          <a:bodyPr wrap="square">
            <a:spAutoFit/>
          </a:bodyPr>
          <a:lstStyle/>
          <a:p>
            <a:pPr>
              <a:lnSpc>
                <a:spcPct val="115000"/>
              </a:lnSpc>
            </a:pPr>
            <a:r>
              <a:rPr lang="en-US" sz="2800" dirty="0">
                <a:solidFill>
                  <a:schemeClr val="accent1"/>
                </a:solidFill>
                <a:ea typeface="Calibri"/>
                <a:cs typeface="Times New Roman"/>
              </a:rPr>
              <a:t>Table 2. </a:t>
            </a:r>
            <a:r>
              <a:rPr lang="en-US" sz="2800" dirty="0"/>
              <a:t>Stepwise regression models with valley location (Inner or Outer), valley system (Colesdalen or Sassendalen) and age class (adult (221), yearling (20), or calf (58)) as nominal variables. Adjusted r</a:t>
            </a:r>
            <a:r>
              <a:rPr lang="en-US" sz="2800" baseline="30000" dirty="0"/>
              <a:t>2 </a:t>
            </a:r>
            <a:r>
              <a:rPr lang="en-US" sz="2800" dirty="0"/>
              <a:t>= 0.478 for δ</a:t>
            </a:r>
            <a:r>
              <a:rPr lang="en-US" sz="2800" baseline="30000" dirty="0"/>
              <a:t>13</a:t>
            </a:r>
            <a:r>
              <a:rPr lang="en-US" sz="2800" dirty="0"/>
              <a:t>C and 0.434 for δ</a:t>
            </a:r>
            <a:r>
              <a:rPr lang="en-US" sz="2800" baseline="30000" dirty="0"/>
              <a:t>15</a:t>
            </a:r>
            <a:r>
              <a:rPr lang="en-US" sz="2800" dirty="0"/>
              <a:t>N. n = 299. Temperature in °C and precipitation in mm. %Var. = % of modeled variance explained by a variable. </a:t>
            </a:r>
            <a:r>
              <a:rPr lang="en-US" sz="2800" dirty="0" err="1"/>
              <a:t>Jutemp</a:t>
            </a:r>
            <a:r>
              <a:rPr lang="en-US" sz="2800" dirty="0"/>
              <a:t> = July temperature, </a:t>
            </a:r>
            <a:r>
              <a:rPr lang="en-US" sz="2800" dirty="0" err="1"/>
              <a:t>Juprecip</a:t>
            </a:r>
            <a:r>
              <a:rPr lang="en-US" sz="2800" dirty="0"/>
              <a:t> = July precipitation, </a:t>
            </a:r>
            <a:r>
              <a:rPr lang="en-US" sz="2800" dirty="0" err="1"/>
              <a:t>Vsys</a:t>
            </a:r>
            <a:r>
              <a:rPr lang="en-US" sz="2800" dirty="0"/>
              <a:t> = Valley system, and </a:t>
            </a:r>
            <a:r>
              <a:rPr lang="en-US" sz="2800" dirty="0" err="1"/>
              <a:t>Vtype</a:t>
            </a:r>
            <a:r>
              <a:rPr lang="en-US" sz="2800" dirty="0"/>
              <a:t> = Valley type. Mean July temperature was 6.20, 6.46, and 6.19 °C for no lag (0 yr), one-year lag (1 yr), and two-year lag (2 yr), respectively. Mean July precipitation was 21.50 mm. Nominal variables not given (Sassendalen, interior valleys, and calves) have the negative of the corresponding coefficients.</a:t>
            </a:r>
            <a:endParaRPr lang="en-US" sz="2800" dirty="0">
              <a:ea typeface="Calibri"/>
              <a:cs typeface="Times New Roman"/>
            </a:endParaRPr>
          </a:p>
        </p:txBody>
      </p:sp>
      <p:sp>
        <p:nvSpPr>
          <p:cNvPr id="14" name="TextBox 13"/>
          <p:cNvSpPr txBox="1"/>
          <p:nvPr/>
        </p:nvSpPr>
        <p:spPr>
          <a:xfrm>
            <a:off x="25401205" y="8515728"/>
            <a:ext cx="4815105" cy="3785652"/>
          </a:xfrm>
          <a:prstGeom prst="rect">
            <a:avLst/>
          </a:prstGeom>
          <a:noFill/>
        </p:spPr>
        <p:txBody>
          <a:bodyPr wrap="square" rtlCol="0">
            <a:spAutoFit/>
          </a:bodyPr>
          <a:lstStyle/>
          <a:p>
            <a:pPr lvl="0"/>
            <a:r>
              <a:rPr lang="en-US" sz="3000" dirty="0">
                <a:solidFill>
                  <a:srgbClr val="0070C0"/>
                </a:solidFill>
              </a:rPr>
              <a:t>Figure 3. </a:t>
            </a:r>
            <a:r>
              <a:rPr lang="en-US" sz="3000" dirty="0"/>
              <a:t>Growing season (GR) onset date, 2000-2012, for each study valley versus adult reindeer δ</a:t>
            </a:r>
            <a:r>
              <a:rPr lang="en-US" sz="3000" baseline="30000" dirty="0"/>
              <a:t>13</a:t>
            </a:r>
            <a:r>
              <a:rPr lang="en-US" sz="3000" dirty="0"/>
              <a:t>C. Interior valleys (I) had later GR onset dates and higher reindeer δ</a:t>
            </a:r>
            <a:r>
              <a:rPr lang="en-US" sz="3000" baseline="30000" dirty="0"/>
              <a:t>13</a:t>
            </a:r>
            <a:r>
              <a:rPr lang="en-US" sz="3000" dirty="0"/>
              <a:t>C than outer (coastal) valleys (O). Error bars ± se.</a:t>
            </a:r>
          </a:p>
        </p:txBody>
      </p:sp>
      <p:sp>
        <p:nvSpPr>
          <p:cNvPr id="15" name="TextBox 14"/>
          <p:cNvSpPr txBox="1"/>
          <p:nvPr/>
        </p:nvSpPr>
        <p:spPr>
          <a:xfrm>
            <a:off x="25540511" y="2553095"/>
            <a:ext cx="4625608" cy="4708981"/>
          </a:xfrm>
          <a:prstGeom prst="rect">
            <a:avLst/>
          </a:prstGeom>
          <a:noFill/>
        </p:spPr>
        <p:txBody>
          <a:bodyPr wrap="square" rtlCol="0">
            <a:spAutoFit/>
          </a:bodyPr>
          <a:lstStyle/>
          <a:p>
            <a:pPr lvl="0"/>
            <a:r>
              <a:rPr lang="en-US" sz="3000" dirty="0">
                <a:solidFill>
                  <a:srgbClr val="0070C0"/>
                </a:solidFill>
              </a:rPr>
              <a:t>Figure 2. </a:t>
            </a:r>
            <a:r>
              <a:rPr lang="en-US" sz="3000" dirty="0"/>
              <a:t>Mean δ</a:t>
            </a:r>
            <a:r>
              <a:rPr lang="en-US" sz="3000" baseline="30000" dirty="0"/>
              <a:t>13</a:t>
            </a:r>
            <a:r>
              <a:rPr lang="en-US" sz="3000" dirty="0"/>
              <a:t>C and δ</a:t>
            </a:r>
            <a:r>
              <a:rPr lang="en-US" sz="3000" baseline="30000" dirty="0"/>
              <a:t>15</a:t>
            </a:r>
            <a:r>
              <a:rPr lang="en-US" sz="3000" dirty="0"/>
              <a:t>N of local forage plant species corresponded to three functional groups by cluster analysis: a) non-mycorrhizal vascular plants, b) ectomycorrhizal vascular plants, c) mosses. Ovals designate the same source category. Error bars ± sd.</a:t>
            </a:r>
          </a:p>
        </p:txBody>
      </p:sp>
      <p:sp>
        <p:nvSpPr>
          <p:cNvPr id="40" name="TextBox 39"/>
          <p:cNvSpPr txBox="1"/>
          <p:nvPr/>
        </p:nvSpPr>
        <p:spPr>
          <a:xfrm>
            <a:off x="25282797" y="12229743"/>
            <a:ext cx="5051919" cy="2400657"/>
          </a:xfrm>
          <a:prstGeom prst="rect">
            <a:avLst/>
          </a:prstGeom>
          <a:noFill/>
        </p:spPr>
        <p:txBody>
          <a:bodyPr wrap="square" rtlCol="0">
            <a:spAutoFit/>
          </a:bodyPr>
          <a:lstStyle/>
          <a:p>
            <a:pPr lvl="0"/>
            <a:r>
              <a:rPr lang="en-US" sz="3000" dirty="0">
                <a:solidFill>
                  <a:srgbClr val="0070C0"/>
                </a:solidFill>
              </a:rPr>
              <a:t>Figure 4. </a:t>
            </a:r>
            <a:r>
              <a:rPr lang="en-US" sz="3000" dirty="0"/>
              <a:t>Mean δ</a:t>
            </a:r>
            <a:r>
              <a:rPr lang="en-US" sz="3000" baseline="30000" dirty="0"/>
              <a:t>13</a:t>
            </a:r>
            <a:r>
              <a:rPr lang="en-US" sz="3000" dirty="0"/>
              <a:t>C and δ</a:t>
            </a:r>
            <a:r>
              <a:rPr lang="en-US" sz="3000" baseline="30000" dirty="0"/>
              <a:t>15</a:t>
            </a:r>
            <a:r>
              <a:rPr lang="en-US" sz="3000" dirty="0"/>
              <a:t>N of adult reindeer hair from the main valleys of Colesdalen (■) and Sassendalen (□) by year. Error bars ± se. </a:t>
            </a:r>
          </a:p>
        </p:txBody>
      </p:sp>
      <p:pic>
        <p:nvPicPr>
          <p:cNvPr id="34" name="Picture 33" descr="Updated%20Figure%201.png">
            <a:extLst>
              <a:ext uri="{FF2B5EF4-FFF2-40B4-BE49-F238E27FC236}">
                <a16:creationId xmlns:a16="http://schemas.microsoft.com/office/drawing/2014/main" id="{E0E80745-0E4B-454C-A44D-9101C8EDD1E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6622206" y="3111199"/>
            <a:ext cx="8368489" cy="5460659"/>
          </a:xfrm>
          <a:prstGeom prst="rect">
            <a:avLst/>
          </a:prstGeom>
          <a:noFill/>
          <a:ln>
            <a:noFill/>
          </a:ln>
        </p:spPr>
      </p:pic>
      <p:pic>
        <p:nvPicPr>
          <p:cNvPr id="35" name="Picture 34" descr="../food%20sources.png">
            <a:extLst>
              <a:ext uri="{FF2B5EF4-FFF2-40B4-BE49-F238E27FC236}">
                <a16:creationId xmlns:a16="http://schemas.microsoft.com/office/drawing/2014/main" id="{93F4B569-C06E-4E0B-95C3-DF576C38C1CE}"/>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30294256" y="2782988"/>
            <a:ext cx="7943180" cy="5876091"/>
          </a:xfrm>
          <a:prstGeom prst="rect">
            <a:avLst/>
          </a:prstGeom>
          <a:noFill/>
          <a:ln>
            <a:noFill/>
          </a:ln>
        </p:spPr>
      </p:pic>
      <p:pic>
        <p:nvPicPr>
          <p:cNvPr id="36" name="Picture 35" descr="iovalleys">
            <a:extLst>
              <a:ext uri="{FF2B5EF4-FFF2-40B4-BE49-F238E27FC236}">
                <a16:creationId xmlns:a16="http://schemas.microsoft.com/office/drawing/2014/main" id="{3D7C31D3-665A-4A9F-9644-0DD9E06E2D24}"/>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6825387" y="8959349"/>
            <a:ext cx="8235639" cy="5577178"/>
          </a:xfrm>
          <a:prstGeom prst="rect">
            <a:avLst/>
          </a:prstGeom>
          <a:noFill/>
          <a:ln>
            <a:noFill/>
          </a:ln>
        </p:spPr>
      </p:pic>
      <p:pic>
        <p:nvPicPr>
          <p:cNvPr id="38" name="Picture 37" descr="averagejuly 15">
            <a:extLst>
              <a:ext uri="{FF2B5EF4-FFF2-40B4-BE49-F238E27FC236}">
                <a16:creationId xmlns:a16="http://schemas.microsoft.com/office/drawing/2014/main" id="{A50DA9E1-8BBF-4C4F-9E76-1BAB9021C86A}"/>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30425224" y="9111980"/>
            <a:ext cx="7376436" cy="5577178"/>
          </a:xfrm>
          <a:prstGeom prst="rect">
            <a:avLst/>
          </a:prstGeom>
          <a:noFill/>
          <a:ln>
            <a:noFill/>
          </a:ln>
        </p:spPr>
      </p:pic>
      <p:sp>
        <p:nvSpPr>
          <p:cNvPr id="41" name="Rectangle 40">
            <a:extLst>
              <a:ext uri="{FF2B5EF4-FFF2-40B4-BE49-F238E27FC236}">
                <a16:creationId xmlns:a16="http://schemas.microsoft.com/office/drawing/2014/main" id="{ADFCFDC0-9C4F-43D6-B977-547F38BBCEBC}"/>
              </a:ext>
            </a:extLst>
          </p:cNvPr>
          <p:cNvSpPr/>
          <p:nvPr/>
        </p:nvSpPr>
        <p:spPr>
          <a:xfrm>
            <a:off x="23241000" y="19826289"/>
            <a:ext cx="15087600" cy="7681911"/>
          </a:xfrm>
          <a:prstGeom prst="rect">
            <a:avLst/>
          </a:prstGeom>
        </p:spPr>
        <p:txBody>
          <a:bodyPr wrap="square">
            <a:spAutoFit/>
          </a:bodyPr>
          <a:lstStyle/>
          <a:p>
            <a:pPr>
              <a:tabLst>
                <a:tab pos="4530725" algn="l"/>
                <a:tab pos="5902325" algn="l"/>
                <a:tab pos="8396288" algn="l"/>
                <a:tab pos="10017125" algn="l"/>
                <a:tab pos="11388725" algn="l"/>
                <a:tab pos="13508038" algn="l"/>
                <a:tab pos="14463713" algn="l"/>
              </a:tabLst>
            </a:pPr>
            <a:r>
              <a:rPr lang="en-US" sz="2000" dirty="0">
                <a:effectLst/>
                <a:latin typeface="Times New Roman" panose="02020603050405020304" pitchFamily="18" charset="0"/>
                <a:ea typeface="Times New Roman" panose="02020603050405020304" pitchFamily="18" charset="0"/>
              </a:rPr>
              <a:t> </a:t>
            </a:r>
            <a:endParaRPr lang="en-US" sz="2800" dirty="0">
              <a:effectLst/>
              <a:latin typeface="+mj-lt"/>
              <a:ea typeface="Times New Roman" panose="02020603050405020304" pitchFamily="18" charset="0"/>
            </a:endParaRPr>
          </a:p>
          <a:p>
            <a:pPr>
              <a:lnSpc>
                <a:spcPct val="106000"/>
              </a:lnSpc>
              <a:tabLst>
                <a:tab pos="4530725" algn="l"/>
                <a:tab pos="5902325" algn="l"/>
                <a:tab pos="8396288" algn="l"/>
                <a:tab pos="10017125" algn="l"/>
                <a:tab pos="11388725" algn="l"/>
                <a:tab pos="13508038" algn="l"/>
                <a:tab pos="14463713" algn="l"/>
              </a:tabLst>
            </a:pPr>
            <a:r>
              <a:rPr lang="en-US" sz="2800" dirty="0">
                <a:latin typeface="+mj-lt"/>
                <a:ea typeface="Times New Roman" panose="02020603050405020304" pitchFamily="18" charset="0"/>
              </a:rPr>
              <a:t>	δ</a:t>
            </a:r>
            <a:r>
              <a:rPr lang="en-US" sz="2800" baseline="30000" dirty="0">
                <a:latin typeface="+mj-lt"/>
                <a:ea typeface="Times New Roman" panose="02020603050405020304" pitchFamily="18" charset="0"/>
              </a:rPr>
              <a:t>13</a:t>
            </a:r>
            <a:r>
              <a:rPr lang="en-US" sz="2800" dirty="0">
                <a:latin typeface="+mj-lt"/>
                <a:ea typeface="Times New Roman" panose="02020603050405020304" pitchFamily="18" charset="0"/>
              </a:rPr>
              <a:t>C model		δ</a:t>
            </a:r>
            <a:r>
              <a:rPr lang="en-US" sz="2800" baseline="30000" dirty="0">
                <a:latin typeface="+mj-lt"/>
                <a:ea typeface="Times New Roman" panose="02020603050405020304" pitchFamily="18" charset="0"/>
              </a:rPr>
              <a:t>15</a:t>
            </a:r>
            <a:r>
              <a:rPr lang="en-US" sz="2800" dirty="0">
                <a:latin typeface="+mj-lt"/>
                <a:ea typeface="Times New Roman" panose="02020603050405020304" pitchFamily="18" charset="0"/>
              </a:rPr>
              <a:t>N model</a:t>
            </a:r>
            <a:endParaRPr lang="en-US" sz="2800" dirty="0">
              <a:effectLst/>
              <a:latin typeface="+mj-lt"/>
              <a:ea typeface="Times New Roman" panose="02020603050405020304" pitchFamily="18" charset="0"/>
            </a:endParaRPr>
          </a:p>
          <a:p>
            <a:pPr>
              <a:lnSpc>
                <a:spcPct val="106000"/>
              </a:lnSpc>
              <a:tabLst>
                <a:tab pos="4530725" algn="l"/>
                <a:tab pos="5902325" algn="l"/>
                <a:tab pos="8396288" algn="l"/>
                <a:tab pos="10017125" algn="l"/>
                <a:tab pos="11388725" algn="l"/>
                <a:tab pos="13508038" algn="l"/>
                <a:tab pos="14463713" algn="l"/>
              </a:tabLst>
            </a:pPr>
            <a:r>
              <a:rPr lang="en-US" sz="2800" u="sng" dirty="0">
                <a:latin typeface="+mj-lt"/>
                <a:ea typeface="Times New Roman" panose="02020603050405020304" pitchFamily="18" charset="0"/>
              </a:rPr>
              <a:t>Independent variable	%Var.	</a:t>
            </a:r>
            <a:r>
              <a:rPr lang="en-US" sz="2800" u="sng" dirty="0" err="1">
                <a:latin typeface="+mj-lt"/>
                <a:ea typeface="Times New Roman" panose="02020603050405020304" pitchFamily="18" charset="0"/>
              </a:rPr>
              <a:t>Value±se</a:t>
            </a:r>
            <a:r>
              <a:rPr lang="en-US" sz="2800" u="sng" dirty="0">
                <a:latin typeface="+mj-lt"/>
                <a:ea typeface="Times New Roman" panose="02020603050405020304" pitchFamily="18" charset="0"/>
              </a:rPr>
              <a:t>	P	%Var.	</a:t>
            </a:r>
            <a:r>
              <a:rPr lang="en-US" sz="2800" u="sng" dirty="0" err="1">
                <a:latin typeface="+mj-lt"/>
                <a:ea typeface="Times New Roman" panose="02020603050405020304" pitchFamily="18" charset="0"/>
              </a:rPr>
              <a:t>Value±se</a:t>
            </a:r>
            <a:r>
              <a:rPr lang="en-US" sz="2800" u="sng" dirty="0">
                <a:latin typeface="+mj-lt"/>
                <a:ea typeface="Times New Roman" panose="02020603050405020304" pitchFamily="18" charset="0"/>
              </a:rPr>
              <a:t>	P	</a:t>
            </a:r>
            <a:endParaRPr lang="en-US" sz="2800" dirty="0">
              <a:effectLst/>
              <a:latin typeface="+mj-lt"/>
              <a:ea typeface="Times New Roman" panose="02020603050405020304" pitchFamily="18" charset="0"/>
            </a:endParaRPr>
          </a:p>
          <a:p>
            <a:pPr>
              <a:lnSpc>
                <a:spcPct val="106000"/>
              </a:lnSpc>
              <a:tabLst>
                <a:tab pos="4530725" algn="l"/>
                <a:tab pos="5902325" algn="l"/>
                <a:tab pos="8396288" algn="l"/>
                <a:tab pos="10017125" algn="l"/>
                <a:tab pos="11388725" algn="l"/>
                <a:tab pos="13508038" algn="l"/>
                <a:tab pos="14463713" algn="l"/>
              </a:tabLst>
            </a:pPr>
            <a:r>
              <a:rPr lang="en-US" sz="2800" dirty="0">
                <a:latin typeface="+mj-lt"/>
                <a:ea typeface="Times New Roman" panose="02020603050405020304" pitchFamily="18" charset="0"/>
              </a:rPr>
              <a:t>Intercept	—	-6.44±1.55	&lt;0.001	—	-1.12±0.61	0.068</a:t>
            </a:r>
            <a:endParaRPr lang="en-US" sz="2800" dirty="0">
              <a:effectLst/>
              <a:latin typeface="+mj-lt"/>
              <a:ea typeface="Times New Roman" panose="02020603050405020304" pitchFamily="18" charset="0"/>
            </a:endParaRPr>
          </a:p>
          <a:p>
            <a:pPr>
              <a:lnSpc>
                <a:spcPct val="106000"/>
              </a:lnSpc>
              <a:tabLst>
                <a:tab pos="4530725" algn="l"/>
                <a:tab pos="5902325" algn="l"/>
                <a:tab pos="8396288" algn="l"/>
                <a:tab pos="10017125" algn="l"/>
                <a:tab pos="11388725" algn="l"/>
                <a:tab pos="13508038" algn="l"/>
                <a:tab pos="14463713" algn="l"/>
              </a:tabLst>
            </a:pPr>
            <a:r>
              <a:rPr lang="en-US" sz="2800" dirty="0">
                <a:latin typeface="+mj-lt"/>
                <a:ea typeface="Times New Roman" panose="02020603050405020304" pitchFamily="18" charset="0"/>
              </a:rPr>
              <a:t>Valley system (Colesdalen)</a:t>
            </a:r>
            <a:r>
              <a:rPr lang="en-US" sz="2800" baseline="30000" dirty="0">
                <a:latin typeface="+mj-lt"/>
                <a:ea typeface="Times New Roman" panose="02020603050405020304" pitchFamily="18" charset="0"/>
              </a:rPr>
              <a:t>a</a:t>
            </a:r>
            <a:r>
              <a:rPr lang="en-US" sz="2800" dirty="0">
                <a:latin typeface="+mj-lt"/>
                <a:ea typeface="Times New Roman" panose="02020603050405020304" pitchFamily="18" charset="0"/>
              </a:rPr>
              <a:t>	7.0	-0.11±0.03	&lt;0.001	10.9	0.22±0.05	&lt;0.001</a:t>
            </a:r>
            <a:endParaRPr lang="en-US" sz="2800" dirty="0">
              <a:effectLst/>
              <a:latin typeface="+mj-lt"/>
              <a:ea typeface="Times New Roman" panose="02020603050405020304" pitchFamily="18" charset="0"/>
            </a:endParaRPr>
          </a:p>
          <a:p>
            <a:pPr>
              <a:lnSpc>
                <a:spcPct val="106000"/>
              </a:lnSpc>
              <a:tabLst>
                <a:tab pos="4530725" algn="l"/>
                <a:tab pos="5902325" algn="l"/>
                <a:tab pos="8396288" algn="l"/>
                <a:tab pos="10017125" algn="l"/>
                <a:tab pos="11388725" algn="l"/>
                <a:tab pos="13508038" algn="l"/>
                <a:tab pos="14463713" algn="l"/>
              </a:tabLst>
            </a:pPr>
            <a:r>
              <a:rPr lang="en-US" sz="2800" dirty="0">
                <a:latin typeface="+mj-lt"/>
                <a:ea typeface="Times New Roman" panose="02020603050405020304" pitchFamily="18" charset="0"/>
              </a:rPr>
              <a:t>Valley type (Outer)</a:t>
            </a:r>
            <a:r>
              <a:rPr lang="en-US" sz="2800" baseline="30000" dirty="0">
                <a:latin typeface="+mj-lt"/>
                <a:ea typeface="Times New Roman" panose="02020603050405020304" pitchFamily="18" charset="0"/>
              </a:rPr>
              <a:t>c</a:t>
            </a:r>
            <a:r>
              <a:rPr lang="en-US" sz="2800" dirty="0">
                <a:latin typeface="+mj-lt"/>
                <a:ea typeface="Times New Roman" panose="02020603050405020304" pitchFamily="18" charset="0"/>
              </a:rPr>
              <a:t>	4.8	-0.11±0.03	&lt;0.001	13.8	0.31±0.06	&lt;0.001</a:t>
            </a:r>
            <a:endParaRPr lang="en-US" sz="2800" dirty="0">
              <a:effectLst/>
              <a:latin typeface="+mj-lt"/>
              <a:ea typeface="Times New Roman" panose="02020603050405020304" pitchFamily="18" charset="0"/>
            </a:endParaRPr>
          </a:p>
          <a:p>
            <a:pPr>
              <a:lnSpc>
                <a:spcPct val="106000"/>
              </a:lnSpc>
              <a:tabLst>
                <a:tab pos="4530725" algn="l"/>
                <a:tab pos="5902325" algn="l"/>
                <a:tab pos="8396288" algn="l"/>
                <a:tab pos="10017125" algn="l"/>
                <a:tab pos="11388725" algn="l"/>
                <a:tab pos="13508038" algn="l"/>
                <a:tab pos="14463713" algn="l"/>
              </a:tabLst>
            </a:pPr>
            <a:r>
              <a:rPr lang="en-US" sz="2800" dirty="0">
                <a:latin typeface="+mj-lt"/>
                <a:ea typeface="Times New Roman" panose="02020603050405020304" pitchFamily="18" charset="0"/>
              </a:rPr>
              <a:t>Age class (Adult &amp; Yearling)</a:t>
            </a:r>
            <a:r>
              <a:rPr lang="en-US" sz="2800" baseline="30000" dirty="0">
                <a:latin typeface="+mj-lt"/>
                <a:ea typeface="Times New Roman" panose="02020603050405020304" pitchFamily="18" charset="0"/>
              </a:rPr>
              <a:t>b</a:t>
            </a:r>
            <a:r>
              <a:rPr lang="en-US" sz="2800" dirty="0">
                <a:latin typeface="+mj-lt"/>
                <a:ea typeface="Times New Roman" panose="02020603050405020304" pitchFamily="18" charset="0"/>
              </a:rPr>
              <a:t>	3.2	-0.09±0.03	0.004	18.0	-0.34±0.06	&lt;0.001</a:t>
            </a:r>
            <a:endParaRPr lang="en-US" sz="2800" dirty="0">
              <a:effectLst/>
              <a:latin typeface="+mj-lt"/>
              <a:ea typeface="Times New Roman" panose="02020603050405020304" pitchFamily="18" charset="0"/>
            </a:endParaRPr>
          </a:p>
          <a:p>
            <a:pPr>
              <a:lnSpc>
                <a:spcPct val="106000"/>
              </a:lnSpc>
              <a:tabLst>
                <a:tab pos="4530725" algn="l"/>
                <a:tab pos="5902325" algn="l"/>
                <a:tab pos="8396288" algn="l"/>
                <a:tab pos="10017125" algn="l"/>
                <a:tab pos="11388725" algn="l"/>
                <a:tab pos="13508038" algn="l"/>
                <a:tab pos="14463713" algn="l"/>
              </a:tabLst>
            </a:pPr>
            <a:r>
              <a:rPr lang="en-US" sz="2800" dirty="0">
                <a:latin typeface="+mj-lt"/>
                <a:ea typeface="Times New Roman" panose="02020603050405020304" pitchFamily="18" charset="0"/>
              </a:rPr>
              <a:t>Log</a:t>
            </a:r>
            <a:r>
              <a:rPr lang="en-US" sz="2800" baseline="-25000" dirty="0">
                <a:latin typeface="+mj-lt"/>
                <a:ea typeface="Times New Roman" panose="02020603050405020304" pitchFamily="18" charset="0"/>
              </a:rPr>
              <a:t>e</a:t>
            </a:r>
            <a:r>
              <a:rPr lang="en-US" sz="2800" dirty="0">
                <a:latin typeface="+mj-lt"/>
                <a:ea typeface="Times New Roman" panose="02020603050405020304" pitchFamily="18" charset="0"/>
              </a:rPr>
              <a:t> C:N	9.0	-2.35±0.48	&lt;0.001	—	—	—</a:t>
            </a:r>
            <a:endParaRPr lang="en-US" sz="2800" dirty="0">
              <a:effectLst/>
              <a:latin typeface="+mj-lt"/>
              <a:ea typeface="Times New Roman" panose="02020603050405020304" pitchFamily="18" charset="0"/>
            </a:endParaRPr>
          </a:p>
          <a:p>
            <a:pPr>
              <a:lnSpc>
                <a:spcPct val="106000"/>
              </a:lnSpc>
              <a:tabLst>
                <a:tab pos="4530725" algn="l"/>
                <a:tab pos="5902325" algn="l"/>
                <a:tab pos="8396288" algn="l"/>
                <a:tab pos="10017125" algn="l"/>
                <a:tab pos="11388725" algn="l"/>
                <a:tab pos="13508038" algn="l"/>
                <a:tab pos="14463713" algn="l"/>
              </a:tabLst>
            </a:pPr>
            <a:r>
              <a:rPr lang="en-US" sz="2800" dirty="0">
                <a:latin typeface="+mj-lt"/>
                <a:ea typeface="Times New Roman" panose="02020603050405020304" pitchFamily="18" charset="0"/>
              </a:rPr>
              <a:t>Atmospheric δ</a:t>
            </a:r>
            <a:r>
              <a:rPr lang="en-US" sz="2800" baseline="30000" dirty="0">
                <a:latin typeface="+mj-lt"/>
                <a:ea typeface="Times New Roman" panose="02020603050405020304" pitchFamily="18" charset="0"/>
              </a:rPr>
              <a:t>13</a:t>
            </a:r>
            <a:r>
              <a:rPr lang="en-US" sz="2800" dirty="0">
                <a:latin typeface="+mj-lt"/>
                <a:ea typeface="Times New Roman" panose="02020603050405020304" pitchFamily="18" charset="0"/>
              </a:rPr>
              <a:t>C	38.7	2.16±0.21	&lt;0.001	—	—	—</a:t>
            </a:r>
            <a:endParaRPr lang="en-US" sz="2800" dirty="0">
              <a:effectLst/>
              <a:latin typeface="+mj-lt"/>
              <a:ea typeface="Times New Roman" panose="02020603050405020304" pitchFamily="18" charset="0"/>
            </a:endParaRPr>
          </a:p>
          <a:p>
            <a:pPr>
              <a:lnSpc>
                <a:spcPct val="106000"/>
              </a:lnSpc>
              <a:tabLst>
                <a:tab pos="4530725" algn="l"/>
                <a:tab pos="5902325" algn="l"/>
                <a:tab pos="8396288" algn="l"/>
                <a:tab pos="10017125" algn="l"/>
                <a:tab pos="11388725" algn="l"/>
                <a:tab pos="13508038" algn="l"/>
                <a:tab pos="14463713" algn="l"/>
              </a:tabLst>
            </a:pPr>
            <a:r>
              <a:rPr lang="en-US" sz="2800" dirty="0">
                <a:latin typeface="+mj-lt"/>
                <a:ea typeface="Times New Roman" panose="02020603050405020304" pitchFamily="18" charset="0"/>
              </a:rPr>
              <a:t>July temperature (0 yr)	7.6	0.15±0.03	&lt;0.001	4.3	0.17±0.06	0.003</a:t>
            </a:r>
            <a:endParaRPr lang="en-US" sz="2800" dirty="0">
              <a:effectLst/>
              <a:latin typeface="+mj-lt"/>
              <a:ea typeface="Times New Roman" panose="02020603050405020304" pitchFamily="18" charset="0"/>
            </a:endParaRPr>
          </a:p>
          <a:p>
            <a:pPr>
              <a:lnSpc>
                <a:spcPct val="106000"/>
              </a:lnSpc>
              <a:tabLst>
                <a:tab pos="4530725" algn="l"/>
                <a:tab pos="5902325" algn="l"/>
                <a:tab pos="8396288" algn="l"/>
                <a:tab pos="10017125" algn="l"/>
                <a:tab pos="11388725" algn="l"/>
                <a:tab pos="13508038" algn="l"/>
                <a:tab pos="14463713" algn="l"/>
              </a:tabLst>
            </a:pPr>
            <a:r>
              <a:rPr lang="en-US" sz="2800" dirty="0">
                <a:latin typeface="+mj-lt"/>
                <a:ea typeface="Times New Roman" panose="02020603050405020304" pitchFamily="18" charset="0"/>
              </a:rPr>
              <a:t>July temperature (1 yr)	—	—	—	17.1	0.28±0.05	&lt;0.001</a:t>
            </a:r>
            <a:endParaRPr lang="en-US" sz="2800" dirty="0">
              <a:effectLst/>
              <a:latin typeface="+mj-lt"/>
              <a:ea typeface="Times New Roman" panose="02020603050405020304" pitchFamily="18" charset="0"/>
            </a:endParaRPr>
          </a:p>
          <a:p>
            <a:pPr>
              <a:lnSpc>
                <a:spcPct val="106000"/>
              </a:lnSpc>
              <a:tabLst>
                <a:tab pos="4530725" algn="l"/>
                <a:tab pos="5902325" algn="l"/>
                <a:tab pos="8396288" algn="l"/>
                <a:tab pos="10017125" algn="l"/>
                <a:tab pos="11388725" algn="l"/>
                <a:tab pos="13508038" algn="l"/>
                <a:tab pos="14463713" algn="l"/>
              </a:tabLst>
            </a:pPr>
            <a:r>
              <a:rPr lang="en-US" sz="2800" dirty="0">
                <a:latin typeface="+mj-lt"/>
                <a:ea typeface="Times New Roman" panose="02020603050405020304" pitchFamily="18" charset="0"/>
              </a:rPr>
              <a:t>July temperature (2 yr) 	—	—	—	14.4	0.27±0.05	&lt;0.001</a:t>
            </a:r>
            <a:endParaRPr lang="en-US" sz="2800" dirty="0">
              <a:effectLst/>
              <a:latin typeface="+mj-lt"/>
              <a:ea typeface="Times New Roman" panose="02020603050405020304" pitchFamily="18" charset="0"/>
            </a:endParaRPr>
          </a:p>
          <a:p>
            <a:pPr>
              <a:lnSpc>
                <a:spcPct val="106000"/>
              </a:lnSpc>
              <a:tabLst>
                <a:tab pos="4530725" algn="l"/>
                <a:tab pos="5902325" algn="l"/>
                <a:tab pos="8396288" algn="l"/>
                <a:tab pos="10017125" algn="l"/>
                <a:tab pos="11388725" algn="l"/>
                <a:tab pos="13508038" algn="l"/>
                <a:tab pos="14463713" algn="l"/>
              </a:tabLst>
            </a:pPr>
            <a:r>
              <a:rPr lang="en-US" sz="2800" dirty="0">
                <a:latin typeface="+mj-lt"/>
                <a:ea typeface="Times New Roman" panose="02020603050405020304" pitchFamily="18" charset="0"/>
              </a:rPr>
              <a:t>(</a:t>
            </a:r>
            <a:r>
              <a:rPr lang="en-US" sz="2800" dirty="0" err="1">
                <a:latin typeface="+mj-lt"/>
                <a:ea typeface="Times New Roman" panose="02020603050405020304" pitchFamily="18" charset="0"/>
              </a:rPr>
              <a:t>JuTemp</a:t>
            </a:r>
            <a:r>
              <a:rPr lang="en-US" sz="2800" dirty="0">
                <a:latin typeface="+mj-lt"/>
                <a:ea typeface="Times New Roman" panose="02020603050405020304" pitchFamily="18" charset="0"/>
              </a:rPr>
              <a:t> (0 yr) - 6.20) × </a:t>
            </a:r>
            <a:r>
              <a:rPr lang="en-US" sz="2800" dirty="0" err="1">
                <a:latin typeface="+mj-lt"/>
                <a:ea typeface="Times New Roman" panose="02020603050405020304" pitchFamily="18" charset="0"/>
              </a:rPr>
              <a:t>Vsys</a:t>
            </a:r>
            <a:r>
              <a:rPr lang="en-US" sz="2800" baseline="30000" dirty="0" err="1">
                <a:latin typeface="+mj-lt"/>
                <a:ea typeface="Times New Roman" panose="02020603050405020304" pitchFamily="18" charset="0"/>
              </a:rPr>
              <a:t>a</a:t>
            </a:r>
            <a:r>
              <a:rPr lang="en-US" sz="2800" dirty="0">
                <a:latin typeface="+mj-lt"/>
                <a:ea typeface="Times New Roman" panose="02020603050405020304" pitchFamily="18" charset="0"/>
              </a:rPr>
              <a:t>	—	—	—	13.4	0.29±0.05	&lt;0.001</a:t>
            </a:r>
            <a:endParaRPr lang="en-US" sz="2800" dirty="0">
              <a:effectLst/>
              <a:latin typeface="+mj-lt"/>
              <a:ea typeface="Times New Roman" panose="02020603050405020304" pitchFamily="18" charset="0"/>
            </a:endParaRPr>
          </a:p>
          <a:p>
            <a:pPr>
              <a:lnSpc>
                <a:spcPct val="106000"/>
              </a:lnSpc>
              <a:tabLst>
                <a:tab pos="4530725" algn="l"/>
                <a:tab pos="5902325" algn="l"/>
                <a:tab pos="8396288" algn="l"/>
                <a:tab pos="10017125" algn="l"/>
                <a:tab pos="11388725" algn="l"/>
                <a:tab pos="13508038" algn="l"/>
                <a:tab pos="14463713" algn="l"/>
              </a:tabLst>
            </a:pPr>
            <a:r>
              <a:rPr lang="en-US" sz="2800" dirty="0">
                <a:latin typeface="+mj-lt"/>
                <a:ea typeface="Times New Roman" panose="02020603050405020304" pitchFamily="18" charset="0"/>
              </a:rPr>
              <a:t>(</a:t>
            </a:r>
            <a:r>
              <a:rPr lang="en-US" sz="2800" dirty="0" err="1">
                <a:latin typeface="+mj-lt"/>
                <a:ea typeface="Times New Roman" panose="02020603050405020304" pitchFamily="18" charset="0"/>
              </a:rPr>
              <a:t>JuTemp</a:t>
            </a:r>
            <a:r>
              <a:rPr lang="en-US" sz="2800" dirty="0">
                <a:latin typeface="+mj-lt"/>
                <a:ea typeface="Times New Roman" panose="02020603050405020304" pitchFamily="18" charset="0"/>
              </a:rPr>
              <a:t> (0 yr) - 6.20) × </a:t>
            </a:r>
            <a:r>
              <a:rPr lang="en-US" sz="2800" dirty="0" err="1">
                <a:latin typeface="+mj-lt"/>
                <a:ea typeface="Times New Roman" panose="02020603050405020304" pitchFamily="18" charset="0"/>
              </a:rPr>
              <a:t>Vtype</a:t>
            </a:r>
            <a:r>
              <a:rPr lang="en-US" sz="2800" baseline="30000" dirty="0" err="1">
                <a:latin typeface="+mj-lt"/>
                <a:ea typeface="Times New Roman" panose="02020603050405020304" pitchFamily="18" charset="0"/>
              </a:rPr>
              <a:t>c</a:t>
            </a:r>
            <a:r>
              <a:rPr lang="en-US" sz="2800" dirty="0">
                <a:latin typeface="+mj-lt"/>
                <a:ea typeface="Times New Roman" panose="02020603050405020304" pitchFamily="18" charset="0"/>
              </a:rPr>
              <a:t>	—	—	—	8.2	-0.24±0.06	&lt;0.001</a:t>
            </a:r>
            <a:endParaRPr lang="en-US" sz="2800" dirty="0">
              <a:effectLst/>
              <a:latin typeface="+mj-lt"/>
              <a:ea typeface="Times New Roman" panose="02020603050405020304" pitchFamily="18" charset="0"/>
            </a:endParaRPr>
          </a:p>
          <a:p>
            <a:pPr>
              <a:lnSpc>
                <a:spcPct val="106000"/>
              </a:lnSpc>
              <a:tabLst>
                <a:tab pos="4530725" algn="l"/>
                <a:tab pos="5902325" algn="l"/>
                <a:tab pos="8396288" algn="l"/>
                <a:tab pos="10017125" algn="l"/>
                <a:tab pos="11388725" algn="l"/>
                <a:tab pos="13508038" algn="l"/>
                <a:tab pos="14463713" algn="l"/>
              </a:tabLst>
            </a:pPr>
            <a:r>
              <a:rPr lang="en-US" sz="2800" dirty="0">
                <a:latin typeface="+mj-lt"/>
                <a:ea typeface="Times New Roman" panose="02020603050405020304" pitchFamily="18" charset="0"/>
              </a:rPr>
              <a:t>(</a:t>
            </a:r>
            <a:r>
              <a:rPr lang="en-US" sz="2800" dirty="0" err="1">
                <a:latin typeface="+mj-lt"/>
                <a:ea typeface="Times New Roman" panose="02020603050405020304" pitchFamily="18" charset="0"/>
              </a:rPr>
              <a:t>JuTemp</a:t>
            </a:r>
            <a:r>
              <a:rPr lang="en-US" sz="2800" dirty="0">
                <a:latin typeface="+mj-lt"/>
                <a:ea typeface="Times New Roman" panose="02020603050405020304" pitchFamily="18" charset="0"/>
              </a:rPr>
              <a:t> (1 yr) - 6.46) × </a:t>
            </a:r>
            <a:r>
              <a:rPr lang="en-US" sz="2800" dirty="0" err="1">
                <a:latin typeface="+mj-lt"/>
                <a:ea typeface="Times New Roman" panose="02020603050405020304" pitchFamily="18" charset="0"/>
              </a:rPr>
              <a:t>Age</a:t>
            </a:r>
            <a:r>
              <a:rPr lang="en-US" sz="2800" baseline="30000" dirty="0" err="1">
                <a:latin typeface="+mj-lt"/>
                <a:ea typeface="Times New Roman" panose="02020603050405020304" pitchFamily="18" charset="0"/>
              </a:rPr>
              <a:t>b</a:t>
            </a:r>
            <a:r>
              <a:rPr lang="en-US" sz="2800" dirty="0">
                <a:latin typeface="+mj-lt"/>
                <a:ea typeface="Times New Roman" panose="02020603050405020304" pitchFamily="18" charset="0"/>
              </a:rPr>
              <a:t>	14.9	0.16±0.03	&lt;0.001	—	—	—</a:t>
            </a:r>
            <a:endParaRPr lang="en-US" sz="2800" dirty="0">
              <a:effectLst/>
              <a:latin typeface="+mj-lt"/>
              <a:ea typeface="Times New Roman" panose="02020603050405020304" pitchFamily="18" charset="0"/>
            </a:endParaRPr>
          </a:p>
          <a:p>
            <a:pPr>
              <a:lnSpc>
                <a:spcPct val="106000"/>
              </a:lnSpc>
              <a:tabLst>
                <a:tab pos="4530725" algn="l"/>
                <a:tab pos="5902325" algn="l"/>
                <a:tab pos="8396288" algn="l"/>
                <a:tab pos="10017125" algn="l"/>
                <a:tab pos="11388725" algn="l"/>
                <a:tab pos="13508038" algn="l"/>
                <a:tab pos="14463713" algn="l"/>
              </a:tabLst>
            </a:pPr>
            <a:r>
              <a:rPr lang="en-US" sz="2800" dirty="0">
                <a:latin typeface="+mj-lt"/>
                <a:ea typeface="Times New Roman" panose="02020603050405020304" pitchFamily="18" charset="0"/>
              </a:rPr>
              <a:t>(</a:t>
            </a:r>
            <a:r>
              <a:rPr lang="en-US" sz="2800" dirty="0" err="1">
                <a:latin typeface="+mj-lt"/>
                <a:ea typeface="Times New Roman" panose="02020603050405020304" pitchFamily="18" charset="0"/>
              </a:rPr>
              <a:t>JuPrecip</a:t>
            </a:r>
            <a:r>
              <a:rPr lang="en-US" sz="2800" dirty="0">
                <a:latin typeface="+mj-lt"/>
                <a:ea typeface="Times New Roman" panose="02020603050405020304" pitchFamily="18" charset="0"/>
              </a:rPr>
              <a:t> (0 yr) - 21.50) × </a:t>
            </a:r>
            <a:r>
              <a:rPr lang="en-US" sz="2800" dirty="0" err="1">
                <a:latin typeface="+mj-lt"/>
                <a:ea typeface="Times New Roman" panose="02020603050405020304" pitchFamily="18" charset="0"/>
              </a:rPr>
              <a:t>Age</a:t>
            </a:r>
            <a:r>
              <a:rPr lang="en-US" sz="2800" baseline="30000" dirty="0" err="1">
                <a:latin typeface="+mj-lt"/>
                <a:ea typeface="Times New Roman" panose="02020603050405020304" pitchFamily="18" charset="0"/>
              </a:rPr>
              <a:t>b</a:t>
            </a:r>
            <a:r>
              <a:rPr lang="en-US" sz="2800" dirty="0">
                <a:latin typeface="+mj-lt"/>
                <a:ea typeface="Times New Roman" panose="02020603050405020304" pitchFamily="18" charset="0"/>
              </a:rPr>
              <a:t>	9.5	-0.011±0.002	&lt;0.001	—	—	—</a:t>
            </a:r>
            <a:endParaRPr lang="en-US" sz="2800" dirty="0">
              <a:effectLst/>
              <a:latin typeface="+mj-lt"/>
              <a:ea typeface="Times New Roman" panose="02020603050405020304" pitchFamily="18" charset="0"/>
            </a:endParaRPr>
          </a:p>
          <a:p>
            <a:pPr>
              <a:tabLst>
                <a:tab pos="4530725" algn="l"/>
                <a:tab pos="5902325" algn="l"/>
                <a:tab pos="8396288" algn="l"/>
                <a:tab pos="10017125" algn="l"/>
                <a:tab pos="11388725" algn="l"/>
                <a:tab pos="13508038" algn="l"/>
                <a:tab pos="14463713" algn="l"/>
              </a:tabLst>
            </a:pPr>
            <a:r>
              <a:rPr lang="en-US" sz="2800" dirty="0">
                <a:latin typeface="+mj-lt"/>
                <a:ea typeface="Times New Roman" panose="02020603050405020304" pitchFamily="18" charset="0"/>
              </a:rPr>
              <a:t>(</a:t>
            </a:r>
            <a:r>
              <a:rPr lang="en-US" sz="2800" dirty="0" err="1">
                <a:latin typeface="+mj-lt"/>
                <a:ea typeface="Times New Roman" panose="02020603050405020304" pitchFamily="18" charset="0"/>
              </a:rPr>
              <a:t>JuPrecip</a:t>
            </a:r>
            <a:r>
              <a:rPr lang="en-US" sz="2800" dirty="0">
                <a:latin typeface="+mj-lt"/>
                <a:ea typeface="Times New Roman" panose="02020603050405020304" pitchFamily="18" charset="0"/>
              </a:rPr>
              <a:t> (0 yr) - 21.50) × </a:t>
            </a:r>
            <a:r>
              <a:rPr lang="en-US" sz="2800" dirty="0" err="1">
                <a:latin typeface="+mj-lt"/>
                <a:ea typeface="Times New Roman" panose="02020603050405020304" pitchFamily="18" charset="0"/>
              </a:rPr>
              <a:t>Vsys</a:t>
            </a:r>
            <a:r>
              <a:rPr lang="en-US" sz="2800" baseline="30000" dirty="0" err="1">
                <a:latin typeface="+mj-lt"/>
                <a:ea typeface="Times New Roman" panose="02020603050405020304" pitchFamily="18" charset="0"/>
              </a:rPr>
              <a:t>a</a:t>
            </a:r>
            <a:r>
              <a:rPr lang="en-US" sz="2800" dirty="0">
                <a:latin typeface="+mj-lt"/>
                <a:ea typeface="Times New Roman" panose="02020603050405020304" pitchFamily="18" charset="0"/>
              </a:rPr>
              <a:t>	5.2	-0.0071±0.002	&lt;0.001	—	—	—</a:t>
            </a:r>
            <a:endParaRPr lang="en-US" sz="2800" dirty="0">
              <a:effectLst/>
              <a:latin typeface="+mj-lt"/>
              <a:ea typeface="Times New Roman" panose="02020603050405020304" pitchFamily="18" charset="0"/>
            </a:endParaRPr>
          </a:p>
        </p:txBody>
      </p:sp>
      <p:sp>
        <p:nvSpPr>
          <p:cNvPr id="4" name="Arrow: Right 3">
            <a:extLst>
              <a:ext uri="{FF2B5EF4-FFF2-40B4-BE49-F238E27FC236}">
                <a16:creationId xmlns:a16="http://schemas.microsoft.com/office/drawing/2014/main" id="{6344D614-7742-435F-BBE8-78FE8262A7F8}"/>
              </a:ext>
            </a:extLst>
          </p:cNvPr>
          <p:cNvSpPr/>
          <p:nvPr/>
        </p:nvSpPr>
        <p:spPr>
          <a:xfrm>
            <a:off x="30097337" y="12988854"/>
            <a:ext cx="732985" cy="3039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Arrow: Right 23">
            <a:extLst>
              <a:ext uri="{FF2B5EF4-FFF2-40B4-BE49-F238E27FC236}">
                <a16:creationId xmlns:a16="http://schemas.microsoft.com/office/drawing/2014/main" id="{F11FB491-961E-4964-BDE1-768DE8FEBD57}"/>
              </a:ext>
            </a:extLst>
          </p:cNvPr>
          <p:cNvSpPr/>
          <p:nvPr/>
        </p:nvSpPr>
        <p:spPr>
          <a:xfrm rot="10800000">
            <a:off x="24637079" y="9318687"/>
            <a:ext cx="732985" cy="3039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Arrow: Right 26">
            <a:extLst>
              <a:ext uri="{FF2B5EF4-FFF2-40B4-BE49-F238E27FC236}">
                <a16:creationId xmlns:a16="http://schemas.microsoft.com/office/drawing/2014/main" id="{E65EF097-9437-4EFF-BCEE-05CA03DD1ADE}"/>
              </a:ext>
            </a:extLst>
          </p:cNvPr>
          <p:cNvSpPr/>
          <p:nvPr/>
        </p:nvSpPr>
        <p:spPr>
          <a:xfrm>
            <a:off x="29869815" y="2875493"/>
            <a:ext cx="732985" cy="3039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90DF997-2DEC-4EDC-8FAF-B3A92EE23524}"/>
              </a:ext>
            </a:extLst>
          </p:cNvPr>
          <p:cNvSpPr txBox="1"/>
          <p:nvPr/>
        </p:nvSpPr>
        <p:spPr>
          <a:xfrm>
            <a:off x="22112101" y="9209037"/>
            <a:ext cx="1798954" cy="523220"/>
          </a:xfrm>
          <a:prstGeom prst="rect">
            <a:avLst/>
          </a:prstGeom>
          <a:noFill/>
        </p:spPr>
        <p:txBody>
          <a:bodyPr wrap="none" rtlCol="0">
            <a:spAutoFit/>
          </a:bodyPr>
          <a:lstStyle/>
          <a:p>
            <a:r>
              <a:rPr lang="en-US" sz="2800" dirty="0"/>
              <a:t>more moss</a:t>
            </a:r>
          </a:p>
        </p:txBody>
      </p:sp>
      <p:sp>
        <p:nvSpPr>
          <p:cNvPr id="32" name="TextBox 31">
            <a:extLst>
              <a:ext uri="{FF2B5EF4-FFF2-40B4-BE49-F238E27FC236}">
                <a16:creationId xmlns:a16="http://schemas.microsoft.com/office/drawing/2014/main" id="{0B2A70A9-B778-42DC-B2CA-CF3750744A87}"/>
              </a:ext>
            </a:extLst>
          </p:cNvPr>
          <p:cNvSpPr txBox="1"/>
          <p:nvPr/>
        </p:nvSpPr>
        <p:spPr>
          <a:xfrm>
            <a:off x="18093977" y="13039665"/>
            <a:ext cx="2516138" cy="523220"/>
          </a:xfrm>
          <a:prstGeom prst="rect">
            <a:avLst/>
          </a:prstGeom>
          <a:noFill/>
        </p:spPr>
        <p:txBody>
          <a:bodyPr wrap="none" rtlCol="0">
            <a:spAutoFit/>
          </a:bodyPr>
          <a:lstStyle/>
          <a:p>
            <a:r>
              <a:rPr lang="en-US" sz="2800" dirty="0"/>
              <a:t>more graminoid</a:t>
            </a:r>
          </a:p>
        </p:txBody>
      </p:sp>
      <p:sp>
        <p:nvSpPr>
          <p:cNvPr id="33" name="Rectangle 32">
            <a:extLst>
              <a:ext uri="{FF2B5EF4-FFF2-40B4-BE49-F238E27FC236}">
                <a16:creationId xmlns:a16="http://schemas.microsoft.com/office/drawing/2014/main" id="{4040D865-D65B-4E42-8DD7-DD97499AB516}"/>
              </a:ext>
            </a:extLst>
          </p:cNvPr>
          <p:cNvSpPr/>
          <p:nvPr/>
        </p:nvSpPr>
        <p:spPr>
          <a:xfrm>
            <a:off x="22502989" y="5464314"/>
            <a:ext cx="966611" cy="707886"/>
          </a:xfrm>
          <a:prstGeom prst="rect">
            <a:avLst/>
          </a:prstGeom>
        </p:spPr>
        <p:txBody>
          <a:bodyPr wrap="none">
            <a:spAutoFit/>
          </a:bodyPr>
          <a:lstStyle/>
          <a:p>
            <a:r>
              <a:rPr lang="en-US" sz="2000" dirty="0">
                <a:solidFill>
                  <a:srgbClr val="0070C0"/>
                </a:solidFill>
              </a:rPr>
              <a:t>Interior</a:t>
            </a:r>
          </a:p>
          <a:p>
            <a:r>
              <a:rPr lang="en-US" sz="2000" dirty="0">
                <a:solidFill>
                  <a:srgbClr val="0070C0"/>
                </a:solidFill>
              </a:rPr>
              <a:t>valleys</a:t>
            </a:r>
            <a:endParaRPr lang="en-US" sz="2000" dirty="0"/>
          </a:p>
        </p:txBody>
      </p:sp>
      <p:cxnSp>
        <p:nvCxnSpPr>
          <p:cNvPr id="11" name="Straight Arrow Connector 10">
            <a:extLst>
              <a:ext uri="{FF2B5EF4-FFF2-40B4-BE49-F238E27FC236}">
                <a16:creationId xmlns:a16="http://schemas.microsoft.com/office/drawing/2014/main" id="{FF5CA9FC-DC52-4FA0-9761-1C5C2F651AF5}"/>
              </a:ext>
            </a:extLst>
          </p:cNvPr>
          <p:cNvCxnSpPr>
            <a:cxnSpLocks/>
          </p:cNvCxnSpPr>
          <p:nvPr/>
        </p:nvCxnSpPr>
        <p:spPr>
          <a:xfrm flipH="1">
            <a:off x="21793201" y="6172200"/>
            <a:ext cx="809279" cy="60083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6A3B5822-8087-47BB-B395-406D93FDAF47}"/>
              </a:ext>
            </a:extLst>
          </p:cNvPr>
          <p:cNvCxnSpPr>
            <a:cxnSpLocks/>
          </p:cNvCxnSpPr>
          <p:nvPr/>
        </p:nvCxnSpPr>
        <p:spPr>
          <a:xfrm flipV="1">
            <a:off x="23202095" y="4906106"/>
            <a:ext cx="209665" cy="64454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42" name="Rectangle 41">
            <a:extLst>
              <a:ext uri="{FF2B5EF4-FFF2-40B4-BE49-F238E27FC236}">
                <a16:creationId xmlns:a16="http://schemas.microsoft.com/office/drawing/2014/main" id="{F5626EFE-F1D4-4DB6-B15F-E58C395AFE20}"/>
              </a:ext>
            </a:extLst>
          </p:cNvPr>
          <p:cNvSpPr/>
          <p:nvPr/>
        </p:nvSpPr>
        <p:spPr>
          <a:xfrm>
            <a:off x="16730639" y="14939181"/>
            <a:ext cx="7906440" cy="5262979"/>
          </a:xfrm>
          <a:prstGeom prst="rect">
            <a:avLst/>
          </a:prstGeom>
        </p:spPr>
        <p:txBody>
          <a:bodyPr wrap="square">
            <a:spAutoFit/>
          </a:bodyPr>
          <a:lstStyle/>
          <a:p>
            <a:r>
              <a:rPr lang="en-US" sz="2800" dirty="0">
                <a:solidFill>
                  <a:schemeClr val="tx2">
                    <a:lumMod val="60000"/>
                    <a:lumOff val="40000"/>
                  </a:schemeClr>
                </a:solidFill>
              </a:rPr>
              <a:t>Table 1. </a:t>
            </a:r>
            <a:r>
              <a:rPr lang="en-US" sz="2800" dirty="0"/>
              <a:t>Mean NDVI correlated with climate and valley.</a:t>
            </a:r>
          </a:p>
          <a:p>
            <a:r>
              <a:rPr lang="en-US" sz="2800" dirty="0"/>
              <a:t>adj. r</a:t>
            </a:r>
            <a:r>
              <a:rPr lang="en-US" sz="2800" baseline="30000" dirty="0"/>
              <a:t>2</a:t>
            </a:r>
            <a:r>
              <a:rPr lang="en-US" sz="2800" dirty="0"/>
              <a:t> = 0.799, n = 107, p &lt; 0.0001</a:t>
            </a:r>
          </a:p>
          <a:p>
            <a:pPr>
              <a:tabLst>
                <a:tab pos="3314700" algn="l"/>
                <a:tab pos="4229100" algn="l"/>
                <a:tab pos="6515100" algn="l"/>
                <a:tab pos="8991600" algn="l"/>
                <a:tab pos="22402800" algn="l"/>
              </a:tabLst>
            </a:pPr>
            <a:endParaRPr lang="en-US" sz="2800" u="sng" dirty="0"/>
          </a:p>
          <a:p>
            <a:pPr>
              <a:tabLst>
                <a:tab pos="3314700" algn="l"/>
                <a:tab pos="4229100" algn="l"/>
                <a:tab pos="6515100" algn="l"/>
                <a:tab pos="8991600" algn="l"/>
                <a:tab pos="22402800" algn="l"/>
              </a:tabLst>
            </a:pPr>
            <a:r>
              <a:rPr lang="en-US" sz="2800" u="sng" dirty="0"/>
              <a:t>Term	%Var.	Estimate</a:t>
            </a:r>
            <a:r>
              <a:rPr lang="en-US" sz="2800" u="sng" dirty="0">
                <a:ea typeface="Times New Roman" panose="02020603050405020304" pitchFamily="18" charset="0"/>
              </a:rPr>
              <a:t>±se</a:t>
            </a:r>
            <a:r>
              <a:rPr lang="en-US" sz="2800" u="sng" dirty="0"/>
              <a:t>	P &gt; |t|</a:t>
            </a:r>
          </a:p>
          <a:p>
            <a:pPr>
              <a:tabLst>
                <a:tab pos="3314700" algn="l"/>
                <a:tab pos="4229100" algn="l"/>
                <a:tab pos="6515100" algn="l"/>
                <a:tab pos="8991600" algn="l"/>
                <a:tab pos="22402800" algn="l"/>
              </a:tabLst>
            </a:pPr>
            <a:r>
              <a:rPr lang="en-US" sz="2800" dirty="0"/>
              <a:t>Intercept	--	0.689</a:t>
            </a:r>
            <a:r>
              <a:rPr lang="en-US" sz="2800" dirty="0">
                <a:ea typeface="Times New Roman" panose="02020603050405020304" pitchFamily="18" charset="0"/>
              </a:rPr>
              <a:t>±</a:t>
            </a:r>
            <a:r>
              <a:rPr lang="en-US" sz="2800" dirty="0"/>
              <a:t>0.024	&lt;.0001</a:t>
            </a:r>
          </a:p>
          <a:p>
            <a:pPr>
              <a:tabLst>
                <a:tab pos="3314700" algn="l"/>
                <a:tab pos="4229100" algn="l"/>
                <a:tab pos="6515100" algn="l"/>
                <a:tab pos="8991600" algn="l"/>
                <a:tab pos="22402800" algn="l"/>
              </a:tabLst>
            </a:pPr>
            <a:r>
              <a:rPr lang="en-US" sz="2800" dirty="0"/>
              <a:t>July </a:t>
            </a:r>
            <a:r>
              <a:rPr lang="en-US" sz="2800" dirty="0" err="1"/>
              <a:t>precip</a:t>
            </a:r>
            <a:r>
              <a:rPr lang="en-US" sz="2800" dirty="0"/>
              <a:t>. (cm)	6.4	0.0152</a:t>
            </a:r>
            <a:r>
              <a:rPr lang="en-US" sz="2800" dirty="0">
                <a:ea typeface="Times New Roman" panose="02020603050405020304" pitchFamily="18" charset="0"/>
              </a:rPr>
              <a:t>±</a:t>
            </a:r>
            <a:r>
              <a:rPr lang="en-US" sz="2800" dirty="0"/>
              <a:t>0.0032	&lt;.0001</a:t>
            </a:r>
          </a:p>
          <a:p>
            <a:pPr>
              <a:tabLst>
                <a:tab pos="3314700" algn="l"/>
                <a:tab pos="4229100" algn="l"/>
                <a:tab pos="6515100" algn="l"/>
                <a:tab pos="8991600" algn="l"/>
                <a:tab pos="22402800" algn="l"/>
              </a:tabLst>
            </a:pPr>
            <a:r>
              <a:rPr lang="en-US" sz="2800" dirty="0"/>
              <a:t>July temp. (2-yr lag)	38.4	-0.045</a:t>
            </a:r>
            <a:r>
              <a:rPr lang="en-US" sz="2800" dirty="0">
                <a:ea typeface="Times New Roman" panose="02020603050405020304" pitchFamily="18" charset="0"/>
              </a:rPr>
              <a:t>±</a:t>
            </a:r>
            <a:r>
              <a:rPr lang="en-US" sz="2800" dirty="0"/>
              <a:t>0.004	&lt;.0001</a:t>
            </a:r>
          </a:p>
          <a:p>
            <a:pPr>
              <a:tabLst>
                <a:tab pos="3314700" algn="l"/>
                <a:tab pos="4229100" algn="l"/>
                <a:tab pos="6515100" algn="l"/>
                <a:tab pos="8991600" algn="l"/>
                <a:tab pos="22402800" algn="l"/>
              </a:tabLst>
            </a:pPr>
            <a:r>
              <a:rPr lang="en-US" sz="2800" dirty="0"/>
              <a:t>Valley{</a:t>
            </a:r>
            <a:r>
              <a:rPr lang="en-US" sz="2800" dirty="0" err="1"/>
              <a:t>Sassen</a:t>
            </a:r>
            <a:r>
              <a:rPr lang="en-US" sz="2800" dirty="0"/>
              <a:t>- Esker&amp; 	34.2	-0.032</a:t>
            </a:r>
            <a:r>
              <a:rPr lang="en-US" sz="2800" dirty="0">
                <a:ea typeface="Times New Roman" panose="02020603050405020304" pitchFamily="18" charset="0"/>
              </a:rPr>
              <a:t>±</a:t>
            </a:r>
            <a:r>
              <a:rPr lang="en-US" sz="2800" dirty="0"/>
              <a:t>0.003	&lt;.0001</a:t>
            </a:r>
          </a:p>
          <a:p>
            <a:pPr>
              <a:tabLst>
                <a:tab pos="3314700" algn="l"/>
                <a:tab pos="4229100" algn="l"/>
                <a:tab pos="6515100" algn="l"/>
                <a:tab pos="8991600" algn="l"/>
                <a:tab pos="22402800" algn="l"/>
              </a:tabLst>
            </a:pPr>
            <a:r>
              <a:rPr lang="en-US" sz="2800" dirty="0" err="1"/>
              <a:t>Semmel&amp;Rein&amp;Coles</a:t>
            </a:r>
            <a:r>
              <a:rPr lang="en-US" sz="2800" dirty="0"/>
              <a:t>}</a:t>
            </a:r>
          </a:p>
          <a:p>
            <a:pPr>
              <a:tabLst>
                <a:tab pos="3314700" algn="l"/>
                <a:tab pos="4229100" algn="l"/>
                <a:tab pos="6515100" algn="l"/>
                <a:tab pos="8991600" algn="l"/>
                <a:tab pos="22402800" algn="l"/>
              </a:tabLst>
            </a:pPr>
            <a:r>
              <a:rPr lang="en-US" sz="2800" dirty="0"/>
              <a:t>Valley{</a:t>
            </a:r>
            <a:r>
              <a:rPr lang="en-US" sz="2800" dirty="0" err="1"/>
              <a:t>Esker&amp;Semmel</a:t>
            </a:r>
            <a:r>
              <a:rPr lang="en-US" sz="2800" dirty="0"/>
              <a:t>	21.1	-0.030</a:t>
            </a:r>
            <a:r>
              <a:rPr lang="en-US" sz="2800" dirty="0">
                <a:ea typeface="Times New Roman" panose="02020603050405020304" pitchFamily="18" charset="0"/>
              </a:rPr>
              <a:t>±</a:t>
            </a:r>
            <a:r>
              <a:rPr lang="en-US" sz="2800" dirty="0"/>
              <a:t>0.003	&lt;.0001</a:t>
            </a:r>
          </a:p>
          <a:p>
            <a:pPr>
              <a:tabLst>
                <a:tab pos="3314700" algn="l"/>
                <a:tab pos="4229100" algn="l"/>
                <a:tab pos="6515100" algn="l"/>
                <a:tab pos="8991600" algn="l"/>
                <a:tab pos="22402800" algn="l"/>
              </a:tabLst>
            </a:pPr>
            <a:r>
              <a:rPr lang="en-US" sz="2800" dirty="0"/>
              <a:t>-</a:t>
            </a:r>
            <a:r>
              <a:rPr lang="en-US" sz="2800" dirty="0" err="1"/>
              <a:t>Rein&amp;Coles</a:t>
            </a:r>
            <a:r>
              <a:rPr lang="en-US" sz="2800" dirty="0"/>
              <a:t>}</a:t>
            </a:r>
          </a:p>
        </p:txBody>
      </p:sp>
      <p:sp>
        <p:nvSpPr>
          <p:cNvPr id="20" name="Rectangle 19">
            <a:extLst>
              <a:ext uri="{FF2B5EF4-FFF2-40B4-BE49-F238E27FC236}">
                <a16:creationId xmlns:a16="http://schemas.microsoft.com/office/drawing/2014/main" id="{C8B9C3A6-4DF9-461A-AF7F-FDC833154B20}"/>
              </a:ext>
            </a:extLst>
          </p:cNvPr>
          <p:cNvSpPr/>
          <p:nvPr/>
        </p:nvSpPr>
        <p:spPr>
          <a:xfrm>
            <a:off x="24231600" y="3887454"/>
            <a:ext cx="609600" cy="369332"/>
          </a:xfrm>
          <a:prstGeom prst="rect">
            <a:avLst/>
          </a:prstGeom>
        </p:spPr>
        <p:txBody>
          <a:bodyPr wrap="square">
            <a:spAutoFit/>
          </a:bodyPr>
          <a:lstStyle/>
          <a:p>
            <a:r>
              <a:rPr lang="en-US" sz="1800" dirty="0" err="1">
                <a:highlight>
                  <a:srgbClr val="FFFF00"/>
                </a:highlight>
              </a:rPr>
              <a:t>Flk</a:t>
            </a:r>
            <a:endParaRPr lang="en-US" sz="1800" dirty="0"/>
          </a:p>
        </p:txBody>
      </p:sp>
      <p:sp>
        <p:nvSpPr>
          <p:cNvPr id="43" name="Rectangle 42">
            <a:extLst>
              <a:ext uri="{FF2B5EF4-FFF2-40B4-BE49-F238E27FC236}">
                <a16:creationId xmlns:a16="http://schemas.microsoft.com/office/drawing/2014/main" id="{85AF4467-976C-49BB-9516-CB2C25D8463A}"/>
              </a:ext>
            </a:extLst>
          </p:cNvPr>
          <p:cNvSpPr/>
          <p:nvPr/>
        </p:nvSpPr>
        <p:spPr>
          <a:xfrm>
            <a:off x="23911055" y="3654309"/>
            <a:ext cx="609600" cy="369332"/>
          </a:xfrm>
          <a:prstGeom prst="rect">
            <a:avLst/>
          </a:prstGeom>
        </p:spPr>
        <p:txBody>
          <a:bodyPr wrap="square">
            <a:spAutoFit/>
          </a:bodyPr>
          <a:lstStyle/>
          <a:p>
            <a:r>
              <a:rPr lang="en-US" sz="1800" dirty="0" err="1">
                <a:highlight>
                  <a:srgbClr val="FFFF00"/>
                </a:highlight>
              </a:rPr>
              <a:t>Mos</a:t>
            </a:r>
            <a:endParaRPr lang="en-US" sz="1800" dirty="0"/>
          </a:p>
        </p:txBody>
      </p:sp>
      <p:sp>
        <p:nvSpPr>
          <p:cNvPr id="44" name="Rectangle 43">
            <a:extLst>
              <a:ext uri="{FF2B5EF4-FFF2-40B4-BE49-F238E27FC236}">
                <a16:creationId xmlns:a16="http://schemas.microsoft.com/office/drawing/2014/main" id="{53506081-6F7B-4E51-A16E-09FCEFD21E80}"/>
              </a:ext>
            </a:extLst>
          </p:cNvPr>
          <p:cNvSpPr/>
          <p:nvPr/>
        </p:nvSpPr>
        <p:spPr>
          <a:xfrm>
            <a:off x="21238912" y="5365982"/>
            <a:ext cx="609600" cy="369332"/>
          </a:xfrm>
          <a:prstGeom prst="rect">
            <a:avLst/>
          </a:prstGeom>
        </p:spPr>
        <p:txBody>
          <a:bodyPr wrap="square">
            <a:spAutoFit/>
          </a:bodyPr>
          <a:lstStyle/>
          <a:p>
            <a:r>
              <a:rPr lang="en-US" sz="1800" dirty="0">
                <a:highlight>
                  <a:srgbClr val="FFFF00"/>
                </a:highlight>
              </a:rPr>
              <a:t>Far</a:t>
            </a:r>
            <a:endParaRPr lang="en-US" sz="1800" dirty="0"/>
          </a:p>
        </p:txBody>
      </p:sp>
      <p:pic>
        <p:nvPicPr>
          <p:cNvPr id="45" name="Picture 44">
            <a:extLst>
              <a:ext uri="{FF2B5EF4-FFF2-40B4-BE49-F238E27FC236}">
                <a16:creationId xmlns:a16="http://schemas.microsoft.com/office/drawing/2014/main" id="{E5E43121-C6CB-476B-ACFC-4C344CD423D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779494" y="6213915"/>
            <a:ext cx="2724100" cy="2043075"/>
          </a:xfrm>
          <a:prstGeom prst="rect">
            <a:avLst/>
          </a:prstGeom>
        </p:spPr>
      </p:pic>
      <p:pic>
        <p:nvPicPr>
          <p:cNvPr id="46" name="Picture 45">
            <a:extLst>
              <a:ext uri="{FF2B5EF4-FFF2-40B4-BE49-F238E27FC236}">
                <a16:creationId xmlns:a16="http://schemas.microsoft.com/office/drawing/2014/main" id="{83C707AA-B8CB-4C85-824A-FBBC49EF9AC9}"/>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0931" t="18605" r="22479" b="28681"/>
          <a:stretch/>
        </p:blipFill>
        <p:spPr>
          <a:xfrm>
            <a:off x="16819129" y="23894818"/>
            <a:ext cx="5029201" cy="3513552"/>
          </a:xfrm>
          <a:prstGeom prst="rect">
            <a:avLst/>
          </a:prstGeom>
        </p:spPr>
      </p:pic>
      <p:pic>
        <p:nvPicPr>
          <p:cNvPr id="47" name="Picture 46">
            <a:extLst>
              <a:ext uri="{FF2B5EF4-FFF2-40B4-BE49-F238E27FC236}">
                <a16:creationId xmlns:a16="http://schemas.microsoft.com/office/drawing/2014/main" id="{8D962891-47E2-4914-A4F1-53060E69A375}"/>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29293"/>
          <a:stretch/>
        </p:blipFill>
        <p:spPr>
          <a:xfrm>
            <a:off x="16779493" y="20512821"/>
            <a:ext cx="5332607" cy="2827897"/>
          </a:xfrm>
          <a:prstGeom prst="rect">
            <a:avLst/>
          </a:prstGeom>
        </p:spPr>
      </p:pic>
      <p:sp>
        <p:nvSpPr>
          <p:cNvPr id="3" name="TextBox 2">
            <a:extLst>
              <a:ext uri="{FF2B5EF4-FFF2-40B4-BE49-F238E27FC236}">
                <a16:creationId xmlns:a16="http://schemas.microsoft.com/office/drawing/2014/main" id="{755AA4B9-7821-4AEB-9600-A7911BD4AADF}"/>
              </a:ext>
            </a:extLst>
          </p:cNvPr>
          <p:cNvSpPr txBox="1"/>
          <p:nvPr/>
        </p:nvSpPr>
        <p:spPr>
          <a:xfrm>
            <a:off x="16564430" y="23346397"/>
            <a:ext cx="5762731" cy="584775"/>
          </a:xfrm>
          <a:prstGeom prst="rect">
            <a:avLst/>
          </a:prstGeom>
          <a:noFill/>
        </p:spPr>
        <p:txBody>
          <a:bodyPr wrap="none" rtlCol="0">
            <a:spAutoFit/>
          </a:bodyPr>
          <a:lstStyle/>
          <a:p>
            <a:r>
              <a:rPr lang="en-US" sz="3200" dirty="0"/>
              <a:t>Colesdalen reindeer, August 2016</a:t>
            </a:r>
          </a:p>
        </p:txBody>
      </p:sp>
    </p:spTree>
    <p:extLst>
      <p:ext uri="{BB962C8B-B14F-4D97-AF65-F5344CB8AC3E}">
        <p14:creationId xmlns:p14="http://schemas.microsoft.com/office/powerpoint/2010/main" val="39694850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38799</TotalTime>
  <Words>666</Words>
  <Application>Microsoft Office PowerPoint</Application>
  <PresentationFormat>Custom</PresentationFormat>
  <Paragraphs>80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PowerPoint Presentation</vt:lpstr>
    </vt:vector>
  </TitlesOfParts>
  <Company>University of New Hampshire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Erik Hobbie</dc:creator>
  <cp:lastModifiedBy>Erik Hobbie</cp:lastModifiedBy>
  <cp:revision>218</cp:revision>
  <cp:lastPrinted>2019-02-14T21:55:49Z</cp:lastPrinted>
  <dcterms:created xsi:type="dcterms:W3CDTF">2014-02-20T14:28:05Z</dcterms:created>
  <dcterms:modified xsi:type="dcterms:W3CDTF">2019-02-14T21:56:11Z</dcterms:modified>
</cp:coreProperties>
</file>