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tif" ContentType="image/tiff"/>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7"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76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09BCC6-8700-CDCA-3CC0-5A347F3C1EBC}" v="9" dt="2019-02-21T15:15:18.833"/>
    <p1510:client id="{03629447-2FF7-B27A-3157-CB06D18DCE32}" v="15" dt="2019-02-21T17:12:56.032"/>
    <p1510:client id="{9DCA9825-F689-ACF6-3388-B5F08ACFD047}" v="16" dt="2019-02-21T15:17:49.867"/>
    <p1510:client id="{060D881E-3C9F-AE03-77F7-8DAF1A57D6B8}" v="49" dt="2019-02-21T20:12:55.101"/>
    <p1510:client id="{DEBD8219-3173-450B-A4E6-299CB0F200E6}" v="4" dt="2019-02-21T19:42:45.5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0368"/>
        <p:guide pos="12761"/>
      </p:guideLst>
    </p:cSldViewPr>
  </p:slide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p>
        </p:txBody>
      </p:sp>
      <p:sp>
        <p:nvSpPr>
          <p:cNvPr id="4" name="Date Placeholder 3"/>
          <p:cNvSpPr>
            <a:spLocks noGrp="1"/>
          </p:cNvSpPr>
          <p:nvPr>
            <p:ph type="dt" sz="half" idx="10"/>
          </p:nvPr>
        </p:nvSpPr>
        <p:spPr/>
        <p:txBody>
          <a:bodyPr/>
          <a:lstStyle/>
          <a:p>
            <a:fld id="{4944FA38-2062-664E-8F07-B205F3EFE47C}" type="datetimeFigureOut">
              <a:rPr lang="en-US" smtClean="0"/>
              <a:t>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1079933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944FA38-2062-664E-8F07-B205F3EFE47C}" type="datetimeFigureOut">
              <a:rPr lang="en-US" smtClean="0"/>
              <a:t>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2450935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944FA38-2062-664E-8F07-B205F3EFE47C}" type="datetimeFigureOut">
              <a:rPr lang="en-US" smtClean="0"/>
              <a:t>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1802859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944FA38-2062-664E-8F07-B205F3EFE47C}" type="datetimeFigureOut">
              <a:rPr lang="en-US" smtClean="0"/>
              <a:t>2/21/2019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4091715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944FA38-2062-664E-8F07-B205F3EFE47C}" type="datetimeFigureOut">
              <a:rPr lang="en-US" smtClean="0"/>
              <a:t>2/21/2019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2522136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944FA38-2062-664E-8F07-B205F3EFE47C}" type="datetimeFigureOut">
              <a:rPr lang="en-US" smtClean="0"/>
              <a:t>2/21/2019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1833631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44FA38-2062-664E-8F07-B205F3EFE47C}" type="datetimeFigureOut">
              <a:rPr lang="en-US" smtClean="0"/>
              <a:t>2/21/2019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1295982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4944FA38-2062-664E-8F07-B205F3EFE47C}" type="datetimeFigureOut">
              <a:rPr lang="en-US" smtClean="0"/>
              <a:t>2/21/2019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93194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4944FA38-2062-664E-8F07-B205F3EFE47C}" type="datetimeFigureOut">
              <a:rPr lang="en-US" smtClean="0"/>
              <a:t>2/21/2019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3208863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944FA38-2062-664E-8F07-B205F3EFE47C}" type="datetimeFigureOut">
              <a:rPr lang="en-US" smtClean="0"/>
              <a:t>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393821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944FA38-2062-664E-8F07-B205F3EFE47C}" type="datetimeFigureOut">
              <a:rPr lang="en-US" smtClean="0"/>
              <a:t>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04E4FA-6DEA-7D4E-9F6B-7ABE8FE035C0}" type="slidenum">
              <a:rPr lang="en-US" smtClean="0"/>
              <a:t>‹#›</a:t>
            </a:fld>
            <a:endParaRPr lang="en-US"/>
          </a:p>
        </p:txBody>
      </p:sp>
    </p:spTree>
    <p:extLst>
      <p:ext uri="{BB962C8B-B14F-4D97-AF65-F5344CB8AC3E}">
        <p14:creationId xmlns:p14="http://schemas.microsoft.com/office/powerpoint/2010/main" val="812870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4944FA38-2062-664E-8F07-B205F3EFE47C}" type="datetimeFigureOut">
              <a:rPr lang="en-US" smtClean="0"/>
              <a:t>2/21/2019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4704E4FA-6DEA-7D4E-9F6B-7ABE8FE035C0}" type="slidenum">
              <a:rPr lang="en-US" smtClean="0"/>
              <a:t>‹#›</a:t>
            </a:fld>
            <a:endParaRPr lang="en-US"/>
          </a:p>
        </p:txBody>
      </p:sp>
    </p:spTree>
    <p:extLst>
      <p:ext uri="{BB962C8B-B14F-4D97-AF65-F5344CB8AC3E}">
        <p14:creationId xmlns:p14="http://schemas.microsoft.com/office/powerpoint/2010/main" val="39591920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tif"/><Relationship Id="rId12" Type="http://schemas.openxmlformats.org/officeDocument/2006/relationships/image" Target="../media/image10.tiff"/><Relationship Id="rId2" Type="http://schemas.openxmlformats.org/officeDocument/2006/relationships/hyperlink" Target="mailto:Roy.Planalp@unh.edu" TargetMode="Externa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tiff"/><Relationship Id="rId5" Type="http://schemas.openxmlformats.org/officeDocument/2006/relationships/image" Target="../media/image3.png"/><Relationship Id="rId10" Type="http://schemas.openxmlformats.org/officeDocument/2006/relationships/image" Target="../media/image8.tiff"/><Relationship Id="rId4" Type="http://schemas.openxmlformats.org/officeDocument/2006/relationships/image" Target="../media/image2.png"/><Relationship Id="rId9" Type="http://schemas.openxmlformats.org/officeDocument/2006/relationships/image" Target="../media/image7.t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3" name="Rectangle 2"/>
          <p:cNvSpPr/>
          <p:nvPr/>
        </p:nvSpPr>
        <p:spPr>
          <a:xfrm>
            <a:off x="7890185" y="4642013"/>
            <a:ext cx="5291581" cy="461665"/>
          </a:xfrm>
          <a:prstGeom prst="rect">
            <a:avLst/>
          </a:prstGeom>
        </p:spPr>
        <p:txBody>
          <a:bodyPr wrap="square">
            <a:spAutoFit/>
          </a:bodyPr>
          <a:lstStyle/>
          <a:p>
            <a:r>
              <a:rPr lang="en-US" sz="2400" b="1">
                <a:latin typeface="Arial" charset="0"/>
                <a:ea typeface="Arial" charset="0"/>
                <a:cs typeface="Arial" charset="0"/>
              </a:rPr>
              <a:t>Roy Planalp-</a:t>
            </a:r>
            <a:r>
              <a:rPr lang="en-US" sz="2400" b="1">
                <a:latin typeface="Arial" charset="0"/>
                <a:ea typeface="Arial" charset="0"/>
                <a:cs typeface="Arial" charset="0"/>
                <a:hlinkClick r:id="rId2"/>
              </a:rPr>
              <a:t>Roy.Planalp@unh.edu</a:t>
            </a:r>
            <a:r>
              <a:rPr lang="en-US" sz="2400" b="1">
                <a:latin typeface="Arial" charset="0"/>
                <a:ea typeface="Arial" charset="0"/>
                <a:cs typeface="Arial" charset="0"/>
              </a:rPr>
              <a:t> </a:t>
            </a:r>
            <a:endParaRPr lang="en-US" sz="2400">
              <a:latin typeface="Arial" charset="0"/>
              <a:ea typeface="Arial" charset="0"/>
              <a:cs typeface="Arial" charset="0"/>
            </a:endParaRPr>
          </a:p>
        </p:txBody>
      </p:sp>
      <p:sp>
        <p:nvSpPr>
          <p:cNvPr id="20" name="TextBox 19"/>
          <p:cNvSpPr txBox="1"/>
          <p:nvPr/>
        </p:nvSpPr>
        <p:spPr>
          <a:xfrm>
            <a:off x="9032453" y="5071810"/>
            <a:ext cx="29203161" cy="1015663"/>
          </a:xfrm>
          <a:prstGeom prst="rect">
            <a:avLst/>
          </a:prstGeom>
          <a:noFill/>
        </p:spPr>
        <p:txBody>
          <a:bodyPr wrap="square" rtlCol="0">
            <a:spAutoFit/>
          </a:bodyPr>
          <a:lstStyle/>
          <a:p>
            <a:pPr algn="ctr"/>
            <a:r>
              <a:rPr lang="en-US" sz="6000" b="1">
                <a:latin typeface="Arial" charset="0"/>
                <a:ea typeface="Arial" charset="0"/>
                <a:cs typeface="Arial" charset="0"/>
              </a:rPr>
              <a:t>Iron Chelators Targeted to Mitochondria for Monitoring Labile Iron Pools</a:t>
            </a:r>
          </a:p>
        </p:txBody>
      </p:sp>
      <p:sp>
        <p:nvSpPr>
          <p:cNvPr id="17" name="Title 1">
            <a:extLst>
              <a:ext uri="{FF2B5EF4-FFF2-40B4-BE49-F238E27FC236}">
                <a16:creationId xmlns:a16="http://schemas.microsoft.com/office/drawing/2014/main" id="{E88DDD49-24A7-407D-8196-E1405CAC5B7A}"/>
              </a:ext>
            </a:extLst>
          </p:cNvPr>
          <p:cNvSpPr txBox="1">
            <a:spLocks/>
          </p:cNvSpPr>
          <p:nvPr/>
        </p:nvSpPr>
        <p:spPr>
          <a:xfrm>
            <a:off x="13181766" y="1572128"/>
            <a:ext cx="22432954" cy="1802107"/>
          </a:xfrm>
          <a:prstGeom prst="rect">
            <a:avLst/>
          </a:prstGeom>
          <a:noFill/>
        </p:spPr>
        <p:txBody>
          <a:bodyPr vert="horz" lIns="68580" tIns="34290" rIns="68580" bIns="3429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0" b="1">
                <a:solidFill>
                  <a:srgbClr val="0000FF"/>
                </a:solidFill>
                <a:latin typeface="Arial" charset="0"/>
                <a:ea typeface="Arial" charset="0"/>
                <a:cs typeface="Arial" charset="0"/>
              </a:rPr>
              <a:t>Research in the </a:t>
            </a:r>
            <a:r>
              <a:rPr lang="en-US" sz="12000" b="1" err="1">
                <a:solidFill>
                  <a:srgbClr val="0000FF"/>
                </a:solidFill>
                <a:latin typeface="Arial" charset="0"/>
                <a:ea typeface="Arial" charset="0"/>
                <a:cs typeface="Arial" charset="0"/>
              </a:rPr>
              <a:t>Planalp</a:t>
            </a:r>
            <a:r>
              <a:rPr lang="en-US" sz="12000" b="1">
                <a:solidFill>
                  <a:srgbClr val="0000FF"/>
                </a:solidFill>
                <a:latin typeface="Arial" charset="0"/>
                <a:ea typeface="Arial" charset="0"/>
                <a:cs typeface="Arial" charset="0"/>
              </a:rPr>
              <a:t> Group</a:t>
            </a:r>
          </a:p>
        </p:txBody>
      </p:sp>
      <p:cxnSp>
        <p:nvCxnSpPr>
          <p:cNvPr id="8" name="Straight Connector 7">
            <a:extLst>
              <a:ext uri="{FF2B5EF4-FFF2-40B4-BE49-F238E27FC236}">
                <a16:creationId xmlns:a16="http://schemas.microsoft.com/office/drawing/2014/main" id="{A2FFA789-AE09-4582-A589-30CB69BB3290}"/>
              </a:ext>
            </a:extLst>
          </p:cNvPr>
          <p:cNvCxnSpPr/>
          <p:nvPr/>
        </p:nvCxnSpPr>
        <p:spPr>
          <a:xfrm>
            <a:off x="20376485" y="32985951"/>
            <a:ext cx="6515100" cy="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42AFA70B-380A-4F0D-AB93-C12415773BAE}"/>
              </a:ext>
            </a:extLst>
          </p:cNvPr>
          <p:cNvPicPr>
            <a:picLocks noChangeAspect="1"/>
          </p:cNvPicPr>
          <p:nvPr/>
        </p:nvPicPr>
        <p:blipFill>
          <a:blip r:embed="rId3"/>
          <a:stretch>
            <a:fillRect/>
          </a:stretch>
        </p:blipFill>
        <p:spPr>
          <a:xfrm>
            <a:off x="8728441" y="516151"/>
            <a:ext cx="3296574" cy="4116388"/>
          </a:xfrm>
          <a:prstGeom prst="rect">
            <a:avLst/>
          </a:prstGeom>
        </p:spPr>
      </p:pic>
      <p:sp>
        <p:nvSpPr>
          <p:cNvPr id="9" name="TextBox 8">
            <a:extLst>
              <a:ext uri="{FF2B5EF4-FFF2-40B4-BE49-F238E27FC236}">
                <a16:creationId xmlns:a16="http://schemas.microsoft.com/office/drawing/2014/main" id="{8B68EF8C-C8C9-4AEF-9451-6A714D71B762}"/>
              </a:ext>
            </a:extLst>
          </p:cNvPr>
          <p:cNvSpPr txBox="1"/>
          <p:nvPr/>
        </p:nvSpPr>
        <p:spPr>
          <a:xfrm>
            <a:off x="795110" y="6609518"/>
            <a:ext cx="28484523" cy="7104955"/>
          </a:xfrm>
          <a:prstGeom prst="rect">
            <a:avLst/>
          </a:prstGeom>
          <a:solidFill>
            <a:schemeClr val="bg1"/>
          </a:solidFill>
        </p:spPr>
        <p:txBody>
          <a:bodyPr wrap="square" rtlCol="0">
            <a:spAutoFit/>
          </a:bodyPr>
          <a:lstStyle/>
          <a:p>
            <a:pPr indent="457200" defTabSz="914400" eaLnBrk="0" fontAlgn="base" hangingPunct="0">
              <a:spcBef>
                <a:spcPct val="0"/>
              </a:spcBef>
              <a:spcAft>
                <a:spcPct val="0"/>
              </a:spcAft>
            </a:pPr>
            <a:r>
              <a:rPr lang="en-US" altLang="en-US" sz="4400">
                <a:latin typeface="Times New Roman" panose="02020603050405020304" pitchFamily="18" charset="0"/>
                <a:ea typeface="Calibri" panose="020F0502020204030204" pitchFamily="34" charset="0"/>
                <a:cs typeface="Times New Roman" panose="02020603050405020304" pitchFamily="18" charset="0"/>
              </a:rPr>
              <a:t>The use of iron chelators to modulate and monitor free iron concentration in cells has been studied using a variety of chelators such as the tachpyr family,</a:t>
            </a:r>
            <a:r>
              <a:rPr lang="en-US" altLang="en-US" sz="4400" baseline="30000">
                <a:latin typeface="Times New Roman" panose="02020603050405020304" pitchFamily="18" charset="0"/>
                <a:ea typeface="Calibri" panose="020F0502020204030204" pitchFamily="34" charset="0"/>
                <a:cs typeface="Times New Roman" panose="02020603050405020304" pitchFamily="18" charset="0"/>
              </a:rPr>
              <a:t>1</a:t>
            </a:r>
            <a:r>
              <a:rPr lang="en-US" altLang="en-US" sz="4400">
                <a:latin typeface="Times New Roman" panose="02020603050405020304" pitchFamily="18" charset="0"/>
                <a:ea typeface="Calibri" panose="020F0502020204030204" pitchFamily="34" charset="0"/>
                <a:cs typeface="Times New Roman" panose="02020603050405020304" pitchFamily="18" charset="0"/>
              </a:rPr>
              <a:t> the hydroxypyridinone (HOPO) family</a:t>
            </a:r>
            <a:r>
              <a:rPr lang="en-US" altLang="en-US" sz="4400" baseline="30000">
                <a:latin typeface="Times New Roman" panose="02020603050405020304" pitchFamily="18" charset="0"/>
                <a:ea typeface="Calibri" panose="020F0502020204030204" pitchFamily="34" charset="0"/>
                <a:cs typeface="Times New Roman" panose="02020603050405020304" pitchFamily="18" charset="0"/>
              </a:rPr>
              <a:t>2</a:t>
            </a:r>
            <a:r>
              <a:rPr lang="en-US" altLang="en-US" sz="4400">
                <a:latin typeface="Times New Roman" panose="02020603050405020304" pitchFamily="18" charset="0"/>
                <a:ea typeface="Calibri" panose="020F0502020204030204" pitchFamily="34" charset="0"/>
                <a:cs typeface="Times New Roman" panose="02020603050405020304" pitchFamily="18" charset="0"/>
              </a:rPr>
              <a:t> and the pyridoxal isonicotinoyl hydrazone family (PIH).</a:t>
            </a:r>
            <a:r>
              <a:rPr lang="en-US" altLang="en-US" sz="4400" baseline="30000">
                <a:latin typeface="Times New Roman" panose="02020603050405020304" pitchFamily="18" charset="0"/>
                <a:ea typeface="Calibri" panose="020F0502020204030204" pitchFamily="34" charset="0"/>
                <a:cs typeface="Times New Roman" panose="02020603050405020304" pitchFamily="18" charset="0"/>
              </a:rPr>
              <a:t>3</a:t>
            </a:r>
            <a:r>
              <a:rPr lang="en-US" altLang="en-US" sz="4400">
                <a:latin typeface="Times New Roman" panose="02020603050405020304" pitchFamily="18" charset="0"/>
                <a:ea typeface="Calibri" panose="020F0502020204030204" pitchFamily="34" charset="0"/>
                <a:cs typeface="Times New Roman" panose="02020603050405020304" pitchFamily="18" charset="0"/>
              </a:rPr>
              <a:t>  We and others above showed that iron chelators cause death of tumor cells.  Better understanding of cellular iron metabolism is therefore essential to medicinal use of synthetic and natural iron chelators. The field of molecular sensing has been brought to bear on gaining such insights for biometal ions, including iron.</a:t>
            </a:r>
            <a:r>
              <a:rPr lang="en-US" altLang="en-US" sz="4400" baseline="30000">
                <a:latin typeface="Times New Roman" panose="02020603050405020304" pitchFamily="18" charset="0"/>
                <a:ea typeface="Calibri" panose="020F0502020204030204" pitchFamily="34" charset="0"/>
                <a:cs typeface="Times New Roman" panose="02020603050405020304" pitchFamily="18" charset="0"/>
              </a:rPr>
              <a:t>4</a:t>
            </a:r>
            <a:r>
              <a:rPr lang="en-US" altLang="en-US" sz="4400">
                <a:latin typeface="Times New Roman" panose="02020603050405020304" pitchFamily="18" charset="0"/>
                <a:ea typeface="Calibri" panose="020F0502020204030204" pitchFamily="34" charset="0"/>
                <a:cs typeface="Times New Roman" panose="02020603050405020304" pitchFamily="18" charset="0"/>
              </a:rPr>
              <a:t> Recently promising studies focus on subcellular targeting of fluorescent iron chelators, particularly to the mitochondrion.</a:t>
            </a:r>
            <a:r>
              <a:rPr lang="en-US" altLang="en-US" sz="4400" baseline="30000">
                <a:latin typeface="Times New Roman" panose="02020603050405020304" pitchFamily="18" charset="0"/>
                <a:ea typeface="Calibri" panose="020F0502020204030204" pitchFamily="34" charset="0"/>
                <a:cs typeface="Times New Roman" panose="02020603050405020304" pitchFamily="18" charset="0"/>
              </a:rPr>
              <a:t>5</a:t>
            </a:r>
            <a:endParaRPr lang="en-US" altLang="en-US" sz="4400" baseline="30000">
              <a:latin typeface="Times New Roman" panose="02020603050405020304" pitchFamily="18" charset="0"/>
              <a:cs typeface="Times New Roman" panose="02020603050405020304" pitchFamily="18" charset="0"/>
            </a:endParaRPr>
          </a:p>
          <a:p>
            <a:pPr indent="457200" defTabSz="914400" eaLnBrk="0" fontAlgn="base" hangingPunct="0">
              <a:spcBef>
                <a:spcPct val="0"/>
              </a:spcBef>
              <a:spcAft>
                <a:spcPct val="0"/>
              </a:spcAft>
            </a:pPr>
            <a:r>
              <a:rPr lang="en-US" altLang="en-US" sz="4400">
                <a:latin typeface="Times New Roman" panose="02020603050405020304" pitchFamily="18" charset="0"/>
                <a:ea typeface="Calibri" panose="020F0502020204030204" pitchFamily="34" charset="0"/>
                <a:cs typeface="Times New Roman" panose="02020603050405020304" pitchFamily="18" charset="0"/>
              </a:rPr>
              <a:t>This poster presents recent strides toward organelle-targeted chelators of labile Fe(II)/Fe(III) which may be used to monitor changes in iron status related to the recently-discovered iron-dependent process of cell death, Ferroptosis.</a:t>
            </a:r>
            <a:r>
              <a:rPr lang="en-US" altLang="en-US" sz="4400" baseline="30000">
                <a:latin typeface="Times New Roman" panose="02020603050405020304" pitchFamily="18" charset="0"/>
                <a:ea typeface="Calibri" panose="020F0502020204030204" pitchFamily="34" charset="0"/>
                <a:cs typeface="Times New Roman" panose="02020603050405020304" pitchFamily="18" charset="0"/>
              </a:rPr>
              <a:t>6</a:t>
            </a:r>
            <a:r>
              <a:rPr lang="en-US" altLang="en-US" sz="4400">
                <a:latin typeface="Times New Roman" panose="02020603050405020304" pitchFamily="18" charset="0"/>
                <a:ea typeface="Calibri" panose="020F0502020204030204" pitchFamily="34" charset="0"/>
                <a:cs typeface="Times New Roman" panose="02020603050405020304" pitchFamily="18" charset="0"/>
              </a:rPr>
              <a:t> Solid phase peptide synthesis will be used to produce mitochondrion targeting peptides which will subsequently be conjugated with fluorophores and iron chelators. </a:t>
            </a:r>
            <a:r>
              <a:rPr lang="en-US" altLang="en-US" sz="4400">
                <a:solidFill>
                  <a:srgbClr val="FF0000"/>
                </a:solidFill>
                <a:latin typeface="Times New Roman" panose="02020603050405020304" pitchFamily="18" charset="0"/>
                <a:ea typeface="Calibri" panose="020F0502020204030204" pitchFamily="34" charset="0"/>
                <a:cs typeface="Times New Roman" panose="02020603050405020304" pitchFamily="18" charset="0"/>
              </a:rPr>
              <a:t>Iron chelators will be designed to monitor local concentrations of iron and iron redox processes. </a:t>
            </a:r>
            <a:endParaRPr lang="en-US" altLang="en-US" sz="440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78B8AA0-C125-4522-AED4-242D0E064E4C}"/>
              </a:ext>
            </a:extLst>
          </p:cNvPr>
          <p:cNvSpPr txBox="1"/>
          <p:nvPr/>
        </p:nvSpPr>
        <p:spPr>
          <a:xfrm>
            <a:off x="795836" y="26547497"/>
            <a:ext cx="16498347" cy="4801314"/>
          </a:xfrm>
          <a:prstGeom prst="rect">
            <a:avLst/>
          </a:prstGeom>
          <a:solidFill>
            <a:schemeClr val="bg1"/>
          </a:solidFill>
        </p:spPr>
        <p:txBody>
          <a:bodyPr wrap="square" rtlCol="0" anchor="t">
            <a:spAutoFit/>
          </a:bodyPr>
          <a:lstStyle/>
          <a:p>
            <a:r>
              <a:rPr lang="en-US" sz="5400">
                <a:cs typeface="Calibri"/>
              </a:rPr>
              <a:t>References</a:t>
            </a:r>
          </a:p>
          <a:p>
            <a:r>
              <a:rPr lang="en-US" sz="2800"/>
              <a:t>1.	G. Park, R. Planalp et. al., </a:t>
            </a:r>
            <a:r>
              <a:rPr lang="en-US" sz="2800" i="1"/>
              <a:t>JBIC, J. Biol. Inorg. Chem.</a:t>
            </a:r>
            <a:r>
              <a:rPr lang="en-US" sz="2800"/>
              <a:t>, 1998, </a:t>
            </a:r>
            <a:r>
              <a:rPr lang="en-US" sz="2800" b="1"/>
              <a:t>3</a:t>
            </a:r>
            <a:r>
              <a:rPr lang="en-US" sz="2800"/>
              <a:t>, 449-457; 2.	A. </a:t>
            </a:r>
            <a:r>
              <a:rPr lang="en-US" sz="2800" err="1"/>
              <a:t>Cilibrizzi</a:t>
            </a:r>
            <a:r>
              <a:rPr lang="en-US" sz="2800"/>
              <a:t>, R. C. Hider et. al., </a:t>
            </a:r>
            <a:r>
              <a:rPr lang="en-US" sz="2800" i="1"/>
              <a:t>Chemical Reviews</a:t>
            </a:r>
            <a:r>
              <a:rPr lang="en-US" sz="2800"/>
              <a:t>, 2018, </a:t>
            </a:r>
            <a:r>
              <a:rPr lang="en-US" sz="2800" b="1"/>
              <a:t>118</a:t>
            </a:r>
            <a:r>
              <a:rPr lang="en-US" sz="2800"/>
              <a:t>, 7657-7701; 3.	D. S. Kalinowski and D. R. Richardson, </a:t>
            </a:r>
            <a:r>
              <a:rPr lang="en-US" sz="2800" i="1"/>
              <a:t>Pharm Rev</a:t>
            </a:r>
            <a:r>
              <a:rPr lang="en-US" sz="2800"/>
              <a:t>, 2005, </a:t>
            </a:r>
            <a:r>
              <a:rPr lang="en-US" sz="2800" b="1"/>
              <a:t>57</a:t>
            </a:r>
            <a:r>
              <a:rPr lang="en-US" sz="2800"/>
              <a:t>, 547-583; 4.	L. Nyiranshuti, D. P. Kennedy, A. G. DiPasquale, A. L. Rheingold and R. P. Planalp, </a:t>
            </a:r>
            <a:r>
              <a:rPr lang="en-US" sz="2800" i="1"/>
              <a:t>Polyhedron</a:t>
            </a:r>
            <a:r>
              <a:rPr lang="en-US" sz="2800"/>
              <a:t>, 2016, </a:t>
            </a:r>
            <a:r>
              <a:rPr lang="en-US" sz="2800" b="1"/>
              <a:t>109</a:t>
            </a:r>
            <a:r>
              <a:rPr lang="en-US" sz="2800"/>
              <a:t>, 147-153; C. J. Fahrni, D. Bourassa and R. </a:t>
            </a:r>
            <a:r>
              <a:rPr lang="en-US" sz="2800" err="1"/>
              <a:t>Dikdan</a:t>
            </a:r>
            <a:r>
              <a:rPr lang="en-US" sz="2800"/>
              <a:t>, in </a:t>
            </a:r>
            <a:r>
              <a:rPr lang="en-US" sz="2800" i="1"/>
              <a:t>Metals in the Brain: Measurement and Imaging</a:t>
            </a:r>
            <a:r>
              <a:rPr lang="en-US" sz="2800"/>
              <a:t>, 2017, vol. 124, pp. 71-107; 5.	V. Abbate, O. </a:t>
            </a:r>
            <a:r>
              <a:rPr lang="en-US" sz="2800" err="1"/>
              <a:t>Reelfs</a:t>
            </a:r>
            <a:r>
              <a:rPr lang="en-US" sz="2800"/>
              <a:t>, Robert C. Hider and C. </a:t>
            </a:r>
            <a:r>
              <a:rPr lang="en-US" sz="2800" err="1"/>
              <a:t>Pourzand</a:t>
            </a:r>
            <a:r>
              <a:rPr lang="en-US" sz="2800"/>
              <a:t>, </a:t>
            </a:r>
            <a:r>
              <a:rPr lang="en-US" sz="2800" i="1"/>
              <a:t>Biochem J</a:t>
            </a:r>
            <a:r>
              <a:rPr lang="en-US" sz="2800"/>
              <a:t>, 2015, </a:t>
            </a:r>
            <a:r>
              <a:rPr lang="en-US" sz="2800" b="1"/>
              <a:t>469</a:t>
            </a:r>
            <a:r>
              <a:rPr lang="en-US" sz="2800"/>
              <a:t>, 357-366; 6.	B. R. </a:t>
            </a:r>
            <a:r>
              <a:rPr lang="en-US" sz="2800" err="1"/>
              <a:t>Stockwell</a:t>
            </a:r>
            <a:r>
              <a:rPr lang="en-US" sz="2800"/>
              <a:t>, F. M. Torti, S. V. Torti, et. al., </a:t>
            </a:r>
            <a:r>
              <a:rPr lang="en-US" sz="2800" i="1"/>
              <a:t>Cell</a:t>
            </a:r>
            <a:r>
              <a:rPr lang="en-US" sz="2800"/>
              <a:t>, 2017, </a:t>
            </a:r>
            <a:r>
              <a:rPr lang="en-US" sz="2800" b="1"/>
              <a:t>171</a:t>
            </a:r>
            <a:r>
              <a:rPr lang="en-US" sz="2800"/>
              <a:t>, 273-285;  7</a:t>
            </a:r>
            <a:r>
              <a:rPr lang="en-US" sz="2800">
                <a:cs typeface="Calibri"/>
              </a:rPr>
              <a:t>. </a:t>
            </a:r>
            <a:r>
              <a:rPr lang="en-US" sz="2800" err="1">
                <a:cs typeface="Calibri"/>
              </a:rPr>
              <a:t>Baret</a:t>
            </a:r>
            <a:r>
              <a:rPr lang="en-US" sz="2800">
                <a:cs typeface="Calibri"/>
              </a:rPr>
              <a:t>, P.; </a:t>
            </a:r>
            <a:r>
              <a:rPr lang="en-US" sz="2800" err="1">
                <a:cs typeface="Calibri"/>
              </a:rPr>
              <a:t>Beguin</a:t>
            </a:r>
            <a:r>
              <a:rPr lang="en-US" sz="2800">
                <a:cs typeface="Calibri"/>
              </a:rPr>
              <a:t>, G. C.; </a:t>
            </a:r>
            <a:r>
              <a:rPr lang="en-US" sz="2800" err="1">
                <a:cs typeface="Calibri"/>
              </a:rPr>
              <a:t>Boukhalfa</a:t>
            </a:r>
            <a:r>
              <a:rPr lang="en-US" sz="2800">
                <a:cs typeface="Calibri"/>
              </a:rPr>
              <a:t>, H.; </a:t>
            </a:r>
            <a:r>
              <a:rPr lang="en-US" sz="2800" err="1">
                <a:cs typeface="Calibri"/>
              </a:rPr>
              <a:t>Caris</a:t>
            </a:r>
            <a:r>
              <a:rPr lang="en-US" sz="2800">
                <a:cs typeface="Calibri"/>
              </a:rPr>
              <a:t>, C.; </a:t>
            </a:r>
            <a:r>
              <a:rPr lang="en-US" sz="2800" err="1">
                <a:cs typeface="Calibri"/>
              </a:rPr>
              <a:t>Laulhere</a:t>
            </a:r>
            <a:r>
              <a:rPr lang="en-US" sz="2800">
                <a:cs typeface="Calibri"/>
              </a:rPr>
              <a:t>, J.; Pierre, J.; </a:t>
            </a:r>
            <a:r>
              <a:rPr lang="en-US" sz="2800" err="1">
                <a:cs typeface="Calibri"/>
              </a:rPr>
              <a:t>Serratrice</a:t>
            </a:r>
            <a:r>
              <a:rPr lang="en-US" sz="2800">
                <a:cs typeface="Calibri"/>
              </a:rPr>
              <a:t>, G. </a:t>
            </a:r>
            <a:r>
              <a:rPr lang="en-US" sz="2800" i="1">
                <a:cs typeface="Calibri"/>
              </a:rPr>
              <a:t>J. Am. Chem. Soc.</a:t>
            </a:r>
            <a:r>
              <a:rPr lang="en-US" sz="2800">
                <a:cs typeface="Calibri"/>
              </a:rPr>
              <a:t>, </a:t>
            </a:r>
            <a:r>
              <a:rPr lang="en-US" sz="2800" b="1">
                <a:cs typeface="Calibri"/>
              </a:rPr>
              <a:t>1995</a:t>
            </a:r>
            <a:r>
              <a:rPr lang="en-US" sz="2800">
                <a:cs typeface="Calibri"/>
              </a:rPr>
              <a:t>, </a:t>
            </a:r>
            <a:r>
              <a:rPr lang="en-US" sz="2800" i="1">
                <a:cs typeface="Calibri"/>
              </a:rPr>
              <a:t>117</a:t>
            </a:r>
            <a:r>
              <a:rPr lang="en-US" sz="2800">
                <a:cs typeface="Calibri"/>
              </a:rPr>
              <a:t>, 9760-9761. 8.</a:t>
            </a:r>
            <a:r>
              <a:rPr lang="en-US" sz="2800"/>
              <a:t> </a:t>
            </a:r>
            <a:r>
              <a:rPr lang="en-US" sz="2800" err="1"/>
              <a:t>Nie</a:t>
            </a:r>
            <a:r>
              <a:rPr lang="en-US" sz="2800"/>
              <a:t>, J.; Lin, B.; Zhou, M.; Wu, L.; Zheng, T., Role of ferroptosis in hepatocellular carcinoma. </a:t>
            </a:r>
            <a:r>
              <a:rPr lang="en-US" sz="2800" i="1"/>
              <a:t>Journal of Cancer Research and Clinical Oncology </a:t>
            </a:r>
            <a:r>
              <a:rPr lang="en-US" sz="2800" b="1"/>
              <a:t>2018,</a:t>
            </a:r>
            <a:r>
              <a:rPr lang="en-US" sz="2800"/>
              <a:t> </a:t>
            </a:r>
            <a:r>
              <a:rPr lang="en-US" sz="2800" i="1"/>
              <a:t>144</a:t>
            </a:r>
            <a:r>
              <a:rPr lang="en-US" sz="2800"/>
              <a:t> (12), 2329-2337. 9.  </a:t>
            </a:r>
            <a:r>
              <a:rPr lang="en-US" sz="2800" err="1"/>
              <a:t>Reelfs</a:t>
            </a:r>
            <a:r>
              <a:rPr lang="en-US" sz="2800"/>
              <a:t> O, et. al., J Invest Dermatol 136:1692-1700 (2016)</a:t>
            </a:r>
          </a:p>
        </p:txBody>
      </p:sp>
      <p:sp>
        <p:nvSpPr>
          <p:cNvPr id="15" name="TextBox 14">
            <a:extLst>
              <a:ext uri="{FF2B5EF4-FFF2-40B4-BE49-F238E27FC236}">
                <a16:creationId xmlns:a16="http://schemas.microsoft.com/office/drawing/2014/main" id="{D8BF51CB-49D0-467C-801B-CBD87C6444D8}"/>
              </a:ext>
            </a:extLst>
          </p:cNvPr>
          <p:cNvSpPr txBox="1"/>
          <p:nvPr/>
        </p:nvSpPr>
        <p:spPr>
          <a:xfrm>
            <a:off x="13001691" y="3757111"/>
            <a:ext cx="22161068" cy="923330"/>
          </a:xfrm>
          <a:prstGeom prst="rect">
            <a:avLst/>
          </a:prstGeom>
          <a:noFill/>
        </p:spPr>
        <p:txBody>
          <a:bodyPr wrap="square" rtlCol="0" anchor="t">
            <a:spAutoFit/>
          </a:bodyPr>
          <a:lstStyle/>
          <a:p>
            <a:pPr algn="ctr"/>
            <a:r>
              <a:rPr lang="en-US" sz="5400">
                <a:latin typeface="Times New Roman"/>
                <a:cs typeface="Times New Roman"/>
              </a:rPr>
              <a:t>Leonid Povolotskiy, Evan Jaworski, and Roy </a:t>
            </a:r>
            <a:r>
              <a:rPr lang="en-US" sz="5400" err="1">
                <a:latin typeface="Times New Roman"/>
                <a:cs typeface="Times New Roman"/>
              </a:rPr>
              <a:t>Planalp</a:t>
            </a:r>
            <a:r>
              <a:rPr lang="en-US" sz="5400">
                <a:latin typeface="Times New Roman"/>
                <a:cs typeface="Times New Roman"/>
              </a:rPr>
              <a:t> </a:t>
            </a:r>
          </a:p>
        </p:txBody>
      </p:sp>
      <p:pic>
        <p:nvPicPr>
          <p:cNvPr id="13" name="Picture 12">
            <a:extLst>
              <a:ext uri="{FF2B5EF4-FFF2-40B4-BE49-F238E27FC236}">
                <a16:creationId xmlns:a16="http://schemas.microsoft.com/office/drawing/2014/main" id="{7E5DEBCF-DD14-48F8-903A-0093FB1C002D}"/>
              </a:ext>
            </a:extLst>
          </p:cNvPr>
          <p:cNvPicPr>
            <a:picLocks noChangeAspect="1"/>
          </p:cNvPicPr>
          <p:nvPr/>
        </p:nvPicPr>
        <p:blipFill>
          <a:blip r:embed="rId4"/>
          <a:stretch>
            <a:fillRect/>
          </a:stretch>
        </p:blipFill>
        <p:spPr>
          <a:xfrm>
            <a:off x="19085483" y="27478625"/>
            <a:ext cx="9378573" cy="3539789"/>
          </a:xfrm>
          <a:prstGeom prst="rect">
            <a:avLst/>
          </a:prstGeom>
        </p:spPr>
      </p:pic>
      <p:sp>
        <p:nvSpPr>
          <p:cNvPr id="25" name="TextBox 24">
            <a:extLst>
              <a:ext uri="{FF2B5EF4-FFF2-40B4-BE49-F238E27FC236}">
                <a16:creationId xmlns:a16="http://schemas.microsoft.com/office/drawing/2014/main" id="{F8AA1943-1282-4D60-B1CC-82ABBD45D7EC}"/>
              </a:ext>
            </a:extLst>
          </p:cNvPr>
          <p:cNvSpPr txBox="1"/>
          <p:nvPr/>
        </p:nvSpPr>
        <p:spPr>
          <a:xfrm>
            <a:off x="882420" y="13676994"/>
            <a:ext cx="16367457" cy="1006188"/>
          </a:xfrm>
          <a:prstGeom prst="rect">
            <a:avLst/>
          </a:prstGeom>
          <a:noFill/>
        </p:spPr>
        <p:txBody>
          <a:bodyPr wrap="square" rtlCol="0" anchor="t">
            <a:spAutoFit/>
          </a:bodyPr>
          <a:lstStyle/>
          <a:p>
            <a:pPr algn="ctr"/>
            <a:r>
              <a:rPr lang="en-US" sz="6000">
                <a:latin typeface="Arial"/>
                <a:cs typeface="Arial"/>
              </a:rPr>
              <a:t>Conjugations to Targeting Peptide</a:t>
            </a:r>
            <a:endParaRPr lang="en-US" sz="6000">
              <a:latin typeface="Arial" panose="020B0604020202020204" pitchFamily="34" charset="0"/>
              <a:cs typeface="Arial" panose="020B0604020202020204" pitchFamily="34" charset="0"/>
            </a:endParaRPr>
          </a:p>
        </p:txBody>
      </p:sp>
      <p:pic>
        <p:nvPicPr>
          <p:cNvPr id="14" name="Picture 17" descr="A close up of text on a white background&#10;&#10;Description generated with high confidence">
            <a:extLst>
              <a:ext uri="{FF2B5EF4-FFF2-40B4-BE49-F238E27FC236}">
                <a16:creationId xmlns:a16="http://schemas.microsoft.com/office/drawing/2014/main" id="{3FE5042E-103A-4E6A-8144-9E46A3B2E34B}"/>
              </a:ext>
            </a:extLst>
          </p:cNvPr>
          <p:cNvPicPr>
            <a:picLocks noChangeAspect="1"/>
          </p:cNvPicPr>
          <p:nvPr/>
        </p:nvPicPr>
        <p:blipFill>
          <a:blip r:embed="rId5"/>
          <a:stretch>
            <a:fillRect/>
          </a:stretch>
        </p:blipFill>
        <p:spPr>
          <a:xfrm>
            <a:off x="29888402" y="8207890"/>
            <a:ext cx="12350345" cy="9130066"/>
          </a:xfrm>
          <a:prstGeom prst="rect">
            <a:avLst/>
          </a:prstGeom>
        </p:spPr>
      </p:pic>
      <p:sp>
        <p:nvSpPr>
          <p:cNvPr id="4" name="Rectangle 3">
            <a:extLst>
              <a:ext uri="{FF2B5EF4-FFF2-40B4-BE49-F238E27FC236}">
                <a16:creationId xmlns:a16="http://schemas.microsoft.com/office/drawing/2014/main" id="{D776343A-BBED-4994-89D6-3EF342D6D713}"/>
              </a:ext>
            </a:extLst>
          </p:cNvPr>
          <p:cNvSpPr/>
          <p:nvPr/>
        </p:nvSpPr>
        <p:spPr>
          <a:xfrm>
            <a:off x="37432811" y="14029822"/>
            <a:ext cx="4730213" cy="270240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11">
            <a:extLst>
              <a:ext uri="{FF2B5EF4-FFF2-40B4-BE49-F238E27FC236}">
                <a16:creationId xmlns:a16="http://schemas.microsoft.com/office/drawing/2014/main" id="{90269DD6-ABBA-4798-8E2C-E5BD89E075BD}"/>
              </a:ext>
            </a:extLst>
          </p:cNvPr>
          <p:cNvPicPr>
            <a:picLocks noChangeAspect="1"/>
          </p:cNvPicPr>
          <p:nvPr/>
        </p:nvPicPr>
        <p:blipFill>
          <a:blip r:embed="rId6"/>
          <a:stretch>
            <a:fillRect/>
          </a:stretch>
        </p:blipFill>
        <p:spPr>
          <a:xfrm>
            <a:off x="503989" y="516151"/>
            <a:ext cx="7772491" cy="4116388"/>
          </a:xfrm>
          <a:prstGeom prst="rect">
            <a:avLst/>
          </a:prstGeom>
        </p:spPr>
      </p:pic>
      <p:pic>
        <p:nvPicPr>
          <p:cNvPr id="35" name="Picture 34" descr="A close up of a map&#10;&#10;Description generated with high confidence">
            <a:extLst>
              <a:ext uri="{FF2B5EF4-FFF2-40B4-BE49-F238E27FC236}">
                <a16:creationId xmlns:a16="http://schemas.microsoft.com/office/drawing/2014/main" id="{C31A9B86-AA0B-468F-B83E-DD632259D0DA}"/>
              </a:ext>
            </a:extLst>
          </p:cNvPr>
          <p:cNvPicPr>
            <a:picLocks noChangeAspect="1"/>
          </p:cNvPicPr>
          <p:nvPr/>
        </p:nvPicPr>
        <p:blipFill>
          <a:blip r:embed="rId7"/>
          <a:stretch>
            <a:fillRect/>
          </a:stretch>
        </p:blipFill>
        <p:spPr>
          <a:xfrm>
            <a:off x="19085483" y="22599236"/>
            <a:ext cx="9361323" cy="4875951"/>
          </a:xfrm>
          <a:prstGeom prst="rect">
            <a:avLst/>
          </a:prstGeom>
        </p:spPr>
      </p:pic>
      <p:sp>
        <p:nvSpPr>
          <p:cNvPr id="18" name="TextBox 17">
            <a:extLst>
              <a:ext uri="{FF2B5EF4-FFF2-40B4-BE49-F238E27FC236}">
                <a16:creationId xmlns:a16="http://schemas.microsoft.com/office/drawing/2014/main" id="{148DEE17-39B7-4DDE-B206-EB4C2819C70A}"/>
              </a:ext>
            </a:extLst>
          </p:cNvPr>
          <p:cNvSpPr txBox="1"/>
          <p:nvPr/>
        </p:nvSpPr>
        <p:spPr>
          <a:xfrm>
            <a:off x="30461009" y="18564597"/>
            <a:ext cx="11957041" cy="193899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000">
                <a:latin typeface="Arial" panose="020B0604020202020204" pitchFamily="34" charset="0"/>
                <a:cs typeface="Arial" panose="020B0604020202020204" pitchFamily="34" charset="0"/>
              </a:rPr>
              <a:t>Fe</a:t>
            </a:r>
            <a:r>
              <a:rPr lang="en-US" sz="6000" baseline="30000">
                <a:latin typeface="Arial" panose="020B0604020202020204" pitchFamily="34" charset="0"/>
                <a:cs typeface="Arial" panose="020B0604020202020204" pitchFamily="34" charset="0"/>
              </a:rPr>
              <a:t>III </a:t>
            </a:r>
            <a:r>
              <a:rPr lang="en-US" sz="6000">
                <a:latin typeface="Arial" panose="020B0604020202020204" pitchFamily="34" charset="0"/>
                <a:cs typeface="Arial" panose="020B0604020202020204" pitchFamily="34" charset="0"/>
              </a:rPr>
              <a:t>- O-TRENSOX – Effective Iron Chelation</a:t>
            </a:r>
          </a:p>
        </p:txBody>
      </p:sp>
      <p:sp>
        <p:nvSpPr>
          <p:cNvPr id="40" name="TextBox 39">
            <a:extLst>
              <a:ext uri="{FF2B5EF4-FFF2-40B4-BE49-F238E27FC236}">
                <a16:creationId xmlns:a16="http://schemas.microsoft.com/office/drawing/2014/main" id="{C6700A72-5438-43E1-9F4B-190989FE3870}"/>
              </a:ext>
            </a:extLst>
          </p:cNvPr>
          <p:cNvSpPr txBox="1"/>
          <p:nvPr/>
        </p:nvSpPr>
        <p:spPr>
          <a:xfrm>
            <a:off x="18545274" y="13724802"/>
            <a:ext cx="11280468" cy="1015663"/>
          </a:xfrm>
          <a:prstGeom prst="rect">
            <a:avLst/>
          </a:prstGeom>
          <a:noFill/>
        </p:spPr>
        <p:txBody>
          <a:bodyPr wrap="square" rtlCol="0" anchor="t">
            <a:spAutoFit/>
          </a:bodyPr>
          <a:lstStyle/>
          <a:p>
            <a:r>
              <a:rPr lang="en-US" sz="6000">
                <a:latin typeface="Arial" panose="020B0604020202020204" pitchFamily="34" charset="0"/>
                <a:cs typeface="Arial" panose="020B0604020202020204" pitchFamily="34" charset="0"/>
              </a:rPr>
              <a:t>Ferroptosis and Fluorescence</a:t>
            </a:r>
            <a:r>
              <a:rPr lang="en-US" sz="6000" baseline="30000">
                <a:latin typeface="Arial" panose="020B0604020202020204" pitchFamily="34" charset="0"/>
                <a:cs typeface="Arial" panose="020B0604020202020204" pitchFamily="34" charset="0"/>
              </a:rPr>
              <a:t>8,9</a:t>
            </a:r>
            <a:endParaRPr lang="en-US" sz="6000">
              <a:latin typeface="Arial" panose="020B0604020202020204" pitchFamily="34" charset="0"/>
              <a:cs typeface="Arial" panose="020B0604020202020204" pitchFamily="34" charset="0"/>
            </a:endParaRPr>
          </a:p>
        </p:txBody>
      </p:sp>
      <p:pic>
        <p:nvPicPr>
          <p:cNvPr id="21" name="Picture 21" descr="A close up of a sign&#10;&#10;Description generated with very high confidence">
            <a:extLst>
              <a:ext uri="{FF2B5EF4-FFF2-40B4-BE49-F238E27FC236}">
                <a16:creationId xmlns:a16="http://schemas.microsoft.com/office/drawing/2014/main" id="{4A0C5B85-49EB-40F3-B7E8-1F8F90884A4A}"/>
              </a:ext>
            </a:extLst>
          </p:cNvPr>
          <p:cNvPicPr>
            <a:picLocks noChangeAspect="1"/>
          </p:cNvPicPr>
          <p:nvPr/>
        </p:nvPicPr>
        <p:blipFill>
          <a:blip r:embed="rId8"/>
          <a:stretch>
            <a:fillRect/>
          </a:stretch>
        </p:blipFill>
        <p:spPr>
          <a:xfrm>
            <a:off x="37057534" y="263208"/>
            <a:ext cx="5100408" cy="7023411"/>
          </a:xfrm>
          <a:prstGeom prst="rect">
            <a:avLst/>
          </a:prstGeom>
        </p:spPr>
      </p:pic>
      <p:pic>
        <p:nvPicPr>
          <p:cNvPr id="44" name="Picture 43" descr="A close up of a map&#10;&#10;Description generated with high confidence">
            <a:extLst>
              <a:ext uri="{FF2B5EF4-FFF2-40B4-BE49-F238E27FC236}">
                <a16:creationId xmlns:a16="http://schemas.microsoft.com/office/drawing/2014/main" id="{E0469D3D-A522-4C07-AA71-E9908F3B0C0C}"/>
              </a:ext>
            </a:extLst>
          </p:cNvPr>
          <p:cNvPicPr>
            <a:picLocks noChangeAspect="1"/>
          </p:cNvPicPr>
          <p:nvPr/>
        </p:nvPicPr>
        <p:blipFill>
          <a:blip r:embed="rId9"/>
          <a:stretch>
            <a:fillRect/>
          </a:stretch>
        </p:blipFill>
        <p:spPr>
          <a:xfrm>
            <a:off x="19085483" y="15121552"/>
            <a:ext cx="9361323" cy="7512190"/>
          </a:xfrm>
          <a:prstGeom prst="rect">
            <a:avLst/>
          </a:prstGeom>
        </p:spPr>
      </p:pic>
      <p:sp>
        <p:nvSpPr>
          <p:cNvPr id="10" name="TextBox 9">
            <a:extLst>
              <a:ext uri="{FF2B5EF4-FFF2-40B4-BE49-F238E27FC236}">
                <a16:creationId xmlns:a16="http://schemas.microsoft.com/office/drawing/2014/main" id="{C5E0599C-2221-4CAE-96A7-9AF7245C19BF}"/>
              </a:ext>
            </a:extLst>
          </p:cNvPr>
          <p:cNvSpPr txBox="1"/>
          <p:nvPr/>
        </p:nvSpPr>
        <p:spPr>
          <a:xfrm>
            <a:off x="29888402" y="6177113"/>
            <a:ext cx="13020667" cy="1938992"/>
          </a:xfrm>
          <a:prstGeom prst="rect">
            <a:avLst/>
          </a:prstGeom>
          <a:solidFill>
            <a:schemeClr val="accent1">
              <a:lumMod val="60000"/>
              <a:lumOff val="4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000">
                <a:latin typeface="Arial"/>
                <a:cs typeface="Times New Roman"/>
              </a:rPr>
              <a:t>Synthesis of O-TRENSOX, the Precursor of Tripanox</a:t>
            </a:r>
            <a:r>
              <a:rPr lang="en-US" sz="6000" baseline="30000">
                <a:latin typeface="Arial"/>
                <a:cs typeface="Calibri"/>
              </a:rPr>
              <a:t>7</a:t>
            </a:r>
            <a:endParaRPr lang="en-US" sz="6000">
              <a:latin typeface="Arial"/>
              <a:cs typeface="Calibri"/>
            </a:endParaRPr>
          </a:p>
        </p:txBody>
      </p:sp>
      <p:sp>
        <p:nvSpPr>
          <p:cNvPr id="70" name="TextBox 69">
            <a:extLst>
              <a:ext uri="{FF2B5EF4-FFF2-40B4-BE49-F238E27FC236}">
                <a16:creationId xmlns:a16="http://schemas.microsoft.com/office/drawing/2014/main" id="{1842E67B-E525-4DF2-BC9A-1CEF1DE9275B}"/>
              </a:ext>
            </a:extLst>
          </p:cNvPr>
          <p:cNvSpPr txBox="1"/>
          <p:nvPr/>
        </p:nvSpPr>
        <p:spPr>
          <a:xfrm>
            <a:off x="12534900" y="31835269"/>
            <a:ext cx="19392900" cy="707886"/>
          </a:xfrm>
          <a:prstGeom prst="rect">
            <a:avLst/>
          </a:prstGeom>
          <a:noFill/>
          <a:ln w="12700">
            <a:solidFill>
              <a:srgbClr val="FF0000"/>
            </a:solidFill>
          </a:ln>
        </p:spPr>
        <p:txBody>
          <a:bodyPr wrap="square" rtlCol="0">
            <a:spAutoFit/>
          </a:bodyPr>
          <a:lstStyle/>
          <a:p>
            <a:r>
              <a:rPr lang="en-US" sz="4000"/>
              <a:t>**Other projects: ask us about Catalytic Activation of Small Molecules (CO</a:t>
            </a:r>
            <a:r>
              <a:rPr lang="en-US" sz="4000" baseline="-25000"/>
              <a:t>2</a:t>
            </a:r>
            <a:r>
              <a:rPr lang="en-US" sz="4000"/>
              <a:t> and others)** </a:t>
            </a:r>
          </a:p>
        </p:txBody>
      </p:sp>
      <p:pic>
        <p:nvPicPr>
          <p:cNvPr id="5" name="Picture 15">
            <a:extLst>
              <a:ext uri="{FF2B5EF4-FFF2-40B4-BE49-F238E27FC236}">
                <a16:creationId xmlns:a16="http://schemas.microsoft.com/office/drawing/2014/main" id="{4872C0B8-6B74-461A-BCF4-80958A5FADE0}"/>
              </a:ext>
            </a:extLst>
          </p:cNvPr>
          <p:cNvPicPr>
            <a:picLocks noChangeAspect="1"/>
          </p:cNvPicPr>
          <p:nvPr/>
        </p:nvPicPr>
        <p:blipFill>
          <a:blip r:embed="rId10"/>
          <a:stretch>
            <a:fillRect/>
          </a:stretch>
        </p:blipFill>
        <p:spPr>
          <a:xfrm>
            <a:off x="795548" y="14767192"/>
            <a:ext cx="16494663" cy="11477511"/>
          </a:xfrm>
          <a:prstGeom prst="rect">
            <a:avLst/>
          </a:prstGeom>
        </p:spPr>
      </p:pic>
      <p:pic>
        <p:nvPicPr>
          <p:cNvPr id="22" name="Picture 22" descr="A close up of text on a white background&#10;&#10;Description generated with high confidence">
            <a:extLst>
              <a:ext uri="{FF2B5EF4-FFF2-40B4-BE49-F238E27FC236}">
                <a16:creationId xmlns:a16="http://schemas.microsoft.com/office/drawing/2014/main" id="{E4FFBEFB-797B-45B3-97B3-E5E9379D9178}"/>
              </a:ext>
            </a:extLst>
          </p:cNvPr>
          <p:cNvPicPr>
            <a:picLocks noChangeAspect="1"/>
          </p:cNvPicPr>
          <p:nvPr/>
        </p:nvPicPr>
        <p:blipFill>
          <a:blip r:embed="rId11"/>
          <a:stretch>
            <a:fillRect/>
          </a:stretch>
        </p:blipFill>
        <p:spPr>
          <a:xfrm>
            <a:off x="29814251" y="8105619"/>
            <a:ext cx="13196236" cy="9257209"/>
          </a:xfrm>
          <a:prstGeom prst="rect">
            <a:avLst/>
          </a:prstGeom>
        </p:spPr>
      </p:pic>
      <p:sp>
        <p:nvSpPr>
          <p:cNvPr id="24" name="Rectangle 23">
            <a:extLst>
              <a:ext uri="{FF2B5EF4-FFF2-40B4-BE49-F238E27FC236}">
                <a16:creationId xmlns:a16="http://schemas.microsoft.com/office/drawing/2014/main" id="{0BFE39EF-B5A0-40D6-905D-EEE8F0381BCD}"/>
              </a:ext>
            </a:extLst>
          </p:cNvPr>
          <p:cNvSpPr/>
          <p:nvPr/>
        </p:nvSpPr>
        <p:spPr>
          <a:xfrm>
            <a:off x="38120855" y="14384956"/>
            <a:ext cx="4870382" cy="27624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5" descr="A close up of a map&#10;&#10;Description generated with high confidence">
            <a:extLst>
              <a:ext uri="{FF2B5EF4-FFF2-40B4-BE49-F238E27FC236}">
                <a16:creationId xmlns:a16="http://schemas.microsoft.com/office/drawing/2014/main" id="{6BC0D992-C159-4295-8F84-F301B3BB8057}"/>
              </a:ext>
            </a:extLst>
          </p:cNvPr>
          <p:cNvPicPr>
            <a:picLocks noChangeAspect="1"/>
          </p:cNvPicPr>
          <p:nvPr/>
        </p:nvPicPr>
        <p:blipFill>
          <a:blip r:embed="rId12"/>
          <a:stretch>
            <a:fillRect/>
          </a:stretch>
        </p:blipFill>
        <p:spPr>
          <a:xfrm>
            <a:off x="29814253" y="20694043"/>
            <a:ext cx="13109609" cy="10703838"/>
          </a:xfrm>
          <a:prstGeom prst="rect">
            <a:avLst/>
          </a:prstGeom>
        </p:spPr>
      </p:pic>
      <p:sp>
        <p:nvSpPr>
          <p:cNvPr id="19" name="TextBox 18">
            <a:extLst>
              <a:ext uri="{FF2B5EF4-FFF2-40B4-BE49-F238E27FC236}">
                <a16:creationId xmlns:a16="http://schemas.microsoft.com/office/drawing/2014/main" id="{158F97A4-29E4-4BBE-B627-C1D246136EDF}"/>
              </a:ext>
            </a:extLst>
          </p:cNvPr>
          <p:cNvSpPr txBox="1"/>
          <p:nvPr/>
        </p:nvSpPr>
        <p:spPr>
          <a:xfrm>
            <a:off x="29892558" y="30843431"/>
            <a:ext cx="7540252"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J.-L. Pierre et al. / C. R. </a:t>
            </a:r>
            <a:r>
              <a:rPr lang="en-US" sz="2800" err="1"/>
              <a:t>Chimie</a:t>
            </a:r>
            <a:r>
              <a:rPr lang="en-US" sz="2800"/>
              <a:t> 10 (2007) 613-621</a:t>
            </a:r>
          </a:p>
        </p:txBody>
      </p:sp>
    </p:spTree>
    <p:extLst>
      <p:ext uri="{BB962C8B-B14F-4D97-AF65-F5344CB8AC3E}">
        <p14:creationId xmlns:p14="http://schemas.microsoft.com/office/powerpoint/2010/main" val="157534455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Roy Planalp;Caputo, Christine</dc:creator>
  <cp:revision>29</cp:revision>
  <cp:lastPrinted>2019-02-20T18:42:58Z</cp:lastPrinted>
  <dcterms:created xsi:type="dcterms:W3CDTF">2018-02-22T16:56:28Z</dcterms:created>
  <dcterms:modified xsi:type="dcterms:W3CDTF">2019-02-21T20:13:12Z</dcterms:modified>
</cp:coreProperties>
</file>