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Lst>
  <p:sldSz cx="43891200" cy="32918400"/>
  <p:notesSz cx="6858000" cy="9236075"/>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02A6"/>
    <a:srgbClr val="01244F"/>
    <a:srgbClr val="024CA6"/>
    <a:srgbClr val="2D23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p:scale>
          <a:sx n="20" d="100"/>
          <a:sy n="20" d="100"/>
        </p:scale>
        <p:origin x="972" y="-726"/>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p:cNvSpPr>
            <a:spLocks noGrp="1"/>
          </p:cNvSpPr>
          <p:nvPr>
            <p:ph type="dt" sz="half" idx="10"/>
          </p:nvPr>
        </p:nvSpPr>
        <p:spPr/>
        <p:txBody>
          <a:bodyPr/>
          <a:lstStyle/>
          <a:p>
            <a:fld id="{FBF82037-4B70-4EA4-A413-A03073B84B9E}" type="datetimeFigureOut">
              <a:rPr lang="en-US" smtClean="0"/>
              <a:pPr/>
              <a:t>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02767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F82037-4B70-4EA4-A413-A03073B84B9E}" type="datetimeFigureOut">
              <a:rPr lang="en-US" smtClean="0"/>
              <a:pPr/>
              <a:t>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172168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71234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BF82037-4B70-4EA4-A413-A03073B84B9E}" type="datetimeFigureOut">
              <a:rPr lang="en-US" smtClean="0"/>
              <a:pPr/>
              <a:t>2/20/2019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2549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a:t>Click to edit Master title style</a:t>
            </a:r>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BF82037-4B70-4EA4-A413-A03073B84B9E}" type="datetimeFigureOut">
              <a:rPr lang="en-US" smtClean="0"/>
              <a:pPr/>
              <a:t>2/20/2019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054945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BF82037-4B70-4EA4-A413-A03073B84B9E}" type="datetimeFigureOut">
              <a:rPr lang="en-US" smtClean="0"/>
              <a:pPr/>
              <a:t>2/20/2019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070010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2/20/2019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056950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2/20/2019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1071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2/20/2019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8532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F82037-4B70-4EA4-A413-A03073B84B9E}" type="datetimeFigureOut">
              <a:rPr lang="en-US" smtClean="0"/>
              <a:pPr/>
              <a:t>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56169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F82037-4B70-4EA4-A413-A03073B84B9E}" type="datetimeFigureOut">
              <a:rPr lang="en-US" smtClean="0"/>
              <a:pPr/>
              <a:t>2/20/2019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692812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FBF82037-4B70-4EA4-A413-A03073B84B9E}" type="datetimeFigureOut">
              <a:rPr lang="en-US" smtClean="0"/>
              <a:pPr/>
              <a:t>2/20/2019</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39732539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emf"/><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emf"/><Relationship Id="rId15" Type="http://schemas.openxmlformats.org/officeDocument/2006/relationships/image" Target="../media/image14.emf"/><Relationship Id="rId10" Type="http://schemas.openxmlformats.org/officeDocument/2006/relationships/image" Target="../media/image9.emf"/><Relationship Id="rId4" Type="http://schemas.openxmlformats.org/officeDocument/2006/relationships/image" Target="../media/image3.emf"/><Relationship Id="rId9" Type="http://schemas.openxmlformats.org/officeDocument/2006/relationships/image" Target="../media/image8.emf"/><Relationship Id="rId14" Type="http://schemas.openxmlformats.org/officeDocument/2006/relationships/image" Target="../media/image13.em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A02A6">
                <a:lumMod val="0"/>
                <a:lumOff val="100000"/>
                <a:alpha val="60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38557202" y="1707238"/>
            <a:ext cx="4637891" cy="4271497"/>
          </a:xfrm>
          <a:prstGeom prst="rect">
            <a:avLst/>
          </a:prstGeom>
          <a:noFill/>
          <a:ln>
            <a:noFill/>
          </a:ln>
        </p:spPr>
      </p:pic>
      <p:sp>
        <p:nvSpPr>
          <p:cNvPr id="5" name="TextBox 4"/>
          <p:cNvSpPr txBox="1"/>
          <p:nvPr/>
        </p:nvSpPr>
        <p:spPr>
          <a:xfrm>
            <a:off x="5483905" y="1371600"/>
            <a:ext cx="32627865" cy="1323439"/>
          </a:xfrm>
          <a:prstGeom prst="rect">
            <a:avLst/>
          </a:prstGeom>
          <a:noFill/>
        </p:spPr>
        <p:txBody>
          <a:bodyPr wrap="square" rtlCol="0">
            <a:spAutoFit/>
          </a:bodyPr>
          <a:lstStyle/>
          <a:p>
            <a:pPr algn="ctr"/>
            <a:r>
              <a:rPr lang="en-US" sz="8000" b="1" dirty="0" err="1">
                <a:cs typeface="Times New Roman" panose="02020603050405020304" pitchFamily="18" charset="0"/>
              </a:rPr>
              <a:t>Reasearch</a:t>
            </a:r>
            <a:r>
              <a:rPr lang="en-US" sz="8000" b="1" dirty="0">
                <a:cs typeface="Times New Roman" panose="02020603050405020304" pitchFamily="18" charset="0"/>
              </a:rPr>
              <a:t> in the Greenberg Group</a:t>
            </a:r>
          </a:p>
        </p:txBody>
      </p:sp>
      <p:sp>
        <p:nvSpPr>
          <p:cNvPr id="17" name="Rectangle 16"/>
          <p:cNvSpPr/>
          <p:nvPr/>
        </p:nvSpPr>
        <p:spPr>
          <a:xfrm>
            <a:off x="1447800" y="11893069"/>
            <a:ext cx="8225329"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rPr>
              <a:t>Results and Discussion:</a:t>
            </a:r>
          </a:p>
        </p:txBody>
      </p:sp>
      <p:sp>
        <p:nvSpPr>
          <p:cNvPr id="20" name="Rectangle 19"/>
          <p:cNvSpPr/>
          <p:nvPr/>
        </p:nvSpPr>
        <p:spPr>
          <a:xfrm>
            <a:off x="1543325" y="6209004"/>
            <a:ext cx="4455066"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rPr>
              <a:t>Introduction:</a:t>
            </a:r>
          </a:p>
        </p:txBody>
      </p:sp>
      <p:sp>
        <p:nvSpPr>
          <p:cNvPr id="21" name="Rectangle 20"/>
          <p:cNvSpPr/>
          <p:nvPr/>
        </p:nvSpPr>
        <p:spPr>
          <a:xfrm>
            <a:off x="1447800" y="18710621"/>
            <a:ext cx="6673943"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rPr>
              <a:t>Experimental Work:</a:t>
            </a:r>
          </a:p>
        </p:txBody>
      </p:sp>
      <p:pic>
        <p:nvPicPr>
          <p:cNvPr id="10" name="Picture 9"/>
          <p:cNvPicPr>
            <a:picLocks noChangeAspect="1"/>
          </p:cNvPicPr>
          <p:nvPr/>
        </p:nvPicPr>
        <p:blipFill>
          <a:blip r:embed="rId3"/>
          <a:stretch>
            <a:fillRect/>
          </a:stretch>
        </p:blipFill>
        <p:spPr>
          <a:xfrm>
            <a:off x="38838002" y="28768084"/>
            <a:ext cx="3088532" cy="3129712"/>
          </a:xfrm>
          <a:prstGeom prst="rect">
            <a:avLst/>
          </a:prstGeom>
        </p:spPr>
      </p:pic>
      <p:pic>
        <p:nvPicPr>
          <p:cNvPr id="3" name="Picture 2"/>
          <p:cNvPicPr>
            <a:picLocks noChangeAspect="1"/>
          </p:cNvPicPr>
          <p:nvPr/>
        </p:nvPicPr>
        <p:blipFill>
          <a:blip r:embed="rId4"/>
          <a:stretch>
            <a:fillRect/>
          </a:stretch>
        </p:blipFill>
        <p:spPr>
          <a:xfrm>
            <a:off x="1215338" y="1158890"/>
            <a:ext cx="8887553" cy="5276147"/>
          </a:xfrm>
          <a:prstGeom prst="rect">
            <a:avLst/>
          </a:prstGeom>
        </p:spPr>
      </p:pic>
      <p:pic>
        <p:nvPicPr>
          <p:cNvPr id="2" name="Picture 1"/>
          <p:cNvPicPr>
            <a:picLocks noChangeAspect="1"/>
          </p:cNvPicPr>
          <p:nvPr/>
        </p:nvPicPr>
        <p:blipFill>
          <a:blip r:embed="rId5"/>
          <a:stretch>
            <a:fillRect/>
          </a:stretch>
        </p:blipFill>
        <p:spPr>
          <a:xfrm>
            <a:off x="13873821" y="13149576"/>
            <a:ext cx="9192620" cy="6472343"/>
          </a:xfrm>
          <a:prstGeom prst="rect">
            <a:avLst/>
          </a:prstGeom>
          <a:ln>
            <a:solidFill>
              <a:schemeClr val="tx1"/>
            </a:solidFill>
          </a:ln>
        </p:spPr>
      </p:pic>
      <p:sp>
        <p:nvSpPr>
          <p:cNvPr id="23" name="TextBox 22"/>
          <p:cNvSpPr txBox="1"/>
          <p:nvPr/>
        </p:nvSpPr>
        <p:spPr>
          <a:xfrm>
            <a:off x="9347890" y="2819400"/>
            <a:ext cx="24814422" cy="4124206"/>
          </a:xfrm>
          <a:prstGeom prst="rect">
            <a:avLst/>
          </a:prstGeom>
          <a:noFill/>
        </p:spPr>
        <p:txBody>
          <a:bodyPr wrap="none" rtlCol="0">
            <a:spAutoFit/>
          </a:bodyPr>
          <a:lstStyle/>
          <a:p>
            <a:pPr algn="ctr"/>
            <a:r>
              <a:rPr lang="en-US" sz="4400" i="1" u="sng" dirty="0">
                <a:latin typeface="Arial" panose="020B0604020202020204" pitchFamily="34" charset="0"/>
                <a:cs typeface="Arial" panose="020B0604020202020204" pitchFamily="34" charset="0"/>
              </a:rPr>
              <a:t>Ryan W. Fitzgerald</a:t>
            </a:r>
            <a:r>
              <a:rPr lang="en-US" sz="4400" i="1" dirty="0">
                <a:latin typeface="Arial" panose="020B0604020202020204" pitchFamily="34" charset="0"/>
                <a:cs typeface="Arial" panose="020B0604020202020204" pitchFamily="34" charset="0"/>
              </a:rPr>
              <a:t>, </a:t>
            </a:r>
            <a:r>
              <a:rPr lang="en-US" sz="4400" i="1" u="sng" dirty="0">
                <a:latin typeface="Arial" panose="020B0604020202020204" pitchFamily="34" charset="0"/>
                <a:cs typeface="Arial" panose="020B0604020202020204" pitchFamily="34" charset="0"/>
              </a:rPr>
              <a:t>Alexa </a:t>
            </a:r>
            <a:r>
              <a:rPr lang="en-US" sz="4400" i="1" u="sng" dirty="0" smtClean="0">
                <a:latin typeface="Arial" panose="020B0604020202020204" pitchFamily="34" charset="0"/>
                <a:cs typeface="Arial" panose="020B0604020202020204" pitchFamily="34" charset="0"/>
              </a:rPr>
              <a:t>R. Green</a:t>
            </a:r>
            <a:r>
              <a:rPr lang="en-US" sz="4400" i="1" dirty="0">
                <a:latin typeface="Arial" panose="020B0604020202020204" pitchFamily="34" charset="0"/>
                <a:cs typeface="Arial" panose="020B0604020202020204" pitchFamily="34" charset="0"/>
              </a:rPr>
              <a:t>, Noah A. Cote, Tristan Hart-Bonville, Arthur Greenberg*</a:t>
            </a:r>
          </a:p>
          <a:p>
            <a:pPr algn="ctr"/>
            <a:r>
              <a:rPr lang="en-US" sz="4400" i="1" dirty="0">
                <a:latin typeface="Arial" panose="020B0604020202020204" pitchFamily="34" charset="0"/>
                <a:cs typeface="Arial" panose="020B0604020202020204" pitchFamily="34" charset="0"/>
              </a:rPr>
              <a:t>rwj9@wildcats.unh.edu, ag1211@wildcats.unh.edu </a:t>
            </a:r>
          </a:p>
          <a:p>
            <a:pPr algn="ctr"/>
            <a:r>
              <a:rPr lang="en-US" sz="4400" i="1" dirty="0">
                <a:latin typeface="Arial" panose="020B0604020202020204" pitchFamily="34" charset="0"/>
                <a:cs typeface="Arial" panose="020B0604020202020204" pitchFamily="34" charset="0"/>
              </a:rPr>
              <a:t>Department of Chemistry, University of New Hampshire, Durham, NH</a:t>
            </a:r>
          </a:p>
          <a:p>
            <a:pPr algn="ctr"/>
            <a:r>
              <a:rPr lang="en-US" sz="4400" i="1" dirty="0">
                <a:latin typeface="Arial" panose="020B0604020202020204" pitchFamily="34" charset="0"/>
                <a:cs typeface="Arial" panose="020B0604020202020204" pitchFamily="34" charset="0"/>
              </a:rPr>
              <a:t>2/22/2019</a:t>
            </a:r>
          </a:p>
          <a:p>
            <a:endParaRPr lang="en-US" dirty="0"/>
          </a:p>
        </p:txBody>
      </p:sp>
      <p:pic>
        <p:nvPicPr>
          <p:cNvPr id="22" name="Picture 21"/>
          <p:cNvPicPr>
            <a:picLocks noChangeAspect="1"/>
          </p:cNvPicPr>
          <p:nvPr/>
        </p:nvPicPr>
        <p:blipFill>
          <a:blip r:embed="rId6"/>
          <a:stretch>
            <a:fillRect/>
          </a:stretch>
        </p:blipFill>
        <p:spPr>
          <a:xfrm>
            <a:off x="24317125" y="22003605"/>
            <a:ext cx="6675699" cy="926672"/>
          </a:xfrm>
          <a:prstGeom prst="rect">
            <a:avLst/>
          </a:prstGeom>
        </p:spPr>
      </p:pic>
      <p:pic>
        <p:nvPicPr>
          <p:cNvPr id="25" name="Picture 24"/>
          <p:cNvPicPr>
            <a:picLocks noChangeAspect="1"/>
          </p:cNvPicPr>
          <p:nvPr/>
        </p:nvPicPr>
        <p:blipFill>
          <a:blip r:embed="rId7"/>
          <a:stretch>
            <a:fillRect/>
          </a:stretch>
        </p:blipFill>
        <p:spPr>
          <a:xfrm>
            <a:off x="24367466" y="6205662"/>
            <a:ext cx="4456562" cy="926672"/>
          </a:xfrm>
          <a:prstGeom prst="rect">
            <a:avLst/>
          </a:prstGeom>
        </p:spPr>
      </p:pic>
      <p:pic>
        <p:nvPicPr>
          <p:cNvPr id="26" name="Picture 25"/>
          <p:cNvPicPr>
            <a:picLocks noChangeAspect="1"/>
          </p:cNvPicPr>
          <p:nvPr/>
        </p:nvPicPr>
        <p:blipFill>
          <a:blip r:embed="rId8"/>
          <a:stretch>
            <a:fillRect/>
          </a:stretch>
        </p:blipFill>
        <p:spPr>
          <a:xfrm>
            <a:off x="24317125" y="15893801"/>
            <a:ext cx="8224217" cy="920576"/>
          </a:xfrm>
          <a:prstGeom prst="rect">
            <a:avLst/>
          </a:prstGeom>
        </p:spPr>
      </p:pic>
      <p:sp>
        <p:nvSpPr>
          <p:cNvPr id="27" name="TextBox 26"/>
          <p:cNvSpPr txBox="1"/>
          <p:nvPr/>
        </p:nvSpPr>
        <p:spPr>
          <a:xfrm>
            <a:off x="1543325" y="7132334"/>
            <a:ext cx="20402275" cy="4770537"/>
          </a:xfrm>
          <a:prstGeom prst="rect">
            <a:avLst/>
          </a:prstGeom>
          <a:noFill/>
        </p:spPr>
        <p:txBody>
          <a:bodyPr wrap="square" rtlCol="0">
            <a:spAutoFit/>
          </a:bodyPr>
          <a:lstStyle/>
          <a:p>
            <a:r>
              <a:rPr lang="en-US" sz="3800" dirty="0" smtClean="0"/>
              <a:t>     Benzene </a:t>
            </a:r>
            <a:r>
              <a:rPr lang="en-US" sz="3800" dirty="0"/>
              <a:t>is a known carcinogen and dangerous chemical used in industry. Knowledge of the mechanistic pathways which potential toxins break down in the body is useful to prevent illnesses and help those ailing presently. </a:t>
            </a:r>
            <a:r>
              <a:rPr lang="en-US" sz="3800" dirty="0" err="1"/>
              <a:t>Oxepin</a:t>
            </a:r>
            <a:r>
              <a:rPr lang="en-US" sz="3800" dirty="0"/>
              <a:t> derivatives are useful models in investigating the ring opening mechanism of </a:t>
            </a:r>
            <a:r>
              <a:rPr lang="en-US" sz="3800" dirty="0" err="1"/>
              <a:t>oxepin</a:t>
            </a:r>
            <a:r>
              <a:rPr lang="en-US" sz="3800" dirty="0"/>
              <a:t> as seen in benzene metabolism. 4,5-Benzoxepin is a suitable substrate for use in enzymatic oxidation studies with cytochrome P450. This project focuses on synthesizing 4,5-benzoxepin and other model </a:t>
            </a:r>
            <a:r>
              <a:rPr lang="en-US" sz="3800" dirty="0" err="1"/>
              <a:t>oxepins</a:t>
            </a:r>
            <a:r>
              <a:rPr lang="en-US" sz="3800" dirty="0"/>
              <a:t> for use in enzymatic reactions by the Greenberg research group at UNH to establish the current metabolic pathway of </a:t>
            </a:r>
            <a:r>
              <a:rPr lang="en-US" sz="3800" dirty="0" smtClean="0"/>
              <a:t>benzene to E,E-</a:t>
            </a:r>
            <a:r>
              <a:rPr lang="en-US" sz="3800" dirty="0" err="1" smtClean="0"/>
              <a:t>muconaldehyde</a:t>
            </a:r>
            <a:r>
              <a:rPr lang="en-US" sz="3800" dirty="0" smtClean="0"/>
              <a:t>.</a:t>
            </a:r>
            <a:endParaRPr lang="en-US" sz="3800" dirty="0"/>
          </a:p>
        </p:txBody>
      </p:sp>
      <p:sp>
        <p:nvSpPr>
          <p:cNvPr id="28" name="TextBox 27"/>
          <p:cNvSpPr txBox="1"/>
          <p:nvPr/>
        </p:nvSpPr>
        <p:spPr>
          <a:xfrm>
            <a:off x="24367466" y="7053203"/>
            <a:ext cx="18152134" cy="17635597"/>
          </a:xfrm>
          <a:prstGeom prst="rect">
            <a:avLst/>
          </a:prstGeom>
          <a:noFill/>
        </p:spPr>
        <p:txBody>
          <a:bodyPr wrap="square" rtlCol="0">
            <a:spAutoFit/>
          </a:bodyPr>
          <a:lstStyle/>
          <a:p>
            <a:r>
              <a:rPr lang="en-US" sz="3800" dirty="0" smtClean="0"/>
              <a:t> </a:t>
            </a:r>
            <a:r>
              <a:rPr lang="en-US" sz="3800" dirty="0" smtClean="0"/>
              <a:t>     Amides </a:t>
            </a:r>
            <a:r>
              <a:rPr lang="en-US" sz="3800" dirty="0"/>
              <a:t>and lactams have a high prevalence and relevance in nature, leading the amide bond to be one of the most extensively studied over the past several decades. The majority of amides possess a planar geometry, which leads to the unique set of properties and reactivity attributed to the functional group. However, non-planar geometries can be found in nature as well and show deviations from their planar analogues due to the resonance of the amide bond becoming distorted. A bicyclic ring system distorts the amide linkage and the inclusion of a bridgehead nitrogen induces additional strain onto the system. At first glance these strained molecules appear unstable, however, due to the resonance of the amide bond the stability is potentially greater than in the corresponding anti-</a:t>
            </a:r>
            <a:r>
              <a:rPr lang="en-US" sz="3800" dirty="0" err="1"/>
              <a:t>Bredt</a:t>
            </a:r>
            <a:r>
              <a:rPr lang="en-US" sz="3800" dirty="0"/>
              <a:t> olefin. The synthesis of bridgehead bicyclic lactams has been achieved in various forms over the years, but the synthesis of the smallest and most strained systems has yet to be accomplished. Using 1-azabicyclo[3.3.3] undecan-2-one as a model system, the group hopes to better understand the unique properties of these highly strained molecules.</a:t>
            </a:r>
          </a:p>
          <a:p>
            <a:endParaRPr lang="en-US" sz="3800" dirty="0"/>
          </a:p>
          <a:p>
            <a:endParaRPr lang="en-US" sz="3800" dirty="0"/>
          </a:p>
          <a:p>
            <a:r>
              <a:rPr lang="en-US" sz="3800" dirty="0"/>
              <a:t> </a:t>
            </a:r>
            <a:r>
              <a:rPr lang="en-US" sz="3800" dirty="0" smtClean="0"/>
              <a:t>    </a:t>
            </a:r>
            <a:r>
              <a:rPr lang="en-US" sz="3800" dirty="0" smtClean="0"/>
              <a:t>A </a:t>
            </a:r>
            <a:r>
              <a:rPr lang="en-US" sz="3800" dirty="0"/>
              <a:t>known method to synthesize the parent amine compound 1-azabicyclo[3.3.3] undecane (also known as </a:t>
            </a:r>
            <a:r>
              <a:rPr lang="en-US" sz="3800" dirty="0" err="1"/>
              <a:t>manxine</a:t>
            </a:r>
            <a:r>
              <a:rPr lang="en-US" sz="3800" dirty="0"/>
              <a:t>) is currently being conducted. The synthesis is comprised of seven separate reactions, with the first four having been conducted and characterized by IR and NMR. Future work with the project will include the conclusion of the </a:t>
            </a:r>
            <a:r>
              <a:rPr lang="en-US" sz="3800" dirty="0" err="1"/>
              <a:t>manxine</a:t>
            </a:r>
            <a:r>
              <a:rPr lang="en-US" sz="3800" dirty="0"/>
              <a:t> synthesis, followed by the oxidation to the lactam. It has been proposed that a new oxidation method by Griffiths, Burley, and Talbot be used to achieve this, as well as an oxidation via hydrogen peroxide to synthesize the corresponding amine oxide for comparative purposes.</a:t>
            </a:r>
          </a:p>
          <a:p>
            <a:endParaRPr lang="en-US" sz="3800" dirty="0"/>
          </a:p>
          <a:p>
            <a:endParaRPr lang="en-US" sz="3800" dirty="0"/>
          </a:p>
          <a:p>
            <a:endParaRPr lang="en-US" sz="3800" dirty="0"/>
          </a:p>
          <a:p>
            <a:endParaRPr lang="en-US" sz="3800" dirty="0"/>
          </a:p>
        </p:txBody>
      </p:sp>
      <p:pic>
        <p:nvPicPr>
          <p:cNvPr id="6" name="Picture 5">
            <a:extLst>
              <a:ext uri="{FF2B5EF4-FFF2-40B4-BE49-F238E27FC236}">
                <a16:creationId xmlns:a16="http://schemas.microsoft.com/office/drawing/2014/main" xmlns="" id="{165E55DB-6E38-415D-90B0-C6E234061387}"/>
              </a:ext>
            </a:extLst>
          </p:cNvPr>
          <p:cNvPicPr>
            <a:picLocks noChangeAspect="1"/>
          </p:cNvPicPr>
          <p:nvPr/>
        </p:nvPicPr>
        <p:blipFill>
          <a:blip r:embed="rId9"/>
          <a:stretch>
            <a:fillRect/>
          </a:stretch>
        </p:blipFill>
        <p:spPr>
          <a:xfrm>
            <a:off x="33443228" y="1524000"/>
            <a:ext cx="4961572" cy="4528720"/>
          </a:xfrm>
          <a:prstGeom prst="rect">
            <a:avLst/>
          </a:prstGeom>
        </p:spPr>
      </p:pic>
      <p:pic>
        <p:nvPicPr>
          <p:cNvPr id="7" name="Picture 6">
            <a:extLst>
              <a:ext uri="{FF2B5EF4-FFF2-40B4-BE49-F238E27FC236}">
                <a16:creationId xmlns:a16="http://schemas.microsoft.com/office/drawing/2014/main" xmlns="" id="{1016FF9A-4F2D-4BF8-805C-6ACC2D6AA766}"/>
              </a:ext>
            </a:extLst>
          </p:cNvPr>
          <p:cNvPicPr>
            <a:picLocks noChangeAspect="1"/>
          </p:cNvPicPr>
          <p:nvPr/>
        </p:nvPicPr>
        <p:blipFill>
          <a:blip r:embed="rId10"/>
          <a:stretch>
            <a:fillRect/>
          </a:stretch>
        </p:blipFill>
        <p:spPr>
          <a:xfrm>
            <a:off x="24367466" y="23039874"/>
            <a:ext cx="17785590" cy="8101149"/>
          </a:xfrm>
          <a:prstGeom prst="rect">
            <a:avLst/>
          </a:prstGeom>
        </p:spPr>
      </p:pic>
      <p:pic>
        <p:nvPicPr>
          <p:cNvPr id="9" name="Picture 8"/>
          <p:cNvPicPr>
            <a:picLocks noChangeAspect="1"/>
          </p:cNvPicPr>
          <p:nvPr/>
        </p:nvPicPr>
        <p:blipFill>
          <a:blip r:embed="rId11"/>
          <a:stretch>
            <a:fillRect/>
          </a:stretch>
        </p:blipFill>
        <p:spPr>
          <a:xfrm>
            <a:off x="1543325" y="13149576"/>
            <a:ext cx="11968847" cy="5085762"/>
          </a:xfrm>
          <a:prstGeom prst="rect">
            <a:avLst/>
          </a:prstGeom>
          <a:solidFill>
            <a:schemeClr val="bg1"/>
          </a:solidFill>
          <a:ln>
            <a:solidFill>
              <a:schemeClr val="tx1"/>
            </a:solidFill>
          </a:ln>
        </p:spPr>
      </p:pic>
      <p:pic>
        <p:nvPicPr>
          <p:cNvPr id="13" name="Picture 12"/>
          <p:cNvPicPr>
            <a:picLocks noChangeAspect="1"/>
          </p:cNvPicPr>
          <p:nvPr/>
        </p:nvPicPr>
        <p:blipFill>
          <a:blip r:embed="rId12"/>
          <a:stretch>
            <a:fillRect/>
          </a:stretch>
        </p:blipFill>
        <p:spPr>
          <a:xfrm>
            <a:off x="779734" y="20331248"/>
            <a:ext cx="7900090" cy="7191805"/>
          </a:xfrm>
          <a:prstGeom prst="rect">
            <a:avLst/>
          </a:prstGeom>
          <a:ln>
            <a:solidFill>
              <a:schemeClr val="tx1"/>
            </a:solidFill>
          </a:ln>
        </p:spPr>
      </p:pic>
      <p:pic>
        <p:nvPicPr>
          <p:cNvPr id="16" name="Picture 15"/>
          <p:cNvPicPr>
            <a:picLocks noChangeAspect="1"/>
          </p:cNvPicPr>
          <p:nvPr/>
        </p:nvPicPr>
        <p:blipFill>
          <a:blip r:embed="rId13"/>
          <a:stretch>
            <a:fillRect/>
          </a:stretch>
        </p:blipFill>
        <p:spPr>
          <a:xfrm>
            <a:off x="9209063" y="20331248"/>
            <a:ext cx="13839121" cy="8015258"/>
          </a:xfrm>
          <a:prstGeom prst="rect">
            <a:avLst/>
          </a:prstGeom>
          <a:ln>
            <a:solidFill>
              <a:schemeClr val="tx1"/>
            </a:solidFill>
          </a:ln>
        </p:spPr>
      </p:pic>
      <p:pic>
        <p:nvPicPr>
          <p:cNvPr id="18" name="Picture 17"/>
          <p:cNvPicPr>
            <a:picLocks noChangeAspect="1"/>
          </p:cNvPicPr>
          <p:nvPr/>
        </p:nvPicPr>
        <p:blipFill>
          <a:blip r:embed="rId14"/>
          <a:stretch>
            <a:fillRect/>
          </a:stretch>
        </p:blipFill>
        <p:spPr>
          <a:xfrm>
            <a:off x="2824798" y="29395717"/>
            <a:ext cx="7257563" cy="1902694"/>
          </a:xfrm>
          <a:prstGeom prst="rect">
            <a:avLst/>
          </a:prstGeom>
          <a:ln>
            <a:solidFill>
              <a:schemeClr val="tx1"/>
            </a:solidFill>
          </a:ln>
        </p:spPr>
      </p:pic>
      <p:pic>
        <p:nvPicPr>
          <p:cNvPr id="19" name="Picture 18"/>
          <p:cNvPicPr>
            <a:picLocks noChangeAspect="1"/>
          </p:cNvPicPr>
          <p:nvPr/>
        </p:nvPicPr>
        <p:blipFill>
          <a:blip r:embed="rId15"/>
          <a:stretch>
            <a:fillRect/>
          </a:stretch>
        </p:blipFill>
        <p:spPr>
          <a:xfrm>
            <a:off x="11650888" y="28796333"/>
            <a:ext cx="8955469" cy="3101463"/>
          </a:xfrm>
          <a:prstGeom prst="rect">
            <a:avLst/>
          </a:prstGeom>
          <a:ln>
            <a:solidFill>
              <a:schemeClr val="tx1"/>
            </a:solid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2041</TotalTime>
  <Words>458</Words>
  <Application>Microsoft Office PowerPoint</Application>
  <PresentationFormat>Custom</PresentationFormat>
  <Paragraphs>15</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Office Theme</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Microsoft account</cp:lastModifiedBy>
  <cp:revision>230</cp:revision>
  <cp:lastPrinted>2017-08-28T14:57:46Z</cp:lastPrinted>
  <dcterms:created xsi:type="dcterms:W3CDTF">2012-04-23T20:12:21Z</dcterms:created>
  <dcterms:modified xsi:type="dcterms:W3CDTF">2019-02-20T20:33:00Z</dcterms:modified>
</cp:coreProperties>
</file>