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3" r:id="rId1"/>
  </p:sldMasterIdLst>
  <p:notesMasterIdLst>
    <p:notesMasterId r:id="rId3"/>
  </p:notesMasterIdLst>
  <p:sldIdLst>
    <p:sldId id="260" r:id="rId2"/>
  </p:sldIdLst>
  <p:sldSz cx="49377600" cy="38404800"/>
  <p:notesSz cx="6858000" cy="9144000"/>
  <p:defaultTextStyle>
    <a:defPPr>
      <a:defRPr lang="en-US"/>
    </a:defPPr>
    <a:lvl1pPr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2506663" indent="-204946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5014913" indent="-410051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7523163" indent="-615156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0031413" indent="-820261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2899">
          <p15:clr>
            <a:srgbClr val="A4A3A4"/>
          </p15:clr>
        </p15:guide>
        <p15:guide id="2" orient="horz" pos="4927">
          <p15:clr>
            <a:srgbClr val="A4A3A4"/>
          </p15:clr>
        </p15:guide>
        <p15:guide id="3" orient="horz" pos="20253">
          <p15:clr>
            <a:srgbClr val="A4A3A4"/>
          </p15:clr>
        </p15:guide>
        <p15:guide id="4" pos="832">
          <p15:clr>
            <a:srgbClr val="A4A3A4"/>
          </p15:clr>
        </p15:guide>
        <p15:guide id="5" pos="20034">
          <p15:clr>
            <a:srgbClr val="A4A3A4"/>
          </p15:clr>
        </p15:guide>
        <p15:guide id="6" pos="20933">
          <p15:clr>
            <a:srgbClr val="A4A3A4"/>
          </p15:clr>
        </p15:guide>
        <p15:guide id="7" pos="302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4B"/>
    <a:srgbClr val="CDF9FF"/>
    <a:srgbClr val="337991"/>
    <a:srgbClr val="A9C894"/>
    <a:srgbClr val="E9DCCA"/>
    <a:srgbClr val="8C6466"/>
    <a:srgbClr val="F0E4D2"/>
    <a:srgbClr val="4A445F"/>
    <a:srgbClr val="DCC2AF"/>
    <a:srgbClr val="DCCF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20565" autoAdjust="0"/>
    <p:restoredTop sz="50000" autoAdjust="0"/>
  </p:normalViewPr>
  <p:slideViewPr>
    <p:cSldViewPr snapToGrid="0">
      <p:cViewPr varScale="1">
        <p:scale>
          <a:sx n="21" d="100"/>
          <a:sy n="21" d="100"/>
        </p:scale>
        <p:origin x="2256" y="126"/>
      </p:cViewPr>
      <p:guideLst>
        <p:guide orient="horz" pos="22899"/>
        <p:guide orient="horz" pos="4927"/>
        <p:guide orient="horz" pos="20253"/>
        <p:guide pos="832"/>
        <p:guide pos="20034"/>
        <p:guide pos="20933"/>
        <p:guide pos="3020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8405" cy="3840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1C551E-F6A8-D64E-8B53-B345EE22C57D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44625" y="1143000"/>
            <a:ext cx="39687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A0178-5D67-024A-A0F4-0E5BBD7068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40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3320" y="11930383"/>
            <a:ext cx="41970960" cy="82321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06640" y="21762720"/>
            <a:ext cx="34564320" cy="98145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08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01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524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0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540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0483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556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0644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D9616C-2601-48F5-8C49-23FF5735B26E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978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28AB8A-3441-4426-AFBE-10BFC929A44C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A7869A-A246-415B-9A3D-A02EDB7343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338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0490" y="24678643"/>
            <a:ext cx="41970960" cy="7627620"/>
          </a:xfrm>
        </p:spPr>
        <p:txBody>
          <a:bodyPr anchor="t"/>
          <a:lstStyle>
            <a:lvl1pPr algn="l">
              <a:defRPr sz="219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0490" y="16277596"/>
            <a:ext cx="41970960" cy="8401047"/>
          </a:xfrm>
        </p:spPr>
        <p:txBody>
          <a:bodyPr anchor="b"/>
          <a:lstStyle>
            <a:lvl1pPr marL="0" indent="0">
              <a:buNone/>
              <a:defRPr sz="11000">
                <a:solidFill>
                  <a:schemeClr val="tx1">
                    <a:tint val="75000"/>
                  </a:schemeClr>
                </a:solidFill>
              </a:defRPr>
            </a:lvl1pPr>
            <a:lvl2pPr marL="2508062" indent="0">
              <a:buNone/>
              <a:defRPr sz="9900">
                <a:solidFill>
                  <a:schemeClr val="tx1">
                    <a:tint val="75000"/>
                  </a:schemeClr>
                </a:solidFill>
              </a:defRPr>
            </a:lvl2pPr>
            <a:lvl3pPr marL="501612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7524186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4pPr>
            <a:lvl5pPr marL="10032248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5pPr>
            <a:lvl6pPr marL="1254031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6pPr>
            <a:lvl7pPr marL="15048372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7pPr>
            <a:lvl8pPr marL="17556434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8pPr>
            <a:lvl9pPr marL="20064496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735218-D96F-4C08-AF05-2CDE8969E641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E91580-0B15-442E-A59B-985DC44496F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873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8880" y="8961123"/>
            <a:ext cx="21808440" cy="25345393"/>
          </a:xfrm>
        </p:spPr>
        <p:txBody>
          <a:bodyPr/>
          <a:lstStyle>
            <a:lvl1pPr>
              <a:defRPr sz="15400"/>
            </a:lvl1pPr>
            <a:lvl2pPr>
              <a:defRPr sz="13200"/>
            </a:lvl2pPr>
            <a:lvl3pPr>
              <a:defRPr sz="11000"/>
            </a:lvl3pPr>
            <a:lvl4pPr>
              <a:defRPr sz="9900"/>
            </a:lvl4pPr>
            <a:lvl5pPr>
              <a:defRPr sz="9900"/>
            </a:lvl5pPr>
            <a:lvl6pPr>
              <a:defRPr sz="9900"/>
            </a:lvl6pPr>
            <a:lvl7pPr>
              <a:defRPr sz="9900"/>
            </a:lvl7pPr>
            <a:lvl8pPr>
              <a:defRPr sz="9900"/>
            </a:lvl8pPr>
            <a:lvl9pPr>
              <a:defRPr sz="9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00280" y="8961123"/>
            <a:ext cx="21808440" cy="25345393"/>
          </a:xfrm>
        </p:spPr>
        <p:txBody>
          <a:bodyPr/>
          <a:lstStyle>
            <a:lvl1pPr>
              <a:defRPr sz="15400"/>
            </a:lvl1pPr>
            <a:lvl2pPr>
              <a:defRPr sz="13200"/>
            </a:lvl2pPr>
            <a:lvl3pPr>
              <a:defRPr sz="11000"/>
            </a:lvl3pPr>
            <a:lvl4pPr>
              <a:defRPr sz="9900"/>
            </a:lvl4pPr>
            <a:lvl5pPr>
              <a:defRPr sz="9900"/>
            </a:lvl5pPr>
            <a:lvl6pPr>
              <a:defRPr sz="9900"/>
            </a:lvl6pPr>
            <a:lvl7pPr>
              <a:defRPr sz="9900"/>
            </a:lvl7pPr>
            <a:lvl8pPr>
              <a:defRPr sz="9900"/>
            </a:lvl8pPr>
            <a:lvl9pPr>
              <a:defRPr sz="9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56896F-DFD3-4CF5-AD33-DE58B60B9009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0A7F4D-30A9-4DAA-9EC1-C069B6EC169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698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880" y="8596633"/>
            <a:ext cx="21817015" cy="3582667"/>
          </a:xfrm>
        </p:spPr>
        <p:txBody>
          <a:bodyPr anchor="b"/>
          <a:lstStyle>
            <a:lvl1pPr marL="0" indent="0">
              <a:buNone/>
              <a:defRPr sz="13200" b="1"/>
            </a:lvl1pPr>
            <a:lvl2pPr marL="2508062" indent="0">
              <a:buNone/>
              <a:defRPr sz="11000" b="1"/>
            </a:lvl2pPr>
            <a:lvl3pPr marL="5016124" indent="0">
              <a:buNone/>
              <a:defRPr sz="9900" b="1"/>
            </a:lvl3pPr>
            <a:lvl4pPr marL="7524186" indent="0">
              <a:buNone/>
              <a:defRPr sz="8800" b="1"/>
            </a:lvl4pPr>
            <a:lvl5pPr marL="10032248" indent="0">
              <a:buNone/>
              <a:defRPr sz="8800" b="1"/>
            </a:lvl5pPr>
            <a:lvl6pPr marL="12540310" indent="0">
              <a:buNone/>
              <a:defRPr sz="8800" b="1"/>
            </a:lvl6pPr>
            <a:lvl7pPr marL="15048372" indent="0">
              <a:buNone/>
              <a:defRPr sz="8800" b="1"/>
            </a:lvl7pPr>
            <a:lvl8pPr marL="17556434" indent="0">
              <a:buNone/>
              <a:defRPr sz="8800" b="1"/>
            </a:lvl8pPr>
            <a:lvl9pPr marL="20064496" indent="0">
              <a:buNone/>
              <a:defRPr sz="8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8880" y="12179300"/>
            <a:ext cx="21817015" cy="22127213"/>
          </a:xfrm>
        </p:spPr>
        <p:txBody>
          <a:bodyPr/>
          <a:lstStyle>
            <a:lvl1pPr>
              <a:defRPr sz="13200"/>
            </a:lvl1pPr>
            <a:lvl2pPr>
              <a:defRPr sz="11000"/>
            </a:lvl2pPr>
            <a:lvl3pPr>
              <a:defRPr sz="990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83138" y="8596633"/>
            <a:ext cx="21825585" cy="3582667"/>
          </a:xfrm>
        </p:spPr>
        <p:txBody>
          <a:bodyPr anchor="b"/>
          <a:lstStyle>
            <a:lvl1pPr marL="0" indent="0">
              <a:buNone/>
              <a:defRPr sz="13200" b="1"/>
            </a:lvl1pPr>
            <a:lvl2pPr marL="2508062" indent="0">
              <a:buNone/>
              <a:defRPr sz="11000" b="1"/>
            </a:lvl2pPr>
            <a:lvl3pPr marL="5016124" indent="0">
              <a:buNone/>
              <a:defRPr sz="9900" b="1"/>
            </a:lvl3pPr>
            <a:lvl4pPr marL="7524186" indent="0">
              <a:buNone/>
              <a:defRPr sz="8800" b="1"/>
            </a:lvl4pPr>
            <a:lvl5pPr marL="10032248" indent="0">
              <a:buNone/>
              <a:defRPr sz="8800" b="1"/>
            </a:lvl5pPr>
            <a:lvl6pPr marL="12540310" indent="0">
              <a:buNone/>
              <a:defRPr sz="8800" b="1"/>
            </a:lvl6pPr>
            <a:lvl7pPr marL="15048372" indent="0">
              <a:buNone/>
              <a:defRPr sz="8800" b="1"/>
            </a:lvl7pPr>
            <a:lvl8pPr marL="17556434" indent="0">
              <a:buNone/>
              <a:defRPr sz="8800" b="1"/>
            </a:lvl8pPr>
            <a:lvl9pPr marL="20064496" indent="0">
              <a:buNone/>
              <a:defRPr sz="8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083138" y="12179300"/>
            <a:ext cx="21825585" cy="22127213"/>
          </a:xfrm>
        </p:spPr>
        <p:txBody>
          <a:bodyPr/>
          <a:lstStyle>
            <a:lvl1pPr>
              <a:defRPr sz="13200"/>
            </a:lvl1pPr>
            <a:lvl2pPr>
              <a:defRPr sz="11000"/>
            </a:lvl2pPr>
            <a:lvl3pPr>
              <a:defRPr sz="990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98E52A-D2CC-400C-8F5B-C17E8FE7DDDB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922F3-1DFD-4506-84BD-3E515E4B59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45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6D32DE-5CE7-44E9-A240-702F67DD9397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746E46-FC72-497D-AE51-0DE088BEAC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14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75E1E3-8757-42A7-88F3-5720FDF2C870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888F6-3B3C-4C83-B6D6-D9EFEF1C282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504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883" y="1529080"/>
            <a:ext cx="16244890" cy="6507480"/>
          </a:xfrm>
        </p:spPr>
        <p:txBody>
          <a:bodyPr anchor="b"/>
          <a:lstStyle>
            <a:lvl1pPr algn="l">
              <a:defRPr sz="11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05270" y="1529083"/>
            <a:ext cx="27603450" cy="32777433"/>
          </a:xfrm>
        </p:spPr>
        <p:txBody>
          <a:bodyPr/>
          <a:lstStyle>
            <a:lvl1pPr>
              <a:defRPr sz="17600"/>
            </a:lvl1pPr>
            <a:lvl2pPr>
              <a:defRPr sz="15400"/>
            </a:lvl2pPr>
            <a:lvl3pPr>
              <a:defRPr sz="13200"/>
            </a:lvl3pPr>
            <a:lvl4pPr>
              <a:defRPr sz="11000"/>
            </a:lvl4pPr>
            <a:lvl5pPr>
              <a:defRPr sz="11000"/>
            </a:lvl5pPr>
            <a:lvl6pPr>
              <a:defRPr sz="11000"/>
            </a:lvl6pPr>
            <a:lvl7pPr>
              <a:defRPr sz="11000"/>
            </a:lvl7pPr>
            <a:lvl8pPr>
              <a:defRPr sz="11000"/>
            </a:lvl8pPr>
            <a:lvl9pPr>
              <a:defRPr sz="11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8883" y="8036563"/>
            <a:ext cx="16244890" cy="26269953"/>
          </a:xfrm>
        </p:spPr>
        <p:txBody>
          <a:bodyPr/>
          <a:lstStyle>
            <a:lvl1pPr marL="0" indent="0">
              <a:buNone/>
              <a:defRPr sz="7700"/>
            </a:lvl1pPr>
            <a:lvl2pPr marL="2508062" indent="0">
              <a:buNone/>
              <a:defRPr sz="6600"/>
            </a:lvl2pPr>
            <a:lvl3pPr marL="5016124" indent="0">
              <a:buNone/>
              <a:defRPr sz="5500"/>
            </a:lvl3pPr>
            <a:lvl4pPr marL="7524186" indent="0">
              <a:buNone/>
              <a:defRPr sz="4900"/>
            </a:lvl4pPr>
            <a:lvl5pPr marL="10032248" indent="0">
              <a:buNone/>
              <a:defRPr sz="4900"/>
            </a:lvl5pPr>
            <a:lvl6pPr marL="12540310" indent="0">
              <a:buNone/>
              <a:defRPr sz="4900"/>
            </a:lvl6pPr>
            <a:lvl7pPr marL="15048372" indent="0">
              <a:buNone/>
              <a:defRPr sz="4900"/>
            </a:lvl7pPr>
            <a:lvl8pPr marL="17556434" indent="0">
              <a:buNone/>
              <a:defRPr sz="4900"/>
            </a:lvl8pPr>
            <a:lvl9pPr marL="2006449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B95E5A-C29B-4953-99CE-2B693E7648A3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265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8355" y="26883360"/>
            <a:ext cx="29626560" cy="3173733"/>
          </a:xfrm>
        </p:spPr>
        <p:txBody>
          <a:bodyPr anchor="b"/>
          <a:lstStyle>
            <a:lvl1pPr algn="l">
              <a:defRPr sz="11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78355" y="3431540"/>
            <a:ext cx="29626560" cy="23042880"/>
          </a:xfrm>
        </p:spPr>
        <p:txBody>
          <a:bodyPr/>
          <a:lstStyle>
            <a:lvl1pPr marL="0" indent="0">
              <a:buNone/>
              <a:defRPr sz="17600"/>
            </a:lvl1pPr>
            <a:lvl2pPr marL="2508062" indent="0">
              <a:buNone/>
              <a:defRPr sz="15400"/>
            </a:lvl2pPr>
            <a:lvl3pPr marL="5016124" indent="0">
              <a:buNone/>
              <a:defRPr sz="13200"/>
            </a:lvl3pPr>
            <a:lvl4pPr marL="7524186" indent="0">
              <a:buNone/>
              <a:defRPr sz="11000"/>
            </a:lvl4pPr>
            <a:lvl5pPr marL="10032248" indent="0">
              <a:buNone/>
              <a:defRPr sz="11000"/>
            </a:lvl5pPr>
            <a:lvl6pPr marL="12540310" indent="0">
              <a:buNone/>
              <a:defRPr sz="11000"/>
            </a:lvl6pPr>
            <a:lvl7pPr marL="15048372" indent="0">
              <a:buNone/>
              <a:defRPr sz="11000"/>
            </a:lvl7pPr>
            <a:lvl8pPr marL="17556434" indent="0">
              <a:buNone/>
              <a:defRPr sz="11000"/>
            </a:lvl8pPr>
            <a:lvl9pPr marL="20064496" indent="0">
              <a:buNone/>
              <a:defRPr sz="11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8355" y="30057093"/>
            <a:ext cx="29626560" cy="4507227"/>
          </a:xfrm>
        </p:spPr>
        <p:txBody>
          <a:bodyPr/>
          <a:lstStyle>
            <a:lvl1pPr marL="0" indent="0">
              <a:buNone/>
              <a:defRPr sz="7700"/>
            </a:lvl1pPr>
            <a:lvl2pPr marL="2508062" indent="0">
              <a:buNone/>
              <a:defRPr sz="6600"/>
            </a:lvl2pPr>
            <a:lvl3pPr marL="5016124" indent="0">
              <a:buNone/>
              <a:defRPr sz="5500"/>
            </a:lvl3pPr>
            <a:lvl4pPr marL="7524186" indent="0">
              <a:buNone/>
              <a:defRPr sz="4900"/>
            </a:lvl4pPr>
            <a:lvl5pPr marL="10032248" indent="0">
              <a:buNone/>
              <a:defRPr sz="4900"/>
            </a:lvl5pPr>
            <a:lvl6pPr marL="12540310" indent="0">
              <a:buNone/>
              <a:defRPr sz="4900"/>
            </a:lvl6pPr>
            <a:lvl7pPr marL="15048372" indent="0">
              <a:buNone/>
              <a:defRPr sz="4900"/>
            </a:lvl7pPr>
            <a:lvl8pPr marL="17556434" indent="0">
              <a:buNone/>
              <a:defRPr sz="4900"/>
            </a:lvl8pPr>
            <a:lvl9pPr marL="2006449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87EF4-7E87-4139-950E-D3EFC3CB79B3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A79350-D35E-4657-A21C-4070D0290E8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325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BBA11-3A00-404D-B44C-6DC13697C9C0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7AA791-958F-4598-8431-EDFEC65098E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361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798760" y="1537976"/>
            <a:ext cx="11109960" cy="3276854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68880" y="1537976"/>
            <a:ext cx="32506920" cy="3276854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B89E7D-A36D-4BD9-A3DA-E6F9621A17DA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A86764-5EC4-4314-AA72-58B60E2D320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467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68880" y="1537973"/>
            <a:ext cx="44439840" cy="6400800"/>
          </a:xfrm>
          <a:prstGeom prst="rect">
            <a:avLst/>
          </a:prstGeom>
        </p:spPr>
        <p:txBody>
          <a:bodyPr vert="horz" lIns="501612" tIns="250806" rIns="501612" bIns="250806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880" y="8961123"/>
            <a:ext cx="44439840" cy="25345393"/>
          </a:xfrm>
          <a:prstGeom prst="rect">
            <a:avLst/>
          </a:prstGeom>
        </p:spPr>
        <p:txBody>
          <a:bodyPr vert="horz" lIns="501612" tIns="250806" rIns="501612" bIns="250806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68880" y="35595563"/>
            <a:ext cx="11521440" cy="20447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l">
              <a:defRPr sz="6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E46865-6FB0-4EC3-B348-0FBD85DD2D5B}" type="datetimeFigureOut">
              <a:rPr lang="en-US" smtClean="0"/>
              <a:pPr>
                <a:defRPr/>
              </a:pPr>
              <a:t>3/6/2019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870680" y="35595563"/>
            <a:ext cx="15636240" cy="20447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ctr">
              <a:defRPr sz="6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387280" y="35595563"/>
            <a:ext cx="11521440" cy="20447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r">
              <a:defRPr sz="6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136DDF-CDB6-4F66-9F31-F7E5A8E7926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214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ctr" defTabSz="2508062" rtl="0" eaLnBrk="1" latinLnBrk="0" hangingPunct="1">
        <a:spcBef>
          <a:spcPct val="0"/>
        </a:spcBef>
        <a:buNone/>
        <a:defRPr sz="2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1047" indent="-1881047" algn="l" defTabSz="2508062" rtl="0" eaLnBrk="1" latinLnBrk="0" hangingPunct="1">
        <a:spcBef>
          <a:spcPct val="20000"/>
        </a:spcBef>
        <a:buFont typeface="Arial"/>
        <a:buChar char="•"/>
        <a:defRPr sz="17600" kern="1200">
          <a:solidFill>
            <a:schemeClr val="tx1"/>
          </a:solidFill>
          <a:latin typeface="+mn-lt"/>
          <a:ea typeface="+mn-ea"/>
          <a:cs typeface="+mn-cs"/>
        </a:defRPr>
      </a:lvl1pPr>
      <a:lvl2pPr marL="4075601" indent="-1567539" algn="l" defTabSz="2508062" rtl="0" eaLnBrk="1" latinLnBrk="0" hangingPunct="1">
        <a:spcBef>
          <a:spcPct val="20000"/>
        </a:spcBef>
        <a:buFont typeface="Arial"/>
        <a:buChar char="–"/>
        <a:defRPr sz="15400" kern="1200">
          <a:solidFill>
            <a:schemeClr val="tx1"/>
          </a:solidFill>
          <a:latin typeface="+mn-lt"/>
          <a:ea typeface="+mn-ea"/>
          <a:cs typeface="+mn-cs"/>
        </a:defRPr>
      </a:lvl2pPr>
      <a:lvl3pPr marL="6270155" indent="-1254031" algn="l" defTabSz="2508062" rtl="0" eaLnBrk="1" latinLnBrk="0" hangingPunct="1">
        <a:spcBef>
          <a:spcPct val="20000"/>
        </a:spcBef>
        <a:buFont typeface="Arial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3pPr>
      <a:lvl4pPr marL="8778217" indent="-1254031" algn="l" defTabSz="2508062" rtl="0" eaLnBrk="1" latinLnBrk="0" hangingPunct="1">
        <a:spcBef>
          <a:spcPct val="20000"/>
        </a:spcBef>
        <a:buFont typeface="Arial"/>
        <a:buChar char="–"/>
        <a:defRPr sz="11000" kern="1200">
          <a:solidFill>
            <a:schemeClr val="tx1"/>
          </a:solidFill>
          <a:latin typeface="+mn-lt"/>
          <a:ea typeface="+mn-ea"/>
          <a:cs typeface="+mn-cs"/>
        </a:defRPr>
      </a:lvl4pPr>
      <a:lvl5pPr marL="11286279" indent="-1254031" algn="l" defTabSz="2508062" rtl="0" eaLnBrk="1" latinLnBrk="0" hangingPunct="1">
        <a:spcBef>
          <a:spcPct val="20000"/>
        </a:spcBef>
        <a:buFont typeface="Arial"/>
        <a:buChar char="»"/>
        <a:defRPr sz="11000" kern="1200">
          <a:solidFill>
            <a:schemeClr val="tx1"/>
          </a:solidFill>
          <a:latin typeface="+mn-lt"/>
          <a:ea typeface="+mn-ea"/>
          <a:cs typeface="+mn-cs"/>
        </a:defRPr>
      </a:lvl5pPr>
      <a:lvl6pPr marL="13794341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6pPr>
      <a:lvl7pPr marL="16302403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7pPr>
      <a:lvl8pPr marL="18810465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18527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1pPr>
      <a:lvl2pPr marL="2508062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2pPr>
      <a:lvl3pPr marL="5016124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7524186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4pPr>
      <a:lvl5pPr marL="10032248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5pPr>
      <a:lvl6pPr marL="12540310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6pPr>
      <a:lvl7pPr marL="15048372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7pPr>
      <a:lvl8pPr marL="17556434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8pPr>
      <a:lvl9pPr marL="20064496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Round Diagonal Corner Rectangle 66"/>
          <p:cNvSpPr>
            <a:spLocks/>
          </p:cNvSpPr>
          <p:nvPr/>
        </p:nvSpPr>
        <p:spPr bwMode="auto">
          <a:xfrm>
            <a:off x="33880347" y="4853395"/>
            <a:ext cx="14630400" cy="25237361"/>
          </a:xfrm>
          <a:custGeom>
            <a:avLst/>
            <a:gdLst>
              <a:gd name="T0" fmla="*/ 0 w 17053560"/>
              <a:gd name="T1" fmla="*/ 0 h 14261122"/>
              <a:gd name="T2" fmla="*/ 0 w 17053560"/>
              <a:gd name="T3" fmla="*/ 0 h 14261122"/>
              <a:gd name="T4" fmla="*/ 0 w 17053560"/>
              <a:gd name="T5" fmla="*/ 0 h 14261122"/>
              <a:gd name="T6" fmla="*/ 0 w 17053560"/>
              <a:gd name="T7" fmla="*/ 0 h 1426112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96342 w 17053560"/>
              <a:gd name="T13" fmla="*/ 695944 h 14261122"/>
              <a:gd name="T14" fmla="*/ 16357218 w 17053560"/>
              <a:gd name="T15" fmla="*/ 13565178 h 142611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7053560" h="14261122">
                <a:moveTo>
                  <a:pt x="2376902" y="0"/>
                </a:moveTo>
                <a:lnTo>
                  <a:pt x="17053560" y="0"/>
                </a:lnTo>
                <a:lnTo>
                  <a:pt x="17053560" y="11884220"/>
                </a:lnTo>
                <a:cubicBezTo>
                  <a:pt x="17053560" y="13196946"/>
                  <a:pt x="15989384" y="14261122"/>
                  <a:pt x="14676658" y="14261122"/>
                </a:cubicBezTo>
                <a:cubicBezTo>
                  <a:pt x="14676657" y="14261122"/>
                  <a:pt x="14676657" y="14261121"/>
                  <a:pt x="14676657" y="14261121"/>
                </a:cubicBezTo>
                <a:lnTo>
                  <a:pt x="0" y="14261122"/>
                </a:lnTo>
                <a:lnTo>
                  <a:pt x="0" y="2376902"/>
                </a:lnTo>
                <a:cubicBezTo>
                  <a:pt x="1" y="1064176"/>
                  <a:pt x="1064176" y="2"/>
                  <a:pt x="2376902" y="3"/>
                </a:cubicBezTo>
                <a:cubicBezTo>
                  <a:pt x="2376903" y="3"/>
                  <a:pt x="2376904" y="3"/>
                  <a:pt x="2376905" y="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640000" scaled="0"/>
            <a:tileRect/>
          </a:gradFill>
          <a:ln>
            <a:solidFill>
              <a:srgbClr val="FFFFFF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35286481" y="6131617"/>
            <a:ext cx="11781060" cy="87353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33814477" y="30660267"/>
            <a:ext cx="14630400" cy="7307626"/>
            <a:chOff x="32208945" y="28824168"/>
            <a:chExt cx="15908073" cy="8198405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700000" scaled="0"/>
            <a:tileRect/>
          </a:gradFill>
        </p:grpSpPr>
        <p:sp>
          <p:nvSpPr>
            <p:cNvPr id="212" name="Round Diagonal Corner Rectangle 66"/>
            <p:cNvSpPr>
              <a:spLocks/>
            </p:cNvSpPr>
            <p:nvPr/>
          </p:nvSpPr>
          <p:spPr bwMode="auto">
            <a:xfrm>
              <a:off x="32208945" y="28824168"/>
              <a:ext cx="15908073" cy="7653093"/>
            </a:xfrm>
            <a:custGeom>
              <a:avLst/>
              <a:gdLst>
                <a:gd name="T0" fmla="*/ 0 w 17053560"/>
                <a:gd name="T1" fmla="*/ 0 h 14261122"/>
                <a:gd name="T2" fmla="*/ 0 w 17053560"/>
                <a:gd name="T3" fmla="*/ 0 h 14261122"/>
                <a:gd name="T4" fmla="*/ 0 w 17053560"/>
                <a:gd name="T5" fmla="*/ 0 h 14261122"/>
                <a:gd name="T6" fmla="*/ 0 w 17053560"/>
                <a:gd name="T7" fmla="*/ 0 h 14261122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696342 w 17053560"/>
                <a:gd name="T13" fmla="*/ 695944 h 14261122"/>
                <a:gd name="T14" fmla="*/ 16357218 w 17053560"/>
                <a:gd name="T15" fmla="*/ 13565178 h 142611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053560" h="14261122">
                  <a:moveTo>
                    <a:pt x="2376902" y="0"/>
                  </a:moveTo>
                  <a:lnTo>
                    <a:pt x="17053560" y="0"/>
                  </a:lnTo>
                  <a:lnTo>
                    <a:pt x="17053560" y="11884220"/>
                  </a:lnTo>
                  <a:cubicBezTo>
                    <a:pt x="17053560" y="13196946"/>
                    <a:pt x="15989384" y="14261122"/>
                    <a:pt x="14676658" y="14261122"/>
                  </a:cubicBezTo>
                  <a:cubicBezTo>
                    <a:pt x="14676657" y="14261122"/>
                    <a:pt x="14676657" y="14261121"/>
                    <a:pt x="14676657" y="14261121"/>
                  </a:cubicBezTo>
                  <a:lnTo>
                    <a:pt x="0" y="14261122"/>
                  </a:lnTo>
                  <a:lnTo>
                    <a:pt x="0" y="2376902"/>
                  </a:lnTo>
                  <a:cubicBezTo>
                    <a:pt x="1" y="1064176"/>
                    <a:pt x="1064176" y="2"/>
                    <a:pt x="2376902" y="3"/>
                  </a:cubicBezTo>
                  <a:cubicBezTo>
                    <a:pt x="2376903" y="3"/>
                    <a:pt x="2376904" y="3"/>
                    <a:pt x="2376905" y="3"/>
                  </a:cubicBezTo>
                  <a:close/>
                </a:path>
              </a:pathLst>
            </a:custGeom>
            <a:grpFill/>
            <a:ln>
              <a:solidFill>
                <a:srgbClr val="FFFFFF"/>
              </a:solidFill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endParaRPr lang="en-US"/>
            </a:p>
          </p:txBody>
        </p:sp>
        <p:sp>
          <p:nvSpPr>
            <p:cNvPr id="13433" name="Text Box 207"/>
            <p:cNvSpPr txBox="1">
              <a:spLocks noChangeArrowheads="1"/>
            </p:cNvSpPr>
            <p:nvPr/>
          </p:nvSpPr>
          <p:spPr bwMode="auto">
            <a:xfrm>
              <a:off x="33328112" y="29157107"/>
              <a:ext cx="3736896" cy="70787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lIns="91428" tIns="45714" rIns="91428" bIns="45714">
              <a:spAutoFit/>
            </a:bodyPr>
            <a:lstStyle/>
            <a:p>
              <a:pPr defTabSz="914400"/>
              <a:r>
                <a:rPr lang="en-US" sz="4000" b="1" dirty="0">
                  <a:solidFill>
                    <a:srgbClr val="000000"/>
                  </a:solidFill>
                  <a:latin typeface="Garamond" charset="0"/>
                  <a:ea typeface="Garamond" charset="0"/>
                  <a:cs typeface="Garamond" charset="0"/>
                </a:rPr>
                <a:t>CONCLUSION</a:t>
              </a:r>
            </a:p>
          </p:txBody>
        </p:sp>
        <p:sp>
          <p:nvSpPr>
            <p:cNvPr id="13434" name="Rectangle 214"/>
            <p:cNvSpPr>
              <a:spLocks noChangeArrowheads="1"/>
            </p:cNvSpPr>
            <p:nvPr/>
          </p:nvSpPr>
          <p:spPr bwMode="auto">
            <a:xfrm>
              <a:off x="32402467" y="29975647"/>
              <a:ext cx="15694782" cy="7046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28" tIns="45714" rIns="91428" bIns="45714">
              <a:spAutoFit/>
            </a:bodyPr>
            <a:lstStyle/>
            <a:p>
              <a:pPr marL="398463" indent="-398463">
                <a:lnSpc>
                  <a:spcPct val="125000"/>
                </a:lnSpc>
                <a:buFont typeface="Arial" charset="0"/>
                <a:buChar char="•"/>
              </a:pPr>
              <a:r>
                <a:rPr lang="en-US" sz="3600" dirty="0">
                  <a:latin typeface="Garamond" panose="02020404030301010803" pitchFamily="18" charset="0"/>
                </a:rPr>
                <a:t>This study contributed knowledge of facilitators and barriers that older adults face with AIP.</a:t>
              </a:r>
            </a:p>
            <a:p>
              <a:pPr marL="398463" indent="-398463">
                <a:lnSpc>
                  <a:spcPct val="125000"/>
                </a:lnSpc>
                <a:buFont typeface="Arial" charset="0"/>
                <a:buChar char="•"/>
              </a:pPr>
              <a:r>
                <a:rPr lang="en-US" sz="3600" dirty="0">
                  <a:latin typeface="Garamond" panose="02020404030301010803" pitchFamily="18" charset="0"/>
                </a:rPr>
                <a:t>Facilitators could be reinforced, while several barriers were modifiable.</a:t>
              </a:r>
            </a:p>
            <a:p>
              <a:pPr marL="398463" indent="-398463">
                <a:lnSpc>
                  <a:spcPct val="125000"/>
                </a:lnSpc>
                <a:buFont typeface="Arial" charset="0"/>
                <a:buChar char="•"/>
              </a:pPr>
              <a:r>
                <a:rPr lang="en-US" sz="3600" dirty="0">
                  <a:solidFill>
                    <a:srgbClr val="36364B"/>
                  </a:solidFill>
                  <a:latin typeface="Garamond" panose="02020404030301010803" pitchFamily="18" charset="0"/>
                  <a:ea typeface="Times New Roman" panose="02020603050405020304" pitchFamily="18" charset="0"/>
                </a:rPr>
                <a:t>Home health professions should be cognizant of their client’s definition of autonomy, home access and safety issues, technology competence, and community resources.</a:t>
              </a:r>
            </a:p>
            <a:p>
              <a:pPr marL="398463" indent="-398463">
                <a:lnSpc>
                  <a:spcPct val="125000"/>
                </a:lnSpc>
                <a:buFont typeface="Arial" charset="0"/>
                <a:buChar char="•"/>
              </a:pPr>
              <a:r>
                <a:rPr lang="en-US" sz="3600" dirty="0">
                  <a:solidFill>
                    <a:srgbClr val="36364B"/>
                  </a:solidFill>
                  <a:latin typeface="Garamond" panose="02020404030301010803" pitchFamily="18" charset="0"/>
                  <a:ea typeface="Times New Roman" panose="02020603050405020304" pitchFamily="18" charset="0"/>
                </a:rPr>
                <a:t>Indicators gathered from this research and a subsequent focus group were used to develop and conduct a survey on AIP in New England.</a:t>
              </a:r>
              <a:r>
                <a:rPr lang="en-US" sz="3600" dirty="0">
                  <a:solidFill>
                    <a:srgbClr val="000000"/>
                  </a:solidFill>
                  <a:latin typeface="Garamond" panose="02020404030301010803" pitchFamily="18" charset="0"/>
                  <a:ea typeface="Times New Roman" panose="02020603050405020304" pitchFamily="18" charset="0"/>
                </a:rPr>
                <a:t> </a:t>
              </a:r>
              <a:endParaRPr lang="en-US" sz="3600" dirty="0">
                <a:solidFill>
                  <a:srgbClr val="000000"/>
                </a:solidFill>
                <a:latin typeface="Garamond" panose="02020404030301010803" pitchFamily="18" charset="0"/>
                <a:ea typeface="Arial" panose="020B0604020202020204" pitchFamily="34" charset="0"/>
              </a:endParaRPr>
            </a:p>
            <a:p>
              <a:pPr marL="398463" indent="-398463">
                <a:lnSpc>
                  <a:spcPct val="125000"/>
                </a:lnSpc>
                <a:buFont typeface="Arial" charset="0"/>
                <a:buChar char="•"/>
              </a:pPr>
              <a:endPara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Garamond" charset="0"/>
                <a:cs typeface="Garamond" charset="0"/>
              </a:endParaRPr>
            </a:p>
          </p:txBody>
        </p:sp>
      </p:grpSp>
      <p:sp>
        <p:nvSpPr>
          <p:cNvPr id="138" name="Round Diagonal Corner Rectangle 66">
            <a:extLst>
              <a:ext uri="{FF2B5EF4-FFF2-40B4-BE49-F238E27FC236}">
                <a16:creationId xmlns="" xmlns:a16="http://schemas.microsoft.com/office/drawing/2014/main" id="{28EC8EFA-1C7F-45D4-B9B0-92538E5F5BBB}"/>
              </a:ext>
            </a:extLst>
          </p:cNvPr>
          <p:cNvSpPr>
            <a:spLocks/>
          </p:cNvSpPr>
          <p:nvPr/>
        </p:nvSpPr>
        <p:spPr bwMode="auto">
          <a:xfrm>
            <a:off x="15626570" y="4752443"/>
            <a:ext cx="17830800" cy="32717854"/>
          </a:xfrm>
          <a:custGeom>
            <a:avLst/>
            <a:gdLst>
              <a:gd name="T0" fmla="*/ 0 w 17053560"/>
              <a:gd name="T1" fmla="*/ 0 h 14261122"/>
              <a:gd name="T2" fmla="*/ 0 w 17053560"/>
              <a:gd name="T3" fmla="*/ 0 h 14261122"/>
              <a:gd name="T4" fmla="*/ 0 w 17053560"/>
              <a:gd name="T5" fmla="*/ 0 h 14261122"/>
              <a:gd name="T6" fmla="*/ 0 w 17053560"/>
              <a:gd name="T7" fmla="*/ 0 h 1426112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96342 w 17053560"/>
              <a:gd name="T13" fmla="*/ 695944 h 14261122"/>
              <a:gd name="T14" fmla="*/ 16357218 w 17053560"/>
              <a:gd name="T15" fmla="*/ 13565178 h 142611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7053560" h="14261122">
                <a:moveTo>
                  <a:pt x="2376902" y="0"/>
                </a:moveTo>
                <a:lnTo>
                  <a:pt x="17053560" y="0"/>
                </a:lnTo>
                <a:lnTo>
                  <a:pt x="17053560" y="11884220"/>
                </a:lnTo>
                <a:cubicBezTo>
                  <a:pt x="17053560" y="13196946"/>
                  <a:pt x="15989384" y="14261122"/>
                  <a:pt x="14676658" y="14261122"/>
                </a:cubicBezTo>
                <a:cubicBezTo>
                  <a:pt x="14676657" y="14261122"/>
                  <a:pt x="14676657" y="14261121"/>
                  <a:pt x="14676657" y="14261121"/>
                </a:cubicBezTo>
                <a:lnTo>
                  <a:pt x="0" y="14261122"/>
                </a:lnTo>
                <a:lnTo>
                  <a:pt x="0" y="2376902"/>
                </a:lnTo>
                <a:cubicBezTo>
                  <a:pt x="1" y="1064176"/>
                  <a:pt x="1064176" y="2"/>
                  <a:pt x="2376902" y="3"/>
                </a:cubicBezTo>
                <a:cubicBezTo>
                  <a:pt x="2376903" y="3"/>
                  <a:pt x="2376904" y="3"/>
                  <a:pt x="2376905" y="3"/>
                </a:cubicBezTo>
                <a:close/>
              </a:path>
            </a:pathLst>
          </a:custGeom>
          <a:gradFill flip="none" rotWithShape="1">
            <a:gsLst>
              <a:gs pos="0">
                <a:srgbClr val="DBEEF4"/>
              </a:gs>
              <a:gs pos="100000">
                <a:schemeClr val="bg1"/>
              </a:gs>
            </a:gsLst>
            <a:lin ang="5700000" scaled="0"/>
            <a:tileRect/>
          </a:gradFill>
          <a:ln>
            <a:solidFill>
              <a:srgbClr val="FFFFFF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 sz="3600" dirty="0">
              <a:solidFill>
                <a:srgbClr val="36364B"/>
              </a:solidFill>
              <a:latin typeface="Garamond" panose="02020404030301010803" pitchFamily="18" charset="0"/>
            </a:endParaRPr>
          </a:p>
        </p:txBody>
      </p:sp>
      <p:sp>
        <p:nvSpPr>
          <p:cNvPr id="130" name="Round Diagonal Corner Rectangle 66"/>
          <p:cNvSpPr>
            <a:spLocks/>
          </p:cNvSpPr>
          <p:nvPr/>
        </p:nvSpPr>
        <p:spPr bwMode="auto">
          <a:xfrm>
            <a:off x="1472372" y="520181"/>
            <a:ext cx="46671905" cy="1940258"/>
          </a:xfrm>
          <a:custGeom>
            <a:avLst/>
            <a:gdLst>
              <a:gd name="T0" fmla="*/ 0 w 17053560"/>
              <a:gd name="T1" fmla="*/ 0 h 14261122"/>
              <a:gd name="T2" fmla="*/ 0 w 17053560"/>
              <a:gd name="T3" fmla="*/ 0 h 14261122"/>
              <a:gd name="T4" fmla="*/ 0 w 17053560"/>
              <a:gd name="T5" fmla="*/ 0 h 14261122"/>
              <a:gd name="T6" fmla="*/ 0 w 17053560"/>
              <a:gd name="T7" fmla="*/ 0 h 14261122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96342 w 17053560"/>
              <a:gd name="T13" fmla="*/ 695944 h 14261122"/>
              <a:gd name="T14" fmla="*/ 16357218 w 17053560"/>
              <a:gd name="T15" fmla="*/ 13565178 h 142611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7053560" h="14261122">
                <a:moveTo>
                  <a:pt x="2376902" y="0"/>
                </a:moveTo>
                <a:lnTo>
                  <a:pt x="17053560" y="0"/>
                </a:lnTo>
                <a:lnTo>
                  <a:pt x="17053560" y="11884220"/>
                </a:lnTo>
                <a:cubicBezTo>
                  <a:pt x="17053560" y="13196946"/>
                  <a:pt x="15989384" y="14261122"/>
                  <a:pt x="14676658" y="14261122"/>
                </a:cubicBezTo>
                <a:cubicBezTo>
                  <a:pt x="14676657" y="14261122"/>
                  <a:pt x="14676657" y="14261121"/>
                  <a:pt x="14676657" y="14261121"/>
                </a:cubicBezTo>
                <a:lnTo>
                  <a:pt x="0" y="14261122"/>
                </a:lnTo>
                <a:lnTo>
                  <a:pt x="0" y="2376902"/>
                </a:lnTo>
                <a:cubicBezTo>
                  <a:pt x="1" y="1064176"/>
                  <a:pt x="1064176" y="2"/>
                  <a:pt x="2376902" y="3"/>
                </a:cubicBezTo>
                <a:cubicBezTo>
                  <a:pt x="2376903" y="3"/>
                  <a:pt x="2376904" y="3"/>
                  <a:pt x="2376905" y="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700000" scaled="0"/>
            <a:tileRect/>
          </a:gradFill>
          <a:ln>
            <a:solidFill>
              <a:schemeClr val="bg1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endParaRPr lang="en-US"/>
          </a:p>
        </p:txBody>
      </p:sp>
      <p:grpSp>
        <p:nvGrpSpPr>
          <p:cNvPr id="27" name="Group 26"/>
          <p:cNvGrpSpPr/>
          <p:nvPr/>
        </p:nvGrpSpPr>
        <p:grpSpPr>
          <a:xfrm>
            <a:off x="681199" y="4920673"/>
            <a:ext cx="14630400" cy="8059895"/>
            <a:chOff x="1015066" y="6899277"/>
            <a:chExt cx="12543219" cy="6782892"/>
          </a:xfrm>
          <a:solidFill>
            <a:srgbClr val="FBA676"/>
          </a:solidFill>
        </p:grpSpPr>
        <p:sp>
          <p:nvSpPr>
            <p:cNvPr id="134" name="Round Diagonal Corner Rectangle 66"/>
            <p:cNvSpPr>
              <a:spLocks/>
            </p:cNvSpPr>
            <p:nvPr/>
          </p:nvSpPr>
          <p:spPr bwMode="auto">
            <a:xfrm>
              <a:off x="1015066" y="6899277"/>
              <a:ext cx="12543219" cy="6782892"/>
            </a:xfrm>
            <a:custGeom>
              <a:avLst/>
              <a:gdLst>
                <a:gd name="T0" fmla="*/ 0 w 17053560"/>
                <a:gd name="T1" fmla="*/ 0 h 14261122"/>
                <a:gd name="T2" fmla="*/ 0 w 17053560"/>
                <a:gd name="T3" fmla="*/ 0 h 14261122"/>
                <a:gd name="T4" fmla="*/ 0 w 17053560"/>
                <a:gd name="T5" fmla="*/ 0 h 14261122"/>
                <a:gd name="T6" fmla="*/ 0 w 17053560"/>
                <a:gd name="T7" fmla="*/ 0 h 14261122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696342 w 17053560"/>
                <a:gd name="T13" fmla="*/ 695944 h 14261122"/>
                <a:gd name="T14" fmla="*/ 16357218 w 17053560"/>
                <a:gd name="T15" fmla="*/ 13565178 h 142611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053560" h="14261122">
                  <a:moveTo>
                    <a:pt x="2376902" y="0"/>
                  </a:moveTo>
                  <a:lnTo>
                    <a:pt x="17053560" y="0"/>
                  </a:lnTo>
                  <a:lnTo>
                    <a:pt x="17053560" y="11884220"/>
                  </a:lnTo>
                  <a:cubicBezTo>
                    <a:pt x="17053560" y="13196946"/>
                    <a:pt x="15989384" y="14261122"/>
                    <a:pt x="14676658" y="14261122"/>
                  </a:cubicBezTo>
                  <a:cubicBezTo>
                    <a:pt x="14676657" y="14261122"/>
                    <a:pt x="14676657" y="14261121"/>
                    <a:pt x="14676657" y="14261121"/>
                  </a:cubicBezTo>
                  <a:lnTo>
                    <a:pt x="0" y="14261122"/>
                  </a:lnTo>
                  <a:lnTo>
                    <a:pt x="0" y="2376902"/>
                  </a:lnTo>
                  <a:cubicBezTo>
                    <a:pt x="1" y="1064176"/>
                    <a:pt x="1064176" y="2"/>
                    <a:pt x="2376902" y="3"/>
                  </a:cubicBezTo>
                  <a:cubicBezTo>
                    <a:pt x="2376903" y="3"/>
                    <a:pt x="2376904" y="3"/>
                    <a:pt x="2376905" y="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DBEEF4"/>
                </a:gs>
                <a:gs pos="100000">
                  <a:schemeClr val="bg1"/>
                </a:gs>
              </a:gsLst>
              <a:lin ang="5700000" scaled="0"/>
              <a:tileRect/>
            </a:gradFill>
            <a:ln>
              <a:solidFill>
                <a:srgbClr val="FFFFFF"/>
              </a:solidFill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endParaRPr lang="en-US"/>
            </a:p>
          </p:txBody>
        </p:sp>
        <p:sp>
          <p:nvSpPr>
            <p:cNvPr id="1026" name="Rectangle 2"/>
            <p:cNvSpPr>
              <a:spLocks noChangeArrowheads="1"/>
            </p:cNvSpPr>
            <p:nvPr/>
          </p:nvSpPr>
          <p:spPr bwMode="auto">
            <a:xfrm>
              <a:off x="1443168" y="7265709"/>
              <a:ext cx="11785600" cy="59230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8" tIns="45714" rIns="91428" bIns="45714" anchor="ctr"/>
            <a:lstStyle/>
            <a:p>
              <a:pPr defTabSz="914400">
                <a:lnSpc>
                  <a:spcPct val="114000"/>
                </a:lnSpc>
                <a:tabLst>
                  <a:tab pos="685800" algn="l"/>
                </a:tabLst>
                <a:defRPr/>
              </a:pPr>
              <a:r>
                <a:rPr lang="en-US" sz="4000" b="1" dirty="0">
                  <a:solidFill>
                    <a:srgbClr val="36364B"/>
                  </a:solidFill>
                  <a:latin typeface="Garamond" panose="02020404030301010803" pitchFamily="18" charset="0"/>
                  <a:ea typeface="Garamond" charset="0"/>
                  <a:cs typeface="Garamond" charset="0"/>
                </a:rPr>
                <a:t>BACKGROUND</a:t>
              </a:r>
              <a:r>
                <a:rPr lang="en-US" sz="3600" b="1" dirty="0">
                  <a:solidFill>
                    <a:srgbClr val="36364B"/>
                  </a:solidFill>
                  <a:latin typeface="Garamond" panose="02020404030301010803" pitchFamily="18" charset="0"/>
                  <a:ea typeface="Garamond" charset="0"/>
                  <a:cs typeface="Garamond" charset="0"/>
                </a:rPr>
                <a:t> </a:t>
              </a:r>
            </a:p>
            <a:p>
              <a:pPr marL="400050" indent="-400050" defTabSz="914400">
                <a:lnSpc>
                  <a:spcPct val="114000"/>
                </a:lnSpc>
                <a:buFontTx/>
                <a:buChar char="•"/>
                <a:tabLst>
                  <a:tab pos="685800" algn="l"/>
                </a:tabLst>
                <a:defRPr/>
              </a:pPr>
              <a:r>
                <a:rPr lang="en-US" sz="3600" dirty="0">
                  <a:solidFill>
                    <a:srgbClr val="36364B"/>
                  </a:solidFill>
                  <a:latin typeface="Garamond" panose="02020404030301010803" pitchFamily="18" charset="0"/>
                </a:rPr>
                <a:t>Aging-in-place (AIP) is the ability and potential for individuals to live and age in their own home and community to the maximum extent possible (Stones &amp; </a:t>
              </a:r>
              <a:r>
                <a:rPr lang="en-US" sz="3600" dirty="0" err="1">
                  <a:solidFill>
                    <a:srgbClr val="36364B"/>
                  </a:solidFill>
                  <a:latin typeface="Garamond" panose="02020404030301010803" pitchFamily="18" charset="0"/>
                </a:rPr>
                <a:t>Gullifer</a:t>
              </a:r>
              <a:r>
                <a:rPr lang="en-US" sz="3600" dirty="0">
                  <a:solidFill>
                    <a:srgbClr val="36364B"/>
                  </a:solidFill>
                  <a:latin typeface="Garamond" panose="02020404030301010803" pitchFamily="18" charset="0"/>
                </a:rPr>
                <a:t>, 2014).</a:t>
              </a:r>
              <a:endPara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Garamond" charset="0"/>
                <a:cs typeface="Garamond" charset="0"/>
              </a:endParaRPr>
            </a:p>
            <a:p>
              <a:pPr marL="400050" indent="-400050" defTabSz="914400">
                <a:lnSpc>
                  <a:spcPct val="114000"/>
                </a:lnSpc>
                <a:buFontTx/>
                <a:buChar char="•"/>
                <a:tabLst>
                  <a:tab pos="685800" algn="l"/>
                </a:tabLst>
                <a:defRPr/>
              </a:pPr>
              <a:r>
                <a:rPr lang="en-US" sz="3600" dirty="0">
                  <a:solidFill>
                    <a:srgbClr val="36364B"/>
                  </a:solidFill>
                  <a:latin typeface="Garamond" panose="02020404030301010803" pitchFamily="18" charset="0"/>
                  <a:ea typeface="Garamond" charset="0"/>
                  <a:cs typeface="Garamond" charset="0"/>
                </a:rPr>
                <a:t>The vast majority of older adults desire to age-in-place (</a:t>
              </a:r>
              <a:r>
                <a:rPr lang="en-US" sz="3600" dirty="0" err="1">
                  <a:solidFill>
                    <a:srgbClr val="36364B"/>
                  </a:solidFill>
                  <a:latin typeface="Garamond" panose="02020404030301010803" pitchFamily="18" charset="0"/>
                </a:rPr>
                <a:t>Vanleerberghe</a:t>
              </a:r>
              <a:r>
                <a:rPr lang="en-US" sz="3600" dirty="0">
                  <a:solidFill>
                    <a:srgbClr val="36364B"/>
                  </a:solidFill>
                  <a:latin typeface="Garamond" panose="02020404030301010803" pitchFamily="18" charset="0"/>
                </a:rPr>
                <a:t> et al., 2017</a:t>
              </a:r>
              <a:r>
                <a:rPr lang="en-US" sz="3600" dirty="0">
                  <a:solidFill>
                    <a:srgbClr val="36364B"/>
                  </a:solidFill>
                  <a:latin typeface="Garamond" panose="02020404030301010803" pitchFamily="18" charset="0"/>
                  <a:ea typeface="Garamond" charset="0"/>
                  <a:cs typeface="Garamond" charset="0"/>
                </a:rPr>
                <a:t>). </a:t>
              </a:r>
            </a:p>
            <a:p>
              <a:pPr marL="400050" indent="-400050" defTabSz="914400">
                <a:lnSpc>
                  <a:spcPct val="114000"/>
                </a:lnSpc>
                <a:buFontTx/>
                <a:buChar char="•"/>
                <a:tabLst>
                  <a:tab pos="685800" algn="l"/>
                </a:tabLst>
                <a:defRPr/>
              </a:pPr>
              <a:r>
                <a:rPr lang="en-US" sz="3600" dirty="0">
                  <a:solidFill>
                    <a:srgbClr val="36364B"/>
                  </a:solidFill>
                  <a:latin typeface="Garamond" panose="02020404030301010803" pitchFamily="18" charset="0"/>
                  <a:ea typeface="Garamond" charset="0"/>
                  <a:cs typeface="Garamond" charset="0"/>
                </a:rPr>
                <a:t>The loss of independence and sense of security in one’s home and community usually results in the individual moving to an assisted living facility, or nursing home.</a:t>
              </a:r>
            </a:p>
            <a:p>
              <a:pPr marL="400050" indent="-400050" defTabSz="914400">
                <a:lnSpc>
                  <a:spcPct val="114000"/>
                </a:lnSpc>
                <a:buFontTx/>
                <a:buChar char="•"/>
                <a:tabLst>
                  <a:tab pos="685800" algn="l"/>
                </a:tabLst>
                <a:defRPr/>
              </a:pPr>
              <a:r>
                <a:rPr lang="en-US" sz="3600" dirty="0">
                  <a:solidFill>
                    <a:srgbClr val="36364B"/>
                  </a:solidFill>
                  <a:latin typeface="Garamond" panose="02020404030301010803" pitchFamily="18" charset="0"/>
                  <a:ea typeface="Garamond" charset="0"/>
                  <a:cs typeface="Garamond" charset="0"/>
                </a:rPr>
                <a:t>Relocation often creates a financial burden as well as emotional strain on the individual (Wiles et al., 2011).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04369" y="13319112"/>
            <a:ext cx="14630400" cy="3071381"/>
            <a:chOff x="623179" y="13976701"/>
            <a:chExt cx="12601237" cy="3594970"/>
          </a:xfrm>
          <a:gradFill flip="none" rotWithShape="1">
            <a:gsLst>
              <a:gs pos="0">
                <a:srgbClr val="DBEEF4"/>
              </a:gs>
              <a:gs pos="100000">
                <a:schemeClr val="bg1"/>
              </a:gs>
            </a:gsLst>
            <a:lin ang="5700000" scaled="0"/>
            <a:tileRect/>
          </a:gradFill>
        </p:grpSpPr>
        <p:sp>
          <p:nvSpPr>
            <p:cNvPr id="136" name="Round Diagonal Corner Rectangle 66"/>
            <p:cNvSpPr>
              <a:spLocks/>
            </p:cNvSpPr>
            <p:nvPr/>
          </p:nvSpPr>
          <p:spPr bwMode="auto">
            <a:xfrm>
              <a:off x="623179" y="13976701"/>
              <a:ext cx="12601237" cy="3594970"/>
            </a:xfrm>
            <a:custGeom>
              <a:avLst/>
              <a:gdLst>
                <a:gd name="T0" fmla="*/ 0 w 17053560"/>
                <a:gd name="T1" fmla="*/ 0 h 14261122"/>
                <a:gd name="T2" fmla="*/ 0 w 17053560"/>
                <a:gd name="T3" fmla="*/ 0 h 14261122"/>
                <a:gd name="T4" fmla="*/ 0 w 17053560"/>
                <a:gd name="T5" fmla="*/ 0 h 14261122"/>
                <a:gd name="T6" fmla="*/ 0 w 17053560"/>
                <a:gd name="T7" fmla="*/ 0 h 14261122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696342 w 17053560"/>
                <a:gd name="T13" fmla="*/ 695944 h 14261122"/>
                <a:gd name="T14" fmla="*/ 16357218 w 17053560"/>
                <a:gd name="T15" fmla="*/ 13565178 h 142611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053560" h="14261122">
                  <a:moveTo>
                    <a:pt x="2376902" y="0"/>
                  </a:moveTo>
                  <a:lnTo>
                    <a:pt x="17053560" y="0"/>
                  </a:lnTo>
                  <a:lnTo>
                    <a:pt x="17053560" y="11884220"/>
                  </a:lnTo>
                  <a:cubicBezTo>
                    <a:pt x="17053560" y="13196946"/>
                    <a:pt x="15989384" y="14261122"/>
                    <a:pt x="14676658" y="14261122"/>
                  </a:cubicBezTo>
                  <a:cubicBezTo>
                    <a:pt x="14676657" y="14261122"/>
                    <a:pt x="14676657" y="14261121"/>
                    <a:pt x="14676657" y="14261121"/>
                  </a:cubicBezTo>
                  <a:lnTo>
                    <a:pt x="0" y="14261122"/>
                  </a:lnTo>
                  <a:lnTo>
                    <a:pt x="0" y="2376902"/>
                  </a:lnTo>
                  <a:cubicBezTo>
                    <a:pt x="1" y="1064176"/>
                    <a:pt x="1064176" y="2"/>
                    <a:pt x="2376902" y="3"/>
                  </a:cubicBezTo>
                  <a:cubicBezTo>
                    <a:pt x="2376903" y="3"/>
                    <a:pt x="2376904" y="3"/>
                    <a:pt x="2376905" y="3"/>
                  </a:cubicBezTo>
                  <a:close/>
                </a:path>
              </a:pathLst>
            </a:custGeom>
            <a:grpFill/>
            <a:ln>
              <a:solidFill>
                <a:srgbClr val="FFFFFF"/>
              </a:solidFill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endParaRPr lang="en-US"/>
            </a:p>
          </p:txBody>
        </p:sp>
        <p:sp>
          <p:nvSpPr>
            <p:cNvPr id="13330" name="Rectangle 206"/>
            <p:cNvSpPr>
              <a:spLocks noChangeArrowheads="1"/>
            </p:cNvSpPr>
            <p:nvPr/>
          </p:nvSpPr>
          <p:spPr bwMode="auto">
            <a:xfrm>
              <a:off x="1012869" y="14351420"/>
              <a:ext cx="10969625" cy="2851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91428" tIns="45714" rIns="91428" bIns="45714"/>
            <a:lstStyle/>
            <a:p>
              <a:pPr defTabSz="914400">
                <a:lnSpc>
                  <a:spcPct val="125000"/>
                </a:lnSpc>
              </a:pPr>
              <a:r>
                <a:rPr lang="en-US" sz="3600" b="1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PURPOSE </a:t>
              </a:r>
            </a:p>
            <a:p>
              <a:pPr marL="457200" indent="-457200" defTabSz="914400">
                <a:lnSpc>
                  <a:spcPct val="125000"/>
                </a:lnSpc>
                <a:buFont typeface="Arial" charset="0"/>
                <a:buChar char="•"/>
              </a:pPr>
              <a:r>
                <a:rPr lang="en-US" sz="36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To highlight the barriers and facilitators to an older adult’s implementation for aging in place solutions (AIP). </a:t>
              </a:r>
            </a:p>
            <a:p>
              <a:pPr marL="457200" indent="-457200" defTabSz="914400">
                <a:lnSpc>
                  <a:spcPct val="125000"/>
                </a:lnSpc>
                <a:buFont typeface="Arial" charset="0"/>
                <a:buChar char="•"/>
              </a:pPr>
              <a:endParaRPr lang="en-US" sz="3600" dirty="0">
                <a:solidFill>
                  <a:srgbClr val="36364B"/>
                </a:solidFill>
                <a:latin typeface="Garamond" charset="0"/>
                <a:ea typeface="Garamond" charset="0"/>
                <a:cs typeface="Garamond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708782" y="16807004"/>
            <a:ext cx="14630400" cy="4893189"/>
            <a:chOff x="1003232" y="17834386"/>
            <a:chExt cx="12680556" cy="4893189"/>
          </a:xfrm>
          <a:gradFill flip="none" rotWithShape="1">
            <a:gsLst>
              <a:gs pos="0">
                <a:srgbClr val="DBEEF4"/>
              </a:gs>
              <a:gs pos="100000">
                <a:schemeClr val="bg1"/>
              </a:gs>
            </a:gsLst>
            <a:lin ang="5700000" scaled="0"/>
            <a:tileRect/>
          </a:gradFill>
        </p:grpSpPr>
        <p:sp>
          <p:nvSpPr>
            <p:cNvPr id="192" name="Round Diagonal Corner Rectangle 66"/>
            <p:cNvSpPr>
              <a:spLocks/>
            </p:cNvSpPr>
            <p:nvPr/>
          </p:nvSpPr>
          <p:spPr bwMode="auto">
            <a:xfrm>
              <a:off x="1003232" y="17834386"/>
              <a:ext cx="12680556" cy="4893189"/>
            </a:xfrm>
            <a:custGeom>
              <a:avLst/>
              <a:gdLst>
                <a:gd name="T0" fmla="*/ 0 w 17053560"/>
                <a:gd name="T1" fmla="*/ 0 h 14261122"/>
                <a:gd name="T2" fmla="*/ 0 w 17053560"/>
                <a:gd name="T3" fmla="*/ 0 h 14261122"/>
                <a:gd name="T4" fmla="*/ 0 w 17053560"/>
                <a:gd name="T5" fmla="*/ 0 h 14261122"/>
                <a:gd name="T6" fmla="*/ 0 w 17053560"/>
                <a:gd name="T7" fmla="*/ 0 h 14261122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696342 w 17053560"/>
                <a:gd name="T13" fmla="*/ 695944 h 14261122"/>
                <a:gd name="T14" fmla="*/ 16357218 w 17053560"/>
                <a:gd name="T15" fmla="*/ 13565178 h 142611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053560" h="14261122">
                  <a:moveTo>
                    <a:pt x="2376902" y="0"/>
                  </a:moveTo>
                  <a:lnTo>
                    <a:pt x="17053560" y="0"/>
                  </a:lnTo>
                  <a:lnTo>
                    <a:pt x="17053560" y="11884220"/>
                  </a:lnTo>
                  <a:cubicBezTo>
                    <a:pt x="17053560" y="13196946"/>
                    <a:pt x="15989384" y="14261122"/>
                    <a:pt x="14676658" y="14261122"/>
                  </a:cubicBezTo>
                  <a:cubicBezTo>
                    <a:pt x="14676657" y="14261122"/>
                    <a:pt x="14676657" y="14261121"/>
                    <a:pt x="14676657" y="14261121"/>
                  </a:cubicBezTo>
                  <a:lnTo>
                    <a:pt x="0" y="14261122"/>
                  </a:lnTo>
                  <a:lnTo>
                    <a:pt x="0" y="2376902"/>
                  </a:lnTo>
                  <a:cubicBezTo>
                    <a:pt x="1" y="1064176"/>
                    <a:pt x="1064176" y="2"/>
                    <a:pt x="2376902" y="3"/>
                  </a:cubicBezTo>
                  <a:cubicBezTo>
                    <a:pt x="2376903" y="3"/>
                    <a:pt x="2376904" y="3"/>
                    <a:pt x="2376905" y="3"/>
                  </a:cubicBezTo>
                  <a:close/>
                </a:path>
              </a:pathLst>
            </a:custGeom>
            <a:grpFill/>
            <a:ln>
              <a:solidFill>
                <a:srgbClr val="FFFFFF"/>
              </a:solidFill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endParaRPr lang="en-US"/>
            </a:p>
          </p:txBody>
        </p:sp>
        <p:sp>
          <p:nvSpPr>
            <p:cNvPr id="13332" name="Rectangle 208"/>
            <p:cNvSpPr>
              <a:spLocks noChangeArrowheads="1"/>
            </p:cNvSpPr>
            <p:nvPr/>
          </p:nvSpPr>
          <p:spPr bwMode="auto">
            <a:xfrm>
              <a:off x="1385905" y="18378039"/>
              <a:ext cx="11536353" cy="336688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91428" tIns="45714" rIns="91428" bIns="45714"/>
            <a:lstStyle/>
            <a:p>
              <a:pPr lvl="0">
                <a:lnSpc>
                  <a:spcPct val="114000"/>
                </a:lnSpc>
              </a:pPr>
              <a:r>
                <a:rPr lang="en-US" sz="3500" b="1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OBJECTIVES </a:t>
              </a:r>
            </a:p>
            <a:p>
              <a:pPr marL="457200" lvl="0" indent="-457200">
                <a:lnSpc>
                  <a:spcPct val="114000"/>
                </a:lnSpc>
                <a:buFont typeface="Arial" charset="0"/>
                <a:buChar char="•"/>
              </a:pPr>
              <a:r>
                <a:rPr lang="en-US" sz="35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To understand the perspectives of older adults towards AIP</a:t>
              </a:r>
            </a:p>
            <a:p>
              <a:pPr marL="457200" lvl="0" indent="-457200">
                <a:lnSpc>
                  <a:spcPct val="114000"/>
                </a:lnSpc>
                <a:buFont typeface="Arial" charset="0"/>
                <a:buChar char="•"/>
              </a:pPr>
              <a:r>
                <a:rPr lang="en-US" sz="35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To determine what factors lead to successful AIP and what are best practices to their implementation</a:t>
              </a:r>
            </a:p>
            <a:p>
              <a:pPr marL="457200" lvl="0" indent="-457200">
                <a:lnSpc>
                  <a:spcPct val="114000"/>
                </a:lnSpc>
                <a:buFont typeface="Arial" charset="0"/>
                <a:buChar char="•"/>
              </a:pPr>
              <a:r>
                <a:rPr lang="en-US" sz="35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To identify the concerns and barriers with implementation of AIP solutions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741128" y="33654371"/>
            <a:ext cx="14630400" cy="3908281"/>
            <a:chOff x="860305" y="32554546"/>
            <a:chExt cx="12687938" cy="4744646"/>
          </a:xfrm>
          <a:gradFill flip="none" rotWithShape="1">
            <a:gsLst>
              <a:gs pos="0">
                <a:srgbClr val="DBEEF4"/>
              </a:gs>
              <a:gs pos="100000">
                <a:schemeClr val="bg1"/>
              </a:gs>
            </a:gsLst>
            <a:lin ang="5700000" scaled="0"/>
            <a:tileRect/>
          </a:gradFill>
        </p:grpSpPr>
        <p:sp>
          <p:nvSpPr>
            <p:cNvPr id="194" name="Round Diagonal Corner Rectangle 66"/>
            <p:cNvSpPr>
              <a:spLocks/>
            </p:cNvSpPr>
            <p:nvPr/>
          </p:nvSpPr>
          <p:spPr bwMode="auto">
            <a:xfrm>
              <a:off x="860305" y="32554546"/>
              <a:ext cx="12687938" cy="4744646"/>
            </a:xfrm>
            <a:custGeom>
              <a:avLst/>
              <a:gdLst>
                <a:gd name="T0" fmla="*/ 0 w 17053560"/>
                <a:gd name="T1" fmla="*/ 0 h 14261122"/>
                <a:gd name="T2" fmla="*/ 0 w 17053560"/>
                <a:gd name="T3" fmla="*/ 0 h 14261122"/>
                <a:gd name="T4" fmla="*/ 0 w 17053560"/>
                <a:gd name="T5" fmla="*/ 0 h 14261122"/>
                <a:gd name="T6" fmla="*/ 0 w 17053560"/>
                <a:gd name="T7" fmla="*/ 0 h 14261122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696342 w 17053560"/>
                <a:gd name="T13" fmla="*/ 695944 h 14261122"/>
                <a:gd name="T14" fmla="*/ 16357218 w 17053560"/>
                <a:gd name="T15" fmla="*/ 13565178 h 142611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053560" h="14261122">
                  <a:moveTo>
                    <a:pt x="2376902" y="0"/>
                  </a:moveTo>
                  <a:lnTo>
                    <a:pt x="17053560" y="0"/>
                  </a:lnTo>
                  <a:lnTo>
                    <a:pt x="17053560" y="11884220"/>
                  </a:lnTo>
                  <a:cubicBezTo>
                    <a:pt x="17053560" y="13196946"/>
                    <a:pt x="15989384" y="14261122"/>
                    <a:pt x="14676658" y="14261122"/>
                  </a:cubicBezTo>
                  <a:cubicBezTo>
                    <a:pt x="14676657" y="14261122"/>
                    <a:pt x="14676657" y="14261121"/>
                    <a:pt x="14676657" y="14261121"/>
                  </a:cubicBezTo>
                  <a:lnTo>
                    <a:pt x="0" y="14261122"/>
                  </a:lnTo>
                  <a:lnTo>
                    <a:pt x="0" y="2376902"/>
                  </a:lnTo>
                  <a:cubicBezTo>
                    <a:pt x="1" y="1064176"/>
                    <a:pt x="1064176" y="2"/>
                    <a:pt x="2376902" y="3"/>
                  </a:cubicBezTo>
                  <a:cubicBezTo>
                    <a:pt x="2376903" y="3"/>
                    <a:pt x="2376904" y="3"/>
                    <a:pt x="2376905" y="3"/>
                  </a:cubicBezTo>
                  <a:close/>
                </a:path>
              </a:pathLst>
            </a:custGeom>
            <a:grpFill/>
            <a:ln>
              <a:solidFill>
                <a:srgbClr val="FFFFFF"/>
              </a:solidFill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endParaRPr lang="en-US"/>
            </a:p>
          </p:txBody>
        </p:sp>
        <p:sp>
          <p:nvSpPr>
            <p:cNvPr id="13336" name="Rectangle 214"/>
            <p:cNvSpPr>
              <a:spLocks noChangeArrowheads="1"/>
            </p:cNvSpPr>
            <p:nvPr/>
          </p:nvSpPr>
          <p:spPr bwMode="auto">
            <a:xfrm>
              <a:off x="1209174" y="33036648"/>
              <a:ext cx="11735128" cy="41328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8" tIns="45714" rIns="91428" bIns="45714"/>
            <a:lstStyle/>
            <a:p>
              <a:pPr defTabSz="914400">
                <a:lnSpc>
                  <a:spcPct val="125000"/>
                </a:lnSpc>
              </a:pPr>
              <a:r>
                <a:rPr lang="en-US" sz="3500" b="1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DATA COLLECTION  </a:t>
              </a:r>
            </a:p>
            <a:p>
              <a:pPr marL="385763" indent="-385763" defTabSz="914400">
                <a:lnSpc>
                  <a:spcPct val="125000"/>
                </a:lnSpc>
                <a:buFont typeface="Arial" charset="0"/>
                <a:buChar char="•"/>
              </a:pPr>
              <a:r>
                <a:rPr lang="en-US" sz="35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 Data was collected through 60-120 minute semi-structured interview that were conducted over a 10 week period </a:t>
              </a:r>
            </a:p>
            <a:p>
              <a:pPr marL="385763" indent="-385763" defTabSz="914400">
                <a:lnSpc>
                  <a:spcPct val="125000"/>
                </a:lnSpc>
                <a:buFont typeface="Arial" charset="0"/>
                <a:buChar char="•"/>
              </a:pPr>
              <a:r>
                <a:rPr lang="en-US" sz="35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 The interviews were audio recorded and transcribed verbatim</a:t>
              </a:r>
            </a:p>
          </p:txBody>
        </p:sp>
      </p:grpSp>
      <p:sp>
        <p:nvSpPr>
          <p:cNvPr id="13323" name="Rectangle 54"/>
          <p:cNvSpPr>
            <a:spLocks noChangeArrowheads="1"/>
          </p:cNvSpPr>
          <p:nvPr/>
        </p:nvSpPr>
        <p:spPr bwMode="auto">
          <a:xfrm>
            <a:off x="34008082" y="15141246"/>
            <a:ext cx="14136195" cy="1532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marL="285750" indent="-285750">
              <a:lnSpc>
                <a:spcPct val="125000"/>
              </a:lnSpc>
              <a:buFont typeface="Arial" charset="0"/>
              <a:buChar char="•"/>
              <a:tabLst>
                <a:tab pos="857250" algn="l"/>
              </a:tabLst>
            </a:pP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Garamond" charset="0"/>
                <a:cs typeface="Garamond" charset="0"/>
              </a:rPr>
              <a:t>All participants acknowledged the influence of AIP in their decision to prolong aging at home. </a:t>
            </a: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Autonomy meant that the participants </a:t>
            </a:r>
            <a:r>
              <a:rPr lang="en-US" sz="3600" dirty="0" smtClean="0">
                <a:solidFill>
                  <a:srgbClr val="36364B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structured </a:t>
            </a: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their day as they see fit and </a:t>
            </a:r>
            <a:r>
              <a:rPr lang="en-US" sz="3600" dirty="0" smtClean="0">
                <a:solidFill>
                  <a:srgbClr val="36364B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engaged </a:t>
            </a: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in </a:t>
            </a:r>
            <a:r>
              <a:rPr lang="en-US" sz="3600" dirty="0" smtClean="0">
                <a:solidFill>
                  <a:srgbClr val="36364B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activities </a:t>
            </a: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that held meaning to them. </a:t>
            </a:r>
          </a:p>
          <a:p>
            <a:pPr marL="285750" indent="-285750">
              <a:lnSpc>
                <a:spcPct val="125000"/>
              </a:lnSpc>
              <a:buFont typeface="Arial" charset="0"/>
              <a:buChar char="•"/>
              <a:tabLst>
                <a:tab pos="857250" algn="l"/>
              </a:tabLst>
            </a:pPr>
            <a:r>
              <a:rPr lang="en-US" sz="3600" dirty="0">
                <a:latin typeface="Garamond" panose="02020404030301010803" pitchFamily="18" charset="0"/>
              </a:rPr>
              <a:t>Ability to AIP is influenced by activity engagement- </a:t>
            </a: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opportunities for social participation with others in the community, the ability to participate in leisure activities outside of their home and the access to a virtual community.</a:t>
            </a:r>
            <a:endParaRPr lang="en-US" sz="3200" dirty="0">
              <a:solidFill>
                <a:srgbClr val="000000"/>
              </a:solidFill>
              <a:latin typeface="Garamond" panose="02020404030301010803" pitchFamily="18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buFont typeface="Arial" charset="0"/>
              <a:buChar char="•"/>
              <a:tabLst>
                <a:tab pos="857250" algn="l"/>
              </a:tabLst>
            </a:pP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Perspectives on relocation to long term care were dictated by concerns with loss of dignity, social participation, sense of security and familiarity, and autonomy in their everyday routines. </a:t>
            </a:r>
            <a:endParaRPr lang="en-US" sz="3200" dirty="0">
              <a:solidFill>
                <a:srgbClr val="000000"/>
              </a:solidFill>
              <a:latin typeface="Garamond" panose="02020404030301010803" pitchFamily="18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25000"/>
              </a:lnSpc>
              <a:buFont typeface="Arial" charset="0"/>
              <a:buChar char="•"/>
              <a:tabLst>
                <a:tab pos="857250" algn="l"/>
              </a:tabLst>
            </a:pPr>
            <a:r>
              <a:rPr lang="en-US" sz="3600" dirty="0">
                <a:latin typeface="Garamond" panose="02020404030301010803" pitchFamily="18" charset="0"/>
              </a:rPr>
              <a:t>The implementation of technology and participation in a virtual community was valued and prioritized by 9/10 participants. </a:t>
            </a: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Technology was most utilized as a leisure activity, a resource for information, and a way to keep in touch with friends and family. </a:t>
            </a:r>
            <a:r>
              <a:rPr lang="en-US" sz="3200" dirty="0">
                <a:latin typeface="Garamond" panose="02020404030301010803" pitchFamily="18" charset="0"/>
                <a:ea typeface="Arial" panose="020B0604020202020204" pitchFamily="34" charset="0"/>
              </a:rPr>
              <a:t> </a:t>
            </a:r>
            <a:endParaRPr lang="en-US" sz="3200" dirty="0">
              <a:solidFill>
                <a:srgbClr val="000000"/>
              </a:solidFill>
              <a:latin typeface="Garamond" panose="02020404030301010803" pitchFamily="18" charset="0"/>
              <a:ea typeface="Arial" panose="020B0604020202020204" pitchFamily="34" charset="0"/>
            </a:endParaRPr>
          </a:p>
          <a:p>
            <a:pPr marL="285750" indent="-285750">
              <a:lnSpc>
                <a:spcPct val="125000"/>
              </a:lnSpc>
              <a:buFont typeface="Arial" charset="0"/>
              <a:buChar char="•"/>
              <a:tabLst>
                <a:tab pos="857250" algn="l"/>
              </a:tabLst>
            </a:pP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Balancing autonomy and safety remains a challenge. Completing household chores, taking care of pets, and self care routines presented high falls risk. 6/10 participants actively spoke of precaution measures.</a:t>
            </a:r>
          </a:p>
          <a:p>
            <a:pPr marL="285750" indent="-285750">
              <a:lnSpc>
                <a:spcPct val="125000"/>
              </a:lnSpc>
              <a:buFont typeface="Arial" charset="0"/>
              <a:buChar char="•"/>
              <a:tabLst>
                <a:tab pos="857250" algn="l"/>
              </a:tabLst>
            </a:pPr>
            <a:r>
              <a:rPr lang="en-US" sz="3600" dirty="0">
                <a:latin typeface="Garamond" panose="02020404030301010803" pitchFamily="18" charset="0"/>
              </a:rPr>
              <a:t>Participant perception and implementation of smart home technology varied greatly among all participants.</a:t>
            </a:r>
            <a:endParaRPr lang="en-US" sz="3600" dirty="0">
              <a:solidFill>
                <a:srgbClr val="36364B"/>
              </a:solidFill>
              <a:latin typeface="Garamond" panose="02020404030301010803" pitchFamily="18" charset="0"/>
              <a:ea typeface="Garamond" charset="0"/>
              <a:cs typeface="Garamond" charset="0"/>
            </a:endParaRPr>
          </a:p>
          <a:p>
            <a:pPr marL="285750" indent="-285750">
              <a:lnSpc>
                <a:spcPct val="125000"/>
              </a:lnSpc>
              <a:buFont typeface="Arial" charset="0"/>
              <a:buChar char="•"/>
              <a:tabLst>
                <a:tab pos="857250" algn="l"/>
              </a:tabLst>
            </a:pP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Garamond" charset="0"/>
                <a:cs typeface="Garamond" charset="0"/>
              </a:rPr>
              <a:t>Limitations of study</a:t>
            </a:r>
          </a:p>
          <a:p>
            <a:pPr marL="457200" indent="-457200">
              <a:lnSpc>
                <a:spcPct val="125000"/>
              </a:lnSpc>
              <a:buFont typeface="Courier New"/>
              <a:buChar char="o"/>
              <a:tabLst>
                <a:tab pos="857250" algn="l"/>
              </a:tabLst>
            </a:pP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Garamond" charset="0"/>
                <a:cs typeface="Garamond" charset="0"/>
              </a:rPr>
              <a:t>Small sample that was self selected </a:t>
            </a:r>
          </a:p>
          <a:p>
            <a:pPr marL="457200" indent="-457200">
              <a:lnSpc>
                <a:spcPct val="125000"/>
              </a:lnSpc>
              <a:buFont typeface="Courier New"/>
              <a:buChar char="o"/>
              <a:tabLst>
                <a:tab pos="857250" algn="l"/>
              </a:tabLst>
            </a:pPr>
            <a:r>
              <a:rPr lang="en-US" sz="3600" dirty="0">
                <a:solidFill>
                  <a:srgbClr val="36364B"/>
                </a:solidFill>
                <a:latin typeface="Garamond" panose="02020404030301010803" pitchFamily="18" charset="0"/>
                <a:ea typeface="Garamond" charset="0"/>
                <a:cs typeface="Garamond" charset="0"/>
              </a:rPr>
              <a:t>Interview responses were influenced by individual demographics</a:t>
            </a:r>
          </a:p>
          <a:p>
            <a:pPr marL="1084263" lvl="1" indent="-627063">
              <a:lnSpc>
                <a:spcPct val="125000"/>
              </a:lnSpc>
              <a:buFont typeface="Arial" charset="0"/>
              <a:buChar char="•"/>
              <a:tabLst>
                <a:tab pos="857250" algn="l"/>
              </a:tabLst>
            </a:pPr>
            <a:endParaRPr lang="en-US" sz="3600" dirty="0">
              <a:solidFill>
                <a:srgbClr val="829A71"/>
              </a:solidFill>
              <a:latin typeface="Garamond" panose="02020404030301010803" pitchFamily="18" charset="0"/>
              <a:ea typeface="Garamond" charset="0"/>
              <a:cs typeface="Garamond" charset="0"/>
            </a:endParaRPr>
          </a:p>
        </p:txBody>
      </p:sp>
      <p:sp>
        <p:nvSpPr>
          <p:cNvPr id="13325" name="TextBox 55"/>
          <p:cNvSpPr txBox="1">
            <a:spLocks noChangeArrowheads="1"/>
          </p:cNvSpPr>
          <p:nvPr/>
        </p:nvSpPr>
        <p:spPr bwMode="auto">
          <a:xfrm>
            <a:off x="34997725" y="37662762"/>
            <a:ext cx="11781060" cy="630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r>
              <a:rPr lang="en-US" sz="3500" b="1" dirty="0">
                <a:solidFill>
                  <a:srgbClr val="FFFFFF"/>
                </a:solidFill>
                <a:latin typeface="Garamond" charset="0"/>
                <a:ea typeface="Garamond" charset="0"/>
                <a:cs typeface="Garamond" charset="0"/>
              </a:rPr>
              <a:t>Acknowledgements: </a:t>
            </a:r>
            <a:r>
              <a:rPr lang="en-US" sz="3500" dirty="0">
                <a:solidFill>
                  <a:srgbClr val="FFFFFF"/>
                </a:solidFill>
                <a:latin typeface="Garamond" charset="0"/>
                <a:ea typeface="Garamond" charset="0"/>
                <a:cs typeface="Garamond" charset="0"/>
              </a:rPr>
              <a:t> Hamel Center for Undergraduate Research. 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709051" y="22014308"/>
            <a:ext cx="14598299" cy="11223079"/>
            <a:chOff x="928633" y="20090562"/>
            <a:chExt cx="12709671" cy="10036127"/>
          </a:xfrm>
          <a:solidFill>
            <a:srgbClr val="DBEEF4"/>
          </a:solidFill>
        </p:grpSpPr>
        <p:sp>
          <p:nvSpPr>
            <p:cNvPr id="193" name="Round Diagonal Corner Rectangle 66"/>
            <p:cNvSpPr>
              <a:spLocks/>
            </p:cNvSpPr>
            <p:nvPr/>
          </p:nvSpPr>
          <p:spPr bwMode="auto">
            <a:xfrm>
              <a:off x="928633" y="20090562"/>
              <a:ext cx="12709671" cy="10036127"/>
            </a:xfrm>
            <a:custGeom>
              <a:avLst/>
              <a:gdLst>
                <a:gd name="T0" fmla="*/ 0 w 17053560"/>
                <a:gd name="T1" fmla="*/ 0 h 14261122"/>
                <a:gd name="T2" fmla="*/ 0 w 17053560"/>
                <a:gd name="T3" fmla="*/ 0 h 14261122"/>
                <a:gd name="T4" fmla="*/ 0 w 17053560"/>
                <a:gd name="T5" fmla="*/ 0 h 14261122"/>
                <a:gd name="T6" fmla="*/ 0 w 17053560"/>
                <a:gd name="T7" fmla="*/ 0 h 14261122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696342 w 17053560"/>
                <a:gd name="T13" fmla="*/ 695944 h 14261122"/>
                <a:gd name="T14" fmla="*/ 16357218 w 17053560"/>
                <a:gd name="T15" fmla="*/ 13565178 h 142611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053560" h="14261122">
                  <a:moveTo>
                    <a:pt x="2376902" y="0"/>
                  </a:moveTo>
                  <a:lnTo>
                    <a:pt x="17053560" y="0"/>
                  </a:lnTo>
                  <a:lnTo>
                    <a:pt x="17053560" y="11884220"/>
                  </a:lnTo>
                  <a:cubicBezTo>
                    <a:pt x="17053560" y="13196946"/>
                    <a:pt x="15989384" y="14261122"/>
                    <a:pt x="14676658" y="14261122"/>
                  </a:cubicBezTo>
                  <a:cubicBezTo>
                    <a:pt x="14676657" y="14261122"/>
                    <a:pt x="14676657" y="14261121"/>
                    <a:pt x="14676657" y="14261121"/>
                  </a:cubicBezTo>
                  <a:lnTo>
                    <a:pt x="0" y="14261122"/>
                  </a:lnTo>
                  <a:lnTo>
                    <a:pt x="0" y="2376902"/>
                  </a:lnTo>
                  <a:cubicBezTo>
                    <a:pt x="1" y="1064176"/>
                    <a:pt x="1064176" y="2"/>
                    <a:pt x="2376902" y="3"/>
                  </a:cubicBezTo>
                  <a:cubicBezTo>
                    <a:pt x="2376903" y="3"/>
                    <a:pt x="2376904" y="3"/>
                    <a:pt x="2376905" y="3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bg1"/>
                </a:gs>
              </a:gsLst>
              <a:lin ang="5700000" scaled="0"/>
              <a:tileRect/>
            </a:gradFill>
            <a:ln>
              <a:solidFill>
                <a:srgbClr val="FFFFFF"/>
              </a:solidFill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endParaRPr lang="en-US"/>
            </a:p>
          </p:txBody>
        </p:sp>
        <p:sp>
          <p:nvSpPr>
            <p:cNvPr id="13335" name="Rectangle 211"/>
            <p:cNvSpPr>
              <a:spLocks noChangeArrowheads="1"/>
            </p:cNvSpPr>
            <p:nvPr/>
          </p:nvSpPr>
          <p:spPr bwMode="auto">
            <a:xfrm>
              <a:off x="1318837" y="20592554"/>
              <a:ext cx="12137917" cy="39818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8" tIns="45714" rIns="91428" bIns="45714"/>
            <a:lstStyle/>
            <a:p>
              <a:pPr defTabSz="914400">
                <a:lnSpc>
                  <a:spcPct val="125000"/>
                </a:lnSpc>
                <a:tabLst>
                  <a:tab pos="400050" algn="l"/>
                  <a:tab pos="914400" algn="l"/>
                </a:tabLst>
              </a:pPr>
              <a:r>
                <a:rPr lang="en-US" sz="3500" b="1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METHODS </a:t>
              </a:r>
            </a:p>
            <a:p>
              <a:pPr defTabSz="914400">
                <a:lnSpc>
                  <a:spcPct val="125000"/>
                </a:lnSpc>
                <a:tabLst>
                  <a:tab pos="400050" algn="l"/>
                  <a:tab pos="914400" algn="l"/>
                </a:tabLst>
              </a:pPr>
              <a:r>
                <a:rPr lang="en-US" sz="35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Design: Qualitative (Grounded Theory) Method</a:t>
              </a:r>
            </a:p>
            <a:p>
              <a:pPr defTabSz="914400">
                <a:lnSpc>
                  <a:spcPct val="125000"/>
                </a:lnSpc>
                <a:tabLst>
                  <a:tab pos="400050" algn="l"/>
                  <a:tab pos="914400" algn="l"/>
                </a:tabLst>
              </a:pPr>
              <a:r>
                <a:rPr lang="en-US" sz="35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Sampling: Purposive Sampling by age, income and health</a:t>
              </a:r>
            </a:p>
            <a:p>
              <a:pPr defTabSz="914400">
                <a:lnSpc>
                  <a:spcPct val="125000"/>
                </a:lnSpc>
                <a:tabLst>
                  <a:tab pos="400050" algn="l"/>
                  <a:tab pos="914400" algn="l"/>
                </a:tabLst>
              </a:pPr>
              <a:r>
                <a:rPr lang="en-US" sz="35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Ten older adults living at home in Cape Cod and Plymouth County, MA Invitation flyers were posted in adjoining rehabilitation facilities, senior centers, and senior residential communities.</a:t>
              </a:r>
            </a:p>
          </p:txBody>
        </p:sp>
      </p:grpSp>
      <p:sp>
        <p:nvSpPr>
          <p:cNvPr id="13339" name="Rectangle 217"/>
          <p:cNvSpPr>
            <a:spLocks noChangeArrowheads="1"/>
          </p:cNvSpPr>
          <p:nvPr/>
        </p:nvSpPr>
        <p:spPr bwMode="auto">
          <a:xfrm>
            <a:off x="22145625" y="14130339"/>
            <a:ext cx="9140825" cy="646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8" tIns="45714" rIns="91428" bIns="45714"/>
          <a:lstStyle/>
          <a:p>
            <a:pPr defTabSz="914400">
              <a:lnSpc>
                <a:spcPct val="125000"/>
              </a:lnSpc>
              <a:buFont typeface="Arial" charset="0"/>
              <a:buChar char="•"/>
            </a:pPr>
            <a:endParaRPr lang="en-US" sz="3500" dirty="0">
              <a:solidFill>
                <a:srgbClr val="FFFFFF"/>
              </a:solidFill>
              <a:latin typeface="Garamond" charset="0"/>
              <a:ea typeface="Garamond" charset="0"/>
              <a:cs typeface="Garamond" charset="0"/>
            </a:endParaRPr>
          </a:p>
        </p:txBody>
      </p:sp>
      <p:sp>
        <p:nvSpPr>
          <p:cNvPr id="13430" name="Text Box 210"/>
          <p:cNvSpPr txBox="1">
            <a:spLocks noChangeArrowheads="1"/>
          </p:cNvSpPr>
          <p:nvPr/>
        </p:nvSpPr>
        <p:spPr bwMode="auto">
          <a:xfrm>
            <a:off x="34870462" y="5423743"/>
            <a:ext cx="3352175" cy="707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8" tIns="45714" rIns="91428" bIns="45714">
            <a:spAutoFit/>
          </a:bodyPr>
          <a:lstStyle/>
          <a:p>
            <a:pPr defTabSz="914400"/>
            <a:r>
              <a:rPr lang="en-US" sz="4000" b="1" dirty="0">
                <a:latin typeface="Garamond" charset="0"/>
                <a:ea typeface="Garamond" charset="0"/>
                <a:cs typeface="Garamond" charset="0"/>
              </a:rPr>
              <a:t>DISCUSSION</a:t>
            </a:r>
          </a:p>
        </p:txBody>
      </p:sp>
      <p:sp>
        <p:nvSpPr>
          <p:cNvPr id="13432" name="Text Box 207"/>
          <p:cNvSpPr txBox="1">
            <a:spLocks noChangeArrowheads="1"/>
          </p:cNvSpPr>
          <p:nvPr/>
        </p:nvSpPr>
        <p:spPr bwMode="auto">
          <a:xfrm>
            <a:off x="-14444663" y="32623127"/>
            <a:ext cx="9478963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defTabSz="914400"/>
            <a:endParaRPr lang="en-US" sz="3500" dirty="0">
              <a:solidFill>
                <a:srgbClr val="36364B"/>
              </a:solidFill>
              <a:latin typeface="Garamond" charset="0"/>
              <a:ea typeface="Garamond" charset="0"/>
              <a:cs typeface="Garamond" charset="0"/>
            </a:endParaRPr>
          </a:p>
        </p:txBody>
      </p:sp>
      <p:sp>
        <p:nvSpPr>
          <p:cNvPr id="13435" name="Text Box 204"/>
          <p:cNvSpPr txBox="1">
            <a:spLocks noChangeArrowheads="1"/>
          </p:cNvSpPr>
          <p:nvPr/>
        </p:nvSpPr>
        <p:spPr bwMode="auto">
          <a:xfrm>
            <a:off x="16916913" y="5458987"/>
            <a:ext cx="5869661" cy="707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defTabSz="914400"/>
            <a:r>
              <a:rPr lang="en-US" sz="4000" b="1" dirty="0">
                <a:solidFill>
                  <a:srgbClr val="000000"/>
                </a:solidFill>
                <a:latin typeface="Garamond" charset="0"/>
                <a:ea typeface="Garamond" charset="0"/>
                <a:cs typeface="Garamond" charset="0"/>
              </a:rPr>
              <a:t>DATA ANALYSIS </a:t>
            </a:r>
          </a:p>
        </p:txBody>
      </p:sp>
      <p:sp>
        <p:nvSpPr>
          <p:cNvPr id="13438" name="TextBox 4"/>
          <p:cNvSpPr txBox="1">
            <a:spLocks noChangeArrowheads="1"/>
          </p:cNvSpPr>
          <p:nvPr/>
        </p:nvSpPr>
        <p:spPr bwMode="auto">
          <a:xfrm>
            <a:off x="1784078" y="831529"/>
            <a:ext cx="46051788" cy="144653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93000">
                <a:schemeClr val="bg1"/>
              </a:gs>
            </a:gsLst>
            <a:lin ang="5700000" scaled="0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algn="ctr" defTabSz="1879600"/>
            <a:r>
              <a:rPr lang="en-US" sz="8800" b="1" dirty="0">
                <a:solidFill>
                  <a:srgbClr val="36364B"/>
                </a:solidFill>
                <a:latin typeface="Garamond" charset="0"/>
                <a:ea typeface="Garamond" charset="0"/>
                <a:cs typeface="Garamond" charset="0"/>
              </a:rPr>
              <a:t>An exploratory study on facilitators and barriers to aging-in-place by seniors in New England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199092" y="2728339"/>
            <a:ext cx="31093292" cy="1785104"/>
          </a:xfrm>
          <a:prstGeom prst="rect">
            <a:avLst/>
          </a:prstGeom>
          <a:gradFill flip="none" rotWithShape="1">
            <a:gsLst>
              <a:gs pos="0">
                <a:srgbClr val="DBEEF4"/>
              </a:gs>
              <a:gs pos="100000">
                <a:schemeClr val="bg1"/>
              </a:gs>
            </a:gsLst>
            <a:lin ang="5700000" scaled="0"/>
            <a:tileRect/>
          </a:gradFill>
          <a:ln>
            <a:solidFill>
              <a:srgbClr val="FFFF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sz="5500" b="1" dirty="0">
                <a:solidFill>
                  <a:srgbClr val="36364B"/>
                </a:solidFill>
                <a:latin typeface="Garamond" charset="0"/>
                <a:ea typeface="Garamond" charset="0"/>
                <a:cs typeface="Garamond" charset="0"/>
              </a:rPr>
              <a:t>Mackenzie Macuch, OTS, Sajay Arthanat, Ph.D., OTR/L., ATP, &amp; John Wilcox, OTD, OTR/L, CAPS</a:t>
            </a:r>
          </a:p>
          <a:p>
            <a:pPr algn="ctr"/>
            <a:r>
              <a:rPr lang="en-US" sz="5500" b="1" dirty="0">
                <a:solidFill>
                  <a:srgbClr val="36364B"/>
                </a:solidFill>
                <a:latin typeface="Garamond" charset="0"/>
                <a:ea typeface="Garamond" charset="0"/>
                <a:cs typeface="Garamond" charset="0"/>
              </a:rPr>
              <a:t>Department of Occupational Therapy, University of New Hampshire</a:t>
            </a:r>
          </a:p>
        </p:txBody>
      </p:sp>
      <p:sp>
        <p:nvSpPr>
          <p:cNvPr id="91" name="Rectangle 2"/>
          <p:cNvSpPr>
            <a:spLocks noChangeArrowheads="1"/>
          </p:cNvSpPr>
          <p:nvPr/>
        </p:nvSpPr>
        <p:spPr bwMode="auto">
          <a:xfrm>
            <a:off x="15986825" y="14461281"/>
            <a:ext cx="16740445" cy="485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8" tIns="45714" rIns="91428" bIns="45714" anchor="ctr"/>
          <a:lstStyle/>
          <a:p>
            <a:pPr marL="457200" indent="-457200" defTabSz="914400">
              <a:lnSpc>
                <a:spcPct val="114000"/>
              </a:lnSpc>
              <a:buFont typeface="Arial"/>
              <a:buChar char="•"/>
              <a:tabLst>
                <a:tab pos="685800" algn="l"/>
              </a:tabLst>
              <a:defRPr/>
            </a:pPr>
            <a:r>
              <a:rPr lang="en-US" sz="3300" dirty="0">
                <a:solidFill>
                  <a:srgbClr val="36364B"/>
                </a:solidFill>
                <a:latin typeface="Garamond" charset="0"/>
                <a:ea typeface="Garamond" charset="0"/>
                <a:cs typeface="Garamond" charset="0"/>
              </a:rPr>
              <a:t>Data was first analyzed individually by the three researchers using open and axial coding.</a:t>
            </a:r>
          </a:p>
          <a:p>
            <a:pPr marL="457200" indent="-457200" defTabSz="914400">
              <a:lnSpc>
                <a:spcPct val="114000"/>
              </a:lnSpc>
              <a:buFont typeface="Arial"/>
              <a:buChar char="•"/>
              <a:tabLst>
                <a:tab pos="685800" algn="l"/>
              </a:tabLst>
              <a:defRPr/>
            </a:pPr>
            <a:r>
              <a:rPr lang="en-US" sz="3300" dirty="0">
                <a:solidFill>
                  <a:srgbClr val="36364B"/>
                </a:solidFill>
                <a:latin typeface="Garamond" charset="0"/>
                <a:ea typeface="Garamond" charset="0"/>
                <a:cs typeface="Garamond" charset="0"/>
              </a:rPr>
              <a:t>The data was then triangluated using constant comparison method to obtain the collective and distinct themes from the interviews. </a:t>
            </a:r>
          </a:p>
          <a:p>
            <a:pPr marL="457200" indent="-457200" defTabSz="914400">
              <a:lnSpc>
                <a:spcPct val="114000"/>
              </a:lnSpc>
              <a:buFont typeface="Arial"/>
              <a:buChar char="•"/>
              <a:tabLst>
                <a:tab pos="685800" algn="l"/>
              </a:tabLst>
              <a:defRPr/>
            </a:pPr>
            <a:r>
              <a:rPr lang="en-US" sz="3300" dirty="0">
                <a:solidFill>
                  <a:srgbClr val="36364B"/>
                </a:solidFill>
                <a:latin typeface="Garamond" charset="0"/>
                <a:ea typeface="Garamond" charset="0"/>
                <a:cs typeface="Garamond" charset="0"/>
              </a:rPr>
              <a:t>The themes were member checked by all 10 participants. 8/10 participants reported data collected from the interviews accurately reflected their ability to age in place. 2/10 participants urged greater emphasis on changes in their health, lack of public transportation, and environmental barriers.</a:t>
            </a:r>
          </a:p>
        </p:txBody>
      </p:sp>
      <p:graphicFrame>
        <p:nvGraphicFramePr>
          <p:cNvPr id="72" name="Table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88064"/>
              </p:ext>
            </p:extLst>
          </p:nvPr>
        </p:nvGraphicFramePr>
        <p:xfrm>
          <a:off x="1590892" y="26675482"/>
          <a:ext cx="12143444" cy="60350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172371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5877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21381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36607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203786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5640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/>
                        <a:t>Gender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/>
                        <a:t>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/>
                        <a:t>Housing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/>
                        <a:t>Income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/>
                        <a:t>Rehabiliation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/>
                        <a:t>Location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640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2</a:t>
                      </a:r>
                      <a:r>
                        <a:rPr lang="en-US" sz="3000" baseline="0" dirty="0">
                          <a:latin typeface="Garamond" panose="02020404030301010803" pitchFamily="18" charset="0"/>
                        </a:rPr>
                        <a:t> story home</a:t>
                      </a:r>
                      <a:endParaRPr lang="en-US" sz="30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$20-40,000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Urban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5640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1</a:t>
                      </a:r>
                      <a:r>
                        <a:rPr lang="en-US" sz="3000" baseline="0" dirty="0">
                          <a:latin typeface="Garamond" panose="02020404030301010803" pitchFamily="18" charset="0"/>
                        </a:rPr>
                        <a:t> story home </a:t>
                      </a:r>
                      <a:endParaRPr lang="en-US" sz="30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SSI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Rural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5640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Condo-2</a:t>
                      </a:r>
                      <a:r>
                        <a:rPr lang="en-US" sz="3000" baseline="0" dirty="0">
                          <a:latin typeface="Garamond" panose="02020404030301010803" pitchFamily="18" charset="0"/>
                        </a:rPr>
                        <a:t> story</a:t>
                      </a:r>
                      <a:endParaRPr lang="en-US" sz="30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$20-40,000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Urban</a:t>
                      </a:r>
                      <a:r>
                        <a:rPr lang="en-US" sz="3000" baseline="0" dirty="0">
                          <a:latin typeface="Garamond" panose="02020404030301010803" pitchFamily="18" charset="0"/>
                        </a:rPr>
                        <a:t> </a:t>
                      </a:r>
                      <a:endParaRPr lang="en-US" sz="30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5640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Cape-</a:t>
                      </a:r>
                      <a:r>
                        <a:rPr lang="en-US" sz="3000" baseline="0" dirty="0">
                          <a:latin typeface="Garamond" panose="02020404030301010803" pitchFamily="18" charset="0"/>
                        </a:rPr>
                        <a:t>2 story</a:t>
                      </a:r>
                      <a:endParaRPr lang="en-US" sz="30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$60-80,000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Rural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5640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68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Cape-2</a:t>
                      </a:r>
                      <a:r>
                        <a:rPr lang="en-US" sz="3000" baseline="0" dirty="0">
                          <a:latin typeface="Garamond" panose="02020404030301010803" pitchFamily="18" charset="0"/>
                        </a:rPr>
                        <a:t> story </a:t>
                      </a:r>
                      <a:endParaRPr lang="en-US" sz="30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$60-80,000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Rural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5640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1 story home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$24,000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Rural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5640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86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Condo- 1 story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$40-60,000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Rural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5640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2 story home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Rural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5640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2 story</a:t>
                      </a:r>
                      <a:r>
                        <a:rPr lang="en-US" sz="3000" baseline="0" dirty="0">
                          <a:latin typeface="Garamond" panose="02020404030301010803" pitchFamily="18" charset="0"/>
                        </a:rPr>
                        <a:t> home</a:t>
                      </a:r>
                      <a:endParaRPr lang="en-US" sz="30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$0-20,000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Rural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501843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81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1</a:t>
                      </a:r>
                      <a:r>
                        <a:rPr lang="en-US" sz="3000" baseline="0" dirty="0">
                          <a:latin typeface="Garamond" panose="02020404030301010803" pitchFamily="18" charset="0"/>
                        </a:rPr>
                        <a:t> story home</a:t>
                      </a:r>
                      <a:endParaRPr lang="en-US" sz="3000" dirty="0">
                        <a:latin typeface="Garamond" panose="020204040303010108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$20-40,000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Garamond" panose="02020404030301010803" pitchFamily="18" charset="0"/>
                        </a:rPr>
                        <a:t>Rural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pSp>
        <p:nvGrpSpPr>
          <p:cNvPr id="18" name="Group 17">
            <a:extLst>
              <a:ext uri="{FF2B5EF4-FFF2-40B4-BE49-F238E27FC236}">
                <a16:creationId xmlns="" xmlns:a16="http://schemas.microsoft.com/office/drawing/2014/main" id="{1BEB3BCB-2612-4357-B8ED-D1AE5967484E}"/>
              </a:ext>
            </a:extLst>
          </p:cNvPr>
          <p:cNvGrpSpPr/>
          <p:nvPr/>
        </p:nvGrpSpPr>
        <p:grpSpPr>
          <a:xfrm>
            <a:off x="19712387" y="5887829"/>
            <a:ext cx="10066285" cy="8799225"/>
            <a:chOff x="17950959" y="6701597"/>
            <a:chExt cx="10672684" cy="9541720"/>
          </a:xfrm>
        </p:grpSpPr>
        <p:sp>
          <p:nvSpPr>
            <p:cNvPr id="9" name="Oval 8">
              <a:extLst>
                <a:ext uri="{FF2B5EF4-FFF2-40B4-BE49-F238E27FC236}">
                  <a16:creationId xmlns="" xmlns:a16="http://schemas.microsoft.com/office/drawing/2014/main" id="{DAF0BADE-6BB2-49D4-BACA-FFD0882BF008}"/>
                </a:ext>
              </a:extLst>
            </p:cNvPr>
            <p:cNvSpPr/>
            <p:nvPr/>
          </p:nvSpPr>
          <p:spPr>
            <a:xfrm>
              <a:off x="19333029" y="7766720"/>
              <a:ext cx="8447314" cy="758152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w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" name="Oval 107">
              <a:extLst>
                <a:ext uri="{FF2B5EF4-FFF2-40B4-BE49-F238E27FC236}">
                  <a16:creationId xmlns="" xmlns:a16="http://schemas.microsoft.com/office/drawing/2014/main" id="{137B1663-43BF-41C3-8502-755E0E5C41C4}"/>
                </a:ext>
              </a:extLst>
            </p:cNvPr>
            <p:cNvSpPr/>
            <p:nvPr/>
          </p:nvSpPr>
          <p:spPr>
            <a:xfrm>
              <a:off x="21342187" y="6701597"/>
              <a:ext cx="4220923" cy="4309784"/>
            </a:xfrm>
            <a:prstGeom prst="ellipse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36364B"/>
                  </a:solidFill>
                  <a:latin typeface="Garamond" panose="02020404030301010803" pitchFamily="18" charset="0"/>
                </a:rPr>
                <a:t>Interview 6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8648079B-97E9-4DB8-B603-1CD084DC2AF8}"/>
                </a:ext>
              </a:extLst>
            </p:cNvPr>
            <p:cNvSpPr/>
            <p:nvPr/>
          </p:nvSpPr>
          <p:spPr>
            <a:xfrm>
              <a:off x="18842564" y="8100549"/>
              <a:ext cx="4220923" cy="4309784"/>
            </a:xfrm>
            <a:prstGeom prst="ellipse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36364B"/>
                  </a:solidFill>
                  <a:latin typeface="Garamond" panose="02020404030301010803" pitchFamily="18" charset="0"/>
                </a:rPr>
                <a:t>Interview 1</a:t>
              </a:r>
            </a:p>
          </p:txBody>
        </p:sp>
        <p:sp>
          <p:nvSpPr>
            <p:cNvPr id="89" name="Oval 88">
              <a:extLst>
                <a:ext uri="{FF2B5EF4-FFF2-40B4-BE49-F238E27FC236}">
                  <a16:creationId xmlns="" xmlns:a16="http://schemas.microsoft.com/office/drawing/2014/main" id="{0BA697CD-A448-407D-A592-047DCF907E16}"/>
                </a:ext>
              </a:extLst>
            </p:cNvPr>
            <p:cNvSpPr/>
            <p:nvPr/>
          </p:nvSpPr>
          <p:spPr>
            <a:xfrm>
              <a:off x="17950959" y="9579925"/>
              <a:ext cx="4220923" cy="4309784"/>
            </a:xfrm>
            <a:prstGeom prst="ellipse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36364B"/>
                  </a:solidFill>
                  <a:latin typeface="Garamond" panose="02020404030301010803" pitchFamily="18" charset="0"/>
                </a:rPr>
                <a:t>Interview 3</a:t>
              </a:r>
            </a:p>
          </p:txBody>
        </p:sp>
        <p:sp>
          <p:nvSpPr>
            <p:cNvPr id="109" name="Oval 108">
              <a:extLst>
                <a:ext uri="{FF2B5EF4-FFF2-40B4-BE49-F238E27FC236}">
                  <a16:creationId xmlns="" xmlns:a16="http://schemas.microsoft.com/office/drawing/2014/main" id="{72D9A7A7-120A-4DF6-9C37-62024D55AE4F}"/>
                </a:ext>
              </a:extLst>
            </p:cNvPr>
            <p:cNvSpPr/>
            <p:nvPr/>
          </p:nvSpPr>
          <p:spPr>
            <a:xfrm>
              <a:off x="22221203" y="7478347"/>
              <a:ext cx="5492700" cy="4938269"/>
            </a:xfrm>
            <a:prstGeom prst="ellipse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36364B"/>
                  </a:solidFill>
                  <a:latin typeface="Garamond" panose="02020404030301010803" pitchFamily="18" charset="0"/>
                </a:rPr>
                <a:t>Interview 8</a:t>
              </a:r>
            </a:p>
          </p:txBody>
        </p:sp>
        <p:sp>
          <p:nvSpPr>
            <p:cNvPr id="110" name="Oval 109">
              <a:extLst>
                <a:ext uri="{FF2B5EF4-FFF2-40B4-BE49-F238E27FC236}">
                  <a16:creationId xmlns="" xmlns:a16="http://schemas.microsoft.com/office/drawing/2014/main" id="{4A521FC2-56FA-4291-8BB1-DE895F6C3B68}"/>
                </a:ext>
              </a:extLst>
            </p:cNvPr>
            <p:cNvSpPr/>
            <p:nvPr/>
          </p:nvSpPr>
          <p:spPr>
            <a:xfrm>
              <a:off x="24268934" y="9330513"/>
              <a:ext cx="4354709" cy="3887301"/>
            </a:xfrm>
            <a:prstGeom prst="ellipse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36364B"/>
                  </a:solidFill>
                  <a:latin typeface="Garamond" panose="02020404030301010803" pitchFamily="18" charset="0"/>
                </a:rPr>
                <a:t>Interview 7</a:t>
              </a:r>
            </a:p>
          </p:txBody>
        </p:sp>
        <p:sp>
          <p:nvSpPr>
            <p:cNvPr id="112" name="Oval 111">
              <a:extLst>
                <a:ext uri="{FF2B5EF4-FFF2-40B4-BE49-F238E27FC236}">
                  <a16:creationId xmlns="" xmlns:a16="http://schemas.microsoft.com/office/drawing/2014/main" id="{490B98B2-754F-4917-B7EB-75BEC15DFBE0}"/>
                </a:ext>
              </a:extLst>
            </p:cNvPr>
            <p:cNvSpPr/>
            <p:nvPr/>
          </p:nvSpPr>
          <p:spPr>
            <a:xfrm>
              <a:off x="18802211" y="10712237"/>
              <a:ext cx="5492700" cy="4938269"/>
            </a:xfrm>
            <a:prstGeom prst="ellipse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>
                  <a:solidFill>
                    <a:srgbClr val="36364B"/>
                  </a:solidFill>
                  <a:latin typeface="Garamond" panose="02020404030301010803" pitchFamily="18" charset="0"/>
                </a:rPr>
                <a:t>Interview 2</a:t>
              </a:r>
              <a:endParaRPr lang="en-US" sz="3600" dirty="0">
                <a:solidFill>
                  <a:srgbClr val="36364B"/>
                </a:solidFill>
                <a:latin typeface="Garamond" panose="02020404030301010803" pitchFamily="18" charset="0"/>
              </a:endParaRPr>
            </a:p>
          </p:txBody>
        </p:sp>
        <p:sp>
          <p:nvSpPr>
            <p:cNvPr id="115" name="Oval 114">
              <a:extLst>
                <a:ext uri="{FF2B5EF4-FFF2-40B4-BE49-F238E27FC236}">
                  <a16:creationId xmlns="" xmlns:a16="http://schemas.microsoft.com/office/drawing/2014/main" id="{380D865F-7B05-4D7E-965A-B63674C5CEB0}"/>
                </a:ext>
              </a:extLst>
            </p:cNvPr>
            <p:cNvSpPr/>
            <p:nvPr/>
          </p:nvSpPr>
          <p:spPr>
            <a:xfrm>
              <a:off x="24012998" y="11278597"/>
              <a:ext cx="4354709" cy="3887301"/>
            </a:xfrm>
            <a:prstGeom prst="ellipse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36364B"/>
                  </a:solidFill>
                  <a:latin typeface="Garamond" panose="02020404030301010803" pitchFamily="18" charset="0"/>
                </a:rPr>
                <a:t>Interview 5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26D54EB5-142C-4297-83FA-C1CC74F1A7CB}"/>
                </a:ext>
              </a:extLst>
            </p:cNvPr>
            <p:cNvSpPr txBox="1"/>
            <p:nvPr/>
          </p:nvSpPr>
          <p:spPr>
            <a:xfrm>
              <a:off x="21642351" y="11322088"/>
              <a:ext cx="3494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>
                  <a:latin typeface="Garamond" panose="02020404030301010803" pitchFamily="18" charset="0"/>
                </a:rPr>
                <a:t>Collective Themes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00415C25-9FF1-44CB-8EA0-63C6687745C3}"/>
                </a:ext>
              </a:extLst>
            </p:cNvPr>
            <p:cNvSpPr txBox="1"/>
            <p:nvPr/>
          </p:nvSpPr>
          <p:spPr>
            <a:xfrm rot="18614715">
              <a:off x="18768603" y="8820239"/>
              <a:ext cx="21738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Garamond" panose="02020404030301010803" pitchFamily="18" charset="0"/>
                </a:rPr>
                <a:t>Distinct Themes</a:t>
              </a:r>
            </a:p>
          </p:txBody>
        </p:sp>
        <p:sp>
          <p:nvSpPr>
            <p:cNvPr id="116" name="TextBox 115">
              <a:extLst>
                <a:ext uri="{FF2B5EF4-FFF2-40B4-BE49-F238E27FC236}">
                  <a16:creationId xmlns="" xmlns:a16="http://schemas.microsoft.com/office/drawing/2014/main" id="{D1F22BDF-5290-4423-AE28-AAF39EA631DD}"/>
                </a:ext>
              </a:extLst>
            </p:cNvPr>
            <p:cNvSpPr txBox="1"/>
            <p:nvPr/>
          </p:nvSpPr>
          <p:spPr>
            <a:xfrm rot="16200000">
              <a:off x="17497730" y="11662803"/>
              <a:ext cx="21738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Garamond" panose="02020404030301010803" pitchFamily="18" charset="0"/>
                </a:rPr>
                <a:t>Distinct Themes</a:t>
              </a:r>
            </a:p>
          </p:txBody>
        </p:sp>
        <p:sp>
          <p:nvSpPr>
            <p:cNvPr id="117" name="TextBox 116">
              <a:extLst>
                <a:ext uri="{FF2B5EF4-FFF2-40B4-BE49-F238E27FC236}">
                  <a16:creationId xmlns="" xmlns:a16="http://schemas.microsoft.com/office/drawing/2014/main" id="{B803189A-491A-4ED3-A3F1-543659FCB26B}"/>
                </a:ext>
              </a:extLst>
            </p:cNvPr>
            <p:cNvSpPr txBox="1"/>
            <p:nvPr/>
          </p:nvSpPr>
          <p:spPr>
            <a:xfrm rot="555029">
              <a:off x="22713293" y="6970027"/>
              <a:ext cx="21738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Garamond" panose="02020404030301010803" pitchFamily="18" charset="0"/>
                </a:rPr>
                <a:t>Distinct Themes</a:t>
              </a:r>
            </a:p>
          </p:txBody>
        </p:sp>
        <p:sp>
          <p:nvSpPr>
            <p:cNvPr id="118" name="TextBox 117">
              <a:extLst>
                <a:ext uri="{FF2B5EF4-FFF2-40B4-BE49-F238E27FC236}">
                  <a16:creationId xmlns="" xmlns:a16="http://schemas.microsoft.com/office/drawing/2014/main" id="{F540B4D1-8A6F-4EA2-AA33-C70227393D61}"/>
                </a:ext>
              </a:extLst>
            </p:cNvPr>
            <p:cNvSpPr txBox="1"/>
            <p:nvPr/>
          </p:nvSpPr>
          <p:spPr>
            <a:xfrm rot="2447729">
              <a:off x="25428676" y="8203720"/>
              <a:ext cx="21738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Garamond" panose="02020404030301010803" pitchFamily="18" charset="0"/>
                </a:rPr>
                <a:t>Distinct Themes</a:t>
              </a:r>
            </a:p>
          </p:txBody>
        </p:sp>
        <p:sp>
          <p:nvSpPr>
            <p:cNvPr id="119" name="TextBox 118">
              <a:extLst>
                <a:ext uri="{FF2B5EF4-FFF2-40B4-BE49-F238E27FC236}">
                  <a16:creationId xmlns="" xmlns:a16="http://schemas.microsoft.com/office/drawing/2014/main" id="{F20F1B65-E5C7-422F-B933-BD96074D9F1F}"/>
                </a:ext>
              </a:extLst>
            </p:cNvPr>
            <p:cNvSpPr txBox="1"/>
            <p:nvPr/>
          </p:nvSpPr>
          <p:spPr>
            <a:xfrm rot="1811984">
              <a:off x="19223086" y="14467569"/>
              <a:ext cx="21738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Garamond" panose="02020404030301010803" pitchFamily="18" charset="0"/>
                </a:rPr>
                <a:t>Distinct Themes</a:t>
              </a:r>
            </a:p>
          </p:txBody>
        </p:sp>
        <p:sp>
          <p:nvSpPr>
            <p:cNvPr id="120" name="TextBox 119">
              <a:extLst>
                <a:ext uri="{FF2B5EF4-FFF2-40B4-BE49-F238E27FC236}">
                  <a16:creationId xmlns="" xmlns:a16="http://schemas.microsoft.com/office/drawing/2014/main" id="{EF7505BD-1C7E-42E6-A29D-5D5C7BB74951}"/>
                </a:ext>
              </a:extLst>
            </p:cNvPr>
            <p:cNvSpPr txBox="1"/>
            <p:nvPr/>
          </p:nvSpPr>
          <p:spPr>
            <a:xfrm>
              <a:off x="22124423" y="15483279"/>
              <a:ext cx="21738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Garamond" panose="02020404030301010803" pitchFamily="18" charset="0"/>
                </a:rPr>
                <a:t>Distinct Themes</a:t>
              </a:r>
            </a:p>
          </p:txBody>
        </p:sp>
        <p:sp>
          <p:nvSpPr>
            <p:cNvPr id="121" name="TextBox 120">
              <a:extLst>
                <a:ext uri="{FF2B5EF4-FFF2-40B4-BE49-F238E27FC236}">
                  <a16:creationId xmlns="" xmlns:a16="http://schemas.microsoft.com/office/drawing/2014/main" id="{1FF6B661-9F5C-4966-BEDB-DC152EAE529C}"/>
                </a:ext>
              </a:extLst>
            </p:cNvPr>
            <p:cNvSpPr txBox="1"/>
            <p:nvPr/>
          </p:nvSpPr>
          <p:spPr>
            <a:xfrm rot="17603814">
              <a:off x="26643947" y="13495273"/>
              <a:ext cx="21738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Garamond" panose="02020404030301010803" pitchFamily="18" charset="0"/>
                </a:rPr>
                <a:t>Distinct Themes</a:t>
              </a:r>
            </a:p>
          </p:txBody>
        </p:sp>
        <p:sp>
          <p:nvSpPr>
            <p:cNvPr id="122" name="TextBox 121">
              <a:extLst>
                <a:ext uri="{FF2B5EF4-FFF2-40B4-BE49-F238E27FC236}">
                  <a16:creationId xmlns="" xmlns:a16="http://schemas.microsoft.com/office/drawing/2014/main" id="{2C61BEC7-6E7B-4F4C-B9F2-7267544B67CD}"/>
                </a:ext>
              </a:extLst>
            </p:cNvPr>
            <p:cNvSpPr txBox="1"/>
            <p:nvPr/>
          </p:nvSpPr>
          <p:spPr>
            <a:xfrm rot="5400000">
              <a:off x="27113739" y="11117512"/>
              <a:ext cx="21738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Garamond" panose="02020404030301010803" pitchFamily="18" charset="0"/>
                </a:rPr>
                <a:t>Distinct Themes</a:t>
              </a:r>
            </a:p>
          </p:txBody>
        </p:sp>
        <p:sp>
          <p:nvSpPr>
            <p:cNvPr id="124" name="Oval 123">
              <a:extLst>
                <a:ext uri="{FF2B5EF4-FFF2-40B4-BE49-F238E27FC236}">
                  <a16:creationId xmlns="" xmlns:a16="http://schemas.microsoft.com/office/drawing/2014/main" id="{93DB2BBD-F408-4083-8CA8-98D231EC314E}"/>
                </a:ext>
              </a:extLst>
            </p:cNvPr>
            <p:cNvSpPr/>
            <p:nvPr/>
          </p:nvSpPr>
          <p:spPr>
            <a:xfrm>
              <a:off x="19513903" y="7014560"/>
              <a:ext cx="4354709" cy="3887301"/>
            </a:xfrm>
            <a:prstGeom prst="ellipse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>
                  <a:solidFill>
                    <a:srgbClr val="36364B"/>
                  </a:solidFill>
                  <a:latin typeface="Garamond" panose="02020404030301010803" pitchFamily="18" charset="0"/>
                </a:rPr>
                <a:t>Interview 9</a:t>
              </a:r>
            </a:p>
          </p:txBody>
        </p:sp>
        <p:sp>
          <p:nvSpPr>
            <p:cNvPr id="127" name="TextBox 126">
              <a:extLst>
                <a:ext uri="{FF2B5EF4-FFF2-40B4-BE49-F238E27FC236}">
                  <a16:creationId xmlns="" xmlns:a16="http://schemas.microsoft.com/office/drawing/2014/main" id="{4F315A13-71F8-4092-BC97-9F85E0C65437}"/>
                </a:ext>
              </a:extLst>
            </p:cNvPr>
            <p:cNvSpPr txBox="1"/>
            <p:nvPr/>
          </p:nvSpPr>
          <p:spPr>
            <a:xfrm rot="20977010">
              <a:off x="24503836" y="15057941"/>
              <a:ext cx="21738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Garamond" panose="02020404030301010803" pitchFamily="18" charset="0"/>
                </a:rPr>
                <a:t>Distinct Themes</a:t>
              </a:r>
            </a:p>
          </p:txBody>
        </p:sp>
        <p:sp>
          <p:nvSpPr>
            <p:cNvPr id="128" name="TextBox 127">
              <a:extLst>
                <a:ext uri="{FF2B5EF4-FFF2-40B4-BE49-F238E27FC236}">
                  <a16:creationId xmlns="" xmlns:a16="http://schemas.microsoft.com/office/drawing/2014/main" id="{8B70F8D9-85CE-4B21-9E00-F6C5C162A3DE}"/>
                </a:ext>
              </a:extLst>
            </p:cNvPr>
            <p:cNvSpPr txBox="1"/>
            <p:nvPr/>
          </p:nvSpPr>
          <p:spPr>
            <a:xfrm rot="20203486">
              <a:off x="19935439" y="7407466"/>
              <a:ext cx="21738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Garamond" panose="02020404030301010803" pitchFamily="18" charset="0"/>
                </a:rPr>
                <a:t>Distinct Themes</a:t>
              </a:r>
            </a:p>
          </p:txBody>
        </p:sp>
        <p:sp>
          <p:nvSpPr>
            <p:cNvPr id="126" name="Oval 125">
              <a:extLst>
                <a:ext uri="{FF2B5EF4-FFF2-40B4-BE49-F238E27FC236}">
                  <a16:creationId xmlns="" xmlns:a16="http://schemas.microsoft.com/office/drawing/2014/main" id="{5186ABDC-F29F-493B-9FE5-15233D443036}"/>
                </a:ext>
              </a:extLst>
            </p:cNvPr>
            <p:cNvSpPr/>
            <p:nvPr/>
          </p:nvSpPr>
          <p:spPr>
            <a:xfrm>
              <a:off x="23044575" y="11817553"/>
              <a:ext cx="4354709" cy="3887301"/>
            </a:xfrm>
            <a:prstGeom prst="ellipse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36364B"/>
                  </a:solidFill>
                  <a:latin typeface="Garamond" panose="02020404030301010803" pitchFamily="18" charset="0"/>
                </a:rPr>
                <a:t>Interview 10</a:t>
              </a:r>
            </a:p>
          </p:txBody>
        </p:sp>
        <p:sp>
          <p:nvSpPr>
            <p:cNvPr id="113" name="Oval 112">
              <a:extLst>
                <a:ext uri="{FF2B5EF4-FFF2-40B4-BE49-F238E27FC236}">
                  <a16:creationId xmlns="" xmlns:a16="http://schemas.microsoft.com/office/drawing/2014/main" id="{E3ABE6CC-4466-4B14-A96C-CB7042DB50D4}"/>
                </a:ext>
              </a:extLst>
            </p:cNvPr>
            <p:cNvSpPr/>
            <p:nvPr/>
          </p:nvSpPr>
          <p:spPr>
            <a:xfrm>
              <a:off x="21111783" y="11933533"/>
              <a:ext cx="4220923" cy="4309784"/>
            </a:xfrm>
            <a:prstGeom prst="ellipse">
              <a:avLst/>
            </a:prstGeom>
            <a:solidFill>
              <a:schemeClr val="accent1">
                <a:alpha val="35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solidFill>
                    <a:srgbClr val="36364B"/>
                  </a:solidFill>
                  <a:latin typeface="Garamond" panose="02020404030301010803" pitchFamily="18" charset="0"/>
                </a:rPr>
                <a:t>Interview 4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964B2389-67B5-4F2A-8FD7-3EB8B75500BA}"/>
              </a:ext>
            </a:extLst>
          </p:cNvPr>
          <p:cNvGrpSpPr/>
          <p:nvPr/>
        </p:nvGrpSpPr>
        <p:grpSpPr>
          <a:xfrm>
            <a:off x="15977931" y="18802077"/>
            <a:ext cx="16875802" cy="18867297"/>
            <a:chOff x="14052887" y="18423380"/>
            <a:chExt cx="16875802" cy="18867297"/>
          </a:xfrm>
        </p:grpSpPr>
        <p:sp>
          <p:nvSpPr>
            <p:cNvPr id="165" name="Bevel 164"/>
            <p:cNvSpPr/>
            <p:nvPr/>
          </p:nvSpPr>
          <p:spPr>
            <a:xfrm>
              <a:off x="26853885" y="19451757"/>
              <a:ext cx="4074804" cy="2330765"/>
            </a:xfrm>
            <a:prstGeom prst="bevel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200" b="1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Sense of Autonomy</a:t>
              </a:r>
            </a:p>
          </p:txBody>
        </p:sp>
        <p:sp>
          <p:nvSpPr>
            <p:cNvPr id="166" name="Bevel 165"/>
            <p:cNvSpPr/>
            <p:nvPr/>
          </p:nvSpPr>
          <p:spPr>
            <a:xfrm>
              <a:off x="27070994" y="29040582"/>
              <a:ext cx="3761443" cy="2560320"/>
            </a:xfrm>
            <a:prstGeom prst="bevel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Sense of Community </a:t>
              </a:r>
            </a:p>
          </p:txBody>
        </p:sp>
        <p:sp>
          <p:nvSpPr>
            <p:cNvPr id="186" name="Rounded Rectangular Callout 185"/>
            <p:cNvSpPr/>
            <p:nvPr/>
          </p:nvSpPr>
          <p:spPr>
            <a:xfrm rot="16200000">
              <a:off x="16630976" y="16835436"/>
              <a:ext cx="1843292" cy="6979686"/>
            </a:xfrm>
            <a:prstGeom prst="wedgeRoundRectCallout">
              <a:avLst>
                <a:gd name="adj1" fmla="val 57142"/>
                <a:gd name="adj2" fmla="val 59986"/>
                <a:gd name="adj3" fmla="val 16667"/>
              </a:avLst>
            </a:prstGeom>
            <a:solidFill>
              <a:srgbClr val="D9D9D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r>
                <a:rPr lang="en-US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“I find it very important. Everyone wants to be at home, and that</a:t>
              </a:r>
              <a:r>
                <a:rPr lang="fr-FR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’</a:t>
              </a:r>
              <a:r>
                <a:rPr lang="en-US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s independence. I can handle it and I can go, be able to come and go as I please.”-Interviewee 8</a:t>
              </a:r>
            </a:p>
          </p:txBody>
        </p:sp>
        <p:sp>
          <p:nvSpPr>
            <p:cNvPr id="56" name="Rounded Rectangular Callout 55"/>
            <p:cNvSpPr/>
            <p:nvPr/>
          </p:nvSpPr>
          <p:spPr>
            <a:xfrm rot="16200000">
              <a:off x="16593842" y="25263438"/>
              <a:ext cx="1930618" cy="6966624"/>
            </a:xfrm>
            <a:prstGeom prst="wedgeRoundRectCallout">
              <a:avLst>
                <a:gd name="adj1" fmla="val -8891"/>
                <a:gd name="adj2" fmla="val 59076"/>
                <a:gd name="adj3" fmla="val 16667"/>
              </a:avLst>
            </a:prstGeom>
            <a:solidFill>
              <a:srgbClr val="D9D9D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r>
                <a:rPr lang="en-US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“There are people I would talk to there I was friendly with. We would go out for coffee and things like that. We help each other out.” </a:t>
              </a:r>
              <a:r>
                <a:rPr lang="mr-IN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–</a:t>
              </a:r>
              <a:r>
                <a:rPr lang="en-US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Interviewee 2</a:t>
              </a:r>
            </a:p>
          </p:txBody>
        </p:sp>
        <p:sp>
          <p:nvSpPr>
            <p:cNvPr id="88" name="Text Box 204"/>
            <p:cNvSpPr txBox="1">
              <a:spLocks noChangeArrowheads="1"/>
            </p:cNvSpPr>
            <p:nvPr/>
          </p:nvSpPr>
          <p:spPr bwMode="auto">
            <a:xfrm>
              <a:off x="14879817" y="18439943"/>
              <a:ext cx="5869661" cy="7078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28" tIns="45714" rIns="91428" bIns="45714">
              <a:spAutoFit/>
            </a:bodyPr>
            <a:lstStyle/>
            <a:p>
              <a:pPr defTabSz="914400"/>
              <a:r>
                <a:rPr lang="en-US" sz="4000" b="1" dirty="0">
                  <a:solidFill>
                    <a:srgbClr val="000000"/>
                  </a:solidFill>
                  <a:latin typeface="Garamond" charset="0"/>
                  <a:ea typeface="Garamond" charset="0"/>
                  <a:cs typeface="Garamond" charset="0"/>
                </a:rPr>
                <a:t>RESULTS  </a:t>
              </a:r>
            </a:p>
          </p:txBody>
        </p:sp>
        <p:sp>
          <p:nvSpPr>
            <p:cNvPr id="93" name="Bevel 92"/>
            <p:cNvSpPr/>
            <p:nvPr/>
          </p:nvSpPr>
          <p:spPr>
            <a:xfrm>
              <a:off x="27070994" y="24207641"/>
              <a:ext cx="3761444" cy="2560320"/>
            </a:xfrm>
            <a:prstGeom prst="bevel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200" b="1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Sense of Engagement  </a:t>
              </a:r>
            </a:p>
          </p:txBody>
        </p:sp>
        <p:sp>
          <p:nvSpPr>
            <p:cNvPr id="94" name="Bevel 93"/>
            <p:cNvSpPr/>
            <p:nvPr/>
          </p:nvSpPr>
          <p:spPr>
            <a:xfrm>
              <a:off x="27095702" y="33584005"/>
              <a:ext cx="3688609" cy="2560320"/>
            </a:xfrm>
            <a:prstGeom prst="bevel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Sense of Safety </a:t>
              </a:r>
            </a:p>
          </p:txBody>
        </p:sp>
        <p:sp>
          <p:nvSpPr>
            <p:cNvPr id="95" name="Rounded Rectangular Callout 94"/>
            <p:cNvSpPr/>
            <p:nvPr/>
          </p:nvSpPr>
          <p:spPr>
            <a:xfrm rot="16200000">
              <a:off x="16245672" y="20928314"/>
              <a:ext cx="2626955" cy="6966626"/>
            </a:xfrm>
            <a:prstGeom prst="wedgeRoundRectCallout">
              <a:avLst>
                <a:gd name="adj1" fmla="val 4403"/>
                <a:gd name="adj2" fmla="val 60188"/>
                <a:gd name="adj3" fmla="val 16667"/>
              </a:avLst>
            </a:prstGeom>
            <a:solidFill>
              <a:srgbClr val="D9D9D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r>
                <a:rPr lang="en-US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“I am a member at the auxiliary club so I am learning right now how to be a crew member. I inspect boats. I do education as far as boating safety. I am a members of the DAR in New Bedford. I do volunteer. I work in the garden.” -Interviewee 5</a:t>
              </a:r>
            </a:p>
          </p:txBody>
        </p:sp>
        <p:sp>
          <p:nvSpPr>
            <p:cNvPr id="98" name="Rounded Rectangular Callout 97"/>
            <p:cNvSpPr/>
            <p:nvPr/>
          </p:nvSpPr>
          <p:spPr>
            <a:xfrm rot="16200000">
              <a:off x="16773506" y="32399704"/>
              <a:ext cx="1676743" cy="7117982"/>
            </a:xfrm>
            <a:prstGeom prst="wedgeRoundRectCallout">
              <a:avLst>
                <a:gd name="adj1" fmla="val 892"/>
                <a:gd name="adj2" fmla="val 58704"/>
                <a:gd name="adj3" fmla="val 16667"/>
              </a:avLst>
            </a:prstGeom>
            <a:solidFill>
              <a:srgbClr val="D9D9D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r>
                <a:rPr lang="en-US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“There are just so many opportunities of hurting yourself if you were to fall. Like hitting your head on the floors or counters.” </a:t>
              </a:r>
              <a:r>
                <a:rPr lang="mr-IN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–</a:t>
              </a:r>
              <a:r>
                <a:rPr lang="en-US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Interviewee 6</a:t>
              </a: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21729280" y="18489535"/>
              <a:ext cx="4235418" cy="2145624"/>
              <a:chOff x="7045991" y="11974831"/>
              <a:chExt cx="9284702" cy="5780789"/>
            </a:xfrm>
          </p:grpSpPr>
          <p:sp>
            <p:nvSpPr>
              <p:cNvPr id="66" name="Rounded Rectangle 65"/>
              <p:cNvSpPr/>
              <p:nvPr/>
            </p:nvSpPr>
            <p:spPr>
              <a:xfrm>
                <a:off x="7045991" y="12044382"/>
                <a:ext cx="9284702" cy="5711238"/>
              </a:xfrm>
              <a:prstGeom prst="roundRect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chemeClr val="bg1"/>
                  </a:gs>
                </a:gsLst>
                <a:lin ang="5700000" scaled="0"/>
                <a:tileRect/>
              </a:gra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dirty="0">
                  <a:ln>
                    <a:solidFill>
                      <a:srgbClr val="000000"/>
                    </a:solidFill>
                  </a:ln>
                  <a:solidFill>
                    <a:srgbClr val="17375E"/>
                  </a:solidFill>
                  <a:latin typeface="Garamond" panose="02020404030301010803" pitchFamily="18" charset="0"/>
                </a:endParaRPr>
              </a:p>
              <a:p>
                <a:pPr algn="ctr"/>
                <a:r>
                  <a:rPr lang="en-US" sz="3600" dirty="0">
                    <a:ln>
                      <a:solidFill>
                        <a:srgbClr val="000000"/>
                      </a:solidFill>
                    </a:ln>
                    <a:solidFill>
                      <a:srgbClr val="17375E"/>
                    </a:solidFill>
                    <a:latin typeface="Garamond" panose="02020404030301010803" pitchFamily="18" charset="0"/>
                  </a:rPr>
                  <a:t>Value of Independence</a:t>
                </a:r>
              </a:p>
            </p:txBody>
          </p:sp>
          <p:sp>
            <p:nvSpPr>
              <p:cNvPr id="67" name="Rectangle 66"/>
              <p:cNvSpPr/>
              <p:nvPr/>
            </p:nvSpPr>
            <p:spPr>
              <a:xfrm>
                <a:off x="9013989" y="11974831"/>
                <a:ext cx="6055102" cy="15849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400" b="1" dirty="0">
                    <a:ln w="12700">
                      <a:noFill/>
                      <a:prstDash val="solid"/>
                    </a:ln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Facilitator</a:t>
                </a:r>
                <a:r>
                  <a:rPr lang="en-US" sz="4400" b="1" dirty="0">
                    <a:ln w="12700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</a:p>
            </p:txBody>
          </p:sp>
        </p:grpSp>
        <p:grpSp>
          <p:nvGrpSpPr>
            <p:cNvPr id="73" name="Group 72"/>
            <p:cNvGrpSpPr/>
            <p:nvPr/>
          </p:nvGrpSpPr>
          <p:grpSpPr>
            <a:xfrm>
              <a:off x="21737302" y="20806193"/>
              <a:ext cx="4235418" cy="2119809"/>
              <a:chOff x="7045991" y="11581994"/>
              <a:chExt cx="9284702" cy="5711238"/>
            </a:xfrm>
          </p:grpSpPr>
          <p:sp>
            <p:nvSpPr>
              <p:cNvPr id="74" name="Rounded Rectangle 73"/>
              <p:cNvSpPr/>
              <p:nvPr/>
            </p:nvSpPr>
            <p:spPr>
              <a:xfrm>
                <a:off x="7045991" y="11581994"/>
                <a:ext cx="9284702" cy="5711238"/>
              </a:xfrm>
              <a:prstGeom prst="roundRect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chemeClr val="bg1"/>
                  </a:gs>
                </a:gsLst>
                <a:lin ang="5700000" scaled="0"/>
                <a:tileRect/>
              </a:gra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dirty="0">
                  <a:ln>
                    <a:solidFill>
                      <a:srgbClr val="000000"/>
                    </a:solidFill>
                  </a:ln>
                  <a:solidFill>
                    <a:srgbClr val="17375E"/>
                  </a:solidFill>
                  <a:latin typeface="Garamond" panose="02020404030301010803" pitchFamily="18" charset="0"/>
                </a:endParaRPr>
              </a:p>
              <a:p>
                <a:pPr algn="ctr"/>
                <a:r>
                  <a:rPr lang="en-US" sz="3600" dirty="0">
                    <a:ln>
                      <a:solidFill>
                        <a:srgbClr val="000000"/>
                      </a:solidFill>
                    </a:ln>
                    <a:solidFill>
                      <a:srgbClr val="17375E"/>
                    </a:solidFill>
                    <a:latin typeface="Garamond" panose="02020404030301010803" pitchFamily="18" charset="0"/>
                  </a:rPr>
                  <a:t>Value of Independence</a:t>
                </a:r>
              </a:p>
            </p:txBody>
          </p:sp>
          <p:sp>
            <p:nvSpPr>
              <p:cNvPr id="75" name="Rectangle 74"/>
              <p:cNvSpPr/>
              <p:nvPr/>
            </p:nvSpPr>
            <p:spPr>
              <a:xfrm>
                <a:off x="9712928" y="11923506"/>
                <a:ext cx="4079372" cy="20730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400" b="1" dirty="0">
                    <a:ln w="12700">
                      <a:noFill/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Barrier</a:t>
                </a:r>
                <a:endParaRPr lang="en-US" sz="4400" b="1" dirty="0">
                  <a:ln w="12700">
                    <a:solidFill>
                      <a:schemeClr val="accent2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p:grpSp>
        <p:grpSp>
          <p:nvGrpSpPr>
            <p:cNvPr id="76" name="Group 75"/>
            <p:cNvGrpSpPr/>
            <p:nvPr/>
          </p:nvGrpSpPr>
          <p:grpSpPr>
            <a:xfrm>
              <a:off x="21773362" y="23180392"/>
              <a:ext cx="4235418" cy="2119809"/>
              <a:chOff x="7045991" y="11581994"/>
              <a:chExt cx="9284702" cy="5711238"/>
            </a:xfrm>
          </p:grpSpPr>
          <p:sp>
            <p:nvSpPr>
              <p:cNvPr id="77" name="Rounded Rectangle 76"/>
              <p:cNvSpPr/>
              <p:nvPr/>
            </p:nvSpPr>
            <p:spPr>
              <a:xfrm>
                <a:off x="7045991" y="11581994"/>
                <a:ext cx="9284702" cy="5711238"/>
              </a:xfrm>
              <a:prstGeom prst="roundRect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chemeClr val="bg1"/>
                  </a:gs>
                </a:gsLst>
                <a:lin ang="5700000" scaled="0"/>
                <a:tileRect/>
              </a:gra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dirty="0">
                  <a:ln>
                    <a:solidFill>
                      <a:srgbClr val="000000"/>
                    </a:solidFill>
                  </a:ln>
                  <a:solidFill>
                    <a:srgbClr val="17375E"/>
                  </a:solidFill>
                  <a:latin typeface="Garamond" panose="02020404030301010803" pitchFamily="18" charset="0"/>
                </a:endParaRPr>
              </a:p>
              <a:p>
                <a:pPr algn="ctr"/>
                <a:r>
                  <a:rPr lang="en-US" sz="3600" dirty="0">
                    <a:ln>
                      <a:solidFill>
                        <a:srgbClr val="000000"/>
                      </a:solidFill>
                    </a:ln>
                    <a:solidFill>
                      <a:srgbClr val="17375E"/>
                    </a:solidFill>
                    <a:latin typeface="Garamond" panose="02020404030301010803" pitchFamily="18" charset="0"/>
                  </a:rPr>
                  <a:t>Community Participation</a:t>
                </a:r>
              </a:p>
            </p:txBody>
          </p:sp>
          <p:sp>
            <p:nvSpPr>
              <p:cNvPr id="78" name="Rectangle 77"/>
              <p:cNvSpPr/>
              <p:nvPr/>
            </p:nvSpPr>
            <p:spPr>
              <a:xfrm>
                <a:off x="9013989" y="11974831"/>
                <a:ext cx="6055102" cy="15849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400" b="1" dirty="0">
                    <a:ln w="12700">
                      <a:noFill/>
                      <a:prstDash val="solid"/>
                    </a:ln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Facilitator</a:t>
                </a:r>
                <a:r>
                  <a:rPr lang="en-US" sz="4400" b="1" dirty="0">
                    <a:ln w="12700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</a:p>
            </p:txBody>
          </p:sp>
        </p:grpSp>
        <p:grpSp>
          <p:nvGrpSpPr>
            <p:cNvPr id="79" name="Group 78"/>
            <p:cNvGrpSpPr/>
            <p:nvPr/>
          </p:nvGrpSpPr>
          <p:grpSpPr>
            <a:xfrm>
              <a:off x="21745324" y="25628852"/>
              <a:ext cx="4235418" cy="2119809"/>
              <a:chOff x="7045991" y="11581994"/>
              <a:chExt cx="9284702" cy="5711238"/>
            </a:xfrm>
          </p:grpSpPr>
          <p:sp>
            <p:nvSpPr>
              <p:cNvPr id="80" name="Rounded Rectangle 79"/>
              <p:cNvSpPr/>
              <p:nvPr/>
            </p:nvSpPr>
            <p:spPr>
              <a:xfrm>
                <a:off x="7045991" y="11581994"/>
                <a:ext cx="9284702" cy="5711238"/>
              </a:xfrm>
              <a:prstGeom prst="roundRect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chemeClr val="bg1"/>
                  </a:gs>
                </a:gsLst>
                <a:lin ang="5700000" scaled="0"/>
                <a:tileRect/>
              </a:gra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dirty="0">
                  <a:ln>
                    <a:solidFill>
                      <a:srgbClr val="000000"/>
                    </a:solidFill>
                  </a:ln>
                  <a:solidFill>
                    <a:srgbClr val="17375E"/>
                  </a:solidFill>
                  <a:latin typeface="Garamond" panose="02020404030301010803" pitchFamily="18" charset="0"/>
                </a:endParaRPr>
              </a:p>
              <a:p>
                <a:pPr algn="ctr"/>
                <a:r>
                  <a:rPr lang="en-US" sz="3600" dirty="0">
                    <a:ln>
                      <a:solidFill>
                        <a:srgbClr val="000000"/>
                      </a:solidFill>
                    </a:ln>
                    <a:solidFill>
                      <a:srgbClr val="17375E"/>
                    </a:solidFill>
                    <a:latin typeface="Garamond" panose="02020404030301010803" pitchFamily="18" charset="0"/>
                  </a:rPr>
                  <a:t>Community Participation </a:t>
                </a:r>
              </a:p>
            </p:txBody>
          </p:sp>
          <p:sp>
            <p:nvSpPr>
              <p:cNvPr id="81" name="Rectangle 80"/>
              <p:cNvSpPr/>
              <p:nvPr/>
            </p:nvSpPr>
            <p:spPr>
              <a:xfrm>
                <a:off x="9587646" y="11974831"/>
                <a:ext cx="4079372" cy="20730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400" b="1" dirty="0">
                    <a:ln w="12700">
                      <a:noFill/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Barrier</a:t>
                </a:r>
                <a:endParaRPr lang="en-US" sz="4400" b="1" dirty="0">
                  <a:ln w="12700">
                    <a:solidFill>
                      <a:schemeClr val="accent2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p:grpSp>
        <p:grpSp>
          <p:nvGrpSpPr>
            <p:cNvPr id="82" name="Group 81"/>
            <p:cNvGrpSpPr/>
            <p:nvPr/>
          </p:nvGrpSpPr>
          <p:grpSpPr>
            <a:xfrm>
              <a:off x="21715798" y="28022733"/>
              <a:ext cx="4235418" cy="2119809"/>
              <a:chOff x="7045991" y="11581994"/>
              <a:chExt cx="9284702" cy="5711238"/>
            </a:xfrm>
          </p:grpSpPr>
          <p:sp>
            <p:nvSpPr>
              <p:cNvPr id="83" name="Rounded Rectangle 82"/>
              <p:cNvSpPr/>
              <p:nvPr/>
            </p:nvSpPr>
            <p:spPr>
              <a:xfrm>
                <a:off x="7045991" y="11581994"/>
                <a:ext cx="9284702" cy="5711238"/>
              </a:xfrm>
              <a:prstGeom prst="roundRect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chemeClr val="bg1"/>
                  </a:gs>
                </a:gsLst>
                <a:lin ang="5700000" scaled="0"/>
                <a:tileRect/>
              </a:gra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dirty="0">
                  <a:ln>
                    <a:solidFill>
                      <a:srgbClr val="000000"/>
                    </a:solidFill>
                  </a:ln>
                  <a:solidFill>
                    <a:srgbClr val="17375E"/>
                  </a:solidFill>
                  <a:latin typeface="Garamond" panose="02020404030301010803" pitchFamily="18" charset="0"/>
                </a:endParaRPr>
              </a:p>
              <a:p>
                <a:pPr algn="ctr"/>
                <a:r>
                  <a:rPr lang="en-US" sz="3600" dirty="0">
                    <a:ln>
                      <a:solidFill>
                        <a:srgbClr val="000000"/>
                      </a:solidFill>
                    </a:ln>
                    <a:solidFill>
                      <a:srgbClr val="17375E"/>
                    </a:solidFill>
                    <a:latin typeface="Garamond" panose="02020404030301010803" pitchFamily="18" charset="0"/>
                  </a:rPr>
                  <a:t>Social Participation</a:t>
                </a:r>
              </a:p>
            </p:txBody>
          </p:sp>
          <p:sp>
            <p:nvSpPr>
              <p:cNvPr id="84" name="Rectangle 83"/>
              <p:cNvSpPr/>
              <p:nvPr/>
            </p:nvSpPr>
            <p:spPr>
              <a:xfrm>
                <a:off x="9013989" y="11974831"/>
                <a:ext cx="6055102" cy="15849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400" b="1" dirty="0">
                    <a:ln w="12700">
                      <a:noFill/>
                      <a:prstDash val="solid"/>
                    </a:ln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Facilitator</a:t>
                </a:r>
                <a:r>
                  <a:rPr lang="en-US" sz="4400" b="1" dirty="0">
                    <a:ln w="12700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</a:p>
            </p:txBody>
          </p:sp>
        </p:grpSp>
        <p:grpSp>
          <p:nvGrpSpPr>
            <p:cNvPr id="85" name="Group 84"/>
            <p:cNvGrpSpPr/>
            <p:nvPr/>
          </p:nvGrpSpPr>
          <p:grpSpPr>
            <a:xfrm>
              <a:off x="21744193" y="30399860"/>
              <a:ext cx="4235418" cy="2119809"/>
              <a:chOff x="7045991" y="11581994"/>
              <a:chExt cx="9284702" cy="5711238"/>
            </a:xfrm>
          </p:grpSpPr>
          <p:sp>
            <p:nvSpPr>
              <p:cNvPr id="86" name="Rounded Rectangle 85"/>
              <p:cNvSpPr/>
              <p:nvPr/>
            </p:nvSpPr>
            <p:spPr>
              <a:xfrm>
                <a:off x="7045991" y="11581994"/>
                <a:ext cx="9284702" cy="5711238"/>
              </a:xfrm>
              <a:prstGeom prst="roundRect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chemeClr val="bg1"/>
                  </a:gs>
                </a:gsLst>
                <a:lin ang="5700000" scaled="0"/>
                <a:tileRect/>
              </a:gra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dirty="0">
                  <a:ln>
                    <a:solidFill>
                      <a:srgbClr val="000000"/>
                    </a:solidFill>
                  </a:ln>
                  <a:solidFill>
                    <a:srgbClr val="17375E"/>
                  </a:solidFill>
                  <a:latin typeface="Garamond" panose="02020404030301010803" pitchFamily="18" charset="0"/>
                </a:endParaRPr>
              </a:p>
              <a:p>
                <a:pPr algn="ctr"/>
                <a:r>
                  <a:rPr lang="en-US" sz="3600" dirty="0">
                    <a:ln>
                      <a:solidFill>
                        <a:srgbClr val="000000"/>
                      </a:solidFill>
                    </a:ln>
                    <a:solidFill>
                      <a:srgbClr val="17375E"/>
                    </a:solidFill>
                    <a:latin typeface="Garamond" panose="02020404030301010803" pitchFamily="18" charset="0"/>
                  </a:rPr>
                  <a:t>Social Participation</a:t>
                </a:r>
              </a:p>
            </p:txBody>
          </p:sp>
          <p:sp>
            <p:nvSpPr>
              <p:cNvPr id="87" name="Rectangle 86"/>
              <p:cNvSpPr/>
              <p:nvPr/>
            </p:nvSpPr>
            <p:spPr>
              <a:xfrm>
                <a:off x="9435988" y="11974831"/>
                <a:ext cx="4079372" cy="38973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400" b="1" dirty="0">
                    <a:ln w="12700">
                      <a:noFill/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Barrier</a:t>
                </a:r>
                <a:endParaRPr lang="en-US" sz="4400" b="1" dirty="0">
                  <a:ln w="12700">
                    <a:solidFill>
                      <a:schemeClr val="accent2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  <a:p>
                <a:r>
                  <a:rPr lang="en-US" sz="4400" b="1" dirty="0">
                    <a:ln w="12700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21737302" y="32776987"/>
              <a:ext cx="4235418" cy="2119809"/>
              <a:chOff x="7045991" y="11581994"/>
              <a:chExt cx="9284702" cy="5711238"/>
            </a:xfrm>
          </p:grpSpPr>
          <p:sp>
            <p:nvSpPr>
              <p:cNvPr id="92" name="Rounded Rectangle 91"/>
              <p:cNvSpPr/>
              <p:nvPr/>
            </p:nvSpPr>
            <p:spPr>
              <a:xfrm>
                <a:off x="7045991" y="11581994"/>
                <a:ext cx="9284702" cy="5711238"/>
              </a:xfrm>
              <a:prstGeom prst="roundRect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chemeClr val="bg1"/>
                  </a:gs>
                </a:gsLst>
                <a:lin ang="5700000" scaled="0"/>
                <a:tileRect/>
              </a:gra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dirty="0">
                  <a:ln>
                    <a:solidFill>
                      <a:srgbClr val="000000"/>
                    </a:solidFill>
                  </a:ln>
                  <a:solidFill>
                    <a:srgbClr val="17375E"/>
                  </a:solidFill>
                  <a:latin typeface="Garamond" panose="02020404030301010803" pitchFamily="18" charset="0"/>
                </a:endParaRPr>
              </a:p>
              <a:p>
                <a:pPr algn="ctr"/>
                <a:r>
                  <a:rPr lang="en-US" sz="3600" dirty="0">
                    <a:ln>
                      <a:solidFill>
                        <a:srgbClr val="000000"/>
                      </a:solidFill>
                    </a:ln>
                    <a:solidFill>
                      <a:srgbClr val="17375E"/>
                    </a:solidFill>
                    <a:latin typeface="Garamond" panose="02020404030301010803" pitchFamily="18" charset="0"/>
                  </a:rPr>
                  <a:t>Fall &amp; Accidents</a:t>
                </a:r>
              </a:p>
            </p:txBody>
          </p:sp>
          <p:sp>
            <p:nvSpPr>
              <p:cNvPr id="96" name="Rectangle 95"/>
              <p:cNvSpPr/>
              <p:nvPr/>
            </p:nvSpPr>
            <p:spPr>
              <a:xfrm>
                <a:off x="9013989" y="11974831"/>
                <a:ext cx="6055102" cy="15849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400" b="1" dirty="0">
                    <a:ln w="12700">
                      <a:noFill/>
                      <a:prstDash val="solid"/>
                    </a:ln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Facilitator</a:t>
                </a:r>
                <a:r>
                  <a:rPr lang="en-US" sz="4400" b="1" dirty="0">
                    <a:ln w="12700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21731487" y="35170868"/>
              <a:ext cx="4235418" cy="2119809"/>
              <a:chOff x="7045991" y="11581994"/>
              <a:chExt cx="9284702" cy="5711238"/>
            </a:xfrm>
          </p:grpSpPr>
          <p:sp>
            <p:nvSpPr>
              <p:cNvPr id="99" name="Rounded Rectangle 98"/>
              <p:cNvSpPr/>
              <p:nvPr/>
            </p:nvSpPr>
            <p:spPr>
              <a:xfrm>
                <a:off x="7045991" y="11581994"/>
                <a:ext cx="9284702" cy="5711238"/>
              </a:xfrm>
              <a:prstGeom prst="roundRect">
                <a:avLst/>
              </a:prstGeom>
              <a:gradFill flip="none" rotWithShape="1">
                <a:gsLst>
                  <a:gs pos="0">
                    <a:srgbClr val="D9D9D9"/>
                  </a:gs>
                  <a:gs pos="100000">
                    <a:schemeClr val="bg1"/>
                  </a:gs>
                </a:gsLst>
                <a:lin ang="5700000" scaled="0"/>
                <a:tileRect/>
              </a:gra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400" dirty="0">
                  <a:ln>
                    <a:solidFill>
                      <a:srgbClr val="000000"/>
                    </a:solidFill>
                  </a:ln>
                  <a:solidFill>
                    <a:srgbClr val="17375E"/>
                  </a:solidFill>
                  <a:latin typeface="Garamond" panose="02020404030301010803" pitchFamily="18" charset="0"/>
                </a:endParaRPr>
              </a:p>
              <a:p>
                <a:pPr algn="ctr"/>
                <a:r>
                  <a:rPr lang="en-US" sz="3600" dirty="0">
                    <a:ln>
                      <a:solidFill>
                        <a:srgbClr val="000000"/>
                      </a:solidFill>
                    </a:ln>
                    <a:solidFill>
                      <a:srgbClr val="17375E"/>
                    </a:solidFill>
                    <a:latin typeface="Garamond" panose="02020404030301010803" pitchFamily="18" charset="0"/>
                  </a:rPr>
                  <a:t>Fall &amp; Accidents</a:t>
                </a:r>
              </a:p>
            </p:txBody>
          </p:sp>
          <p:sp>
            <p:nvSpPr>
              <p:cNvPr id="100" name="Rectangle 99"/>
              <p:cNvSpPr/>
              <p:nvPr/>
            </p:nvSpPr>
            <p:spPr>
              <a:xfrm>
                <a:off x="9435988" y="11974831"/>
                <a:ext cx="4079372" cy="38973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4400" b="1" dirty="0">
                    <a:ln w="12700">
                      <a:noFill/>
                      <a:prstDash val="solid"/>
                    </a:ln>
                    <a:solidFill>
                      <a:srgbClr val="FF0000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Barrier</a:t>
                </a:r>
                <a:endParaRPr lang="en-US" sz="4400" b="1" dirty="0">
                  <a:ln w="12700">
                    <a:solidFill>
                      <a:schemeClr val="accent2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Garamond" panose="02020404030301010803" pitchFamily="18" charset="0"/>
                </a:endParaRPr>
              </a:p>
              <a:p>
                <a:r>
                  <a:rPr lang="en-US" sz="4400" b="1" dirty="0">
                    <a:ln w="12700">
                      <a:solidFill>
                        <a:schemeClr val="accent2"/>
                      </a:solidFill>
                      <a:prstDash val="solid"/>
                    </a:ln>
                    <a:solidFill>
                      <a:schemeClr val="accent5">
                        <a:lumMod val="7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</a:p>
            </p:txBody>
          </p:sp>
        </p:grpSp>
        <p:cxnSp>
          <p:nvCxnSpPr>
            <p:cNvPr id="7" name="Straight Arrow Connector 6"/>
            <p:cNvCxnSpPr>
              <a:cxnSpLocks/>
              <a:stCxn id="66" idx="3"/>
              <a:endCxn id="165" idx="4"/>
            </p:cNvCxnSpPr>
            <p:nvPr/>
          </p:nvCxnSpPr>
          <p:spPr>
            <a:xfrm>
              <a:off x="25964698" y="19575255"/>
              <a:ext cx="889187" cy="1041885"/>
            </a:xfrm>
            <a:prstGeom prst="straightConnector1">
              <a:avLst/>
            </a:prstGeom>
            <a:ln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Arrow Connector 100"/>
            <p:cNvCxnSpPr>
              <a:cxnSpLocks/>
              <a:stCxn id="74" idx="3"/>
            </p:cNvCxnSpPr>
            <p:nvPr/>
          </p:nvCxnSpPr>
          <p:spPr>
            <a:xfrm flipV="1">
              <a:off x="25972720" y="20806193"/>
              <a:ext cx="889187" cy="1059905"/>
            </a:xfrm>
            <a:prstGeom prst="straightConnector1">
              <a:avLst/>
            </a:prstGeom>
            <a:ln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Arrow Connector 101"/>
            <p:cNvCxnSpPr/>
            <p:nvPr/>
          </p:nvCxnSpPr>
          <p:spPr>
            <a:xfrm>
              <a:off x="26015724" y="24556953"/>
              <a:ext cx="1079978" cy="1009075"/>
            </a:xfrm>
            <a:prstGeom prst="straightConnector1">
              <a:avLst/>
            </a:prstGeom>
            <a:ln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Arrow Connector 102"/>
            <p:cNvCxnSpPr>
              <a:cxnSpLocks/>
            </p:cNvCxnSpPr>
            <p:nvPr/>
          </p:nvCxnSpPr>
          <p:spPr>
            <a:xfrm flipV="1">
              <a:off x="26002334" y="25783495"/>
              <a:ext cx="1137839" cy="1136918"/>
            </a:xfrm>
            <a:prstGeom prst="straightConnector1">
              <a:avLst/>
            </a:prstGeom>
            <a:ln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Arrow Connector 103"/>
            <p:cNvCxnSpPr/>
            <p:nvPr/>
          </p:nvCxnSpPr>
          <p:spPr>
            <a:xfrm flipV="1">
              <a:off x="26028868" y="30547206"/>
              <a:ext cx="1033565" cy="1096558"/>
            </a:xfrm>
            <a:prstGeom prst="straightConnector1">
              <a:avLst/>
            </a:prstGeom>
            <a:ln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Arrow Connector 104"/>
            <p:cNvCxnSpPr/>
            <p:nvPr/>
          </p:nvCxnSpPr>
          <p:spPr>
            <a:xfrm>
              <a:off x="25975620" y="29233227"/>
              <a:ext cx="1079978" cy="1009075"/>
            </a:xfrm>
            <a:prstGeom prst="straightConnector1">
              <a:avLst/>
            </a:prstGeom>
            <a:ln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Arrow Connector 105"/>
            <p:cNvCxnSpPr>
              <a:cxnSpLocks/>
            </p:cNvCxnSpPr>
            <p:nvPr/>
          </p:nvCxnSpPr>
          <p:spPr>
            <a:xfrm flipV="1">
              <a:off x="25951216" y="35223482"/>
              <a:ext cx="1167365" cy="1358598"/>
            </a:xfrm>
            <a:prstGeom prst="straightConnector1">
              <a:avLst/>
            </a:prstGeom>
            <a:ln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Arrow Connector 106"/>
            <p:cNvCxnSpPr/>
            <p:nvPr/>
          </p:nvCxnSpPr>
          <p:spPr>
            <a:xfrm>
              <a:off x="26031768" y="33861375"/>
              <a:ext cx="1079978" cy="1009075"/>
            </a:xfrm>
            <a:prstGeom prst="straightConnector1">
              <a:avLst/>
            </a:prstGeom>
            <a:ln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27659724" y="18423380"/>
              <a:ext cx="2568332" cy="8133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>
                <a:lnSpc>
                  <a:spcPct val="125000"/>
                </a:lnSpc>
              </a:pPr>
              <a:r>
                <a:rPr lang="en-US" sz="4000" b="1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THEMES </a:t>
              </a:r>
            </a:p>
          </p:txBody>
        </p:sp>
        <p:sp>
          <p:nvSpPr>
            <p:cNvPr id="129" name="Rounded Rectangular Callout 185">
              <a:extLst>
                <a:ext uri="{FF2B5EF4-FFF2-40B4-BE49-F238E27FC236}">
                  <a16:creationId xmlns="" xmlns:a16="http://schemas.microsoft.com/office/drawing/2014/main" id="{B541985C-196F-4B64-8E11-EF36897E3979}"/>
                </a:ext>
              </a:extLst>
            </p:cNvPr>
            <p:cNvSpPr/>
            <p:nvPr/>
          </p:nvSpPr>
          <p:spPr>
            <a:xfrm rot="16200000">
              <a:off x="16868977" y="18687552"/>
              <a:ext cx="1393406" cy="6979686"/>
            </a:xfrm>
            <a:prstGeom prst="wedgeRoundRectCallout">
              <a:avLst>
                <a:gd name="adj1" fmla="val 17893"/>
                <a:gd name="adj2" fmla="val 59909"/>
                <a:gd name="adj3" fmla="val 16667"/>
              </a:avLst>
            </a:prstGeom>
            <a:solidFill>
              <a:srgbClr val="D9D9D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r>
                <a:rPr lang="en-US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“I'm just not as strong as I once was. I’m not as limber, it's just hard, and it takes a little more effort.”-Interviewee 1</a:t>
              </a:r>
            </a:p>
          </p:txBody>
        </p:sp>
        <p:sp>
          <p:nvSpPr>
            <p:cNvPr id="132" name="Rounded Rectangular Callout 55">
              <a:extLst>
                <a:ext uri="{FF2B5EF4-FFF2-40B4-BE49-F238E27FC236}">
                  <a16:creationId xmlns="" xmlns:a16="http://schemas.microsoft.com/office/drawing/2014/main" id="{707CA524-5664-4673-B262-D1340E493B47}"/>
                </a:ext>
              </a:extLst>
            </p:cNvPr>
            <p:cNvSpPr/>
            <p:nvPr/>
          </p:nvSpPr>
          <p:spPr>
            <a:xfrm rot="16200000">
              <a:off x="16540118" y="27606381"/>
              <a:ext cx="2202591" cy="7058204"/>
            </a:xfrm>
            <a:prstGeom prst="wedgeRoundRectCallout">
              <a:avLst>
                <a:gd name="adj1" fmla="val -8403"/>
                <a:gd name="adj2" fmla="val 58361"/>
                <a:gd name="adj3" fmla="val 16667"/>
              </a:avLst>
            </a:prstGeom>
            <a:solidFill>
              <a:srgbClr val="D9D9D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r>
                <a:rPr lang="en-US" sz="2800" dirty="0">
                  <a:solidFill>
                    <a:srgbClr val="36364B"/>
                  </a:solidFill>
                  <a:latin typeface="Garamond" panose="02020404030301010803" pitchFamily="18" charset="0"/>
                </a:rPr>
                <a:t>“I miss the old fashioned neighborhood, where the one that use to live there, she was like a second mother….They say, people are busy working, but it doesn’t take two minutes to say Hey how are you doing today.” -</a:t>
              </a:r>
              <a:r>
                <a:rPr lang="en-US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Interviewee 3</a:t>
              </a:r>
            </a:p>
          </p:txBody>
        </p:sp>
        <p:sp>
          <p:nvSpPr>
            <p:cNvPr id="133" name="Rounded Rectangular Callout 97">
              <a:extLst>
                <a:ext uri="{FF2B5EF4-FFF2-40B4-BE49-F238E27FC236}">
                  <a16:creationId xmlns="" xmlns:a16="http://schemas.microsoft.com/office/drawing/2014/main" id="{E2B89834-C1AE-42C9-8D9F-D8310C1DE80D}"/>
                </a:ext>
              </a:extLst>
            </p:cNvPr>
            <p:cNvSpPr/>
            <p:nvPr/>
          </p:nvSpPr>
          <p:spPr>
            <a:xfrm rot="16200000">
              <a:off x="16547655" y="30142515"/>
              <a:ext cx="2192812" cy="7063500"/>
            </a:xfrm>
            <a:prstGeom prst="wedgeRoundRectCallout">
              <a:avLst>
                <a:gd name="adj1" fmla="val 892"/>
                <a:gd name="adj2" fmla="val 58704"/>
                <a:gd name="adj3" fmla="val 16667"/>
              </a:avLst>
            </a:prstGeom>
            <a:solidFill>
              <a:srgbClr val="D9D9D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r>
                <a:rPr lang="en-US" sz="2800" dirty="0">
                  <a:solidFill>
                    <a:srgbClr val="36364B"/>
                  </a:solidFill>
                  <a:latin typeface="Garamond" panose="02020404030301010803" pitchFamily="18" charset="0"/>
                </a:rPr>
                <a:t>“When I come down the stairs, I don't carry things. Sometimes I come down backwards. I learned that, like when it is snowing, face backwards so when you fall you don't fall and hit your back.” - Interviewee 2</a:t>
              </a:r>
            </a:p>
          </p:txBody>
        </p:sp>
        <p:sp>
          <p:nvSpPr>
            <p:cNvPr id="135" name="Rounded Rectangular Callout 55">
              <a:extLst>
                <a:ext uri="{FF2B5EF4-FFF2-40B4-BE49-F238E27FC236}">
                  <a16:creationId xmlns="" xmlns:a16="http://schemas.microsoft.com/office/drawing/2014/main" id="{AB2DE7DB-6E4E-4E94-AFCD-358C8E289977}"/>
                </a:ext>
              </a:extLst>
            </p:cNvPr>
            <p:cNvSpPr/>
            <p:nvPr/>
          </p:nvSpPr>
          <p:spPr>
            <a:xfrm rot="16200000">
              <a:off x="16870394" y="23269961"/>
              <a:ext cx="1393407" cy="6966624"/>
            </a:xfrm>
            <a:prstGeom prst="wedgeRoundRectCallout">
              <a:avLst>
                <a:gd name="adj1" fmla="val -5437"/>
                <a:gd name="adj2" fmla="val 61148"/>
                <a:gd name="adj3" fmla="val 16667"/>
              </a:avLst>
            </a:prstGeom>
            <a:solidFill>
              <a:srgbClr val="D9D9D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r>
                <a:rPr lang="en-US" sz="2800" dirty="0">
                  <a:solidFill>
                    <a:srgbClr val="36364B"/>
                  </a:solidFill>
                  <a:latin typeface="Garamond" charset="0"/>
                  <a:ea typeface="Garamond" charset="0"/>
                  <a:cs typeface="Garamond" charset="0"/>
                </a:rPr>
                <a:t>“Oooooh dear if my license was taken away… that cannot happen!!! Because my independence will be taken away. No, no, no.”-Interviewee 7</a:t>
              </a: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2AB7ED7B-F873-4F7D-BA7F-A77E10697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0146" y="2886029"/>
            <a:ext cx="1295400" cy="1714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66941" y="6353348"/>
            <a:ext cx="10303756" cy="8480285"/>
          </a:xfrm>
          <a:prstGeom prst="rect">
            <a:avLst/>
          </a:prstGeom>
        </p:spPr>
      </p:pic>
      <p:pic>
        <p:nvPicPr>
          <p:cNvPr id="152" name="Picture 151">
            <a:extLst>
              <a:ext uri="{FF2B5EF4-FFF2-40B4-BE49-F238E27FC236}">
                <a16:creationId xmlns="" xmlns:a16="http://schemas.microsoft.com/office/drawing/2014/main" id="{2AB7ED7B-F873-4F7D-BA7F-A77E10697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248" y="2894051"/>
            <a:ext cx="1295400" cy="1714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20680</TotalTime>
  <Words>1098</Words>
  <Application>Microsoft Office PowerPoint</Application>
  <PresentationFormat>Custom</PresentationFormat>
  <Paragraphs>168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Courier New</vt:lpstr>
      <vt:lpstr>Garamond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Lauren</dc:creator>
  <cp:lastModifiedBy>Arthanat, Sajay</cp:lastModifiedBy>
  <cp:revision>244</cp:revision>
  <dcterms:created xsi:type="dcterms:W3CDTF">2012-10-20T04:59:02Z</dcterms:created>
  <dcterms:modified xsi:type="dcterms:W3CDTF">2019-03-06T16:20:36Z</dcterms:modified>
</cp:coreProperties>
</file>