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7" r:id="rId2"/>
  </p:sldIdLst>
  <p:sldSz cx="40233600" cy="32918400"/>
  <p:notesSz cx="6858000" cy="9144000"/>
  <p:defaultTextStyle>
    <a:defPPr>
      <a:defRPr lang="en-US"/>
    </a:defPPr>
    <a:lvl1pPr marL="0" algn="l" defTabSz="2193509" rtl="0" eaLnBrk="1" latinLnBrk="0" hangingPunct="1">
      <a:defRPr sz="8600" kern="1200">
        <a:solidFill>
          <a:schemeClr val="tx1"/>
        </a:solidFill>
        <a:latin typeface="+mn-lt"/>
        <a:ea typeface="+mn-ea"/>
        <a:cs typeface="+mn-cs"/>
      </a:defRPr>
    </a:lvl1pPr>
    <a:lvl2pPr marL="2193509" algn="l" defTabSz="2193509" rtl="0" eaLnBrk="1" latinLnBrk="0" hangingPunct="1">
      <a:defRPr sz="8600" kern="1200">
        <a:solidFill>
          <a:schemeClr val="tx1"/>
        </a:solidFill>
        <a:latin typeface="+mn-lt"/>
        <a:ea typeface="+mn-ea"/>
        <a:cs typeface="+mn-cs"/>
      </a:defRPr>
    </a:lvl2pPr>
    <a:lvl3pPr marL="4387018" algn="l" defTabSz="2193509" rtl="0" eaLnBrk="1" latinLnBrk="0" hangingPunct="1">
      <a:defRPr sz="8600" kern="1200">
        <a:solidFill>
          <a:schemeClr val="tx1"/>
        </a:solidFill>
        <a:latin typeface="+mn-lt"/>
        <a:ea typeface="+mn-ea"/>
        <a:cs typeface="+mn-cs"/>
      </a:defRPr>
    </a:lvl3pPr>
    <a:lvl4pPr marL="6580526" algn="l" defTabSz="2193509" rtl="0" eaLnBrk="1" latinLnBrk="0" hangingPunct="1">
      <a:defRPr sz="8600" kern="1200">
        <a:solidFill>
          <a:schemeClr val="tx1"/>
        </a:solidFill>
        <a:latin typeface="+mn-lt"/>
        <a:ea typeface="+mn-ea"/>
        <a:cs typeface="+mn-cs"/>
      </a:defRPr>
    </a:lvl4pPr>
    <a:lvl5pPr marL="8774026" algn="l" defTabSz="2193509" rtl="0" eaLnBrk="1" latinLnBrk="0" hangingPunct="1">
      <a:defRPr sz="8600" kern="1200">
        <a:solidFill>
          <a:schemeClr val="tx1"/>
        </a:solidFill>
        <a:latin typeface="+mn-lt"/>
        <a:ea typeface="+mn-ea"/>
        <a:cs typeface="+mn-cs"/>
      </a:defRPr>
    </a:lvl5pPr>
    <a:lvl6pPr marL="10967530" algn="l" defTabSz="2193509" rtl="0" eaLnBrk="1" latinLnBrk="0" hangingPunct="1">
      <a:defRPr sz="8600" kern="1200">
        <a:solidFill>
          <a:schemeClr val="tx1"/>
        </a:solidFill>
        <a:latin typeface="+mn-lt"/>
        <a:ea typeface="+mn-ea"/>
        <a:cs typeface="+mn-cs"/>
      </a:defRPr>
    </a:lvl6pPr>
    <a:lvl7pPr marL="13161038" algn="l" defTabSz="2193509" rtl="0" eaLnBrk="1" latinLnBrk="0" hangingPunct="1">
      <a:defRPr sz="8600" kern="1200">
        <a:solidFill>
          <a:schemeClr val="tx1"/>
        </a:solidFill>
        <a:latin typeface="+mn-lt"/>
        <a:ea typeface="+mn-ea"/>
        <a:cs typeface="+mn-cs"/>
      </a:defRPr>
    </a:lvl7pPr>
    <a:lvl8pPr marL="15354547" algn="l" defTabSz="2193509" rtl="0" eaLnBrk="1" latinLnBrk="0" hangingPunct="1">
      <a:defRPr sz="8600" kern="1200">
        <a:solidFill>
          <a:schemeClr val="tx1"/>
        </a:solidFill>
        <a:latin typeface="+mn-lt"/>
        <a:ea typeface="+mn-ea"/>
        <a:cs typeface="+mn-cs"/>
      </a:defRPr>
    </a:lvl8pPr>
    <a:lvl9pPr marL="17548056" algn="l" defTabSz="2193509"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256">
          <p15:clr>
            <a:srgbClr val="A4A3A4"/>
          </p15:clr>
        </p15:guide>
        <p15:guide id="2" pos="116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880C"/>
    <a:srgbClr val="698335"/>
    <a:srgbClr val="77933C"/>
    <a:srgbClr val="094105"/>
    <a:srgbClr val="006600"/>
    <a:srgbClr val="000000"/>
    <a:srgbClr val="4F6228"/>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0395" autoAdjust="0"/>
    <p:restoredTop sz="90054" autoAdjust="0"/>
  </p:normalViewPr>
  <p:slideViewPr>
    <p:cSldViewPr>
      <p:cViewPr>
        <p:scale>
          <a:sx n="30" d="100"/>
          <a:sy n="30" d="100"/>
        </p:scale>
        <p:origin x="16" y="-3632"/>
      </p:cViewPr>
      <p:guideLst>
        <p:guide orient="horz" pos="20256"/>
        <p:guide pos="1163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902587060980776"/>
          <c:y val="4.3757315383270018E-2"/>
          <c:w val="0.88255058485361415"/>
          <c:h val="0.72342241097094473"/>
        </c:manualLayout>
      </c:layout>
      <c:barChart>
        <c:barDir val="col"/>
        <c:grouping val="clustered"/>
        <c:varyColors val="0"/>
        <c:ser>
          <c:idx val="1"/>
          <c:order val="0"/>
          <c:tx>
            <c:v>hyperspectral</c:v>
          </c:tx>
          <c:spPr>
            <a:solidFill>
              <a:schemeClr val="accent2"/>
            </a:solidFill>
            <a:ln>
              <a:noFill/>
            </a:ln>
            <a:effectLst/>
          </c:spPr>
          <c:invertIfNegative val="0"/>
          <c:cat>
            <c:strRef>
              <c:f>Sheet1!$A$3:$A$9</c:f>
              <c:strCache>
                <c:ptCount val="7"/>
                <c:pt idx="0">
                  <c:v>black birch</c:v>
                </c:pt>
                <c:pt idx="1">
                  <c:v>spruce </c:v>
                </c:pt>
                <c:pt idx="2">
                  <c:v>red pine</c:v>
                </c:pt>
                <c:pt idx="3">
                  <c:v>red maple</c:v>
                </c:pt>
                <c:pt idx="4">
                  <c:v>white pine</c:v>
                </c:pt>
                <c:pt idx="5">
                  <c:v>eastern hemlock</c:v>
                </c:pt>
                <c:pt idx="6">
                  <c:v>red oak</c:v>
                </c:pt>
              </c:strCache>
            </c:strRef>
          </c:cat>
          <c:val>
            <c:numRef>
              <c:f>Sheet1!$C$3:$C$9</c:f>
              <c:numCache>
                <c:formatCode>0.00</c:formatCode>
                <c:ptCount val="7"/>
                <c:pt idx="0">
                  <c:v>0.73329999999999995</c:v>
                </c:pt>
                <c:pt idx="1">
                  <c:v>0.45833000000000002</c:v>
                </c:pt>
                <c:pt idx="2">
                  <c:v>0.81820000000000004</c:v>
                </c:pt>
                <c:pt idx="3">
                  <c:v>0.88639999999999997</c:v>
                </c:pt>
                <c:pt idx="4">
                  <c:v>0.9375</c:v>
                </c:pt>
                <c:pt idx="5">
                  <c:v>0.90910000000000002</c:v>
                </c:pt>
                <c:pt idx="6">
                  <c:v>0.93330000000000002</c:v>
                </c:pt>
              </c:numCache>
            </c:numRef>
          </c:val>
          <c:extLst>
            <c:ext xmlns:c16="http://schemas.microsoft.com/office/drawing/2014/chart" uri="{C3380CC4-5D6E-409C-BE32-E72D297353CC}">
              <c16:uniqueId val="{00000000-FF40-449D-B9C5-40796C7B2083}"/>
            </c:ext>
          </c:extLst>
        </c:ser>
        <c:ser>
          <c:idx val="2"/>
          <c:order val="1"/>
          <c:tx>
            <c:v>LiDAR</c:v>
          </c:tx>
          <c:spPr>
            <a:solidFill>
              <a:schemeClr val="accent3"/>
            </a:solidFill>
            <a:ln>
              <a:noFill/>
            </a:ln>
            <a:effectLst/>
          </c:spPr>
          <c:invertIfNegative val="0"/>
          <c:cat>
            <c:strRef>
              <c:f>Sheet1!$A$3:$A$9</c:f>
              <c:strCache>
                <c:ptCount val="7"/>
                <c:pt idx="0">
                  <c:v>black birch</c:v>
                </c:pt>
                <c:pt idx="1">
                  <c:v>spruce </c:v>
                </c:pt>
                <c:pt idx="2">
                  <c:v>red pine</c:v>
                </c:pt>
                <c:pt idx="3">
                  <c:v>red maple</c:v>
                </c:pt>
                <c:pt idx="4">
                  <c:v>white pine</c:v>
                </c:pt>
                <c:pt idx="5">
                  <c:v>eastern hemlock</c:v>
                </c:pt>
                <c:pt idx="6">
                  <c:v>red oak</c:v>
                </c:pt>
              </c:strCache>
            </c:strRef>
          </c:cat>
          <c:val>
            <c:numRef>
              <c:f>Sheet1!$D$3:$D$9</c:f>
              <c:numCache>
                <c:formatCode>0.00</c:formatCode>
                <c:ptCount val="7"/>
                <c:pt idx="0">
                  <c:v>0.26667000000000002</c:v>
                </c:pt>
                <c:pt idx="1">
                  <c:v>0.67269999999999996</c:v>
                </c:pt>
                <c:pt idx="2">
                  <c:v>0.72729999999999995</c:v>
                </c:pt>
                <c:pt idx="3">
                  <c:v>0.53332999999999997</c:v>
                </c:pt>
                <c:pt idx="4">
                  <c:v>0.87880000000000003</c:v>
                </c:pt>
                <c:pt idx="5">
                  <c:v>0.58330000000000004</c:v>
                </c:pt>
                <c:pt idx="6">
                  <c:v>0.71875</c:v>
                </c:pt>
              </c:numCache>
            </c:numRef>
          </c:val>
          <c:extLst>
            <c:ext xmlns:c16="http://schemas.microsoft.com/office/drawing/2014/chart" uri="{C3380CC4-5D6E-409C-BE32-E72D297353CC}">
              <c16:uniqueId val="{00000001-FF40-449D-B9C5-40796C7B2083}"/>
            </c:ext>
          </c:extLst>
        </c:ser>
        <c:ser>
          <c:idx val="3"/>
          <c:order val="2"/>
          <c:tx>
            <c:v>hyperspectral and LiDAR</c:v>
          </c:tx>
          <c:spPr>
            <a:solidFill>
              <a:schemeClr val="accent4"/>
            </a:solidFill>
            <a:ln>
              <a:noFill/>
            </a:ln>
            <a:effectLst/>
          </c:spPr>
          <c:invertIfNegative val="0"/>
          <c:cat>
            <c:strRef>
              <c:f>Sheet1!$A$3:$A$9</c:f>
              <c:strCache>
                <c:ptCount val="7"/>
                <c:pt idx="0">
                  <c:v>black birch</c:v>
                </c:pt>
                <c:pt idx="1">
                  <c:v>spruce </c:v>
                </c:pt>
                <c:pt idx="2">
                  <c:v>red pine</c:v>
                </c:pt>
                <c:pt idx="3">
                  <c:v>red maple</c:v>
                </c:pt>
                <c:pt idx="4">
                  <c:v>white pine</c:v>
                </c:pt>
                <c:pt idx="5">
                  <c:v>eastern hemlock</c:v>
                </c:pt>
                <c:pt idx="6">
                  <c:v>red oak</c:v>
                </c:pt>
              </c:strCache>
            </c:strRef>
          </c:cat>
          <c:val>
            <c:numRef>
              <c:f>Sheet1!$E$3:$E$9</c:f>
              <c:numCache>
                <c:formatCode>0.00</c:formatCode>
                <c:ptCount val="7"/>
                <c:pt idx="0">
                  <c:v>0.8</c:v>
                </c:pt>
                <c:pt idx="1">
                  <c:v>0.83330000000000004</c:v>
                </c:pt>
                <c:pt idx="2">
                  <c:v>0.87880000000000003</c:v>
                </c:pt>
                <c:pt idx="3">
                  <c:v>0.90910000000000002</c:v>
                </c:pt>
                <c:pt idx="4">
                  <c:v>0.9375</c:v>
                </c:pt>
                <c:pt idx="5">
                  <c:v>0.96360000000000001</c:v>
                </c:pt>
                <c:pt idx="6">
                  <c:v>0.9667</c:v>
                </c:pt>
              </c:numCache>
            </c:numRef>
          </c:val>
          <c:extLst>
            <c:ext xmlns:c16="http://schemas.microsoft.com/office/drawing/2014/chart" uri="{C3380CC4-5D6E-409C-BE32-E72D297353CC}">
              <c16:uniqueId val="{00000002-FF40-449D-B9C5-40796C7B2083}"/>
            </c:ext>
          </c:extLst>
        </c:ser>
        <c:dLbls>
          <c:showLegendKey val="0"/>
          <c:showVal val="0"/>
          <c:showCatName val="0"/>
          <c:showSerName val="0"/>
          <c:showPercent val="0"/>
          <c:showBubbleSize val="0"/>
        </c:dLbls>
        <c:gapWidth val="219"/>
        <c:overlap val="-27"/>
        <c:axId val="711512568"/>
        <c:axId val="711512960"/>
      </c:barChart>
      <c:catAx>
        <c:axId val="7115125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711512960"/>
        <c:crosses val="autoZero"/>
        <c:auto val="1"/>
        <c:lblAlgn val="ctr"/>
        <c:lblOffset val="100"/>
        <c:noMultiLvlLbl val="0"/>
      </c:catAx>
      <c:valAx>
        <c:axId val="711512960"/>
        <c:scaling>
          <c:orientation val="minMax"/>
          <c:max val="1"/>
        </c:scaling>
        <c:delete val="0"/>
        <c:axPos val="l"/>
        <c:title>
          <c:tx>
            <c:rich>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a:t>Sensitivity/</a:t>
                </a:r>
                <a:r>
                  <a:rPr lang="en-US" sz="1400" baseline="0"/>
                  <a:t> Producer's Accuracy</a:t>
                </a:r>
                <a:endParaRPr lang="en-US" sz="1400"/>
              </a:p>
            </c:rich>
          </c:tx>
          <c:overlay val="0"/>
          <c:spPr>
            <a:noFill/>
            <a:ln>
              <a:noFill/>
            </a:ln>
            <a:effectLst/>
          </c:spPr>
          <c:txPr>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7115125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Best overall</c:v>
          </c:tx>
          <c:spPr>
            <a:solidFill>
              <a:schemeClr val="accent1"/>
            </a:solidFill>
            <a:ln>
              <a:noFill/>
            </a:ln>
            <a:effectLst/>
          </c:spPr>
          <c:invertIfNegative val="0"/>
          <c:cat>
            <c:strRef>
              <c:f>Sheet1!$O$3:$O$7</c:f>
              <c:strCache>
                <c:ptCount val="5"/>
                <c:pt idx="0">
                  <c:v>Silva2016</c:v>
                </c:pt>
                <c:pt idx="1">
                  <c:v>Dalponte2016</c:v>
                </c:pt>
                <c:pt idx="2">
                  <c:v>Li2012</c:v>
                </c:pt>
                <c:pt idx="3">
                  <c:v>Mcwatershed</c:v>
                </c:pt>
                <c:pt idx="4">
                  <c:v>simple watershed</c:v>
                </c:pt>
              </c:strCache>
            </c:strRef>
          </c:cat>
          <c:val>
            <c:numRef>
              <c:f>Sheet1!$P$3:$P$7</c:f>
              <c:numCache>
                <c:formatCode>0.00</c:formatCode>
                <c:ptCount val="5"/>
                <c:pt idx="0">
                  <c:v>0.44461538461538502</c:v>
                </c:pt>
                <c:pt idx="1">
                  <c:v>0.42769230800000002</c:v>
                </c:pt>
                <c:pt idx="2">
                  <c:v>0.50615384615384595</c:v>
                </c:pt>
                <c:pt idx="3">
                  <c:v>0.48923076923076902</c:v>
                </c:pt>
                <c:pt idx="4">
                  <c:v>0.47230769230769198</c:v>
                </c:pt>
              </c:numCache>
            </c:numRef>
          </c:val>
          <c:extLst>
            <c:ext xmlns:c16="http://schemas.microsoft.com/office/drawing/2014/chart" uri="{C3380CC4-5D6E-409C-BE32-E72D297353CC}">
              <c16:uniqueId val="{00000000-89D4-4BD0-9BEF-9E61BBB5346E}"/>
            </c:ext>
          </c:extLst>
        </c:ser>
        <c:ser>
          <c:idx val="1"/>
          <c:order val="1"/>
          <c:tx>
            <c:v>Best single-plot</c:v>
          </c:tx>
          <c:spPr>
            <a:solidFill>
              <a:schemeClr val="accent2"/>
            </a:solidFill>
            <a:ln>
              <a:noFill/>
            </a:ln>
            <a:effectLst/>
          </c:spPr>
          <c:invertIfNegative val="0"/>
          <c:cat>
            <c:strRef>
              <c:f>Sheet1!$O$3:$O$7</c:f>
              <c:strCache>
                <c:ptCount val="5"/>
                <c:pt idx="0">
                  <c:v>Silva2016</c:v>
                </c:pt>
                <c:pt idx="1">
                  <c:v>Dalponte2016</c:v>
                </c:pt>
                <c:pt idx="2">
                  <c:v>Li2012</c:v>
                </c:pt>
                <c:pt idx="3">
                  <c:v>Mcwatershed</c:v>
                </c:pt>
                <c:pt idx="4">
                  <c:v>simple watershed</c:v>
                </c:pt>
              </c:strCache>
            </c:strRef>
          </c:cat>
          <c:val>
            <c:numRef>
              <c:f>Sheet1!$Q$3:$Q$7</c:f>
              <c:numCache>
                <c:formatCode>0.00</c:formatCode>
                <c:ptCount val="5"/>
                <c:pt idx="0">
                  <c:v>0.78461538461538505</c:v>
                </c:pt>
                <c:pt idx="1">
                  <c:v>0.69230769199999997</c:v>
                </c:pt>
                <c:pt idx="2">
                  <c:v>0.78571428571428603</c:v>
                </c:pt>
                <c:pt idx="3">
                  <c:v>0.85714285714285698</c:v>
                </c:pt>
                <c:pt idx="4">
                  <c:v>0.71428571428571397</c:v>
                </c:pt>
              </c:numCache>
            </c:numRef>
          </c:val>
          <c:extLst>
            <c:ext xmlns:c16="http://schemas.microsoft.com/office/drawing/2014/chart" uri="{C3380CC4-5D6E-409C-BE32-E72D297353CC}">
              <c16:uniqueId val="{00000001-89D4-4BD0-9BEF-9E61BBB5346E}"/>
            </c:ext>
          </c:extLst>
        </c:ser>
        <c:dLbls>
          <c:showLegendKey val="0"/>
          <c:showVal val="0"/>
          <c:showCatName val="0"/>
          <c:showSerName val="0"/>
          <c:showPercent val="0"/>
          <c:showBubbleSize val="0"/>
        </c:dLbls>
        <c:gapWidth val="219"/>
        <c:overlap val="-27"/>
        <c:axId val="543921024"/>
        <c:axId val="543921352"/>
      </c:barChart>
      <c:catAx>
        <c:axId val="54392102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543921352"/>
        <c:crosses val="autoZero"/>
        <c:auto val="1"/>
        <c:lblAlgn val="ctr"/>
        <c:lblOffset val="100"/>
        <c:noMultiLvlLbl val="0"/>
      </c:catAx>
      <c:valAx>
        <c:axId val="543921352"/>
        <c:scaling>
          <c:orientation val="minMax"/>
        </c:scaling>
        <c:delete val="0"/>
        <c:axPos val="l"/>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Accuracy</a:t>
                </a:r>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543921024"/>
        <c:crosses val="autoZero"/>
        <c:crossBetween val="between"/>
      </c:valAx>
      <c:spPr>
        <a:noFill/>
        <a:ln>
          <a:noFill/>
        </a:ln>
        <a:effectLst/>
      </c:spPr>
    </c:plotArea>
    <c:legend>
      <c:legendPos val="b"/>
      <c:layout>
        <c:manualLayout>
          <c:xMode val="edge"/>
          <c:yMode val="edge"/>
          <c:x val="0.21590371753348164"/>
          <c:y val="1.9814463165268924E-3"/>
          <c:w val="0.49989099052176034"/>
          <c:h val="7.6438809797833324E-2"/>
        </c:manualLayout>
      </c:layout>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7C8DC0-24F4-4DD3-A783-B43B31617FF0}" type="datetimeFigureOut">
              <a:rPr lang="en-US" smtClean="0"/>
              <a:t>3/18/2019</a:t>
            </a:fld>
            <a:endParaRPr lang="en-US"/>
          </a:p>
        </p:txBody>
      </p:sp>
      <p:sp>
        <p:nvSpPr>
          <p:cNvPr id="4" name="Slide Image Placeholder 3"/>
          <p:cNvSpPr>
            <a:spLocks noGrp="1" noRot="1" noChangeAspect="1"/>
          </p:cNvSpPr>
          <p:nvPr>
            <p:ph type="sldImg" idx="2"/>
          </p:nvPr>
        </p:nvSpPr>
        <p:spPr>
          <a:xfrm>
            <a:off x="1543050" y="1143000"/>
            <a:ext cx="37719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5E3F16-6FAF-4E85-B0CC-E95A6EF29264}" type="slidenum">
              <a:rPr lang="en-US" smtClean="0"/>
              <a:t>‹#›</a:t>
            </a:fld>
            <a:endParaRPr lang="en-US"/>
          </a:p>
        </p:txBody>
      </p:sp>
    </p:spTree>
    <p:extLst>
      <p:ext uri="{BB962C8B-B14F-4D97-AF65-F5344CB8AC3E}">
        <p14:creationId xmlns:p14="http://schemas.microsoft.com/office/powerpoint/2010/main" val="820020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75E3F16-6FAF-4E85-B0CC-E95A6EF29264}" type="slidenum">
              <a:rPr lang="en-US" smtClean="0"/>
              <a:t>1</a:t>
            </a:fld>
            <a:endParaRPr lang="en-US"/>
          </a:p>
        </p:txBody>
      </p:sp>
    </p:spTree>
    <p:extLst>
      <p:ext uri="{BB962C8B-B14F-4D97-AF65-F5344CB8AC3E}">
        <p14:creationId xmlns:p14="http://schemas.microsoft.com/office/powerpoint/2010/main" val="1305182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954618" y="571500"/>
            <a:ext cx="29368045" cy="2857500"/>
          </a:xfrm>
        </p:spPr>
        <p:txBody>
          <a:bodyPr/>
          <a:lstStyle>
            <a:lvl1pPr marL="0" indent="0">
              <a:buNone/>
              <a:defRPr sz="13400"/>
            </a:lvl1pPr>
          </a:lstStyle>
          <a:p>
            <a:pPr algn="ctr"/>
            <a:r>
              <a:rPr lang="en-US" sz="6700" b="1" i="1" dirty="0">
                <a:solidFill>
                  <a:schemeClr val="bg1"/>
                </a:solidFill>
                <a:effectLst>
                  <a:outerShdw blurRad="38100" dist="38100" dir="2700000" algn="tl">
                    <a:srgbClr val="000000">
                      <a:alpha val="43137"/>
                    </a:srgbClr>
                  </a:outerShdw>
                </a:effectLst>
                <a:cs typeface="Arial" pitchFamily="34" charset="0"/>
              </a:rPr>
              <a:t>This is a Scientific Poster Template created by </a:t>
            </a:r>
            <a:r>
              <a:rPr lang="en-US" sz="6700" b="1" i="1" dirty="0" err="1">
                <a:solidFill>
                  <a:schemeClr val="bg1"/>
                </a:solidFill>
                <a:effectLst>
                  <a:outerShdw blurRad="38100" dist="38100" dir="2700000" algn="tl">
                    <a:srgbClr val="000000">
                      <a:alpha val="43137"/>
                    </a:srgbClr>
                  </a:outerShdw>
                </a:effectLst>
                <a:cs typeface="Arial" pitchFamily="34" charset="0"/>
              </a:rPr>
              <a:t>Graphicsland</a:t>
            </a:r>
            <a:r>
              <a:rPr lang="en-US" sz="6700" b="1" i="1" dirty="0">
                <a:solidFill>
                  <a:schemeClr val="bg1"/>
                </a:solidFill>
                <a:effectLst>
                  <a:outerShdw blurRad="38100" dist="38100" dir="2700000" algn="tl">
                    <a:srgbClr val="000000">
                      <a:alpha val="43137"/>
                    </a:srgbClr>
                  </a:outerShdw>
                </a:effectLst>
                <a:cs typeface="Arial" pitchFamily="34" charset="0"/>
              </a:rPr>
              <a:t> &amp; MakeSigns.com </a:t>
            </a:r>
            <a:br>
              <a:rPr lang="en-US" sz="6700" b="1" i="1" dirty="0">
                <a:solidFill>
                  <a:schemeClr val="bg1"/>
                </a:solidFill>
                <a:effectLst>
                  <a:outerShdw blurRad="38100" dist="38100" dir="2700000" algn="tl">
                    <a:srgbClr val="000000">
                      <a:alpha val="43137"/>
                    </a:srgbClr>
                  </a:outerShdw>
                </a:effectLst>
                <a:cs typeface="Arial" pitchFamily="34" charset="0"/>
              </a:rPr>
            </a:br>
            <a:r>
              <a:rPr lang="en-US" sz="6700" b="1" i="1" dirty="0">
                <a:solidFill>
                  <a:schemeClr val="bg1"/>
                </a:solidFill>
                <a:effectLst>
                  <a:outerShdw blurRad="38100" dist="38100" dir="2700000" algn="tl">
                    <a:srgbClr val="000000">
                      <a:alpha val="43137"/>
                    </a:srgbClr>
                  </a:outerShdw>
                </a:effectLst>
                <a:cs typeface="Arial" pitchFamily="34" charset="0"/>
              </a:rPr>
              <a:t>Your poster title would go on these lines</a:t>
            </a:r>
          </a:p>
        </p:txBody>
      </p:sp>
      <p:sp>
        <p:nvSpPr>
          <p:cNvPr id="12" name="Text Placeholder 11"/>
          <p:cNvSpPr>
            <a:spLocks noGrp="1"/>
          </p:cNvSpPr>
          <p:nvPr>
            <p:ph type="body" sz="quarter" idx="11" hasCustomPrompt="1"/>
          </p:nvPr>
        </p:nvSpPr>
        <p:spPr>
          <a:xfrm>
            <a:off x="954618" y="3886200"/>
            <a:ext cx="29368045" cy="1828800"/>
          </a:xfrm>
        </p:spPr>
        <p:txBody>
          <a:bodyPr/>
          <a:lstStyle>
            <a:lvl1pPr marL="0" indent="0">
              <a:buNone/>
              <a:defRPr sz="13400"/>
            </a:lvl1pPr>
          </a:lstStyle>
          <a:p>
            <a:pPr algn="ctr"/>
            <a:r>
              <a:rPr lang="en-US" sz="4500" dirty="0">
                <a:solidFill>
                  <a:schemeClr val="bg1"/>
                </a:solidFill>
                <a:cs typeface="Arial" pitchFamily="34" charset="0"/>
              </a:rPr>
              <a:t>Author Name, RN</a:t>
            </a:r>
            <a:r>
              <a:rPr lang="en-US" sz="4500" baseline="30000" dirty="0">
                <a:solidFill>
                  <a:schemeClr val="bg1"/>
                </a:solidFill>
                <a:cs typeface="Arial" pitchFamily="34" charset="0"/>
              </a:rPr>
              <a:t>1</a:t>
            </a:r>
            <a:r>
              <a:rPr lang="en-US" sz="4500" dirty="0">
                <a:solidFill>
                  <a:schemeClr val="bg1"/>
                </a:solidFill>
                <a:cs typeface="Arial" pitchFamily="34" charset="0"/>
              </a:rPr>
              <a:t>; Author Name, Ph.D</a:t>
            </a:r>
            <a:r>
              <a:rPr lang="en-US" sz="4500" baseline="30000" dirty="0">
                <a:solidFill>
                  <a:schemeClr val="bg1"/>
                </a:solidFill>
                <a:cs typeface="Arial" pitchFamily="34" charset="0"/>
              </a:rPr>
              <a:t>2</a:t>
            </a:r>
            <a:r>
              <a:rPr lang="en-US" sz="4500" dirty="0">
                <a:solidFill>
                  <a:schemeClr val="bg1"/>
                </a:solidFill>
                <a:cs typeface="Arial" pitchFamily="34" charset="0"/>
              </a:rPr>
              <a:t>, Author Name, RN</a:t>
            </a:r>
            <a:r>
              <a:rPr lang="en-US" sz="4500" baseline="30000" dirty="0">
                <a:solidFill>
                  <a:schemeClr val="bg1"/>
                </a:solidFill>
                <a:cs typeface="Arial" pitchFamily="34" charset="0"/>
              </a:rPr>
              <a:t>2,3</a:t>
            </a:r>
            <a:r>
              <a:rPr lang="en-US" sz="4500" dirty="0">
                <a:solidFill>
                  <a:schemeClr val="bg1"/>
                </a:solidFill>
                <a:cs typeface="Arial" pitchFamily="34" charset="0"/>
              </a:rPr>
              <a:t>; Author Name, Ph.D</a:t>
            </a:r>
            <a:r>
              <a:rPr lang="en-US" sz="4500" baseline="30000" dirty="0">
                <a:solidFill>
                  <a:schemeClr val="bg1"/>
                </a:solidFill>
                <a:cs typeface="Arial" pitchFamily="34" charset="0"/>
              </a:rPr>
              <a:t>1,4</a:t>
            </a:r>
            <a:r>
              <a:rPr lang="en-US" sz="4500" dirty="0">
                <a:solidFill>
                  <a:schemeClr val="bg1"/>
                </a:solidFill>
                <a:cs typeface="Arial" pitchFamily="34" charset="0"/>
              </a:rPr>
              <a:t> </a:t>
            </a:r>
            <a:br>
              <a:rPr lang="en-US" sz="4500" dirty="0">
                <a:solidFill>
                  <a:schemeClr val="bg1"/>
                </a:solidFill>
                <a:cs typeface="Arial" pitchFamily="34" charset="0"/>
              </a:rPr>
            </a:br>
            <a:r>
              <a:rPr lang="en-US" sz="4500" baseline="30000" dirty="0">
                <a:solidFill>
                  <a:schemeClr val="bg1"/>
                </a:solidFill>
                <a:cs typeface="Arial" pitchFamily="34" charset="0"/>
              </a:rPr>
              <a:t>1</a:t>
            </a:r>
            <a:r>
              <a:rPr lang="en-US" sz="4500" dirty="0">
                <a:solidFill>
                  <a:schemeClr val="bg1"/>
                </a:solidFill>
                <a:cs typeface="Arial" pitchFamily="34" charset="0"/>
              </a:rPr>
              <a:t>Name of University, City, State; </a:t>
            </a:r>
            <a:r>
              <a:rPr lang="en-US" sz="4500" baseline="30000" dirty="0">
                <a:solidFill>
                  <a:schemeClr val="bg1"/>
                </a:solidFill>
                <a:cs typeface="Arial" pitchFamily="34" charset="0"/>
              </a:rPr>
              <a:t>2</a:t>
            </a:r>
            <a:r>
              <a:rPr lang="en-US" sz="4500" dirty="0">
                <a:solidFill>
                  <a:schemeClr val="bg1"/>
                </a:solidFill>
                <a:cs typeface="Arial" pitchFamily="34" charset="0"/>
              </a:rPr>
              <a:t>Name of University, City, State; </a:t>
            </a:r>
            <a:r>
              <a:rPr lang="en-US" sz="4500" baseline="30000" dirty="0">
                <a:solidFill>
                  <a:schemeClr val="bg1"/>
                </a:solidFill>
                <a:cs typeface="Arial" pitchFamily="34" charset="0"/>
              </a:rPr>
              <a:t>3</a:t>
            </a:r>
            <a:r>
              <a:rPr lang="en-US" sz="4500" dirty="0">
                <a:solidFill>
                  <a:schemeClr val="bg1"/>
                </a:solidFill>
                <a:cs typeface="Arial" pitchFamily="34" charset="0"/>
              </a:rPr>
              <a:t>Name of University, City, State; </a:t>
            </a:r>
            <a:r>
              <a:rPr lang="en-US" sz="4500" baseline="30000" dirty="0">
                <a:solidFill>
                  <a:schemeClr val="bg1"/>
                </a:solidFill>
                <a:cs typeface="Arial" pitchFamily="34" charset="0"/>
              </a:rPr>
              <a:t>4</a:t>
            </a:r>
            <a:r>
              <a:rPr lang="en-US" sz="4500" dirty="0">
                <a:solidFill>
                  <a:schemeClr val="bg1"/>
                </a:solidFill>
                <a:cs typeface="Arial" pitchFamily="34" charset="0"/>
              </a:rPr>
              <a:t>Name of University, City, State; </a:t>
            </a:r>
          </a:p>
        </p:txBody>
      </p:sp>
    </p:spTree>
    <p:extLst>
      <p:ext uri="{BB962C8B-B14F-4D97-AF65-F5344CB8AC3E}">
        <p14:creationId xmlns:p14="http://schemas.microsoft.com/office/powerpoint/2010/main" val="80420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62017C8-A5B5-7E47-932B-98965B04CAE5}" type="datetimeFigureOut">
              <a:rPr lang="en-US" smtClean="0"/>
              <a:t>3/18/2019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28BDD8-9B83-1849-B778-4A2109DCBD33}" type="slidenum">
              <a:rPr lang="en-US" smtClean="0"/>
              <a:t>‹#›</a:t>
            </a:fld>
            <a:endParaRPr lang="en-US"/>
          </a:p>
        </p:txBody>
      </p:sp>
    </p:spTree>
    <p:extLst>
      <p:ext uri="{BB962C8B-B14F-4D97-AF65-F5344CB8AC3E}">
        <p14:creationId xmlns:p14="http://schemas.microsoft.com/office/powerpoint/2010/main" val="2394413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78" y="21153123"/>
            <a:ext cx="34198560" cy="6537960"/>
          </a:xfrm>
        </p:spPr>
        <p:txBody>
          <a:bodyPr anchor="t"/>
          <a:lstStyle>
            <a:lvl1pPr algn="l">
              <a:defRPr sz="19200" b="1" cap="all"/>
            </a:lvl1pPr>
          </a:lstStyle>
          <a:p>
            <a:r>
              <a:rPr lang="en-US"/>
              <a:t>Click to edit Master title style</a:t>
            </a:r>
          </a:p>
        </p:txBody>
      </p:sp>
      <p:sp>
        <p:nvSpPr>
          <p:cNvPr id="3" name="Text Placeholder 2"/>
          <p:cNvSpPr>
            <a:spLocks noGrp="1"/>
          </p:cNvSpPr>
          <p:nvPr>
            <p:ph type="body" idx="1"/>
          </p:nvPr>
        </p:nvSpPr>
        <p:spPr>
          <a:xfrm>
            <a:off x="3178178" y="13952228"/>
            <a:ext cx="34198560" cy="7200897"/>
          </a:xfrm>
        </p:spPr>
        <p:txBody>
          <a:bodyPr anchor="b"/>
          <a:lstStyle>
            <a:lvl1pPr marL="0" indent="0">
              <a:buNone/>
              <a:defRPr sz="9700">
                <a:solidFill>
                  <a:schemeClr val="tx1">
                    <a:tint val="75000"/>
                  </a:schemeClr>
                </a:solidFill>
              </a:defRPr>
            </a:lvl1pPr>
            <a:lvl2pPr marL="2194514" indent="0">
              <a:buNone/>
              <a:defRPr sz="8700">
                <a:solidFill>
                  <a:schemeClr val="tx1">
                    <a:tint val="75000"/>
                  </a:schemeClr>
                </a:solidFill>
              </a:defRPr>
            </a:lvl2pPr>
            <a:lvl3pPr marL="4389028" indent="0">
              <a:buNone/>
              <a:defRPr sz="7700">
                <a:solidFill>
                  <a:schemeClr val="tx1">
                    <a:tint val="75000"/>
                  </a:schemeClr>
                </a:solidFill>
              </a:defRPr>
            </a:lvl3pPr>
            <a:lvl4pPr marL="6583543" indent="0">
              <a:buNone/>
              <a:defRPr sz="6700">
                <a:solidFill>
                  <a:schemeClr val="tx1">
                    <a:tint val="75000"/>
                  </a:schemeClr>
                </a:solidFill>
              </a:defRPr>
            </a:lvl4pPr>
            <a:lvl5pPr marL="8778057" indent="0">
              <a:buNone/>
              <a:defRPr sz="6700">
                <a:solidFill>
                  <a:schemeClr val="tx1">
                    <a:tint val="75000"/>
                  </a:schemeClr>
                </a:solidFill>
              </a:defRPr>
            </a:lvl5pPr>
            <a:lvl6pPr marL="10972571" indent="0">
              <a:buNone/>
              <a:defRPr sz="6700">
                <a:solidFill>
                  <a:schemeClr val="tx1">
                    <a:tint val="75000"/>
                  </a:schemeClr>
                </a:solidFill>
              </a:defRPr>
            </a:lvl6pPr>
            <a:lvl7pPr marL="13167085" indent="0">
              <a:buNone/>
              <a:defRPr sz="6700">
                <a:solidFill>
                  <a:schemeClr val="tx1">
                    <a:tint val="75000"/>
                  </a:schemeClr>
                </a:solidFill>
              </a:defRPr>
            </a:lvl7pPr>
            <a:lvl8pPr marL="15361599" indent="0">
              <a:buNone/>
              <a:defRPr sz="6700">
                <a:solidFill>
                  <a:schemeClr val="tx1">
                    <a:tint val="75000"/>
                  </a:schemeClr>
                </a:solidFill>
              </a:defRPr>
            </a:lvl8pPr>
            <a:lvl9pPr marL="17556115" indent="0">
              <a:buNone/>
              <a:defRPr sz="6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2017C8-A5B5-7E47-932B-98965B04CAE5}" type="datetimeFigureOut">
              <a:rPr lang="en-US" smtClean="0"/>
              <a:t>3/18/2019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28BDD8-9B83-1849-B778-4A2109DCBD33}" type="slidenum">
              <a:rPr lang="en-US" smtClean="0"/>
              <a:t>‹#›</a:t>
            </a:fld>
            <a:endParaRPr lang="en-US"/>
          </a:p>
        </p:txBody>
      </p:sp>
    </p:spTree>
    <p:extLst>
      <p:ext uri="{BB962C8B-B14F-4D97-AF65-F5344CB8AC3E}">
        <p14:creationId xmlns:p14="http://schemas.microsoft.com/office/powerpoint/2010/main" val="3752968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243449" y="24582125"/>
            <a:ext cx="64841752" cy="69517263"/>
          </a:xfrm>
        </p:spPr>
        <p:txBody>
          <a:bodyPr/>
          <a:lstStyle>
            <a:lvl1pPr>
              <a:defRPr sz="13400"/>
            </a:lvl1pPr>
            <a:lvl2pPr>
              <a:defRPr sz="11500"/>
            </a:lvl2pPr>
            <a:lvl3pPr>
              <a:defRPr sz="9700"/>
            </a:lvl3pPr>
            <a:lvl4pPr>
              <a:defRPr sz="8700"/>
            </a:lvl4pPr>
            <a:lvl5pPr>
              <a:defRPr sz="8700"/>
            </a:lvl5pPr>
            <a:lvl6pPr>
              <a:defRPr sz="8700"/>
            </a:lvl6pPr>
            <a:lvl7pPr>
              <a:defRPr sz="8700"/>
            </a:lvl7pPr>
            <a:lvl8pPr>
              <a:defRPr sz="8700"/>
            </a:lvl8pPr>
            <a:lvl9pPr>
              <a:defRPr sz="8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2755764" y="24582125"/>
            <a:ext cx="64841758" cy="69517263"/>
          </a:xfrm>
        </p:spPr>
        <p:txBody>
          <a:bodyPr/>
          <a:lstStyle>
            <a:lvl1pPr>
              <a:defRPr sz="13400"/>
            </a:lvl1pPr>
            <a:lvl2pPr>
              <a:defRPr sz="11500"/>
            </a:lvl2pPr>
            <a:lvl3pPr>
              <a:defRPr sz="9700"/>
            </a:lvl3pPr>
            <a:lvl4pPr>
              <a:defRPr sz="8700"/>
            </a:lvl4pPr>
            <a:lvl5pPr>
              <a:defRPr sz="8700"/>
            </a:lvl5pPr>
            <a:lvl6pPr>
              <a:defRPr sz="8700"/>
            </a:lvl6pPr>
            <a:lvl7pPr>
              <a:defRPr sz="8700"/>
            </a:lvl7pPr>
            <a:lvl8pPr>
              <a:defRPr sz="8700"/>
            </a:lvl8pPr>
            <a:lvl9pPr>
              <a:defRPr sz="8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62017C8-A5B5-7E47-932B-98965B04CAE5}" type="datetimeFigureOut">
              <a:rPr lang="en-US" smtClean="0"/>
              <a:t>3/18/2019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28BDD8-9B83-1849-B778-4A2109DCBD33}" type="slidenum">
              <a:rPr lang="en-US" smtClean="0"/>
              <a:t>‹#›</a:t>
            </a:fld>
            <a:endParaRPr lang="en-US"/>
          </a:p>
        </p:txBody>
      </p:sp>
    </p:spTree>
    <p:extLst>
      <p:ext uri="{BB962C8B-B14F-4D97-AF65-F5344CB8AC3E}">
        <p14:creationId xmlns:p14="http://schemas.microsoft.com/office/powerpoint/2010/main" val="2017245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318263"/>
            <a:ext cx="3621024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2" y="7368546"/>
            <a:ext cx="17776828" cy="3070857"/>
          </a:xfrm>
        </p:spPr>
        <p:txBody>
          <a:bodyPr anchor="b"/>
          <a:lstStyle>
            <a:lvl1pPr marL="0" indent="0">
              <a:buNone/>
              <a:defRPr sz="11500" b="1"/>
            </a:lvl1pPr>
            <a:lvl2pPr marL="2194514" indent="0">
              <a:buNone/>
              <a:defRPr sz="9700" b="1"/>
            </a:lvl2pPr>
            <a:lvl3pPr marL="4389028" indent="0">
              <a:buNone/>
              <a:defRPr sz="8700" b="1"/>
            </a:lvl3pPr>
            <a:lvl4pPr marL="6583543" indent="0">
              <a:buNone/>
              <a:defRPr sz="7700" b="1"/>
            </a:lvl4pPr>
            <a:lvl5pPr marL="8778057" indent="0">
              <a:buNone/>
              <a:defRPr sz="7700" b="1"/>
            </a:lvl5pPr>
            <a:lvl6pPr marL="10972571" indent="0">
              <a:buNone/>
              <a:defRPr sz="7700" b="1"/>
            </a:lvl6pPr>
            <a:lvl7pPr marL="13167085" indent="0">
              <a:buNone/>
              <a:defRPr sz="7700" b="1"/>
            </a:lvl7pPr>
            <a:lvl8pPr marL="15361599" indent="0">
              <a:buNone/>
              <a:defRPr sz="7700" b="1"/>
            </a:lvl8pPr>
            <a:lvl9pPr marL="17556115" indent="0">
              <a:buNone/>
              <a:defRPr sz="7700" b="1"/>
            </a:lvl9pPr>
          </a:lstStyle>
          <a:p>
            <a:pPr lvl="0"/>
            <a:r>
              <a:rPr lang="en-US"/>
              <a:t>Click to edit Master text styles</a:t>
            </a:r>
          </a:p>
        </p:txBody>
      </p:sp>
      <p:sp>
        <p:nvSpPr>
          <p:cNvPr id="4" name="Content Placeholder 3"/>
          <p:cNvSpPr>
            <a:spLocks noGrp="1"/>
          </p:cNvSpPr>
          <p:nvPr>
            <p:ph sz="half" idx="2"/>
          </p:nvPr>
        </p:nvSpPr>
        <p:spPr>
          <a:xfrm>
            <a:off x="2011682" y="10439403"/>
            <a:ext cx="17776828" cy="18966183"/>
          </a:xfrm>
        </p:spPr>
        <p:txBody>
          <a:bodyPr/>
          <a:lstStyle>
            <a:lvl1pPr>
              <a:defRPr sz="11500"/>
            </a:lvl1pPr>
            <a:lvl2pPr>
              <a:defRPr sz="9700"/>
            </a:lvl2pPr>
            <a:lvl3pPr>
              <a:defRPr sz="87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3" y="7368546"/>
            <a:ext cx="17783810" cy="3070857"/>
          </a:xfrm>
        </p:spPr>
        <p:txBody>
          <a:bodyPr anchor="b"/>
          <a:lstStyle>
            <a:lvl1pPr marL="0" indent="0">
              <a:buNone/>
              <a:defRPr sz="11500" b="1"/>
            </a:lvl1pPr>
            <a:lvl2pPr marL="2194514" indent="0">
              <a:buNone/>
              <a:defRPr sz="9700" b="1"/>
            </a:lvl2pPr>
            <a:lvl3pPr marL="4389028" indent="0">
              <a:buNone/>
              <a:defRPr sz="8700" b="1"/>
            </a:lvl3pPr>
            <a:lvl4pPr marL="6583543" indent="0">
              <a:buNone/>
              <a:defRPr sz="7700" b="1"/>
            </a:lvl4pPr>
            <a:lvl5pPr marL="8778057" indent="0">
              <a:buNone/>
              <a:defRPr sz="7700" b="1"/>
            </a:lvl5pPr>
            <a:lvl6pPr marL="10972571" indent="0">
              <a:buNone/>
              <a:defRPr sz="7700" b="1"/>
            </a:lvl6pPr>
            <a:lvl7pPr marL="13167085" indent="0">
              <a:buNone/>
              <a:defRPr sz="7700" b="1"/>
            </a:lvl7pPr>
            <a:lvl8pPr marL="15361599" indent="0">
              <a:buNone/>
              <a:defRPr sz="7700" b="1"/>
            </a:lvl8pPr>
            <a:lvl9pPr marL="17556115" indent="0">
              <a:buNone/>
              <a:defRPr sz="7700" b="1"/>
            </a:lvl9pPr>
          </a:lstStyle>
          <a:p>
            <a:pPr lvl="0"/>
            <a:r>
              <a:rPr lang="en-US"/>
              <a:t>Click to edit Master text styles</a:t>
            </a:r>
          </a:p>
        </p:txBody>
      </p:sp>
      <p:sp>
        <p:nvSpPr>
          <p:cNvPr id="6" name="Content Placeholder 5"/>
          <p:cNvSpPr>
            <a:spLocks noGrp="1"/>
          </p:cNvSpPr>
          <p:nvPr>
            <p:ph sz="quarter" idx="4"/>
          </p:nvPr>
        </p:nvSpPr>
        <p:spPr>
          <a:xfrm>
            <a:off x="20438113" y="10439403"/>
            <a:ext cx="17783810" cy="18966183"/>
          </a:xfrm>
        </p:spPr>
        <p:txBody>
          <a:bodyPr/>
          <a:lstStyle>
            <a:lvl1pPr>
              <a:defRPr sz="11500"/>
            </a:lvl1pPr>
            <a:lvl2pPr>
              <a:defRPr sz="9700"/>
            </a:lvl2pPr>
            <a:lvl3pPr>
              <a:defRPr sz="87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62017C8-A5B5-7E47-932B-98965B04CAE5}" type="datetimeFigureOut">
              <a:rPr lang="en-US" smtClean="0"/>
              <a:t>3/18/2019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28BDD8-9B83-1849-B778-4A2109DCBD33}" type="slidenum">
              <a:rPr lang="en-US" smtClean="0"/>
              <a:t>‹#›</a:t>
            </a:fld>
            <a:endParaRPr lang="en-US"/>
          </a:p>
        </p:txBody>
      </p:sp>
    </p:spTree>
    <p:extLst>
      <p:ext uri="{BB962C8B-B14F-4D97-AF65-F5344CB8AC3E}">
        <p14:creationId xmlns:p14="http://schemas.microsoft.com/office/powerpoint/2010/main" val="3947019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62017C8-A5B5-7E47-932B-98965B04CAE5}" type="datetimeFigureOut">
              <a:rPr lang="en-US" smtClean="0"/>
              <a:t>3/18/2019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28BDD8-9B83-1849-B778-4A2109DCBD33}" type="slidenum">
              <a:rPr lang="en-US" smtClean="0"/>
              <a:t>‹#›</a:t>
            </a:fld>
            <a:endParaRPr lang="en-US"/>
          </a:p>
        </p:txBody>
      </p:sp>
    </p:spTree>
    <p:extLst>
      <p:ext uri="{BB962C8B-B14F-4D97-AF65-F5344CB8AC3E}">
        <p14:creationId xmlns:p14="http://schemas.microsoft.com/office/powerpoint/2010/main" val="366342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2017C8-A5B5-7E47-932B-98965B04CAE5}" type="datetimeFigureOut">
              <a:rPr lang="en-US" smtClean="0"/>
              <a:t>3/18/2019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28BDD8-9B83-1849-B778-4A2109DCBD33}" type="slidenum">
              <a:rPr lang="en-US" smtClean="0"/>
              <a:t>‹#›</a:t>
            </a:fld>
            <a:endParaRPr lang="en-US"/>
          </a:p>
        </p:txBody>
      </p:sp>
    </p:spTree>
    <p:extLst>
      <p:ext uri="{BB962C8B-B14F-4D97-AF65-F5344CB8AC3E}">
        <p14:creationId xmlns:p14="http://schemas.microsoft.com/office/powerpoint/2010/main" val="2860914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4" y="1310640"/>
            <a:ext cx="13236578" cy="5577840"/>
          </a:xfrm>
        </p:spPr>
        <p:txBody>
          <a:bodyPr anchor="b"/>
          <a:lstStyle>
            <a:lvl1pPr algn="l">
              <a:defRPr sz="9700" b="1"/>
            </a:lvl1pPr>
          </a:lstStyle>
          <a:p>
            <a:r>
              <a:rPr lang="en-US"/>
              <a:t>Click to edit Master title style</a:t>
            </a:r>
          </a:p>
        </p:txBody>
      </p:sp>
      <p:sp>
        <p:nvSpPr>
          <p:cNvPr id="3" name="Content Placeholder 2"/>
          <p:cNvSpPr>
            <a:spLocks noGrp="1"/>
          </p:cNvSpPr>
          <p:nvPr>
            <p:ph idx="1"/>
          </p:nvPr>
        </p:nvSpPr>
        <p:spPr>
          <a:xfrm>
            <a:off x="15730220" y="1310644"/>
            <a:ext cx="22491700" cy="28094943"/>
          </a:xfrm>
        </p:spPr>
        <p:txBody>
          <a:bodyPr/>
          <a:lstStyle>
            <a:lvl1pPr>
              <a:defRPr sz="15400"/>
            </a:lvl1pPr>
            <a:lvl2pPr>
              <a:defRPr sz="13400"/>
            </a:lvl2pPr>
            <a:lvl3pPr>
              <a:defRPr sz="11500"/>
            </a:lvl3pPr>
            <a:lvl4pPr>
              <a:defRPr sz="9700"/>
            </a:lvl4pPr>
            <a:lvl5pPr>
              <a:defRPr sz="9700"/>
            </a:lvl5pPr>
            <a:lvl6pPr>
              <a:defRPr sz="9700"/>
            </a:lvl6pPr>
            <a:lvl7pPr>
              <a:defRPr sz="9700"/>
            </a:lvl7pPr>
            <a:lvl8pPr>
              <a:defRPr sz="9700"/>
            </a:lvl8pPr>
            <a:lvl9pPr>
              <a:defRPr sz="9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4" y="6888484"/>
            <a:ext cx="13236578" cy="22517103"/>
          </a:xfrm>
        </p:spPr>
        <p:txBody>
          <a:bodyPr/>
          <a:lstStyle>
            <a:lvl1pPr marL="0" indent="0">
              <a:buNone/>
              <a:defRPr sz="6700"/>
            </a:lvl1pPr>
            <a:lvl2pPr marL="2194514" indent="0">
              <a:buNone/>
              <a:defRPr sz="5700"/>
            </a:lvl2pPr>
            <a:lvl3pPr marL="4389028" indent="0">
              <a:buNone/>
              <a:defRPr sz="4800"/>
            </a:lvl3pPr>
            <a:lvl4pPr marL="6583543" indent="0">
              <a:buNone/>
              <a:defRPr sz="4300"/>
            </a:lvl4pPr>
            <a:lvl5pPr marL="8778057" indent="0">
              <a:buNone/>
              <a:defRPr sz="4300"/>
            </a:lvl5pPr>
            <a:lvl6pPr marL="10972571" indent="0">
              <a:buNone/>
              <a:defRPr sz="4300"/>
            </a:lvl6pPr>
            <a:lvl7pPr marL="13167085" indent="0">
              <a:buNone/>
              <a:defRPr sz="4300"/>
            </a:lvl7pPr>
            <a:lvl8pPr marL="15361599" indent="0">
              <a:buNone/>
              <a:defRPr sz="4300"/>
            </a:lvl8pPr>
            <a:lvl9pPr marL="17556115"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662017C8-A5B5-7E47-932B-98965B04CAE5}" type="datetimeFigureOut">
              <a:rPr lang="en-US" smtClean="0"/>
              <a:t>3/18/2019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28BDD8-9B83-1849-B778-4A2109DCBD33}" type="slidenum">
              <a:rPr lang="en-US" smtClean="0"/>
              <a:t>‹#›</a:t>
            </a:fld>
            <a:endParaRPr lang="en-US"/>
          </a:p>
        </p:txBody>
      </p:sp>
    </p:spTree>
    <p:extLst>
      <p:ext uri="{BB962C8B-B14F-4D97-AF65-F5344CB8AC3E}">
        <p14:creationId xmlns:p14="http://schemas.microsoft.com/office/powerpoint/2010/main" val="833310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068" y="23042883"/>
            <a:ext cx="24140160" cy="2720343"/>
          </a:xfrm>
        </p:spPr>
        <p:txBody>
          <a:bodyPr anchor="b"/>
          <a:lstStyle>
            <a:lvl1pPr algn="l">
              <a:defRPr sz="9700" b="1"/>
            </a:lvl1pPr>
          </a:lstStyle>
          <a:p>
            <a:r>
              <a:rPr lang="en-US"/>
              <a:t>Click to edit Master title style</a:t>
            </a:r>
          </a:p>
        </p:txBody>
      </p:sp>
      <p:sp>
        <p:nvSpPr>
          <p:cNvPr id="3" name="Picture Placeholder 2"/>
          <p:cNvSpPr>
            <a:spLocks noGrp="1"/>
          </p:cNvSpPr>
          <p:nvPr>
            <p:ph type="pic" idx="1"/>
          </p:nvPr>
        </p:nvSpPr>
        <p:spPr>
          <a:xfrm>
            <a:off x="7886068" y="2941320"/>
            <a:ext cx="24140160" cy="19751040"/>
          </a:xfrm>
        </p:spPr>
        <p:txBody>
          <a:bodyPr/>
          <a:lstStyle>
            <a:lvl1pPr marL="0" indent="0">
              <a:buNone/>
              <a:defRPr sz="15400"/>
            </a:lvl1pPr>
            <a:lvl2pPr marL="2194514" indent="0">
              <a:buNone/>
              <a:defRPr sz="13400"/>
            </a:lvl2pPr>
            <a:lvl3pPr marL="4389028" indent="0">
              <a:buNone/>
              <a:defRPr sz="11500"/>
            </a:lvl3pPr>
            <a:lvl4pPr marL="6583543" indent="0">
              <a:buNone/>
              <a:defRPr sz="9700"/>
            </a:lvl4pPr>
            <a:lvl5pPr marL="8778057" indent="0">
              <a:buNone/>
              <a:defRPr sz="9700"/>
            </a:lvl5pPr>
            <a:lvl6pPr marL="10972571" indent="0">
              <a:buNone/>
              <a:defRPr sz="9700"/>
            </a:lvl6pPr>
            <a:lvl7pPr marL="13167085" indent="0">
              <a:buNone/>
              <a:defRPr sz="9700"/>
            </a:lvl7pPr>
            <a:lvl8pPr marL="15361599" indent="0">
              <a:buNone/>
              <a:defRPr sz="9700"/>
            </a:lvl8pPr>
            <a:lvl9pPr marL="17556115" indent="0">
              <a:buNone/>
              <a:defRPr sz="9700"/>
            </a:lvl9pPr>
          </a:lstStyle>
          <a:p>
            <a:r>
              <a:rPr lang="en-US"/>
              <a:t>Drag picture to placeholder or click icon to add</a:t>
            </a:r>
          </a:p>
        </p:txBody>
      </p:sp>
      <p:sp>
        <p:nvSpPr>
          <p:cNvPr id="4" name="Text Placeholder 3"/>
          <p:cNvSpPr>
            <a:spLocks noGrp="1"/>
          </p:cNvSpPr>
          <p:nvPr>
            <p:ph type="body" sz="half" idx="2"/>
          </p:nvPr>
        </p:nvSpPr>
        <p:spPr>
          <a:xfrm>
            <a:off x="7886068" y="25763226"/>
            <a:ext cx="24140160" cy="3863337"/>
          </a:xfrm>
        </p:spPr>
        <p:txBody>
          <a:bodyPr/>
          <a:lstStyle>
            <a:lvl1pPr marL="0" indent="0">
              <a:buNone/>
              <a:defRPr sz="6700"/>
            </a:lvl1pPr>
            <a:lvl2pPr marL="2194514" indent="0">
              <a:buNone/>
              <a:defRPr sz="5700"/>
            </a:lvl2pPr>
            <a:lvl3pPr marL="4389028" indent="0">
              <a:buNone/>
              <a:defRPr sz="4800"/>
            </a:lvl3pPr>
            <a:lvl4pPr marL="6583543" indent="0">
              <a:buNone/>
              <a:defRPr sz="4300"/>
            </a:lvl4pPr>
            <a:lvl5pPr marL="8778057" indent="0">
              <a:buNone/>
              <a:defRPr sz="4300"/>
            </a:lvl5pPr>
            <a:lvl6pPr marL="10972571" indent="0">
              <a:buNone/>
              <a:defRPr sz="4300"/>
            </a:lvl6pPr>
            <a:lvl7pPr marL="13167085" indent="0">
              <a:buNone/>
              <a:defRPr sz="4300"/>
            </a:lvl7pPr>
            <a:lvl8pPr marL="15361599" indent="0">
              <a:buNone/>
              <a:defRPr sz="4300"/>
            </a:lvl8pPr>
            <a:lvl9pPr marL="17556115"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662017C8-A5B5-7E47-932B-98965B04CAE5}" type="datetimeFigureOut">
              <a:rPr lang="en-US" smtClean="0"/>
              <a:t>3/18/2019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28BDD8-9B83-1849-B778-4A2109DCBD33}" type="slidenum">
              <a:rPr lang="en-US" smtClean="0"/>
              <a:t>‹#›</a:t>
            </a:fld>
            <a:endParaRPr lang="en-US"/>
          </a:p>
        </p:txBody>
      </p:sp>
    </p:spTree>
    <p:extLst>
      <p:ext uri="{BB962C8B-B14F-4D97-AF65-F5344CB8AC3E}">
        <p14:creationId xmlns:p14="http://schemas.microsoft.com/office/powerpoint/2010/main" val="1806995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62017C8-A5B5-7E47-932B-98965B04CAE5}" type="datetimeFigureOut">
              <a:rPr lang="en-US" smtClean="0"/>
              <a:t>3/18/2019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28BDD8-9B83-1849-B778-4A2109DCBD33}" type="slidenum">
              <a:rPr lang="en-US" smtClean="0"/>
              <a:t>‹#›</a:t>
            </a:fld>
            <a:endParaRPr lang="en-US"/>
          </a:p>
        </p:txBody>
      </p:sp>
    </p:spTree>
    <p:extLst>
      <p:ext uri="{BB962C8B-B14F-4D97-AF65-F5344CB8AC3E}">
        <p14:creationId xmlns:p14="http://schemas.microsoft.com/office/powerpoint/2010/main" val="256646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5012492" y="4221485"/>
            <a:ext cx="32585028" cy="8987790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243452" y="4221485"/>
            <a:ext cx="97098482" cy="8987790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62017C8-A5B5-7E47-932B-98965B04CAE5}" type="datetimeFigureOut">
              <a:rPr lang="en-US" smtClean="0"/>
              <a:t>3/18/2019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28BDD8-9B83-1849-B778-4A2109DCBD33}" type="slidenum">
              <a:rPr lang="en-US" smtClean="0"/>
              <a:t>‹#›</a:t>
            </a:fld>
            <a:endParaRPr lang="en-US"/>
          </a:p>
        </p:txBody>
      </p:sp>
    </p:spTree>
    <p:extLst>
      <p:ext uri="{BB962C8B-B14F-4D97-AF65-F5344CB8AC3E}">
        <p14:creationId xmlns:p14="http://schemas.microsoft.com/office/powerpoint/2010/main" val="2634695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11680" y="1318263"/>
            <a:ext cx="36210240" cy="5486400"/>
          </a:xfrm>
          <a:prstGeom prst="rect">
            <a:avLst/>
          </a:prstGeom>
        </p:spPr>
        <p:txBody>
          <a:bodyPr vert="horz" lIns="438903" tIns="219451" rIns="438903" bIns="219451" rtlCol="0" anchor="ctr">
            <a:normAutofit/>
          </a:bodyPr>
          <a:lstStyle/>
          <a:p>
            <a:r>
              <a:rPr lang="en-US"/>
              <a:t>Click to edit Master title style</a:t>
            </a:r>
          </a:p>
        </p:txBody>
      </p:sp>
      <p:sp>
        <p:nvSpPr>
          <p:cNvPr id="3" name="Text Placeholder 2"/>
          <p:cNvSpPr>
            <a:spLocks noGrp="1"/>
          </p:cNvSpPr>
          <p:nvPr>
            <p:ph type="body" idx="1"/>
          </p:nvPr>
        </p:nvSpPr>
        <p:spPr>
          <a:xfrm>
            <a:off x="2011680" y="7680965"/>
            <a:ext cx="36210240" cy="21724623"/>
          </a:xfrm>
          <a:prstGeom prst="rect">
            <a:avLst/>
          </a:prstGeom>
        </p:spPr>
        <p:txBody>
          <a:bodyPr vert="horz" lIns="438903" tIns="219451" rIns="438903" bIns="21945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011680" y="30510483"/>
            <a:ext cx="9387840" cy="1752600"/>
          </a:xfrm>
          <a:prstGeom prst="rect">
            <a:avLst/>
          </a:prstGeom>
        </p:spPr>
        <p:txBody>
          <a:bodyPr vert="horz" lIns="438903" tIns="219451" rIns="438903" bIns="219451" rtlCol="0" anchor="ctr"/>
          <a:lstStyle>
            <a:lvl1pPr algn="l">
              <a:defRPr sz="5700">
                <a:solidFill>
                  <a:schemeClr val="tx1">
                    <a:tint val="75000"/>
                  </a:schemeClr>
                </a:solidFill>
              </a:defRPr>
            </a:lvl1pPr>
          </a:lstStyle>
          <a:p>
            <a:fld id="{662017C8-A5B5-7E47-932B-98965B04CAE5}" type="datetimeFigureOut">
              <a:rPr lang="en-US" smtClean="0"/>
              <a:t>3/18/2019</a:t>
            </a:fld>
            <a:endParaRPr lang="en-US"/>
          </a:p>
        </p:txBody>
      </p:sp>
      <p:sp>
        <p:nvSpPr>
          <p:cNvPr id="5" name="Footer Placeholder 4"/>
          <p:cNvSpPr>
            <a:spLocks noGrp="1"/>
          </p:cNvSpPr>
          <p:nvPr>
            <p:ph type="ftr" sz="quarter" idx="3"/>
          </p:nvPr>
        </p:nvSpPr>
        <p:spPr>
          <a:xfrm>
            <a:off x="13746480" y="30510483"/>
            <a:ext cx="12740640" cy="1752600"/>
          </a:xfrm>
          <a:prstGeom prst="rect">
            <a:avLst/>
          </a:prstGeom>
        </p:spPr>
        <p:txBody>
          <a:bodyPr vert="horz" lIns="438903" tIns="219451" rIns="438903" bIns="219451" rtlCol="0" anchor="ctr"/>
          <a:lstStyle>
            <a:lvl1pPr algn="ctr">
              <a:defRPr sz="5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834080" y="30510483"/>
            <a:ext cx="9387840" cy="1752600"/>
          </a:xfrm>
          <a:prstGeom prst="rect">
            <a:avLst/>
          </a:prstGeom>
        </p:spPr>
        <p:txBody>
          <a:bodyPr vert="horz" lIns="438903" tIns="219451" rIns="438903" bIns="219451" rtlCol="0" anchor="ctr"/>
          <a:lstStyle>
            <a:lvl1pPr algn="r">
              <a:defRPr sz="5700">
                <a:solidFill>
                  <a:schemeClr val="tx1">
                    <a:tint val="75000"/>
                  </a:schemeClr>
                </a:solidFill>
              </a:defRPr>
            </a:lvl1pPr>
          </a:lstStyle>
          <a:p>
            <a:fld id="{4D28BDD8-9B83-1849-B778-4A2109DCBD33}" type="slidenum">
              <a:rPr lang="en-US" smtClean="0"/>
              <a:t>‹#›</a:t>
            </a:fld>
            <a:endParaRPr lang="en-US"/>
          </a:p>
        </p:txBody>
      </p:sp>
    </p:spTree>
    <p:extLst>
      <p:ext uri="{BB962C8B-B14F-4D97-AF65-F5344CB8AC3E}">
        <p14:creationId xmlns:p14="http://schemas.microsoft.com/office/powerpoint/2010/main" val="15216132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389028" rtl="0" eaLnBrk="1" latinLnBrk="0" hangingPunct="1">
        <a:spcBef>
          <a:spcPct val="0"/>
        </a:spcBef>
        <a:buNone/>
        <a:defRPr sz="21100" kern="1200">
          <a:solidFill>
            <a:schemeClr val="tx1"/>
          </a:solidFill>
          <a:latin typeface="+mj-lt"/>
          <a:ea typeface="+mj-ea"/>
          <a:cs typeface="+mj-cs"/>
        </a:defRPr>
      </a:lvl1pPr>
    </p:titleStyle>
    <p:bodyStyle>
      <a:lvl1pPr marL="1645886" indent="-1645886" algn="l" defTabSz="4389028"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086" indent="-1371572" algn="l" defTabSz="438902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286" indent="-1097257" algn="l" defTabSz="438902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800"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4pPr>
      <a:lvl5pPr marL="9875314"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5pPr>
      <a:lvl6pPr marL="1206982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6pPr>
      <a:lvl7pPr marL="1426434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7pPr>
      <a:lvl8pPr marL="1645885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8pPr>
      <a:lvl9pPr marL="1865337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9pPr>
    </p:bodyStyle>
    <p:otherStyle>
      <a:defPPr>
        <a:defRPr lang="en-US"/>
      </a:defPPr>
      <a:lvl1pPr marL="0" algn="l" defTabSz="4389028" rtl="0" eaLnBrk="1" latinLnBrk="0" hangingPunct="1">
        <a:defRPr sz="8700" kern="1200">
          <a:solidFill>
            <a:schemeClr val="tx1"/>
          </a:solidFill>
          <a:latin typeface="+mn-lt"/>
          <a:ea typeface="+mn-ea"/>
          <a:cs typeface="+mn-cs"/>
        </a:defRPr>
      </a:lvl1pPr>
      <a:lvl2pPr marL="2194514" algn="l" defTabSz="4389028" rtl="0" eaLnBrk="1" latinLnBrk="0" hangingPunct="1">
        <a:defRPr sz="8700" kern="1200">
          <a:solidFill>
            <a:schemeClr val="tx1"/>
          </a:solidFill>
          <a:latin typeface="+mn-lt"/>
          <a:ea typeface="+mn-ea"/>
          <a:cs typeface="+mn-cs"/>
        </a:defRPr>
      </a:lvl2pPr>
      <a:lvl3pPr marL="4389028" algn="l" defTabSz="4389028" rtl="0" eaLnBrk="1" latinLnBrk="0" hangingPunct="1">
        <a:defRPr sz="8700" kern="1200">
          <a:solidFill>
            <a:schemeClr val="tx1"/>
          </a:solidFill>
          <a:latin typeface="+mn-lt"/>
          <a:ea typeface="+mn-ea"/>
          <a:cs typeface="+mn-cs"/>
        </a:defRPr>
      </a:lvl3pPr>
      <a:lvl4pPr marL="6583543" algn="l" defTabSz="4389028" rtl="0" eaLnBrk="1" latinLnBrk="0" hangingPunct="1">
        <a:defRPr sz="8700" kern="1200">
          <a:solidFill>
            <a:schemeClr val="tx1"/>
          </a:solidFill>
          <a:latin typeface="+mn-lt"/>
          <a:ea typeface="+mn-ea"/>
          <a:cs typeface="+mn-cs"/>
        </a:defRPr>
      </a:lvl4pPr>
      <a:lvl5pPr marL="8778057" algn="l" defTabSz="4389028" rtl="0" eaLnBrk="1" latinLnBrk="0" hangingPunct="1">
        <a:defRPr sz="8700" kern="1200">
          <a:solidFill>
            <a:schemeClr val="tx1"/>
          </a:solidFill>
          <a:latin typeface="+mn-lt"/>
          <a:ea typeface="+mn-ea"/>
          <a:cs typeface="+mn-cs"/>
        </a:defRPr>
      </a:lvl5pPr>
      <a:lvl6pPr marL="10972571" algn="l" defTabSz="4389028" rtl="0" eaLnBrk="1" latinLnBrk="0" hangingPunct="1">
        <a:defRPr sz="8700" kern="1200">
          <a:solidFill>
            <a:schemeClr val="tx1"/>
          </a:solidFill>
          <a:latin typeface="+mn-lt"/>
          <a:ea typeface="+mn-ea"/>
          <a:cs typeface="+mn-cs"/>
        </a:defRPr>
      </a:lvl6pPr>
      <a:lvl7pPr marL="13167085" algn="l" defTabSz="4389028" rtl="0" eaLnBrk="1" latinLnBrk="0" hangingPunct="1">
        <a:defRPr sz="8700" kern="1200">
          <a:solidFill>
            <a:schemeClr val="tx1"/>
          </a:solidFill>
          <a:latin typeface="+mn-lt"/>
          <a:ea typeface="+mn-ea"/>
          <a:cs typeface="+mn-cs"/>
        </a:defRPr>
      </a:lvl7pPr>
      <a:lvl8pPr marL="15361599" algn="l" defTabSz="4389028" rtl="0" eaLnBrk="1" latinLnBrk="0" hangingPunct="1">
        <a:defRPr sz="8700" kern="1200">
          <a:solidFill>
            <a:schemeClr val="tx1"/>
          </a:solidFill>
          <a:latin typeface="+mn-lt"/>
          <a:ea typeface="+mn-ea"/>
          <a:cs typeface="+mn-cs"/>
        </a:defRPr>
      </a:lvl8pPr>
      <a:lvl9pPr marL="17556115" algn="l" defTabSz="4389028" rtl="0" eaLnBrk="1" latinLnBrk="0" hangingPunct="1">
        <a:defRPr sz="8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5.png"/><Relationship Id="rId3" Type="http://schemas.openxmlformats.org/officeDocument/2006/relationships/image" Target="../media/image1.png"/><Relationship Id="rId21" Type="http://schemas.openxmlformats.org/officeDocument/2006/relationships/image" Target="../media/image17.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4.jpg"/><Relationship Id="rId2" Type="http://schemas.openxmlformats.org/officeDocument/2006/relationships/notesSlide" Target="../notesSlides/notesSlide1.xml"/><Relationship Id="rId16" Type="http://schemas.openxmlformats.org/officeDocument/2006/relationships/image" Target="../media/image13.jpg"/><Relationship Id="rId20"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2.jpg"/><Relationship Id="rId23" Type="http://schemas.openxmlformats.org/officeDocument/2006/relationships/image" Target="../media/image19.png"/><Relationship Id="rId10" Type="http://schemas.openxmlformats.org/officeDocument/2006/relationships/image" Target="../media/image8.png"/><Relationship Id="rId19" Type="http://schemas.openxmlformats.org/officeDocument/2006/relationships/chart" Target="../charts/chart2.xml"/><Relationship Id="rId4" Type="http://schemas.openxmlformats.org/officeDocument/2006/relationships/image" Target="../media/image2.tiff"/><Relationship Id="rId9" Type="http://schemas.openxmlformats.org/officeDocument/2006/relationships/image" Target="../media/image7.png"/><Relationship Id="rId14" Type="http://schemas.openxmlformats.org/officeDocument/2006/relationships/chart" Target="../charts/chart1.xml"/><Relationship Id="rId22"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grpSp>
        <p:nvGrpSpPr>
          <p:cNvPr id="13" name="Group 12"/>
          <p:cNvGrpSpPr/>
          <p:nvPr/>
        </p:nvGrpSpPr>
        <p:grpSpPr>
          <a:xfrm>
            <a:off x="11137201" y="26851575"/>
            <a:ext cx="16580265" cy="5554543"/>
            <a:chOff x="29990736" y="14208099"/>
            <a:chExt cx="9882848" cy="8803036"/>
          </a:xfrm>
        </p:grpSpPr>
        <p:sp>
          <p:nvSpPr>
            <p:cNvPr id="65" name="Rounded Rectangle 64"/>
            <p:cNvSpPr/>
            <p:nvPr/>
          </p:nvSpPr>
          <p:spPr>
            <a:xfrm>
              <a:off x="29990736" y="14208099"/>
              <a:ext cx="9882848" cy="8803036"/>
            </a:xfrm>
            <a:prstGeom prst="roundRect">
              <a:avLst>
                <a:gd name="adj" fmla="val 0"/>
              </a:avLst>
            </a:prstGeom>
            <a:solidFill>
              <a:schemeClr val="bg1"/>
            </a:solidFill>
            <a:ln w="76200">
              <a:solidFill>
                <a:srgbClr val="1388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00"/>
            </a:p>
          </p:txBody>
        </p:sp>
        <p:sp>
          <p:nvSpPr>
            <p:cNvPr id="25" name="TextBox 24">
              <a:extLst>
                <a:ext uri="{FF2B5EF4-FFF2-40B4-BE49-F238E27FC236}">
                  <a16:creationId xmlns:a16="http://schemas.microsoft.com/office/drawing/2014/main" id="{72BB50AB-05F9-427A-ADE0-03DA23E82902}"/>
                </a:ext>
              </a:extLst>
            </p:cNvPr>
            <p:cNvSpPr txBox="1"/>
            <p:nvPr/>
          </p:nvSpPr>
          <p:spPr>
            <a:xfrm>
              <a:off x="30138022" y="14602929"/>
              <a:ext cx="8257329" cy="1121883"/>
            </a:xfrm>
            <a:prstGeom prst="rect">
              <a:avLst/>
            </a:prstGeom>
            <a:noFill/>
          </p:spPr>
          <p:txBody>
            <a:bodyPr wrap="square" rtlCol="0">
              <a:spAutoFit/>
            </a:bodyPr>
            <a:lstStyle/>
            <a:p>
              <a:r>
                <a:rPr lang="en-US" sz="4000" b="1" dirty="0"/>
                <a:t>References and Acknowledgements </a:t>
              </a:r>
              <a:endParaRPr lang="en-US" sz="2400" dirty="0"/>
            </a:p>
          </p:txBody>
        </p:sp>
      </p:grpSp>
      <p:sp>
        <p:nvSpPr>
          <p:cNvPr id="56" name="Rounded Rectangle 55"/>
          <p:cNvSpPr/>
          <p:nvPr/>
        </p:nvSpPr>
        <p:spPr>
          <a:xfrm>
            <a:off x="400232" y="4938963"/>
            <a:ext cx="10287000" cy="27467155"/>
          </a:xfrm>
          <a:prstGeom prst="roundRect">
            <a:avLst>
              <a:gd name="adj" fmla="val 0"/>
            </a:avLst>
          </a:prstGeom>
          <a:solidFill>
            <a:schemeClr val="bg1"/>
          </a:solidFill>
          <a:ln w="76200">
            <a:solidFill>
              <a:srgbClr val="1388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500" dirty="0"/>
              <a:t>                 </a:t>
            </a:r>
          </a:p>
        </p:txBody>
      </p:sp>
      <p:sp>
        <p:nvSpPr>
          <p:cNvPr id="126" name="Rounded Rectangle 125">
            <a:extLst>
              <a:ext uri="{FF2B5EF4-FFF2-40B4-BE49-F238E27FC236}">
                <a16:creationId xmlns:a16="http://schemas.microsoft.com/office/drawing/2014/main" id="{85E5BD21-5802-D940-BD25-F37315811473}"/>
              </a:ext>
            </a:extLst>
          </p:cNvPr>
          <p:cNvSpPr/>
          <p:nvPr/>
        </p:nvSpPr>
        <p:spPr>
          <a:xfrm>
            <a:off x="28038699" y="4924926"/>
            <a:ext cx="11794670" cy="18949646"/>
          </a:xfrm>
          <a:prstGeom prst="roundRect">
            <a:avLst>
              <a:gd name="adj" fmla="val 0"/>
            </a:avLst>
          </a:prstGeom>
          <a:solidFill>
            <a:schemeClr val="bg1"/>
          </a:solidFill>
          <a:ln w="76200">
            <a:solidFill>
              <a:srgbClr val="1388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300" dirty="0">
                <a:solidFill>
                  <a:schemeClr val="tx1"/>
                </a:solidFill>
              </a:rPr>
              <a:t> </a:t>
            </a:r>
          </a:p>
        </p:txBody>
      </p:sp>
      <p:sp>
        <p:nvSpPr>
          <p:cNvPr id="174" name="Rounded Rectangle 173">
            <a:extLst>
              <a:ext uri="{FF2B5EF4-FFF2-40B4-BE49-F238E27FC236}">
                <a16:creationId xmlns:a16="http://schemas.microsoft.com/office/drawing/2014/main" id="{85E5BD21-5802-D940-BD25-F37315811473}"/>
              </a:ext>
            </a:extLst>
          </p:cNvPr>
          <p:cNvSpPr/>
          <p:nvPr/>
        </p:nvSpPr>
        <p:spPr>
          <a:xfrm>
            <a:off x="11101241" y="4938963"/>
            <a:ext cx="16616225" cy="21505429"/>
          </a:xfrm>
          <a:prstGeom prst="roundRect">
            <a:avLst>
              <a:gd name="adj" fmla="val 0"/>
            </a:avLst>
          </a:prstGeom>
          <a:solidFill>
            <a:schemeClr val="bg1"/>
          </a:solidFill>
          <a:ln w="76200">
            <a:solidFill>
              <a:srgbClr val="1388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300" dirty="0">
                <a:solidFill>
                  <a:schemeClr val="tx1"/>
                </a:solidFill>
              </a:rPr>
              <a:t> </a:t>
            </a:r>
          </a:p>
        </p:txBody>
      </p:sp>
      <p:sp>
        <p:nvSpPr>
          <p:cNvPr id="43" name="Rounded Rectangle 42"/>
          <p:cNvSpPr/>
          <p:nvPr/>
        </p:nvSpPr>
        <p:spPr>
          <a:xfrm>
            <a:off x="351876" y="242069"/>
            <a:ext cx="39489838" cy="4371107"/>
          </a:xfrm>
          <a:prstGeom prst="roundRect">
            <a:avLst>
              <a:gd name="adj" fmla="val 0"/>
            </a:avLst>
          </a:prstGeom>
          <a:solidFill>
            <a:schemeClr val="accent3">
              <a:lumMod val="20000"/>
              <a:lumOff val="80000"/>
            </a:schemeClr>
          </a:solidFill>
          <a:ln w="76200">
            <a:solidFill>
              <a:srgbClr val="13880C"/>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lIns="91411" tIns="45701" rIns="91411" bIns="45701" rtlCol="0" anchor="ctr"/>
          <a:lstStyle/>
          <a:p>
            <a:pPr algn="ctr"/>
            <a:endParaRPr lang="en-US" sz="11500" dirty="0">
              <a:ln>
                <a:solidFill>
                  <a:srgbClr val="000000"/>
                </a:solidFill>
              </a:ln>
              <a:noFill/>
            </a:endParaRPr>
          </a:p>
        </p:txBody>
      </p:sp>
      <p:sp>
        <p:nvSpPr>
          <p:cNvPr id="7" name="TextBox 6"/>
          <p:cNvSpPr txBox="1"/>
          <p:nvPr/>
        </p:nvSpPr>
        <p:spPr>
          <a:xfrm>
            <a:off x="841133" y="340565"/>
            <a:ext cx="33986566" cy="4259492"/>
          </a:xfrm>
          <a:prstGeom prst="rect">
            <a:avLst/>
          </a:prstGeom>
          <a:noFill/>
          <a:effectLst>
            <a:softEdge rad="317500"/>
          </a:effectLst>
        </p:spPr>
        <p:txBody>
          <a:bodyPr wrap="square" lIns="438768" tIns="219389" rIns="438768" bIns="219389" rtlCol="0">
            <a:spAutoFit/>
          </a:bodyPr>
          <a:lstStyle/>
          <a:p>
            <a:r>
              <a:rPr lang="en-US" sz="8000" dirty="0"/>
              <a:t>Using Airborne Hyperspectral and LiDAR Remote Sensing to Map </a:t>
            </a:r>
          </a:p>
          <a:p>
            <a:r>
              <a:rPr lang="en-US" sz="8000" dirty="0"/>
              <a:t>Tree Species Distribution at Harvard Forest, Massachusetts, USA</a:t>
            </a:r>
          </a:p>
          <a:p>
            <a:pPr algn="ctr"/>
            <a:endParaRPr lang="en-US" sz="8800" b="1" dirty="0"/>
          </a:p>
        </p:txBody>
      </p:sp>
      <p:pic>
        <p:nvPicPr>
          <p:cNvPr id="2" name="Picture 1"/>
          <p:cNvPicPr>
            <a:picLocks noChangeAspect="1"/>
          </p:cNvPicPr>
          <p:nvPr/>
        </p:nvPicPr>
        <p:blipFill>
          <a:blip r:embed="rId3"/>
          <a:stretch>
            <a:fillRect/>
          </a:stretch>
        </p:blipFill>
        <p:spPr>
          <a:xfrm>
            <a:off x="29933064" y="1129597"/>
            <a:ext cx="9401753" cy="2681427"/>
          </a:xfrm>
          <a:prstGeom prst="rect">
            <a:avLst/>
          </a:prstGeom>
        </p:spPr>
      </p:pic>
      <p:sp>
        <p:nvSpPr>
          <p:cNvPr id="5" name="TextBox 4">
            <a:extLst>
              <a:ext uri="{FF2B5EF4-FFF2-40B4-BE49-F238E27FC236}">
                <a16:creationId xmlns:a16="http://schemas.microsoft.com/office/drawing/2014/main" id="{BC2E9952-EF9A-43A3-9B7A-ACD6C8BC50B0}"/>
              </a:ext>
            </a:extLst>
          </p:cNvPr>
          <p:cNvSpPr txBox="1"/>
          <p:nvPr/>
        </p:nvSpPr>
        <p:spPr>
          <a:xfrm>
            <a:off x="883335" y="5255291"/>
            <a:ext cx="9483938" cy="14680942"/>
          </a:xfrm>
          <a:prstGeom prst="rect">
            <a:avLst/>
          </a:prstGeom>
          <a:noFill/>
        </p:spPr>
        <p:txBody>
          <a:bodyPr wrap="square" rtlCol="0">
            <a:spAutoFit/>
          </a:bodyPr>
          <a:lstStyle/>
          <a:p>
            <a:r>
              <a:rPr lang="en-US" sz="4000" b="1" dirty="0"/>
              <a:t>Background</a:t>
            </a:r>
          </a:p>
          <a:p>
            <a:r>
              <a:rPr lang="en-US" sz="2800" dirty="0"/>
              <a:t>The ability to classify species at the individual tree crown level using high resolution remote sensing is an important step in scaling species – specific information to whole ecosystems. In closed canopy temperate forests, efforts to achieve this goal are hampered by the challenges of:</a:t>
            </a:r>
          </a:p>
          <a:p>
            <a:pPr marL="514350" indent="-514350">
              <a:buAutoNum type="arabicParenR"/>
            </a:pPr>
            <a:r>
              <a:rPr lang="en-US" sz="2800" dirty="0"/>
              <a:t>distinguishing multiple tree species that have similar spectral properties </a:t>
            </a:r>
          </a:p>
          <a:p>
            <a:pPr marL="514350" indent="-514350">
              <a:buAutoNum type="arabicParenR"/>
            </a:pPr>
            <a:r>
              <a:rPr lang="en-US" sz="2800" dirty="0"/>
              <a:t>automating tree crown delineation. </a:t>
            </a:r>
          </a:p>
          <a:p>
            <a:endParaRPr lang="en-US" sz="2800" dirty="0"/>
          </a:p>
          <a:p>
            <a:r>
              <a:rPr lang="en-US" sz="2800" dirty="0"/>
              <a:t>We combined high resolution hyperspectral and LiDAR remote sensing data collected by the National Ecological Observatory Network (NEON) to map and classify individual trees across the Harvard Forest, in </a:t>
            </a:r>
            <a:r>
              <a:rPr lang="en-US" sz="2800" dirty="0" err="1"/>
              <a:t>Petersham</a:t>
            </a:r>
            <a:r>
              <a:rPr lang="en-US" sz="2800" dirty="0"/>
              <a:t>, Massachusetts (Fig 1). </a:t>
            </a:r>
          </a:p>
          <a:p>
            <a:endParaRPr lang="en-US" sz="2800" dirty="0"/>
          </a:p>
          <a:p>
            <a:r>
              <a:rPr lang="en-US" sz="2800" dirty="0"/>
              <a:t> </a:t>
            </a:r>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r>
              <a:rPr lang="en-US" sz="4000" b="1" dirty="0"/>
              <a:t>Methods</a:t>
            </a:r>
          </a:p>
          <a:p>
            <a:r>
              <a:rPr lang="en-US" sz="2800" dirty="0"/>
              <a:t>Using Forest inventory data from the </a:t>
            </a:r>
            <a:r>
              <a:rPr lang="en-US" sz="2800" dirty="0" err="1"/>
              <a:t>ForestGEO</a:t>
            </a:r>
            <a:r>
              <a:rPr lang="en-US" sz="2800" dirty="0"/>
              <a:t> </a:t>
            </a:r>
            <a:r>
              <a:rPr lang="en-US" sz="2800" dirty="0" err="1"/>
              <a:t>MegaPlot</a:t>
            </a:r>
            <a:r>
              <a:rPr lang="en-US" sz="2800" dirty="0"/>
              <a:t>, and multi-temporal UAV imagery, we manually delineated over 1300 tree crowns from 7 dominant tree species. Hyperspectral indices and LiDAR metrics were extracted from each crown and used to train and validate a random forest classifier.</a:t>
            </a:r>
          </a:p>
        </p:txBody>
      </p:sp>
      <p:sp>
        <p:nvSpPr>
          <p:cNvPr id="6" name="TextBox 5">
            <a:extLst>
              <a:ext uri="{FF2B5EF4-FFF2-40B4-BE49-F238E27FC236}">
                <a16:creationId xmlns:a16="http://schemas.microsoft.com/office/drawing/2014/main" id="{2D42CA52-4858-4989-A63D-7A225455A598}"/>
              </a:ext>
            </a:extLst>
          </p:cNvPr>
          <p:cNvSpPr txBox="1"/>
          <p:nvPr/>
        </p:nvSpPr>
        <p:spPr>
          <a:xfrm>
            <a:off x="1193296" y="3127821"/>
            <a:ext cx="29043233" cy="1477328"/>
          </a:xfrm>
          <a:prstGeom prst="rect">
            <a:avLst/>
          </a:prstGeom>
          <a:noFill/>
        </p:spPr>
        <p:txBody>
          <a:bodyPr wrap="square" rtlCol="0">
            <a:spAutoFit/>
          </a:bodyPr>
          <a:lstStyle/>
          <a:p>
            <a:r>
              <a:rPr lang="en-US" sz="5400" dirty="0"/>
              <a:t>Jack Hastings</a:t>
            </a:r>
            <a:r>
              <a:rPr lang="en-US" sz="5400" baseline="30000" dirty="0"/>
              <a:t>1</a:t>
            </a:r>
            <a:r>
              <a:rPr lang="en-US" sz="5400" dirty="0"/>
              <a:t>, Scott Ollinger</a:t>
            </a:r>
            <a:r>
              <a:rPr lang="en-US" sz="5400" baseline="30000" dirty="0"/>
              <a:t>1,2</a:t>
            </a:r>
            <a:r>
              <a:rPr lang="en-US" sz="5400" dirty="0"/>
              <a:t>, Andrew Ouimette</a:t>
            </a:r>
            <a:r>
              <a:rPr lang="en-US" sz="5400" baseline="30000" dirty="0"/>
              <a:t>2</a:t>
            </a:r>
            <a:r>
              <a:rPr lang="en-US" sz="5400" dirty="0"/>
              <a:t>, Franklin Sullivan</a:t>
            </a:r>
            <a:r>
              <a:rPr lang="en-US" sz="5400" baseline="30000" dirty="0"/>
              <a:t>2</a:t>
            </a:r>
            <a:r>
              <a:rPr lang="en-US" sz="5400" dirty="0"/>
              <a:t>, Michael Palace</a:t>
            </a:r>
            <a:r>
              <a:rPr lang="en-US" sz="5400" baseline="30000" dirty="0"/>
              <a:t>2</a:t>
            </a:r>
            <a:r>
              <a:rPr lang="en-US" sz="5400" dirty="0"/>
              <a:t>, David Basler</a:t>
            </a:r>
            <a:r>
              <a:rPr lang="en-US" sz="5400" baseline="30000" dirty="0"/>
              <a:t>3</a:t>
            </a:r>
            <a:endParaRPr lang="en-US" sz="5400" dirty="0"/>
          </a:p>
          <a:p>
            <a:r>
              <a:rPr lang="en-US" sz="3600" kern="0" dirty="0">
                <a:solidFill>
                  <a:srgbClr val="000000"/>
                </a:solidFill>
              </a:rPr>
              <a:t>1. Department of Natural Resources and the Environment, 2. Earth Systems Research Center, University of New Hampshire, 3. Harvard University</a:t>
            </a:r>
          </a:p>
        </p:txBody>
      </p:sp>
      <p:grpSp>
        <p:nvGrpSpPr>
          <p:cNvPr id="32" name="Group 31"/>
          <p:cNvGrpSpPr/>
          <p:nvPr/>
        </p:nvGrpSpPr>
        <p:grpSpPr>
          <a:xfrm>
            <a:off x="19280003" y="26958061"/>
            <a:ext cx="8307039" cy="1321743"/>
            <a:chOff x="12708406" y="30508995"/>
            <a:chExt cx="8307039" cy="1321743"/>
          </a:xfrm>
        </p:grpSpPr>
        <p:sp>
          <p:nvSpPr>
            <p:cNvPr id="48" name="Rectangle 47">
              <a:extLst>
                <a:ext uri="{FF2B5EF4-FFF2-40B4-BE49-F238E27FC236}">
                  <a16:creationId xmlns:a16="http://schemas.microsoft.com/office/drawing/2014/main" id="{B5EDAF9E-DC60-41BB-BCD2-47C0B4A284B1}"/>
                </a:ext>
              </a:extLst>
            </p:cNvPr>
            <p:cNvSpPr/>
            <p:nvPr/>
          </p:nvSpPr>
          <p:spPr>
            <a:xfrm>
              <a:off x="12708406" y="30508995"/>
              <a:ext cx="8307039" cy="132174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6" name="Picture 2" descr="C:\Users\Rebecca\Dropbox\Talks and Presentations\NERC Poster 2015\nsf1.tif">
              <a:extLst>
                <a:ext uri="{FF2B5EF4-FFF2-40B4-BE49-F238E27FC236}">
                  <a16:creationId xmlns:a16="http://schemas.microsoft.com/office/drawing/2014/main" id="{D1FCCAED-1619-4EDA-A4B9-B4417B152F4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843737" y="30568369"/>
              <a:ext cx="1325732" cy="1192433"/>
            </a:xfrm>
            <a:prstGeom prst="rect">
              <a:avLst/>
            </a:prstGeom>
            <a:solidFill>
              <a:schemeClr val="bg2"/>
            </a:solidFill>
            <a:extLst/>
          </p:spPr>
        </p:pic>
        <p:pic>
          <p:nvPicPr>
            <p:cNvPr id="67" name="Picture 66">
              <a:extLst>
                <a:ext uri="{FF2B5EF4-FFF2-40B4-BE49-F238E27FC236}">
                  <a16:creationId xmlns:a16="http://schemas.microsoft.com/office/drawing/2014/main" id="{AA1434FD-F155-4451-A570-D107990C7C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91129" y="30693171"/>
              <a:ext cx="1231051" cy="870515"/>
            </a:xfrm>
            <a:prstGeom prst="rect">
              <a:avLst/>
            </a:prstGeom>
            <a:solidFill>
              <a:schemeClr val="bg2"/>
            </a:solidFill>
          </p:spPr>
        </p:pic>
        <p:pic>
          <p:nvPicPr>
            <p:cNvPr id="41" name="Picture 40">
              <a:extLst>
                <a:ext uri="{FF2B5EF4-FFF2-40B4-BE49-F238E27FC236}">
                  <a16:creationId xmlns:a16="http://schemas.microsoft.com/office/drawing/2014/main" id="{53CF550D-4DC3-4B38-8CE5-98DD67D726CA}"/>
                </a:ext>
              </a:extLst>
            </p:cNvPr>
            <p:cNvPicPr>
              <a:picLocks noChangeAspect="1"/>
            </p:cNvPicPr>
            <p:nvPr/>
          </p:nvPicPr>
          <p:blipFill>
            <a:blip r:embed="rId6"/>
            <a:stretch>
              <a:fillRect/>
            </a:stretch>
          </p:blipFill>
          <p:spPr>
            <a:xfrm>
              <a:off x="14463653" y="30704012"/>
              <a:ext cx="1552575" cy="676275"/>
            </a:xfrm>
            <a:prstGeom prst="rect">
              <a:avLst/>
            </a:prstGeom>
            <a:solidFill>
              <a:schemeClr val="bg2"/>
            </a:solidFill>
          </p:spPr>
        </p:pic>
        <p:pic>
          <p:nvPicPr>
            <p:cNvPr id="10" name="Picture 9"/>
            <p:cNvPicPr>
              <a:picLocks noChangeAspect="1"/>
            </p:cNvPicPr>
            <p:nvPr/>
          </p:nvPicPr>
          <p:blipFill>
            <a:blip r:embed="rId7"/>
            <a:stretch>
              <a:fillRect/>
            </a:stretch>
          </p:blipFill>
          <p:spPr>
            <a:xfrm>
              <a:off x="16522623" y="30636420"/>
              <a:ext cx="996087" cy="1120598"/>
            </a:xfrm>
            <a:prstGeom prst="rect">
              <a:avLst/>
            </a:prstGeom>
            <a:solidFill>
              <a:schemeClr val="bg2"/>
            </a:solidFill>
          </p:spPr>
        </p:pic>
        <p:pic>
          <p:nvPicPr>
            <p:cNvPr id="15" name="Picture 14"/>
            <p:cNvPicPr>
              <a:picLocks noChangeAspect="1"/>
            </p:cNvPicPr>
            <p:nvPr/>
          </p:nvPicPr>
          <p:blipFill>
            <a:blip r:embed="rId8"/>
            <a:stretch>
              <a:fillRect/>
            </a:stretch>
          </p:blipFill>
          <p:spPr>
            <a:xfrm>
              <a:off x="19699775" y="30603886"/>
              <a:ext cx="1304860" cy="1185666"/>
            </a:xfrm>
            <a:prstGeom prst="rect">
              <a:avLst/>
            </a:prstGeom>
          </p:spPr>
        </p:pic>
      </p:grpSp>
      <p:pic>
        <p:nvPicPr>
          <p:cNvPr id="24" name="Picture 23"/>
          <p:cNvPicPr>
            <a:picLocks noChangeAspect="1"/>
          </p:cNvPicPr>
          <p:nvPr/>
        </p:nvPicPr>
        <p:blipFill>
          <a:blip r:embed="rId9"/>
          <a:stretch>
            <a:fillRect/>
          </a:stretch>
        </p:blipFill>
        <p:spPr>
          <a:xfrm>
            <a:off x="756901" y="26645805"/>
            <a:ext cx="2739986" cy="3528617"/>
          </a:xfrm>
          <a:prstGeom prst="rect">
            <a:avLst/>
          </a:prstGeom>
        </p:spPr>
      </p:pic>
      <p:sp>
        <p:nvSpPr>
          <p:cNvPr id="55" name="TextBox 54">
            <a:extLst>
              <a:ext uri="{FF2B5EF4-FFF2-40B4-BE49-F238E27FC236}">
                <a16:creationId xmlns:a16="http://schemas.microsoft.com/office/drawing/2014/main" id="{9883F704-EEBC-4CA8-B450-E15BFD3D5365}"/>
              </a:ext>
            </a:extLst>
          </p:cNvPr>
          <p:cNvSpPr txBox="1"/>
          <p:nvPr/>
        </p:nvSpPr>
        <p:spPr>
          <a:xfrm>
            <a:off x="719495" y="30116449"/>
            <a:ext cx="2581286" cy="1569660"/>
          </a:xfrm>
          <a:prstGeom prst="rect">
            <a:avLst/>
          </a:prstGeom>
          <a:noFill/>
        </p:spPr>
        <p:txBody>
          <a:bodyPr wrap="square" rtlCol="0">
            <a:spAutoFit/>
          </a:bodyPr>
          <a:lstStyle/>
          <a:p>
            <a:r>
              <a:rPr lang="en-US" sz="2400" b="1" dirty="0"/>
              <a:t>Fig 3: </a:t>
            </a:r>
            <a:r>
              <a:rPr lang="en-US" sz="2400" dirty="0"/>
              <a:t>Dr. Basler collecting UAV imagery over the </a:t>
            </a:r>
            <a:r>
              <a:rPr lang="en-US" sz="2400" dirty="0" err="1"/>
              <a:t>MegaPlot</a:t>
            </a:r>
            <a:r>
              <a:rPr lang="en-US" sz="2400" dirty="0"/>
              <a:t>.</a:t>
            </a:r>
          </a:p>
        </p:txBody>
      </p:sp>
      <p:sp>
        <p:nvSpPr>
          <p:cNvPr id="73" name="Rectangle 72">
            <a:extLst>
              <a:ext uri="{FF2B5EF4-FFF2-40B4-BE49-F238E27FC236}">
                <a16:creationId xmlns:a16="http://schemas.microsoft.com/office/drawing/2014/main" id="{6B442635-5FCF-467C-B807-B7131EBC5E5A}"/>
              </a:ext>
            </a:extLst>
          </p:cNvPr>
          <p:cNvSpPr/>
          <p:nvPr/>
        </p:nvSpPr>
        <p:spPr>
          <a:xfrm>
            <a:off x="11156448" y="5092545"/>
            <a:ext cx="5134557" cy="707886"/>
          </a:xfrm>
          <a:prstGeom prst="rect">
            <a:avLst/>
          </a:prstGeom>
        </p:spPr>
        <p:txBody>
          <a:bodyPr wrap="square">
            <a:spAutoFit/>
          </a:bodyPr>
          <a:lstStyle/>
          <a:p>
            <a:r>
              <a:rPr lang="en-US" sz="4000" b="1" dirty="0">
                <a:solidFill>
                  <a:srgbClr val="000000"/>
                </a:solidFill>
              </a:rPr>
              <a:t>Crown Delineation</a:t>
            </a:r>
            <a:endParaRPr lang="en-US" sz="4000" dirty="0"/>
          </a:p>
        </p:txBody>
      </p:sp>
      <p:sp>
        <p:nvSpPr>
          <p:cNvPr id="12" name="TextBox 11">
            <a:extLst>
              <a:ext uri="{FF2B5EF4-FFF2-40B4-BE49-F238E27FC236}">
                <a16:creationId xmlns:a16="http://schemas.microsoft.com/office/drawing/2014/main" id="{EC4CAF8B-42E0-4AD5-A16E-41731CF98635}"/>
              </a:ext>
            </a:extLst>
          </p:cNvPr>
          <p:cNvSpPr txBox="1"/>
          <p:nvPr/>
        </p:nvSpPr>
        <p:spPr>
          <a:xfrm>
            <a:off x="30693598" y="16639324"/>
            <a:ext cx="7711202" cy="461665"/>
          </a:xfrm>
          <a:prstGeom prst="rect">
            <a:avLst/>
          </a:prstGeom>
          <a:noFill/>
        </p:spPr>
        <p:txBody>
          <a:bodyPr wrap="square" rtlCol="0">
            <a:spAutoFit/>
          </a:bodyPr>
          <a:lstStyle/>
          <a:p>
            <a:endParaRPr lang="en-US" sz="2400" dirty="0"/>
          </a:p>
        </p:txBody>
      </p:sp>
      <p:grpSp>
        <p:nvGrpSpPr>
          <p:cNvPr id="36" name="Group 35">
            <a:extLst>
              <a:ext uri="{FF2B5EF4-FFF2-40B4-BE49-F238E27FC236}">
                <a16:creationId xmlns:a16="http://schemas.microsoft.com/office/drawing/2014/main" id="{B34CD798-0024-43B5-9221-DC10B2E7EA25}"/>
              </a:ext>
            </a:extLst>
          </p:cNvPr>
          <p:cNvGrpSpPr/>
          <p:nvPr/>
        </p:nvGrpSpPr>
        <p:grpSpPr>
          <a:xfrm>
            <a:off x="28135117" y="17318072"/>
            <a:ext cx="6852671" cy="5731011"/>
            <a:chOff x="20926340" y="23911414"/>
            <a:chExt cx="6842462" cy="7068876"/>
          </a:xfrm>
        </p:grpSpPr>
        <p:pic>
          <p:nvPicPr>
            <p:cNvPr id="20" name="Picture 19">
              <a:extLst>
                <a:ext uri="{FF2B5EF4-FFF2-40B4-BE49-F238E27FC236}">
                  <a16:creationId xmlns:a16="http://schemas.microsoft.com/office/drawing/2014/main" id="{1373265E-087B-4B2A-A774-D0CB8D827F7F}"/>
                </a:ext>
              </a:extLst>
            </p:cNvPr>
            <p:cNvPicPr>
              <a:picLocks noChangeAspect="1"/>
            </p:cNvPicPr>
            <p:nvPr/>
          </p:nvPicPr>
          <p:blipFill>
            <a:blip r:embed="rId10"/>
            <a:stretch>
              <a:fillRect/>
            </a:stretch>
          </p:blipFill>
          <p:spPr>
            <a:xfrm>
              <a:off x="20943794" y="23911414"/>
              <a:ext cx="6807554" cy="4270721"/>
            </a:xfrm>
            <a:prstGeom prst="rect">
              <a:avLst/>
            </a:prstGeom>
          </p:spPr>
        </p:pic>
        <p:pic>
          <p:nvPicPr>
            <p:cNvPr id="28" name="Picture 27">
              <a:extLst>
                <a:ext uri="{FF2B5EF4-FFF2-40B4-BE49-F238E27FC236}">
                  <a16:creationId xmlns:a16="http://schemas.microsoft.com/office/drawing/2014/main" id="{165C1252-96FC-4289-B0FF-B1F5FA9C7B15}"/>
                </a:ext>
              </a:extLst>
            </p:cNvPr>
            <p:cNvPicPr>
              <a:picLocks noChangeAspect="1"/>
            </p:cNvPicPr>
            <p:nvPr/>
          </p:nvPicPr>
          <p:blipFill rotWithShape="1">
            <a:blip r:embed="rId11"/>
            <a:srcRect b="6214"/>
            <a:stretch/>
          </p:blipFill>
          <p:spPr>
            <a:xfrm>
              <a:off x="20926340" y="26974932"/>
              <a:ext cx="6842462" cy="4005358"/>
            </a:xfrm>
            <a:prstGeom prst="rect">
              <a:avLst/>
            </a:prstGeom>
          </p:spPr>
        </p:pic>
        <p:sp>
          <p:nvSpPr>
            <p:cNvPr id="30" name="Rectangle 29">
              <a:extLst>
                <a:ext uri="{FF2B5EF4-FFF2-40B4-BE49-F238E27FC236}">
                  <a16:creationId xmlns:a16="http://schemas.microsoft.com/office/drawing/2014/main" id="{29267360-BFF5-4D5E-A3BA-F1AB8B8CA6F1}"/>
                </a:ext>
              </a:extLst>
            </p:cNvPr>
            <p:cNvSpPr/>
            <p:nvPr/>
          </p:nvSpPr>
          <p:spPr>
            <a:xfrm>
              <a:off x="21530287" y="26854377"/>
              <a:ext cx="6130313" cy="1819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0" name="Rectangle 59">
            <a:extLst>
              <a:ext uri="{FF2B5EF4-FFF2-40B4-BE49-F238E27FC236}">
                <a16:creationId xmlns:a16="http://schemas.microsoft.com/office/drawing/2014/main" id="{8DDBB49F-EBF9-422C-BB18-5BC38BCD7462}"/>
              </a:ext>
            </a:extLst>
          </p:cNvPr>
          <p:cNvSpPr/>
          <p:nvPr/>
        </p:nvSpPr>
        <p:spPr>
          <a:xfrm>
            <a:off x="31183055" y="21961848"/>
            <a:ext cx="608301" cy="2309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TextBox 91">
            <a:extLst>
              <a:ext uri="{FF2B5EF4-FFF2-40B4-BE49-F238E27FC236}">
                <a16:creationId xmlns:a16="http://schemas.microsoft.com/office/drawing/2014/main" id="{9D3AF7BA-D8E9-490D-91B7-25833DE41EB2}"/>
              </a:ext>
            </a:extLst>
          </p:cNvPr>
          <p:cNvSpPr txBox="1"/>
          <p:nvPr/>
        </p:nvSpPr>
        <p:spPr>
          <a:xfrm>
            <a:off x="28497304" y="11494635"/>
            <a:ext cx="10954492" cy="1569660"/>
          </a:xfrm>
          <a:prstGeom prst="rect">
            <a:avLst/>
          </a:prstGeom>
          <a:noFill/>
        </p:spPr>
        <p:txBody>
          <a:bodyPr wrap="square" rtlCol="0">
            <a:spAutoFit/>
          </a:bodyPr>
          <a:lstStyle/>
          <a:p>
            <a:r>
              <a:rPr lang="en-US" sz="2400" b="1" dirty="0"/>
              <a:t>Fig 9: </a:t>
            </a:r>
            <a:r>
              <a:rPr lang="en-US" sz="2400" dirty="0"/>
              <a:t>Producer’s accuracy for three different species level classification schemes:  crown-level hyperspectral, crown-level LiDAR, and crown-level combined hyperspectral and LiDAR. All classification were performed using a  random forest method. Crown-level methods were applied to manually delineated tree crowns. </a:t>
            </a:r>
            <a:endParaRPr lang="en-US" sz="2400" b="1" dirty="0"/>
          </a:p>
        </p:txBody>
      </p:sp>
      <p:sp>
        <p:nvSpPr>
          <p:cNvPr id="96" name="TextBox 95">
            <a:extLst>
              <a:ext uri="{FF2B5EF4-FFF2-40B4-BE49-F238E27FC236}">
                <a16:creationId xmlns:a16="http://schemas.microsoft.com/office/drawing/2014/main" id="{74DBF39D-6ABA-4B64-99A8-15AC153E80B7}"/>
              </a:ext>
            </a:extLst>
          </p:cNvPr>
          <p:cNvSpPr txBox="1"/>
          <p:nvPr/>
        </p:nvSpPr>
        <p:spPr>
          <a:xfrm>
            <a:off x="12506145" y="19833459"/>
            <a:ext cx="6087272" cy="461665"/>
          </a:xfrm>
          <a:prstGeom prst="rect">
            <a:avLst/>
          </a:prstGeom>
          <a:noFill/>
        </p:spPr>
        <p:txBody>
          <a:bodyPr wrap="square" rtlCol="0">
            <a:spAutoFit/>
          </a:bodyPr>
          <a:lstStyle/>
          <a:p>
            <a:endParaRPr lang="en-US" sz="2400" b="1" dirty="0"/>
          </a:p>
        </p:txBody>
      </p:sp>
      <p:pic>
        <p:nvPicPr>
          <p:cNvPr id="9" name="Picture 8"/>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668865" y="26632594"/>
            <a:ext cx="6752956" cy="4834725"/>
          </a:xfrm>
          <a:prstGeom prst="rect">
            <a:avLst/>
          </a:prstGeom>
        </p:spPr>
      </p:pic>
      <p:pic>
        <p:nvPicPr>
          <p:cNvPr id="125" name="Picture 124"/>
          <p:cNvPicPr>
            <a:picLocks noChangeAspect="1"/>
          </p:cNvPicPr>
          <p:nvPr/>
        </p:nvPicPr>
        <p:blipFill>
          <a:blip r:embed="rId13"/>
          <a:stretch>
            <a:fillRect/>
          </a:stretch>
        </p:blipFill>
        <p:spPr>
          <a:xfrm>
            <a:off x="11361589" y="20148260"/>
            <a:ext cx="9174448" cy="5983336"/>
          </a:xfrm>
          <a:prstGeom prst="rect">
            <a:avLst/>
          </a:prstGeom>
        </p:spPr>
      </p:pic>
      <p:sp>
        <p:nvSpPr>
          <p:cNvPr id="91" name="TextBox 90">
            <a:extLst>
              <a:ext uri="{FF2B5EF4-FFF2-40B4-BE49-F238E27FC236}">
                <a16:creationId xmlns:a16="http://schemas.microsoft.com/office/drawing/2014/main" id="{2DD369DF-E38E-44DA-8B85-5094131BE170}"/>
              </a:ext>
            </a:extLst>
          </p:cNvPr>
          <p:cNvSpPr txBox="1"/>
          <p:nvPr/>
        </p:nvSpPr>
        <p:spPr>
          <a:xfrm>
            <a:off x="28367823" y="5240583"/>
            <a:ext cx="7082053" cy="707886"/>
          </a:xfrm>
          <a:prstGeom prst="rect">
            <a:avLst/>
          </a:prstGeom>
          <a:noFill/>
        </p:spPr>
        <p:txBody>
          <a:bodyPr wrap="square" rtlCol="0">
            <a:spAutoFit/>
          </a:bodyPr>
          <a:lstStyle/>
          <a:p>
            <a:r>
              <a:rPr lang="en-US" sz="4000" b="1" dirty="0"/>
              <a:t>Species Classification</a:t>
            </a:r>
          </a:p>
        </p:txBody>
      </p:sp>
      <p:grpSp>
        <p:nvGrpSpPr>
          <p:cNvPr id="11" name="Group 10">
            <a:extLst>
              <a:ext uri="{FF2B5EF4-FFF2-40B4-BE49-F238E27FC236}">
                <a16:creationId xmlns:a16="http://schemas.microsoft.com/office/drawing/2014/main" id="{50F4CB24-2E27-4BE5-BEF0-0EA5E00D9839}"/>
              </a:ext>
            </a:extLst>
          </p:cNvPr>
          <p:cNvGrpSpPr/>
          <p:nvPr/>
        </p:nvGrpSpPr>
        <p:grpSpPr>
          <a:xfrm>
            <a:off x="978448" y="20167415"/>
            <a:ext cx="9671118" cy="3970318"/>
            <a:chOff x="894180" y="17574490"/>
            <a:chExt cx="9671118" cy="3970318"/>
          </a:xfrm>
        </p:grpSpPr>
        <p:grpSp>
          <p:nvGrpSpPr>
            <p:cNvPr id="105" name="Group 104"/>
            <p:cNvGrpSpPr/>
            <p:nvPr/>
          </p:nvGrpSpPr>
          <p:grpSpPr>
            <a:xfrm>
              <a:off x="894180" y="17574490"/>
              <a:ext cx="4954525" cy="3970318"/>
              <a:chOff x="402111" y="322304"/>
              <a:chExt cx="4812439" cy="3878993"/>
            </a:xfrm>
          </p:grpSpPr>
          <p:sp>
            <p:nvSpPr>
              <p:cNvPr id="106" name="Rectangle 105"/>
              <p:cNvSpPr/>
              <p:nvPr/>
            </p:nvSpPr>
            <p:spPr>
              <a:xfrm>
                <a:off x="418067" y="345989"/>
                <a:ext cx="4796483" cy="3855308"/>
              </a:xfrm>
              <a:prstGeom prst="rect">
                <a:avLst/>
              </a:prstGeom>
              <a:solidFill>
                <a:sysClr val="window" lastClr="FFFFFF"/>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107" name="Group 106"/>
              <p:cNvGrpSpPr/>
              <p:nvPr/>
            </p:nvGrpSpPr>
            <p:grpSpPr>
              <a:xfrm>
                <a:off x="659027" y="448962"/>
                <a:ext cx="1859693" cy="1582345"/>
                <a:chOff x="205946" y="201827"/>
                <a:chExt cx="1752602" cy="1453978"/>
              </a:xfrm>
            </p:grpSpPr>
            <p:sp>
              <p:nvSpPr>
                <p:cNvPr id="123" name="Cloud 122"/>
                <p:cNvSpPr/>
                <p:nvPr/>
              </p:nvSpPr>
              <p:spPr>
                <a:xfrm>
                  <a:off x="205946" y="201827"/>
                  <a:ext cx="1404552" cy="1453978"/>
                </a:xfrm>
                <a:prstGeom prst="cloud">
                  <a:avLst/>
                </a:prstGeom>
                <a:solidFill>
                  <a:srgbClr val="70AD47"/>
                </a:solidFill>
                <a:ln w="3175"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24" name="Cloud 123"/>
                <p:cNvSpPr/>
                <p:nvPr/>
              </p:nvSpPr>
              <p:spPr>
                <a:xfrm>
                  <a:off x="553996" y="201827"/>
                  <a:ext cx="1404552" cy="1453978"/>
                </a:xfrm>
                <a:prstGeom prst="cloud">
                  <a:avLst/>
                </a:prstGeom>
                <a:noFill/>
                <a:ln w="571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08" name="Group 107"/>
              <p:cNvGrpSpPr/>
              <p:nvPr/>
            </p:nvGrpSpPr>
            <p:grpSpPr>
              <a:xfrm>
                <a:off x="776411" y="2438400"/>
                <a:ext cx="1629038" cy="1636238"/>
                <a:chOff x="205946" y="1762898"/>
                <a:chExt cx="1404552" cy="1453978"/>
              </a:xfrm>
            </p:grpSpPr>
            <p:sp>
              <p:nvSpPr>
                <p:cNvPr id="121" name="Cloud 120"/>
                <p:cNvSpPr/>
                <p:nvPr/>
              </p:nvSpPr>
              <p:spPr>
                <a:xfrm>
                  <a:off x="205946" y="1762898"/>
                  <a:ext cx="1404552" cy="1453978"/>
                </a:xfrm>
                <a:prstGeom prst="cloud">
                  <a:avLst/>
                </a:prstGeom>
                <a:noFill/>
                <a:ln w="571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22" name="Cloud 121"/>
                <p:cNvSpPr/>
                <p:nvPr/>
              </p:nvSpPr>
              <p:spPr>
                <a:xfrm>
                  <a:off x="366583" y="1762898"/>
                  <a:ext cx="671385" cy="807307"/>
                </a:xfrm>
                <a:prstGeom prst="cloud">
                  <a:avLst/>
                </a:prstGeom>
                <a:solidFill>
                  <a:srgbClr val="70AD47"/>
                </a:solidFill>
                <a:ln w="3175"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09" name="Group 108"/>
              <p:cNvGrpSpPr/>
              <p:nvPr/>
            </p:nvGrpSpPr>
            <p:grpSpPr>
              <a:xfrm>
                <a:off x="2973860" y="2597148"/>
                <a:ext cx="2096532" cy="1241654"/>
                <a:chOff x="-55607" y="5243385"/>
                <a:chExt cx="1944133" cy="1021489"/>
              </a:xfrm>
            </p:grpSpPr>
            <p:sp>
              <p:nvSpPr>
                <p:cNvPr id="119" name="Cloud 118"/>
                <p:cNvSpPr/>
                <p:nvPr/>
              </p:nvSpPr>
              <p:spPr>
                <a:xfrm>
                  <a:off x="-55607" y="5317525"/>
                  <a:ext cx="994719" cy="947349"/>
                </a:xfrm>
                <a:prstGeom prst="cloud">
                  <a:avLst/>
                </a:prstGeom>
                <a:solidFill>
                  <a:srgbClr val="70AD47"/>
                </a:solidFill>
                <a:ln w="3175"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20" name="Cloud 119"/>
                <p:cNvSpPr/>
                <p:nvPr/>
              </p:nvSpPr>
              <p:spPr>
                <a:xfrm>
                  <a:off x="850558" y="5243385"/>
                  <a:ext cx="1037968" cy="947348"/>
                </a:xfrm>
                <a:prstGeom prst="cloud">
                  <a:avLst/>
                </a:prstGeom>
                <a:noFill/>
                <a:ln w="571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10" name="Group 109"/>
              <p:cNvGrpSpPr/>
              <p:nvPr/>
            </p:nvGrpSpPr>
            <p:grpSpPr>
              <a:xfrm>
                <a:off x="3113899" y="448963"/>
                <a:ext cx="1579610" cy="1582344"/>
                <a:chOff x="366583" y="3540211"/>
                <a:chExt cx="1404552" cy="1453978"/>
              </a:xfrm>
            </p:grpSpPr>
            <p:sp>
              <p:nvSpPr>
                <p:cNvPr id="117" name="Cloud 116"/>
                <p:cNvSpPr/>
                <p:nvPr/>
              </p:nvSpPr>
              <p:spPr>
                <a:xfrm>
                  <a:off x="366583" y="3540211"/>
                  <a:ext cx="1404552" cy="1453978"/>
                </a:xfrm>
                <a:prstGeom prst="cloud">
                  <a:avLst/>
                </a:prstGeom>
                <a:solidFill>
                  <a:srgbClr val="70AD47"/>
                </a:solidFill>
                <a:ln w="3175"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8" name="Cloud 117"/>
                <p:cNvSpPr/>
                <p:nvPr/>
              </p:nvSpPr>
              <p:spPr>
                <a:xfrm>
                  <a:off x="928816" y="4153929"/>
                  <a:ext cx="753763" cy="766120"/>
                </a:xfrm>
                <a:prstGeom prst="cloud">
                  <a:avLst/>
                </a:prstGeom>
                <a:noFill/>
                <a:ln w="571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111" name="TextBox 110"/>
              <p:cNvSpPr txBox="1"/>
              <p:nvPr/>
            </p:nvSpPr>
            <p:spPr>
              <a:xfrm>
                <a:off x="402111" y="322304"/>
                <a:ext cx="504566" cy="347648"/>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rPr>
                  <a:t>1.</a:t>
                </a:r>
              </a:p>
            </p:txBody>
          </p:sp>
          <p:sp>
            <p:nvSpPr>
              <p:cNvPr id="112" name="TextBox 111"/>
              <p:cNvSpPr txBox="1"/>
              <p:nvPr/>
            </p:nvSpPr>
            <p:spPr>
              <a:xfrm>
                <a:off x="2800351" y="345989"/>
                <a:ext cx="504566" cy="347648"/>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rPr>
                  <a:t>2.</a:t>
                </a:r>
              </a:p>
            </p:txBody>
          </p:sp>
          <p:sp>
            <p:nvSpPr>
              <p:cNvPr id="113" name="TextBox 112"/>
              <p:cNvSpPr txBox="1"/>
              <p:nvPr/>
            </p:nvSpPr>
            <p:spPr>
              <a:xfrm>
                <a:off x="402111" y="2241892"/>
                <a:ext cx="504566" cy="347648"/>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rPr>
                  <a:t>3.</a:t>
                </a:r>
              </a:p>
            </p:txBody>
          </p:sp>
          <p:sp>
            <p:nvSpPr>
              <p:cNvPr id="114" name="TextBox 113"/>
              <p:cNvSpPr txBox="1"/>
              <p:nvPr/>
            </p:nvSpPr>
            <p:spPr>
              <a:xfrm>
                <a:off x="2816308" y="2227816"/>
                <a:ext cx="504566" cy="347648"/>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rPr>
                  <a:t>4.</a:t>
                </a:r>
              </a:p>
            </p:txBody>
          </p:sp>
          <p:cxnSp>
            <p:nvCxnSpPr>
              <p:cNvPr id="115" name="Straight Connector 114"/>
              <p:cNvCxnSpPr>
                <a:stCxn id="106" idx="0"/>
                <a:endCxn id="106" idx="2"/>
              </p:cNvCxnSpPr>
              <p:nvPr/>
            </p:nvCxnSpPr>
            <p:spPr>
              <a:xfrm>
                <a:off x="2816309" y="345989"/>
                <a:ext cx="0" cy="3855308"/>
              </a:xfrm>
              <a:prstGeom prst="line">
                <a:avLst/>
              </a:prstGeom>
              <a:noFill/>
              <a:ln w="6350" cap="flat" cmpd="sng" algn="ctr">
                <a:solidFill>
                  <a:sysClr val="windowText" lastClr="000000"/>
                </a:solidFill>
                <a:prstDash val="solid"/>
                <a:miter lim="800000"/>
              </a:ln>
              <a:effectLst/>
            </p:spPr>
          </p:cxnSp>
          <p:cxnSp>
            <p:nvCxnSpPr>
              <p:cNvPr id="116" name="Straight Connector 115"/>
              <p:cNvCxnSpPr/>
              <p:nvPr/>
            </p:nvCxnSpPr>
            <p:spPr>
              <a:xfrm flipH="1" flipV="1">
                <a:off x="418066" y="2234169"/>
                <a:ext cx="4776919" cy="1370"/>
              </a:xfrm>
              <a:prstGeom prst="line">
                <a:avLst/>
              </a:prstGeom>
              <a:noFill/>
              <a:ln w="6350" cap="flat" cmpd="sng" algn="ctr">
                <a:solidFill>
                  <a:sysClr val="windowText" lastClr="000000"/>
                </a:solidFill>
                <a:prstDash val="solid"/>
                <a:miter lim="800000"/>
              </a:ln>
              <a:effectLst/>
            </p:spPr>
          </p:cxnSp>
        </p:grpSp>
        <p:sp>
          <p:nvSpPr>
            <p:cNvPr id="23" name="TextBox 22"/>
            <p:cNvSpPr txBox="1"/>
            <p:nvPr/>
          </p:nvSpPr>
          <p:spPr>
            <a:xfrm>
              <a:off x="6029925" y="17865327"/>
              <a:ext cx="4535373" cy="3416320"/>
            </a:xfrm>
            <a:prstGeom prst="rect">
              <a:avLst/>
            </a:prstGeom>
            <a:noFill/>
          </p:spPr>
          <p:txBody>
            <a:bodyPr wrap="square" rtlCol="0">
              <a:spAutoFit/>
            </a:bodyPr>
            <a:lstStyle/>
            <a:p>
              <a:r>
                <a:rPr lang="en-US" sz="2400" b="1" dirty="0"/>
                <a:t>Fig 2:</a:t>
              </a:r>
              <a:r>
                <a:rPr lang="en-US" sz="2400" dirty="0"/>
                <a:t> Automated crown delineations were evaluated against manual crown delineations, and assigned into one of four classes:</a:t>
              </a:r>
            </a:p>
            <a:p>
              <a:r>
                <a:rPr lang="en-US" sz="2400" dirty="0"/>
                <a:t>1) true delineation </a:t>
              </a:r>
            </a:p>
            <a:p>
              <a:r>
                <a:rPr lang="en-US" sz="2400" dirty="0"/>
                <a:t>2) under-segmented </a:t>
              </a:r>
            </a:p>
            <a:p>
              <a:r>
                <a:rPr lang="en-US" sz="2400" dirty="0"/>
                <a:t>3) over-segmented </a:t>
              </a:r>
            </a:p>
            <a:p>
              <a:r>
                <a:rPr lang="en-US" sz="2400" dirty="0"/>
                <a:t>4) missed delineation.</a:t>
              </a:r>
            </a:p>
          </p:txBody>
        </p:sp>
      </p:grpSp>
      <p:grpSp>
        <p:nvGrpSpPr>
          <p:cNvPr id="170" name="Group 169"/>
          <p:cNvGrpSpPr/>
          <p:nvPr/>
        </p:nvGrpSpPr>
        <p:grpSpPr>
          <a:xfrm>
            <a:off x="28102088" y="24259313"/>
            <a:ext cx="11731280" cy="8146536"/>
            <a:chOff x="30060455" y="13381259"/>
            <a:chExt cx="9882848" cy="8803036"/>
          </a:xfrm>
        </p:grpSpPr>
        <p:sp>
          <p:nvSpPr>
            <p:cNvPr id="171" name="Rounded Rectangle 170"/>
            <p:cNvSpPr/>
            <p:nvPr/>
          </p:nvSpPr>
          <p:spPr>
            <a:xfrm>
              <a:off x="30060455" y="13381259"/>
              <a:ext cx="9882848" cy="8803036"/>
            </a:xfrm>
            <a:prstGeom prst="roundRect">
              <a:avLst>
                <a:gd name="adj" fmla="val 0"/>
              </a:avLst>
            </a:prstGeom>
            <a:solidFill>
              <a:schemeClr val="bg1"/>
            </a:solidFill>
            <a:ln w="76200">
              <a:solidFill>
                <a:srgbClr val="1388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00"/>
            </a:p>
          </p:txBody>
        </p:sp>
        <p:sp>
          <p:nvSpPr>
            <p:cNvPr id="172" name="TextBox 171">
              <a:extLst>
                <a:ext uri="{FF2B5EF4-FFF2-40B4-BE49-F238E27FC236}">
                  <a16:creationId xmlns:a16="http://schemas.microsoft.com/office/drawing/2014/main" id="{72BB50AB-05F9-427A-ADE0-03DA23E82902}"/>
                </a:ext>
              </a:extLst>
            </p:cNvPr>
            <p:cNvSpPr txBox="1"/>
            <p:nvPr/>
          </p:nvSpPr>
          <p:spPr>
            <a:xfrm>
              <a:off x="30245086" y="13410935"/>
              <a:ext cx="8257329" cy="707886"/>
            </a:xfrm>
            <a:prstGeom prst="rect">
              <a:avLst/>
            </a:prstGeom>
            <a:noFill/>
          </p:spPr>
          <p:txBody>
            <a:bodyPr wrap="square" rtlCol="0">
              <a:spAutoFit/>
            </a:bodyPr>
            <a:lstStyle/>
            <a:p>
              <a:r>
                <a:rPr lang="en-US" sz="4000" b="1" dirty="0"/>
                <a:t>Conclusions </a:t>
              </a:r>
              <a:endParaRPr lang="en-US" sz="2400" dirty="0"/>
            </a:p>
          </p:txBody>
        </p:sp>
        <p:sp>
          <p:nvSpPr>
            <p:cNvPr id="173" name="TextBox 172">
              <a:extLst>
                <a:ext uri="{FF2B5EF4-FFF2-40B4-BE49-F238E27FC236}">
                  <a16:creationId xmlns:a16="http://schemas.microsoft.com/office/drawing/2014/main" id="{BD9AFD81-750C-4B07-AC0F-236B29AE11EC}"/>
                </a:ext>
              </a:extLst>
            </p:cNvPr>
            <p:cNvSpPr txBox="1"/>
            <p:nvPr/>
          </p:nvSpPr>
          <p:spPr>
            <a:xfrm>
              <a:off x="30337068" y="13838432"/>
              <a:ext cx="8941342" cy="7948642"/>
            </a:xfrm>
            <a:prstGeom prst="rect">
              <a:avLst/>
            </a:prstGeom>
            <a:noFill/>
          </p:spPr>
          <p:txBody>
            <a:bodyPr wrap="square" rtlCol="0">
              <a:spAutoFit/>
            </a:bodyPr>
            <a:lstStyle/>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800" dirty="0"/>
                <a:t>Individual species can be identified with high accuracy using manually delineated crowns.</a:t>
              </a:r>
            </a:p>
            <a:p>
              <a:pPr marL="342900" indent="-342900">
                <a:buFont typeface="Arial" panose="020B0604020202020204" pitchFamily="34" charset="0"/>
                <a:buChar char="•"/>
              </a:pPr>
              <a:r>
                <a:rPr lang="en-US" sz="2800" dirty="0"/>
                <a:t>Combining remotely sensed spectral and LiDAR metrics improves the classification of species due to distinct species-specific structural characteristics. </a:t>
              </a:r>
            </a:p>
            <a:p>
              <a:pPr marL="342900" indent="-342900">
                <a:buFont typeface="Arial" panose="020B0604020202020204" pitchFamily="34" charset="0"/>
                <a:buChar char="•"/>
              </a:pPr>
              <a:r>
                <a:rPr lang="en-US" sz="2800" dirty="0"/>
                <a:t>Automated detection of individual tree crowns using standard LiDAR-based approaches remains difficult and unreliable (~50% overall accuracy). </a:t>
              </a:r>
            </a:p>
            <a:p>
              <a:pPr marL="342900" indent="-342900">
                <a:buFont typeface="Arial" panose="020B0604020202020204" pitchFamily="34" charset="0"/>
                <a:buChar char="•"/>
              </a:pPr>
              <a:r>
                <a:rPr lang="en-US" sz="2800" dirty="0"/>
                <a:t>The success of automated delineation methods using structural (LiDAR) data alone varied across stands with different species composition and structure.</a:t>
              </a:r>
            </a:p>
            <a:p>
              <a:pPr marL="342900" indent="-342900">
                <a:buFont typeface="Arial" panose="020B0604020202020204" pitchFamily="34" charset="0"/>
                <a:buChar char="•"/>
              </a:pPr>
              <a:r>
                <a:rPr lang="en-US" sz="2800" dirty="0"/>
                <a:t>They performed best in hemlock and pine dominated stands; stands with high canopy structure and distinct, uniform crown shape. </a:t>
              </a:r>
            </a:p>
            <a:p>
              <a:pPr marL="342900" indent="-342900">
                <a:buFont typeface="Arial" panose="020B0604020202020204" pitchFamily="34" charset="0"/>
                <a:buChar char="•"/>
              </a:pPr>
              <a:r>
                <a:rPr lang="en-US" sz="2800" dirty="0"/>
                <a:t>Delineation of hardwood canopies often resulted in over- or under- segmentation because of crown overlap and plasticity, and generally lower canopy structure.</a:t>
              </a:r>
            </a:p>
          </p:txBody>
        </p:sp>
      </p:grpSp>
      <p:sp>
        <p:nvSpPr>
          <p:cNvPr id="175" name="Rectangle 174">
            <a:extLst>
              <a:ext uri="{FF2B5EF4-FFF2-40B4-BE49-F238E27FC236}">
                <a16:creationId xmlns:a16="http://schemas.microsoft.com/office/drawing/2014/main" id="{008115D9-7808-458B-9FCA-3B71EF4168F2}"/>
              </a:ext>
            </a:extLst>
          </p:cNvPr>
          <p:cNvSpPr/>
          <p:nvPr/>
        </p:nvSpPr>
        <p:spPr>
          <a:xfrm>
            <a:off x="23676465" y="28378190"/>
            <a:ext cx="3857916" cy="1938992"/>
          </a:xfrm>
          <a:prstGeom prst="rect">
            <a:avLst/>
          </a:prstGeom>
          <a:solidFill>
            <a:schemeClr val="bg1"/>
          </a:solidFill>
          <a:ln>
            <a:solidFill>
              <a:schemeClr val="tx1"/>
            </a:solidFill>
          </a:ln>
        </p:spPr>
        <p:txBody>
          <a:bodyPr wrap="square">
            <a:spAutoFit/>
          </a:bodyPr>
          <a:lstStyle/>
          <a:p>
            <a:r>
              <a:rPr lang="en-US" sz="2000" dirty="0"/>
              <a:t>This project is supported by USDA NHAES (Hatch NH00634), NSF Macrosystems (1638688), the Harvard Forest Long Term Ecological Research program, and the UNH Graduate School.</a:t>
            </a:r>
          </a:p>
        </p:txBody>
      </p:sp>
      <p:sp>
        <p:nvSpPr>
          <p:cNvPr id="176" name="TextBox 175">
            <a:extLst>
              <a:ext uri="{FF2B5EF4-FFF2-40B4-BE49-F238E27FC236}">
                <a16:creationId xmlns:a16="http://schemas.microsoft.com/office/drawing/2014/main" id="{EBE0E58E-D0EB-4471-B4AD-095A9AA0BAB0}"/>
              </a:ext>
            </a:extLst>
          </p:cNvPr>
          <p:cNvSpPr txBox="1"/>
          <p:nvPr/>
        </p:nvSpPr>
        <p:spPr>
          <a:xfrm>
            <a:off x="23676465" y="30505344"/>
            <a:ext cx="3857916" cy="1631216"/>
          </a:xfrm>
          <a:prstGeom prst="rect">
            <a:avLst/>
          </a:prstGeom>
          <a:solidFill>
            <a:schemeClr val="bg1"/>
          </a:solidFill>
          <a:ln>
            <a:solidFill>
              <a:schemeClr val="tx1"/>
            </a:solidFill>
          </a:ln>
        </p:spPr>
        <p:txBody>
          <a:bodyPr wrap="square" rtlCol="0">
            <a:spAutoFit/>
          </a:bodyPr>
          <a:lstStyle/>
          <a:p>
            <a:r>
              <a:rPr lang="en-US" sz="2400" b="1" dirty="0"/>
              <a:t>Contact Information:</a:t>
            </a:r>
          </a:p>
          <a:p>
            <a:r>
              <a:rPr lang="en-US" sz="2400" dirty="0"/>
              <a:t>Jack Hastings</a:t>
            </a:r>
          </a:p>
          <a:p>
            <a:r>
              <a:rPr lang="en-US" sz="2400" dirty="0"/>
              <a:t>Graduate Research Assistant</a:t>
            </a:r>
          </a:p>
          <a:p>
            <a:r>
              <a:rPr lang="en-US" sz="2400" dirty="0"/>
              <a:t>jhc33@wildcats.unh.edu</a:t>
            </a:r>
          </a:p>
        </p:txBody>
      </p:sp>
      <p:sp>
        <p:nvSpPr>
          <p:cNvPr id="177" name="TextBox 176">
            <a:extLst>
              <a:ext uri="{FF2B5EF4-FFF2-40B4-BE49-F238E27FC236}">
                <a16:creationId xmlns:a16="http://schemas.microsoft.com/office/drawing/2014/main" id="{B0A94205-A9CA-42A4-889F-47F999A46F07}"/>
              </a:ext>
            </a:extLst>
          </p:cNvPr>
          <p:cNvSpPr txBox="1"/>
          <p:nvPr/>
        </p:nvSpPr>
        <p:spPr>
          <a:xfrm>
            <a:off x="11533608" y="28467686"/>
            <a:ext cx="11950546" cy="3847207"/>
          </a:xfrm>
          <a:prstGeom prst="rect">
            <a:avLst/>
          </a:prstGeom>
          <a:noFill/>
        </p:spPr>
        <p:txBody>
          <a:bodyPr wrap="square" rtlCol="0">
            <a:spAutoFit/>
          </a:bodyPr>
          <a:lstStyle/>
          <a:p>
            <a:r>
              <a:rPr lang="en-US" sz="1400" dirty="0" err="1"/>
              <a:t>Dalponte</a:t>
            </a:r>
            <a:r>
              <a:rPr lang="en-US" sz="1400" dirty="0"/>
              <a:t>, M. and </a:t>
            </a:r>
            <a:r>
              <a:rPr lang="en-US" sz="1400" dirty="0" err="1"/>
              <a:t>Coomes</a:t>
            </a:r>
            <a:r>
              <a:rPr lang="en-US" sz="1400" dirty="0"/>
              <a:t>, D.A. 2016. Tree-centric Mapping of Forest Carbon Density from Airborne Laser Scanning and Hyperspectral Data. </a:t>
            </a:r>
            <a:r>
              <a:rPr lang="en-US" sz="1400" i="1" dirty="0"/>
              <a:t>Methods in Ecology and Evolution,</a:t>
            </a:r>
            <a:r>
              <a:rPr lang="en-US" sz="1400" dirty="0"/>
              <a:t> 7: 1236-1245</a:t>
            </a:r>
          </a:p>
          <a:p>
            <a:endParaRPr lang="en-US" sz="1400" dirty="0"/>
          </a:p>
          <a:p>
            <a:r>
              <a:rPr lang="en-US" sz="1400" dirty="0"/>
              <a:t>Li, W., Guo, Q., Jakubowski, M.K., and Kelly, M. 2012. A New Method for Segmenting Individual Trees from the Lidar Point Cloud. </a:t>
            </a:r>
            <a:r>
              <a:rPr lang="en-US" sz="1400" i="1" dirty="0"/>
              <a:t>Photogrammetric Engineering &amp; Remote Sensing</a:t>
            </a:r>
            <a:r>
              <a:rPr lang="en-US" sz="1400" dirty="0"/>
              <a:t>. 78(1): 75-84</a:t>
            </a:r>
          </a:p>
          <a:p>
            <a:endParaRPr lang="en-US" sz="1400" dirty="0"/>
          </a:p>
          <a:p>
            <a:r>
              <a:rPr lang="en-US" sz="1400" dirty="0"/>
              <a:t>National Ecological Observatory Network. [2016]. Data Products: [2016 Harvard Forest Hyperspectral and LiDAR data.].  Provisional data downloaded from </a:t>
            </a:r>
            <a:r>
              <a:rPr lang="en-US" sz="1400" u="sng" dirty="0"/>
              <a:t>http://data.neonscience.org</a:t>
            </a:r>
            <a:r>
              <a:rPr lang="en-US" sz="1400" dirty="0"/>
              <a:t> . Battelle, Boulder, CO, USA </a:t>
            </a:r>
          </a:p>
          <a:p>
            <a:endParaRPr lang="en-US" sz="1400" dirty="0"/>
          </a:p>
          <a:p>
            <a:r>
              <a:rPr lang="en-US" sz="1400" dirty="0"/>
              <a:t>Orwig D, Foster D, Ellison A. 2015. Harvard Forest CTFS-</a:t>
            </a:r>
            <a:r>
              <a:rPr lang="en-US" sz="1400" dirty="0" err="1"/>
              <a:t>ForestGEO</a:t>
            </a:r>
            <a:r>
              <a:rPr lang="en-US" sz="1400" dirty="0"/>
              <a:t> Mapped Forest Plot since 2014. Harvard Forest Data Archive: HF253</a:t>
            </a:r>
          </a:p>
          <a:p>
            <a:endParaRPr lang="en-US" sz="1400" dirty="0"/>
          </a:p>
          <a:p>
            <a:r>
              <a:rPr lang="en-US" sz="1400" dirty="0"/>
              <a:t>Roussel, J-R, and </a:t>
            </a:r>
            <a:r>
              <a:rPr lang="en-US" sz="1400" dirty="0" err="1"/>
              <a:t>Auty</a:t>
            </a:r>
            <a:r>
              <a:rPr lang="en-US" sz="1400" dirty="0"/>
              <a:t>, D. (2019) </a:t>
            </a:r>
            <a:r>
              <a:rPr lang="en-US" sz="1400" dirty="0" err="1"/>
              <a:t>lidR</a:t>
            </a:r>
            <a:r>
              <a:rPr lang="en-US" sz="1400" dirty="0"/>
              <a:t> Airborne LiDAR Data Manipulation and Visualization for Forestry Applications. R package version 2.0.0. https://CRAN.R-project.org/package=lidR</a:t>
            </a:r>
          </a:p>
          <a:p>
            <a:endParaRPr lang="en-US" sz="1400" dirty="0"/>
          </a:p>
          <a:p>
            <a:r>
              <a:rPr lang="en-US" sz="1400" dirty="0"/>
              <a:t>Silva, C.A., Hudak, A.T., </a:t>
            </a:r>
            <a:r>
              <a:rPr lang="en-US" sz="1400" dirty="0" err="1"/>
              <a:t>Vierling</a:t>
            </a:r>
            <a:r>
              <a:rPr lang="en-US" sz="1400" dirty="0"/>
              <a:t>, L.A., Loudermilk, E.L., O’Brien, J.J., </a:t>
            </a:r>
            <a:r>
              <a:rPr lang="en-US" sz="1400" dirty="0" err="1"/>
              <a:t>Hiers</a:t>
            </a:r>
            <a:r>
              <a:rPr lang="en-US" sz="1400" dirty="0"/>
              <a:t>, J.K., Jack, S.B., Gonzalez-</a:t>
            </a:r>
            <a:r>
              <a:rPr lang="en-US" sz="1400" dirty="0" err="1"/>
              <a:t>Benecke</a:t>
            </a:r>
            <a:r>
              <a:rPr lang="en-US" sz="1400" dirty="0"/>
              <a:t>, C., Lee, H., </a:t>
            </a:r>
            <a:r>
              <a:rPr lang="en-US" sz="1400" dirty="0" err="1"/>
              <a:t>Falkowski</a:t>
            </a:r>
            <a:r>
              <a:rPr lang="en-US" sz="1400" dirty="0"/>
              <a:t>, M.J., </a:t>
            </a:r>
            <a:r>
              <a:rPr lang="en-US" sz="1400" dirty="0" err="1"/>
              <a:t>Khosravipour</a:t>
            </a:r>
            <a:r>
              <a:rPr lang="en-US" sz="1400" dirty="0"/>
              <a:t>, A. 2016. Imputation of Individual Longleaf Pine (</a:t>
            </a:r>
            <a:r>
              <a:rPr lang="en-US" sz="1400" i="1" dirty="0"/>
              <a:t>Pinus </a:t>
            </a:r>
            <a:r>
              <a:rPr lang="en-US" sz="1400" i="1" dirty="0" err="1"/>
              <a:t>palustris</a:t>
            </a:r>
            <a:r>
              <a:rPr lang="en-US" sz="1400" i="1" dirty="0"/>
              <a:t> </a:t>
            </a:r>
            <a:r>
              <a:rPr lang="en-US" sz="1400" dirty="0"/>
              <a:t>Mill.) Tree Attributes from Field and LiDAR Data. </a:t>
            </a:r>
            <a:r>
              <a:rPr lang="en-US" sz="1400" i="1" dirty="0"/>
              <a:t>Canadian Journal of Remote Sensing</a:t>
            </a:r>
            <a:r>
              <a:rPr lang="en-US" sz="1400" dirty="0"/>
              <a:t>, 42(5): 554 – 573</a:t>
            </a:r>
          </a:p>
          <a:p>
            <a:endParaRPr lang="en-US" sz="2000" dirty="0"/>
          </a:p>
        </p:txBody>
      </p:sp>
      <p:graphicFrame>
        <p:nvGraphicFramePr>
          <p:cNvPr id="189" name="Chart 188"/>
          <p:cNvGraphicFramePr/>
          <p:nvPr>
            <p:extLst>
              <p:ext uri="{D42A27DB-BD31-4B8C-83A1-F6EECF244321}">
                <p14:modId xmlns:p14="http://schemas.microsoft.com/office/powerpoint/2010/main" val="2658523105"/>
              </p:ext>
            </p:extLst>
          </p:nvPr>
        </p:nvGraphicFramePr>
        <p:xfrm>
          <a:off x="28435369" y="5895322"/>
          <a:ext cx="10553752" cy="5574725"/>
        </p:xfrm>
        <a:graphic>
          <a:graphicData uri="http://schemas.openxmlformats.org/drawingml/2006/chart">
            <c:chart xmlns:c="http://schemas.openxmlformats.org/drawingml/2006/chart" xmlns:r="http://schemas.openxmlformats.org/officeDocument/2006/relationships" r:id="rId14"/>
          </a:graphicData>
        </a:graphic>
      </p:graphicFrame>
      <p:grpSp>
        <p:nvGrpSpPr>
          <p:cNvPr id="44" name="Group 43">
            <a:extLst>
              <a:ext uri="{FF2B5EF4-FFF2-40B4-BE49-F238E27FC236}">
                <a16:creationId xmlns:a16="http://schemas.microsoft.com/office/drawing/2014/main" id="{0667247D-190D-4ADE-B223-E0F84AA9239D}"/>
              </a:ext>
            </a:extLst>
          </p:cNvPr>
          <p:cNvGrpSpPr/>
          <p:nvPr/>
        </p:nvGrpSpPr>
        <p:grpSpPr>
          <a:xfrm>
            <a:off x="11353800" y="7453359"/>
            <a:ext cx="16435598" cy="6642539"/>
            <a:chOff x="11443266" y="9672964"/>
            <a:chExt cx="16435598" cy="6642539"/>
          </a:xfrm>
        </p:grpSpPr>
        <p:grpSp>
          <p:nvGrpSpPr>
            <p:cNvPr id="148" name="Group 147"/>
            <p:cNvGrpSpPr/>
            <p:nvPr/>
          </p:nvGrpSpPr>
          <p:grpSpPr>
            <a:xfrm>
              <a:off x="11443266" y="9672964"/>
              <a:ext cx="16435598" cy="5367336"/>
              <a:chOff x="12682626" y="6053030"/>
              <a:chExt cx="15703636" cy="4978721"/>
            </a:xfrm>
          </p:grpSpPr>
          <p:grpSp>
            <p:nvGrpSpPr>
              <p:cNvPr id="149" name="Group 148">
                <a:extLst>
                  <a:ext uri="{FF2B5EF4-FFF2-40B4-BE49-F238E27FC236}">
                    <a16:creationId xmlns:a16="http://schemas.microsoft.com/office/drawing/2014/main" id="{F83E298E-B6F4-45BE-A0A4-58961B6B99BB}"/>
                  </a:ext>
                </a:extLst>
              </p:cNvPr>
              <p:cNvGrpSpPr/>
              <p:nvPr/>
            </p:nvGrpSpPr>
            <p:grpSpPr>
              <a:xfrm>
                <a:off x="12778941" y="6761249"/>
                <a:ext cx="14777062" cy="4199108"/>
                <a:chOff x="12136018" y="5403394"/>
                <a:chExt cx="14777062" cy="4199108"/>
              </a:xfrm>
            </p:grpSpPr>
            <p:pic>
              <p:nvPicPr>
                <p:cNvPr id="166" name="Picture 165" descr="A close up of a mans face&#10;&#10;Description automatically generated">
                  <a:extLst>
                    <a:ext uri="{FF2B5EF4-FFF2-40B4-BE49-F238E27FC236}">
                      <a16:creationId xmlns:a16="http://schemas.microsoft.com/office/drawing/2014/main" id="{42F45927-32F3-456D-B612-64A4F03808B6}"/>
                    </a:ext>
                  </a:extLst>
                </p:cNvPr>
                <p:cNvPicPr>
                  <a:picLocks noChangeAspect="1"/>
                </p:cNvPicPr>
                <p:nvPr/>
              </p:nvPicPr>
              <p:blipFill rotWithShape="1">
                <a:blip r:embed="rId15"/>
                <a:srcRect l="10930" r="2150"/>
                <a:stretch/>
              </p:blipFill>
              <p:spPr>
                <a:xfrm>
                  <a:off x="12136018" y="5403394"/>
                  <a:ext cx="5413189" cy="4188164"/>
                </a:xfrm>
                <a:prstGeom prst="rect">
                  <a:avLst/>
                </a:prstGeom>
              </p:spPr>
            </p:pic>
            <p:pic>
              <p:nvPicPr>
                <p:cNvPr id="167" name="Picture 166" descr="A close up of a mans face&#10;&#10;Description automatically generated">
                  <a:extLst>
                    <a:ext uri="{FF2B5EF4-FFF2-40B4-BE49-F238E27FC236}">
                      <a16:creationId xmlns:a16="http://schemas.microsoft.com/office/drawing/2014/main" id="{DC086134-5BF8-4B5F-A20F-3790A4223602}"/>
                    </a:ext>
                  </a:extLst>
                </p:cNvPr>
                <p:cNvPicPr>
                  <a:picLocks noChangeAspect="1"/>
                </p:cNvPicPr>
                <p:nvPr/>
              </p:nvPicPr>
              <p:blipFill rotWithShape="1">
                <a:blip r:embed="rId16"/>
                <a:srcRect l="7872" r="6114"/>
                <a:stretch/>
              </p:blipFill>
              <p:spPr>
                <a:xfrm>
                  <a:off x="16749844" y="5403395"/>
                  <a:ext cx="5356780" cy="4188164"/>
                </a:xfrm>
                <a:prstGeom prst="rect">
                  <a:avLst/>
                </a:prstGeom>
              </p:spPr>
            </p:pic>
            <p:pic>
              <p:nvPicPr>
                <p:cNvPr id="168" name="Picture 167" descr="A close up of a mans face&#10;&#10;Description automatically generated">
                  <a:extLst>
                    <a:ext uri="{FF2B5EF4-FFF2-40B4-BE49-F238E27FC236}">
                      <a16:creationId xmlns:a16="http://schemas.microsoft.com/office/drawing/2014/main" id="{C8E3B0FC-A7F2-4622-BC21-BEDC1DC0675A}"/>
                    </a:ext>
                  </a:extLst>
                </p:cNvPr>
                <p:cNvPicPr>
                  <a:picLocks noChangeAspect="1"/>
                </p:cNvPicPr>
                <p:nvPr/>
              </p:nvPicPr>
              <p:blipFill rotWithShape="1">
                <a:blip r:embed="rId17"/>
                <a:srcRect l="8162" r="4917"/>
                <a:stretch/>
              </p:blipFill>
              <p:spPr>
                <a:xfrm>
                  <a:off x="21485746" y="5403395"/>
                  <a:ext cx="5427334" cy="4199107"/>
                </a:xfrm>
                <a:prstGeom prst="rect">
                  <a:avLst/>
                </a:prstGeom>
              </p:spPr>
            </p:pic>
          </p:grpSp>
          <p:grpSp>
            <p:nvGrpSpPr>
              <p:cNvPr id="150" name="Group 149"/>
              <p:cNvGrpSpPr/>
              <p:nvPr/>
            </p:nvGrpSpPr>
            <p:grpSpPr>
              <a:xfrm>
                <a:off x="20605123" y="9596329"/>
                <a:ext cx="2809474" cy="1435422"/>
                <a:chOff x="20930388" y="9126027"/>
                <a:chExt cx="2809474" cy="1435422"/>
              </a:xfrm>
            </p:grpSpPr>
            <p:sp>
              <p:nvSpPr>
                <p:cNvPr id="163" name="Right Arrow 162"/>
                <p:cNvSpPr/>
                <p:nvPr/>
              </p:nvSpPr>
              <p:spPr>
                <a:xfrm rot="11808631" flipV="1">
                  <a:off x="20930388" y="9831643"/>
                  <a:ext cx="825904" cy="137107"/>
                </a:xfrm>
                <a:prstGeom prst="rightArrow">
                  <a:avLst/>
                </a:prstGeom>
                <a:solidFill>
                  <a:srgbClr val="FF0000"/>
                </a:solidFill>
                <a:ln>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64" name="Right Arrow 163"/>
                <p:cNvSpPr/>
                <p:nvPr/>
              </p:nvSpPr>
              <p:spPr>
                <a:xfrm rot="13865462">
                  <a:off x="20891113" y="9573197"/>
                  <a:ext cx="1010146" cy="115806"/>
                </a:xfrm>
                <a:prstGeom prst="rightArrow">
                  <a:avLst/>
                </a:prstGeom>
                <a:solidFill>
                  <a:srgbClr val="FF0000"/>
                </a:solidFill>
                <a:ln>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65" name="TextBox 164"/>
                <p:cNvSpPr txBox="1"/>
                <p:nvPr/>
              </p:nvSpPr>
              <p:spPr>
                <a:xfrm>
                  <a:off x="21758471" y="9815301"/>
                  <a:ext cx="1981391" cy="746148"/>
                </a:xfrm>
                <a:prstGeom prst="rect">
                  <a:avLst/>
                </a:prstGeom>
                <a:noFill/>
              </p:spPr>
              <p:txBody>
                <a:bodyPr wrap="square" rtlCol="0">
                  <a:spAutoFit/>
                </a:bodyPr>
                <a:lstStyle/>
                <a:p>
                  <a:r>
                    <a:rPr lang="en-US" sz="2400" b="1" dirty="0"/>
                    <a:t>Over-segmentation</a:t>
                  </a:r>
                </a:p>
              </p:txBody>
            </p:sp>
          </p:grpSp>
          <p:grpSp>
            <p:nvGrpSpPr>
              <p:cNvPr id="151" name="Group 150"/>
              <p:cNvGrpSpPr/>
              <p:nvPr/>
            </p:nvGrpSpPr>
            <p:grpSpPr>
              <a:xfrm>
                <a:off x="25712316" y="6956130"/>
                <a:ext cx="2673946" cy="2249738"/>
                <a:chOff x="25581084" y="5982265"/>
                <a:chExt cx="2673946" cy="2249738"/>
              </a:xfrm>
            </p:grpSpPr>
            <p:sp>
              <p:nvSpPr>
                <p:cNvPr id="159" name="Right Arrow 158"/>
                <p:cNvSpPr/>
                <p:nvPr/>
              </p:nvSpPr>
              <p:spPr>
                <a:xfrm rot="9349063">
                  <a:off x="25581084" y="6917312"/>
                  <a:ext cx="1059693" cy="129701"/>
                </a:xfrm>
                <a:prstGeom prst="rightArrow">
                  <a:avLst/>
                </a:prstGeom>
                <a:solidFill>
                  <a:srgbClr val="FF0000"/>
                </a:solidFill>
                <a:ln>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grpSp>
              <p:nvGrpSpPr>
                <p:cNvPr id="160" name="Group 159"/>
                <p:cNvGrpSpPr/>
                <p:nvPr/>
              </p:nvGrpSpPr>
              <p:grpSpPr>
                <a:xfrm>
                  <a:off x="26090125" y="5982265"/>
                  <a:ext cx="2164905" cy="2249738"/>
                  <a:chOff x="26090125" y="5982265"/>
                  <a:chExt cx="2164905" cy="2249738"/>
                </a:xfrm>
              </p:grpSpPr>
              <p:sp>
                <p:nvSpPr>
                  <p:cNvPr id="161" name="Right Arrow 160"/>
                  <p:cNvSpPr/>
                  <p:nvPr/>
                </p:nvSpPr>
                <p:spPr>
                  <a:xfrm rot="7343744" flipV="1">
                    <a:off x="25404010" y="7353470"/>
                    <a:ext cx="1564648" cy="192417"/>
                  </a:xfrm>
                  <a:prstGeom prst="rightArrow">
                    <a:avLst/>
                  </a:prstGeom>
                  <a:solidFill>
                    <a:srgbClr val="FF0000"/>
                  </a:solidFill>
                  <a:ln>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62" name="TextBox 161"/>
                  <p:cNvSpPr txBox="1"/>
                  <p:nvPr/>
                </p:nvSpPr>
                <p:spPr>
                  <a:xfrm>
                    <a:off x="26162896" y="5982265"/>
                    <a:ext cx="2092134" cy="746148"/>
                  </a:xfrm>
                  <a:prstGeom prst="rect">
                    <a:avLst/>
                  </a:prstGeom>
                  <a:noFill/>
                </p:spPr>
                <p:txBody>
                  <a:bodyPr wrap="square" rtlCol="0">
                    <a:spAutoFit/>
                  </a:bodyPr>
                  <a:lstStyle/>
                  <a:p>
                    <a:r>
                      <a:rPr lang="en-US" sz="2400" b="1" dirty="0"/>
                      <a:t>Under- segmentation</a:t>
                    </a:r>
                  </a:p>
                </p:txBody>
              </p:sp>
            </p:grpSp>
          </p:grpSp>
          <p:grpSp>
            <p:nvGrpSpPr>
              <p:cNvPr id="152" name="Group 151"/>
              <p:cNvGrpSpPr/>
              <p:nvPr/>
            </p:nvGrpSpPr>
            <p:grpSpPr>
              <a:xfrm>
                <a:off x="12682626" y="6053030"/>
                <a:ext cx="14777061" cy="499763"/>
                <a:chOff x="12867271" y="10279844"/>
                <a:chExt cx="14777061" cy="499763"/>
              </a:xfrm>
            </p:grpSpPr>
            <p:sp>
              <p:nvSpPr>
                <p:cNvPr id="155" name="Rectangle 154"/>
                <p:cNvSpPr/>
                <p:nvPr/>
              </p:nvSpPr>
              <p:spPr>
                <a:xfrm>
                  <a:off x="12867271" y="10320932"/>
                  <a:ext cx="14777061" cy="45745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TextBox 155"/>
                <p:cNvSpPr txBox="1"/>
                <p:nvPr/>
              </p:nvSpPr>
              <p:spPr>
                <a:xfrm>
                  <a:off x="13838416" y="10293749"/>
                  <a:ext cx="3266072" cy="485337"/>
                </a:xfrm>
                <a:prstGeom prst="rect">
                  <a:avLst/>
                </a:prstGeom>
                <a:noFill/>
              </p:spPr>
              <p:txBody>
                <a:bodyPr wrap="square" rtlCol="0">
                  <a:spAutoFit/>
                </a:bodyPr>
                <a:lstStyle/>
                <a:p>
                  <a:r>
                    <a:rPr lang="en-US" sz="2800" dirty="0"/>
                    <a:t>Manual delineation </a:t>
                  </a:r>
                </a:p>
              </p:txBody>
            </p:sp>
            <p:sp>
              <p:nvSpPr>
                <p:cNvPr id="157" name="TextBox 156"/>
                <p:cNvSpPr txBox="1"/>
                <p:nvPr/>
              </p:nvSpPr>
              <p:spPr>
                <a:xfrm>
                  <a:off x="18075631" y="10294270"/>
                  <a:ext cx="4325916" cy="485337"/>
                </a:xfrm>
                <a:prstGeom prst="rect">
                  <a:avLst/>
                </a:prstGeom>
                <a:noFill/>
              </p:spPr>
              <p:txBody>
                <a:bodyPr wrap="square" rtlCol="0">
                  <a:spAutoFit/>
                </a:bodyPr>
                <a:lstStyle/>
                <a:p>
                  <a:r>
                    <a:rPr lang="en-US" sz="2800" dirty="0"/>
                    <a:t>Dalponte2016 region growing </a:t>
                  </a:r>
                </a:p>
              </p:txBody>
            </p:sp>
            <p:sp>
              <p:nvSpPr>
                <p:cNvPr id="158" name="TextBox 157"/>
                <p:cNvSpPr txBox="1"/>
                <p:nvPr/>
              </p:nvSpPr>
              <p:spPr>
                <a:xfrm>
                  <a:off x="23529434" y="10279844"/>
                  <a:ext cx="3470347" cy="485337"/>
                </a:xfrm>
                <a:prstGeom prst="rect">
                  <a:avLst/>
                </a:prstGeom>
                <a:noFill/>
              </p:spPr>
              <p:txBody>
                <a:bodyPr wrap="square" rtlCol="0">
                  <a:spAutoFit/>
                </a:bodyPr>
                <a:lstStyle/>
                <a:p>
                  <a:r>
                    <a:rPr lang="en-US" sz="2800" dirty="0"/>
                    <a:t>Simple watershed</a:t>
                  </a:r>
                </a:p>
              </p:txBody>
            </p:sp>
          </p:grpSp>
          <p:sp>
            <p:nvSpPr>
              <p:cNvPr id="153" name="Right Arrow 152"/>
              <p:cNvSpPr/>
              <p:nvPr/>
            </p:nvSpPr>
            <p:spPr>
              <a:xfrm rot="17953350" flipV="1">
                <a:off x="17309358" y="9210135"/>
                <a:ext cx="1092308" cy="146993"/>
              </a:xfrm>
              <a:prstGeom prst="rightArrow">
                <a:avLst/>
              </a:prstGeom>
              <a:solidFill>
                <a:srgbClr val="FF0000"/>
              </a:solidFill>
              <a:ln>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54" name="TextBox 153"/>
              <p:cNvSpPr txBox="1"/>
              <p:nvPr/>
            </p:nvSpPr>
            <p:spPr>
              <a:xfrm>
                <a:off x="16973618" y="9783560"/>
                <a:ext cx="1647933" cy="746148"/>
              </a:xfrm>
              <a:prstGeom prst="rect">
                <a:avLst/>
              </a:prstGeom>
              <a:noFill/>
            </p:spPr>
            <p:txBody>
              <a:bodyPr wrap="square" rtlCol="0">
                <a:spAutoFit/>
              </a:bodyPr>
              <a:lstStyle/>
              <a:p>
                <a:r>
                  <a:rPr lang="en-US" sz="2400" b="1" dirty="0"/>
                  <a:t>Poor gap</a:t>
                </a:r>
              </a:p>
              <a:p>
                <a:r>
                  <a:rPr lang="en-US" sz="2400" b="1" dirty="0"/>
                  <a:t>detection</a:t>
                </a:r>
              </a:p>
            </p:txBody>
          </p:sp>
        </p:grpSp>
        <p:sp>
          <p:nvSpPr>
            <p:cNvPr id="3" name="TextBox 2">
              <a:extLst>
                <a:ext uri="{FF2B5EF4-FFF2-40B4-BE49-F238E27FC236}">
                  <a16:creationId xmlns:a16="http://schemas.microsoft.com/office/drawing/2014/main" id="{465D22A5-2614-4AFD-8585-87A918EFDDB4}"/>
                </a:ext>
              </a:extLst>
            </p:cNvPr>
            <p:cNvSpPr txBox="1"/>
            <p:nvPr/>
          </p:nvSpPr>
          <p:spPr>
            <a:xfrm>
              <a:off x="11544071" y="15115174"/>
              <a:ext cx="15814934" cy="1200329"/>
            </a:xfrm>
            <a:prstGeom prst="rect">
              <a:avLst/>
            </a:prstGeom>
            <a:noFill/>
          </p:spPr>
          <p:txBody>
            <a:bodyPr wrap="square" rtlCol="0">
              <a:spAutoFit/>
            </a:bodyPr>
            <a:lstStyle/>
            <a:p>
              <a:r>
                <a:rPr lang="en-US" sz="2400" b="1" dirty="0"/>
                <a:t>Fig 5:</a:t>
              </a:r>
              <a:r>
                <a:rPr lang="en-US" sz="2400" dirty="0"/>
                <a:t> Example of manual crown delineation and two of the five automated crown delineation algorithms. The manual delineation allows for higher accuracy, but it is time intensive. The region-growing methods tend to over-segment the image, and the watershed method tend to under segment the image. </a:t>
              </a:r>
            </a:p>
          </p:txBody>
        </p:sp>
      </p:grpSp>
      <p:graphicFrame>
        <p:nvGraphicFramePr>
          <p:cNvPr id="29" name="Table 28">
            <a:extLst>
              <a:ext uri="{FF2B5EF4-FFF2-40B4-BE49-F238E27FC236}">
                <a16:creationId xmlns:a16="http://schemas.microsoft.com/office/drawing/2014/main" id="{6A176D7B-6D9B-40DD-93B3-781BDDB9FF67}"/>
              </a:ext>
            </a:extLst>
          </p:cNvPr>
          <p:cNvGraphicFramePr>
            <a:graphicFrameLocks noGrp="1"/>
          </p:cNvGraphicFramePr>
          <p:nvPr>
            <p:extLst>
              <p:ext uri="{D42A27DB-BD31-4B8C-83A1-F6EECF244321}">
                <p14:modId xmlns:p14="http://schemas.microsoft.com/office/powerpoint/2010/main" val="1352090991"/>
              </p:ext>
            </p:extLst>
          </p:nvPr>
        </p:nvGraphicFramePr>
        <p:xfrm>
          <a:off x="29292829" y="13513861"/>
          <a:ext cx="9363442" cy="3246576"/>
        </p:xfrm>
        <a:graphic>
          <a:graphicData uri="http://schemas.openxmlformats.org/drawingml/2006/table">
            <a:tbl>
              <a:tblPr/>
              <a:tblGrid>
                <a:gridCol w="1324391">
                  <a:extLst>
                    <a:ext uri="{9D8B030D-6E8A-4147-A177-3AD203B41FA5}">
                      <a16:colId xmlns:a16="http://schemas.microsoft.com/office/drawing/2014/main" val="2627703510"/>
                    </a:ext>
                  </a:extLst>
                </a:gridCol>
                <a:gridCol w="1324391">
                  <a:extLst>
                    <a:ext uri="{9D8B030D-6E8A-4147-A177-3AD203B41FA5}">
                      <a16:colId xmlns:a16="http://schemas.microsoft.com/office/drawing/2014/main" val="1986734371"/>
                    </a:ext>
                  </a:extLst>
                </a:gridCol>
                <a:gridCol w="1072756">
                  <a:extLst>
                    <a:ext uri="{9D8B030D-6E8A-4147-A177-3AD203B41FA5}">
                      <a16:colId xmlns:a16="http://schemas.microsoft.com/office/drawing/2014/main" val="3471308464"/>
                    </a:ext>
                  </a:extLst>
                </a:gridCol>
                <a:gridCol w="1258171">
                  <a:extLst>
                    <a:ext uri="{9D8B030D-6E8A-4147-A177-3AD203B41FA5}">
                      <a16:colId xmlns:a16="http://schemas.microsoft.com/office/drawing/2014/main" val="3540300665"/>
                    </a:ext>
                  </a:extLst>
                </a:gridCol>
                <a:gridCol w="966805">
                  <a:extLst>
                    <a:ext uri="{9D8B030D-6E8A-4147-A177-3AD203B41FA5}">
                      <a16:colId xmlns:a16="http://schemas.microsoft.com/office/drawing/2014/main" val="3925206680"/>
                    </a:ext>
                  </a:extLst>
                </a:gridCol>
                <a:gridCol w="1046269">
                  <a:extLst>
                    <a:ext uri="{9D8B030D-6E8A-4147-A177-3AD203B41FA5}">
                      <a16:colId xmlns:a16="http://schemas.microsoft.com/office/drawing/2014/main" val="1929792439"/>
                    </a:ext>
                  </a:extLst>
                </a:gridCol>
                <a:gridCol w="1059512">
                  <a:extLst>
                    <a:ext uri="{9D8B030D-6E8A-4147-A177-3AD203B41FA5}">
                      <a16:colId xmlns:a16="http://schemas.microsoft.com/office/drawing/2014/main" val="173919517"/>
                    </a:ext>
                  </a:extLst>
                </a:gridCol>
                <a:gridCol w="1311147">
                  <a:extLst>
                    <a:ext uri="{9D8B030D-6E8A-4147-A177-3AD203B41FA5}">
                      <a16:colId xmlns:a16="http://schemas.microsoft.com/office/drawing/2014/main" val="507682261"/>
                    </a:ext>
                  </a:extLst>
                </a:gridCol>
              </a:tblGrid>
              <a:tr h="405822">
                <a:tc>
                  <a:txBody>
                    <a:bodyPr/>
                    <a:lstStyle/>
                    <a:p>
                      <a:pPr algn="l" fontAlgn="b"/>
                      <a:r>
                        <a:rPr lang="en-US" sz="2000" b="0" i="0" u="none" strike="noStrike">
                          <a:solidFill>
                            <a:srgbClr val="000000"/>
                          </a:solidFill>
                          <a:effectLst/>
                          <a:latin typeface="Calibri" panose="020F0502020204030204" pitchFamily="34" charset="0"/>
                        </a:rPr>
                        <a:t> </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1" i="0" u="none" strike="noStrike">
                          <a:solidFill>
                            <a:srgbClr val="000000"/>
                          </a:solidFill>
                          <a:effectLst/>
                          <a:latin typeface="Calibri" panose="020F0502020204030204" pitchFamily="34" charset="0"/>
                        </a:rPr>
                        <a:t>black birch</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1" i="0" u="none" strike="noStrike">
                          <a:solidFill>
                            <a:srgbClr val="000000"/>
                          </a:solidFill>
                          <a:effectLst/>
                          <a:latin typeface="Calibri" panose="020F0502020204030204" pitchFamily="34" charset="0"/>
                        </a:rPr>
                        <a:t>hemlock</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1" i="0" u="none" strike="noStrike">
                          <a:solidFill>
                            <a:srgbClr val="000000"/>
                          </a:solidFill>
                          <a:effectLst/>
                          <a:latin typeface="Calibri" panose="020F0502020204030204" pitchFamily="34" charset="0"/>
                        </a:rPr>
                        <a:t>red maple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1" i="0" u="none" strike="noStrike">
                          <a:solidFill>
                            <a:srgbClr val="000000"/>
                          </a:solidFill>
                          <a:effectLst/>
                          <a:latin typeface="Calibri" panose="020F0502020204030204" pitchFamily="34" charset="0"/>
                        </a:rPr>
                        <a:t>red oak</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1" i="0" u="none" strike="noStrike">
                          <a:solidFill>
                            <a:srgbClr val="000000"/>
                          </a:solidFill>
                          <a:effectLst/>
                          <a:latin typeface="Calibri" panose="020F0502020204030204" pitchFamily="34" charset="0"/>
                        </a:rPr>
                        <a:t>red pine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1" i="0" u="none" strike="noStrike">
                          <a:solidFill>
                            <a:srgbClr val="000000"/>
                          </a:solidFill>
                          <a:effectLst/>
                          <a:latin typeface="Calibri" panose="020F0502020204030204" pitchFamily="34" charset="0"/>
                        </a:rPr>
                        <a:t>spruce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1" i="0" u="none" strike="noStrike">
                          <a:solidFill>
                            <a:srgbClr val="000000"/>
                          </a:solidFill>
                          <a:effectLst/>
                          <a:latin typeface="Calibri" panose="020F0502020204030204" pitchFamily="34" charset="0"/>
                        </a:rPr>
                        <a:t>white pine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6810474"/>
                  </a:ext>
                </a:extLst>
              </a:tr>
              <a:tr h="405822">
                <a:tc>
                  <a:txBody>
                    <a:bodyPr/>
                    <a:lstStyle/>
                    <a:p>
                      <a:pPr algn="ctr" fontAlgn="b"/>
                      <a:r>
                        <a:rPr lang="en-US" sz="2000" b="1" i="0" u="none" strike="noStrike">
                          <a:solidFill>
                            <a:srgbClr val="000000"/>
                          </a:solidFill>
                          <a:effectLst/>
                          <a:latin typeface="Calibri" panose="020F0502020204030204" pitchFamily="34" charset="0"/>
                        </a:rPr>
                        <a:t>black birch</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12</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2189541347"/>
                  </a:ext>
                </a:extLst>
              </a:tr>
              <a:tr h="405822">
                <a:tc>
                  <a:txBody>
                    <a:bodyPr/>
                    <a:lstStyle/>
                    <a:p>
                      <a:pPr algn="ctr" fontAlgn="b"/>
                      <a:r>
                        <a:rPr lang="en-US" sz="2000" b="1" i="0" u="none" strike="noStrike">
                          <a:solidFill>
                            <a:srgbClr val="000000"/>
                          </a:solidFill>
                          <a:effectLst/>
                          <a:latin typeface="Calibri" panose="020F0502020204030204" pitchFamily="34" charset="0"/>
                        </a:rPr>
                        <a:t>hemlock</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53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8665499"/>
                  </a:ext>
                </a:extLst>
              </a:tr>
              <a:tr h="405822">
                <a:tc>
                  <a:txBody>
                    <a:bodyPr/>
                    <a:lstStyle/>
                    <a:p>
                      <a:pPr algn="ctr" fontAlgn="b"/>
                      <a:r>
                        <a:rPr lang="en-US" sz="2000" b="1" i="0" u="none" strike="noStrike">
                          <a:solidFill>
                            <a:srgbClr val="000000"/>
                          </a:solidFill>
                          <a:effectLst/>
                          <a:latin typeface="Calibri" panose="020F0502020204030204" pitchFamily="34" charset="0"/>
                        </a:rPr>
                        <a:t>red maple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2</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40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dirty="0">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758509843"/>
                  </a:ext>
                </a:extLst>
              </a:tr>
              <a:tr h="405822">
                <a:tc>
                  <a:txBody>
                    <a:bodyPr/>
                    <a:lstStyle/>
                    <a:p>
                      <a:pPr algn="ctr" fontAlgn="b"/>
                      <a:r>
                        <a:rPr lang="en-US" sz="2000" b="1" i="0" u="none" strike="noStrike">
                          <a:solidFill>
                            <a:srgbClr val="000000"/>
                          </a:solidFill>
                          <a:effectLst/>
                          <a:latin typeface="Calibri" panose="020F0502020204030204" pitchFamily="34" charset="0"/>
                        </a:rPr>
                        <a:t>red oak</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29</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7186872"/>
                  </a:ext>
                </a:extLst>
              </a:tr>
              <a:tr h="405822">
                <a:tc>
                  <a:txBody>
                    <a:bodyPr/>
                    <a:lstStyle/>
                    <a:p>
                      <a:pPr algn="ctr" fontAlgn="b"/>
                      <a:r>
                        <a:rPr lang="en-US" sz="2000" b="1" i="0" u="none" strike="noStrike">
                          <a:solidFill>
                            <a:srgbClr val="000000"/>
                          </a:solidFill>
                          <a:effectLst/>
                          <a:latin typeface="Calibri" panose="020F0502020204030204" pitchFamily="34" charset="0"/>
                        </a:rPr>
                        <a:t>red pine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29</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4035892366"/>
                  </a:ext>
                </a:extLst>
              </a:tr>
              <a:tr h="405822">
                <a:tc>
                  <a:txBody>
                    <a:bodyPr/>
                    <a:lstStyle/>
                    <a:p>
                      <a:pPr algn="ctr" fontAlgn="b"/>
                      <a:r>
                        <a:rPr lang="en-US" sz="2000" b="1" i="0" u="none" strike="noStrike">
                          <a:solidFill>
                            <a:srgbClr val="000000"/>
                          </a:solidFill>
                          <a:effectLst/>
                          <a:latin typeface="Calibri" panose="020F0502020204030204" pitchFamily="34" charset="0"/>
                        </a:rPr>
                        <a:t>spruce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20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207881"/>
                  </a:ext>
                </a:extLst>
              </a:tr>
              <a:tr h="405822">
                <a:tc>
                  <a:txBody>
                    <a:bodyPr/>
                    <a:lstStyle/>
                    <a:p>
                      <a:pPr algn="ctr" fontAlgn="b"/>
                      <a:r>
                        <a:rPr lang="en-US" sz="2000" b="1" i="0" u="none" strike="noStrike">
                          <a:solidFill>
                            <a:srgbClr val="000000"/>
                          </a:solidFill>
                          <a:effectLst/>
                          <a:latin typeface="Calibri" panose="020F0502020204030204" pitchFamily="34" charset="0"/>
                        </a:rPr>
                        <a:t>white pine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2000" b="0" i="0" u="none" strike="noStrike" dirty="0">
                          <a:solidFill>
                            <a:srgbClr val="000000"/>
                          </a:solidFill>
                          <a:effectLst/>
                          <a:latin typeface="Calibri" panose="020F0502020204030204" pitchFamily="34" charset="0"/>
                        </a:rPr>
                        <a:t>30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20008473"/>
                  </a:ext>
                </a:extLst>
              </a:tr>
            </a:tbl>
          </a:graphicData>
        </a:graphic>
      </p:graphicFrame>
      <p:sp>
        <p:nvSpPr>
          <p:cNvPr id="37" name="TextBox 36">
            <a:extLst>
              <a:ext uri="{FF2B5EF4-FFF2-40B4-BE49-F238E27FC236}">
                <a16:creationId xmlns:a16="http://schemas.microsoft.com/office/drawing/2014/main" id="{645B198A-F82B-43C4-B925-9FE60436C94A}"/>
              </a:ext>
            </a:extLst>
          </p:cNvPr>
          <p:cNvSpPr txBox="1"/>
          <p:nvPr/>
        </p:nvSpPr>
        <p:spPr>
          <a:xfrm>
            <a:off x="799010" y="24345695"/>
            <a:ext cx="9828435" cy="2246769"/>
          </a:xfrm>
          <a:prstGeom prst="rect">
            <a:avLst/>
          </a:prstGeom>
          <a:noFill/>
        </p:spPr>
        <p:txBody>
          <a:bodyPr wrap="square" rtlCol="0">
            <a:spAutoFit/>
          </a:bodyPr>
          <a:lstStyle/>
          <a:p>
            <a:r>
              <a:rPr lang="en-US" sz="2800" dirty="0"/>
              <a:t>We evaluated five different automated LiDAR delineation methods for their ability to successfully identify individual tree crowns. Automated methods were compared against manually delineated crowns (Fig 2) in 15 plots that varied in species composition and structure (Fig 4). </a:t>
            </a:r>
          </a:p>
        </p:txBody>
      </p:sp>
      <p:pic>
        <p:nvPicPr>
          <p:cNvPr id="42" name="Picture 41">
            <a:extLst>
              <a:ext uri="{FF2B5EF4-FFF2-40B4-BE49-F238E27FC236}">
                <a16:creationId xmlns:a16="http://schemas.microsoft.com/office/drawing/2014/main" id="{76879848-5021-44DB-BF00-5743422316F7}"/>
              </a:ext>
            </a:extLst>
          </p:cNvPr>
          <p:cNvPicPr>
            <a:picLocks noChangeAspect="1"/>
          </p:cNvPicPr>
          <p:nvPr/>
        </p:nvPicPr>
        <p:blipFill>
          <a:blip r:embed="rId18"/>
          <a:stretch>
            <a:fillRect/>
          </a:stretch>
        </p:blipFill>
        <p:spPr>
          <a:xfrm>
            <a:off x="2308022" y="11693667"/>
            <a:ext cx="6634563" cy="47135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4" name="TextBox 143">
            <a:extLst>
              <a:ext uri="{FF2B5EF4-FFF2-40B4-BE49-F238E27FC236}">
                <a16:creationId xmlns:a16="http://schemas.microsoft.com/office/drawing/2014/main" id="{38341139-BE4C-4C0B-B05A-5FBDF4E35C10}"/>
              </a:ext>
            </a:extLst>
          </p:cNvPr>
          <p:cNvSpPr txBox="1"/>
          <p:nvPr/>
        </p:nvSpPr>
        <p:spPr>
          <a:xfrm>
            <a:off x="3746930" y="31578372"/>
            <a:ext cx="7008755" cy="830997"/>
          </a:xfrm>
          <a:prstGeom prst="rect">
            <a:avLst/>
          </a:prstGeom>
          <a:noFill/>
        </p:spPr>
        <p:txBody>
          <a:bodyPr wrap="square" rtlCol="0">
            <a:spAutoFit/>
          </a:bodyPr>
          <a:lstStyle/>
          <a:p>
            <a:r>
              <a:rPr lang="en-US" sz="2400" b="1" dirty="0"/>
              <a:t>Fig 4: </a:t>
            </a:r>
            <a:r>
              <a:rPr lang="en-US" sz="2400" dirty="0"/>
              <a:t>Plot locations within the </a:t>
            </a:r>
            <a:r>
              <a:rPr lang="en-US" sz="2400" dirty="0" err="1"/>
              <a:t>MegaPlot</a:t>
            </a:r>
            <a:r>
              <a:rPr lang="en-US" sz="2400" dirty="0"/>
              <a:t>. Photo credit David Basler.</a:t>
            </a:r>
          </a:p>
        </p:txBody>
      </p:sp>
      <p:sp>
        <p:nvSpPr>
          <p:cNvPr id="145" name="TextBox 144">
            <a:extLst>
              <a:ext uri="{FF2B5EF4-FFF2-40B4-BE49-F238E27FC236}">
                <a16:creationId xmlns:a16="http://schemas.microsoft.com/office/drawing/2014/main" id="{D3C1206C-C45E-4416-8B1F-C80C5A02EBA9}"/>
              </a:ext>
            </a:extLst>
          </p:cNvPr>
          <p:cNvSpPr txBox="1"/>
          <p:nvPr/>
        </p:nvSpPr>
        <p:spPr>
          <a:xfrm>
            <a:off x="2615691" y="16466993"/>
            <a:ext cx="6634563" cy="461665"/>
          </a:xfrm>
          <a:prstGeom prst="rect">
            <a:avLst/>
          </a:prstGeom>
          <a:noFill/>
        </p:spPr>
        <p:txBody>
          <a:bodyPr wrap="square" rtlCol="0">
            <a:spAutoFit/>
          </a:bodyPr>
          <a:lstStyle/>
          <a:p>
            <a:r>
              <a:rPr lang="en-US" sz="2400" b="1" dirty="0"/>
              <a:t>Fig 1: </a:t>
            </a:r>
            <a:r>
              <a:rPr lang="en-US" sz="2400" dirty="0" err="1"/>
              <a:t>MegaPlot</a:t>
            </a:r>
            <a:r>
              <a:rPr lang="en-US" sz="2400" dirty="0"/>
              <a:t> location within Harvard Forest</a:t>
            </a:r>
            <a:r>
              <a:rPr lang="en-US" sz="2400" b="1" dirty="0"/>
              <a:t>.</a:t>
            </a:r>
            <a:endParaRPr lang="en-US" sz="2400" dirty="0"/>
          </a:p>
        </p:txBody>
      </p:sp>
      <p:grpSp>
        <p:nvGrpSpPr>
          <p:cNvPr id="46" name="Group 45">
            <a:extLst>
              <a:ext uri="{FF2B5EF4-FFF2-40B4-BE49-F238E27FC236}">
                <a16:creationId xmlns:a16="http://schemas.microsoft.com/office/drawing/2014/main" id="{0A9B2AFC-DF8E-4832-8678-DAC514EC5BA8}"/>
              </a:ext>
            </a:extLst>
          </p:cNvPr>
          <p:cNvGrpSpPr/>
          <p:nvPr/>
        </p:nvGrpSpPr>
        <p:grpSpPr>
          <a:xfrm>
            <a:off x="11335160" y="14268724"/>
            <a:ext cx="15656212" cy="5957073"/>
            <a:chOff x="11671964" y="5948119"/>
            <a:chExt cx="15656212" cy="5957073"/>
          </a:xfrm>
        </p:grpSpPr>
        <p:graphicFrame>
          <p:nvGraphicFramePr>
            <p:cNvPr id="147" name="Chart 146">
              <a:extLst>
                <a:ext uri="{FF2B5EF4-FFF2-40B4-BE49-F238E27FC236}">
                  <a16:creationId xmlns:a16="http://schemas.microsoft.com/office/drawing/2014/main" id="{979DAB3E-595E-4016-AA53-3A15E9560D86}"/>
                </a:ext>
              </a:extLst>
            </p:cNvPr>
            <p:cNvGraphicFramePr>
              <a:graphicFrameLocks/>
            </p:cNvGraphicFramePr>
            <p:nvPr>
              <p:extLst>
                <p:ext uri="{D42A27DB-BD31-4B8C-83A1-F6EECF244321}">
                  <p14:modId xmlns:p14="http://schemas.microsoft.com/office/powerpoint/2010/main" val="2672496661"/>
                </p:ext>
              </p:extLst>
            </p:nvPr>
          </p:nvGraphicFramePr>
          <p:xfrm>
            <a:off x="11671964" y="6089743"/>
            <a:ext cx="9668884" cy="5815449"/>
          </p:xfrm>
          <a:graphic>
            <a:graphicData uri="http://schemas.openxmlformats.org/drawingml/2006/chart">
              <c:chart xmlns:c="http://schemas.openxmlformats.org/drawingml/2006/chart" xmlns:r="http://schemas.openxmlformats.org/officeDocument/2006/relationships" r:id="rId19"/>
            </a:graphicData>
          </a:graphic>
        </p:graphicFrame>
        <p:sp>
          <p:nvSpPr>
            <p:cNvPr id="45" name="TextBox 44">
              <a:extLst>
                <a:ext uri="{FF2B5EF4-FFF2-40B4-BE49-F238E27FC236}">
                  <a16:creationId xmlns:a16="http://schemas.microsoft.com/office/drawing/2014/main" id="{010AAA62-1010-4471-8785-F4283F520064}"/>
                </a:ext>
              </a:extLst>
            </p:cNvPr>
            <p:cNvSpPr txBox="1"/>
            <p:nvPr/>
          </p:nvSpPr>
          <p:spPr>
            <a:xfrm>
              <a:off x="21574767" y="5948119"/>
              <a:ext cx="5753409" cy="2677656"/>
            </a:xfrm>
            <a:prstGeom prst="rect">
              <a:avLst/>
            </a:prstGeom>
            <a:noFill/>
          </p:spPr>
          <p:txBody>
            <a:bodyPr wrap="square" rtlCol="0">
              <a:spAutoFit/>
            </a:bodyPr>
            <a:lstStyle/>
            <a:p>
              <a:r>
                <a:rPr lang="en-US" sz="2400" b="1" dirty="0"/>
                <a:t>Fig 6</a:t>
              </a:r>
              <a:r>
                <a:rPr lang="en-US" sz="2400" dirty="0"/>
                <a:t>: (left) Algorithms were preliminarily tuned to optimize both plot-level and overall accuracy. Best overall accuracy refers to how well the algorithm performed across all 15 sites. The best single-plot refers to the maximum accuracy achieved in the best delineated plot.  </a:t>
              </a:r>
            </a:p>
          </p:txBody>
        </p:sp>
      </p:grpSp>
      <p:sp>
        <p:nvSpPr>
          <p:cNvPr id="49" name="TextBox 48">
            <a:extLst>
              <a:ext uri="{FF2B5EF4-FFF2-40B4-BE49-F238E27FC236}">
                <a16:creationId xmlns:a16="http://schemas.microsoft.com/office/drawing/2014/main" id="{0BCD8A35-72A8-4872-9EED-8147D10E6CE5}"/>
              </a:ext>
            </a:extLst>
          </p:cNvPr>
          <p:cNvSpPr txBox="1"/>
          <p:nvPr/>
        </p:nvSpPr>
        <p:spPr>
          <a:xfrm>
            <a:off x="11566619" y="5921316"/>
            <a:ext cx="16008231" cy="1384995"/>
          </a:xfrm>
          <a:prstGeom prst="rect">
            <a:avLst/>
          </a:prstGeom>
          <a:noFill/>
        </p:spPr>
        <p:txBody>
          <a:bodyPr wrap="square" rtlCol="0">
            <a:spAutoFit/>
          </a:bodyPr>
          <a:lstStyle/>
          <a:p>
            <a:r>
              <a:rPr lang="en-US" sz="2800" dirty="0"/>
              <a:t>The five different automated crown delineation methods included two region-growing methods (Dalptonte2016, Silva2016), a marker-controlled watershed method, a simple watershed method, and a point cloud based method (Li2012). All methods were implemented in the R package ‘</a:t>
            </a:r>
            <a:r>
              <a:rPr lang="en-US" sz="2800" dirty="0" err="1"/>
              <a:t>lidR</a:t>
            </a:r>
            <a:r>
              <a:rPr lang="en-US" sz="2800" dirty="0"/>
              <a:t>’.</a:t>
            </a:r>
          </a:p>
        </p:txBody>
      </p:sp>
      <p:sp>
        <p:nvSpPr>
          <p:cNvPr id="50" name="TextBox 49">
            <a:extLst>
              <a:ext uri="{FF2B5EF4-FFF2-40B4-BE49-F238E27FC236}">
                <a16:creationId xmlns:a16="http://schemas.microsoft.com/office/drawing/2014/main" id="{61DA0C7F-215A-46F7-B4BF-E416712C7282}"/>
              </a:ext>
            </a:extLst>
          </p:cNvPr>
          <p:cNvSpPr txBox="1"/>
          <p:nvPr/>
        </p:nvSpPr>
        <p:spPr>
          <a:xfrm>
            <a:off x="20783666" y="21856098"/>
            <a:ext cx="6666001" cy="2308324"/>
          </a:xfrm>
          <a:prstGeom prst="rect">
            <a:avLst/>
          </a:prstGeom>
          <a:noFill/>
        </p:spPr>
        <p:txBody>
          <a:bodyPr wrap="square" rtlCol="0">
            <a:spAutoFit/>
          </a:bodyPr>
          <a:lstStyle/>
          <a:p>
            <a:r>
              <a:rPr lang="en-US" sz="2400" b="1" dirty="0"/>
              <a:t>Fig 7</a:t>
            </a:r>
            <a:r>
              <a:rPr lang="en-US" sz="2400" dirty="0"/>
              <a:t>: (above) LiDAR point clouds from two contrasting plots. Plot A has lower rumple (canopy surface area: ground area) and lower % conifer basal area; plot B has more uniform crown shape and spacing, and higher rumple and % conifer basal area. </a:t>
            </a:r>
          </a:p>
        </p:txBody>
      </p:sp>
      <p:grpSp>
        <p:nvGrpSpPr>
          <p:cNvPr id="54" name="Group 53">
            <a:extLst>
              <a:ext uri="{FF2B5EF4-FFF2-40B4-BE49-F238E27FC236}">
                <a16:creationId xmlns:a16="http://schemas.microsoft.com/office/drawing/2014/main" id="{647B2882-F522-4B00-8B08-A8D65813ABCE}"/>
              </a:ext>
            </a:extLst>
          </p:cNvPr>
          <p:cNvGrpSpPr/>
          <p:nvPr/>
        </p:nvGrpSpPr>
        <p:grpSpPr>
          <a:xfrm>
            <a:off x="21303421" y="17219940"/>
            <a:ext cx="5546303" cy="4358464"/>
            <a:chOff x="21438329" y="17555320"/>
            <a:chExt cx="5546303" cy="4358464"/>
          </a:xfrm>
        </p:grpSpPr>
        <p:grpSp>
          <p:nvGrpSpPr>
            <p:cNvPr id="127" name="Group 126">
              <a:extLst>
                <a:ext uri="{FF2B5EF4-FFF2-40B4-BE49-F238E27FC236}">
                  <a16:creationId xmlns:a16="http://schemas.microsoft.com/office/drawing/2014/main" id="{9ADAE3F9-F7B9-419F-83F6-EDCE171C3910}"/>
                </a:ext>
              </a:extLst>
            </p:cNvPr>
            <p:cNvGrpSpPr/>
            <p:nvPr/>
          </p:nvGrpSpPr>
          <p:grpSpPr>
            <a:xfrm>
              <a:off x="21477193" y="17576448"/>
              <a:ext cx="5507439" cy="4337336"/>
              <a:chOff x="12472700" y="15697199"/>
              <a:chExt cx="6120101" cy="4648200"/>
            </a:xfrm>
          </p:grpSpPr>
          <p:pic>
            <p:nvPicPr>
              <p:cNvPr id="128" name="Picture 127">
                <a:extLst>
                  <a:ext uri="{FF2B5EF4-FFF2-40B4-BE49-F238E27FC236}">
                    <a16:creationId xmlns:a16="http://schemas.microsoft.com/office/drawing/2014/main" id="{89493A41-FC71-41CF-B45B-2817AE60EA64}"/>
                  </a:ext>
                </a:extLst>
              </p:cNvPr>
              <p:cNvPicPr>
                <a:picLocks noChangeAspect="1"/>
              </p:cNvPicPr>
              <p:nvPr/>
            </p:nvPicPr>
            <p:blipFill rotWithShape="1">
              <a:blip r:embed="rId20">
                <a:extLst>
                  <a:ext uri="{28A0092B-C50C-407E-A947-70E740481C1C}">
                    <a14:useLocalDpi xmlns:a14="http://schemas.microsoft.com/office/drawing/2010/main" val="0"/>
                  </a:ext>
                </a:extLst>
              </a:blip>
              <a:srcRect l="10357" t="21600" b="10774"/>
              <a:stretch/>
            </p:blipFill>
            <p:spPr>
              <a:xfrm>
                <a:off x="12472700" y="15697199"/>
                <a:ext cx="3088965" cy="2209800"/>
              </a:xfrm>
              <a:prstGeom prst="rect">
                <a:avLst/>
              </a:prstGeom>
            </p:spPr>
          </p:pic>
          <p:pic>
            <p:nvPicPr>
              <p:cNvPr id="129" name="Picture 128">
                <a:extLst>
                  <a:ext uri="{FF2B5EF4-FFF2-40B4-BE49-F238E27FC236}">
                    <a16:creationId xmlns:a16="http://schemas.microsoft.com/office/drawing/2014/main" id="{5A9F885C-8973-4BD6-9C74-BAE6BA973DB4}"/>
                  </a:ext>
                </a:extLst>
              </p:cNvPr>
              <p:cNvPicPr>
                <a:picLocks noChangeAspect="1"/>
              </p:cNvPicPr>
              <p:nvPr/>
            </p:nvPicPr>
            <p:blipFill rotWithShape="1">
              <a:blip r:embed="rId21">
                <a:extLst>
                  <a:ext uri="{28A0092B-C50C-407E-A947-70E740481C1C}">
                    <a14:useLocalDpi xmlns:a14="http://schemas.microsoft.com/office/drawing/2010/main" val="0"/>
                  </a:ext>
                </a:extLst>
              </a:blip>
              <a:srcRect t="22943" r="10229" b="9334"/>
              <a:stretch/>
            </p:blipFill>
            <p:spPr>
              <a:xfrm>
                <a:off x="15503835" y="15697199"/>
                <a:ext cx="3088965" cy="2209800"/>
              </a:xfrm>
              <a:prstGeom prst="rect">
                <a:avLst/>
              </a:prstGeom>
            </p:spPr>
          </p:pic>
          <p:grpSp>
            <p:nvGrpSpPr>
              <p:cNvPr id="130" name="Group 129">
                <a:extLst>
                  <a:ext uri="{FF2B5EF4-FFF2-40B4-BE49-F238E27FC236}">
                    <a16:creationId xmlns:a16="http://schemas.microsoft.com/office/drawing/2014/main" id="{224DA6DD-709A-4E65-8E68-B42310BD44B7}"/>
                  </a:ext>
                </a:extLst>
              </p:cNvPr>
              <p:cNvGrpSpPr/>
              <p:nvPr/>
            </p:nvGrpSpPr>
            <p:grpSpPr>
              <a:xfrm>
                <a:off x="12472700" y="17906999"/>
                <a:ext cx="6120101" cy="2438400"/>
                <a:chOff x="12501474" y="18669000"/>
                <a:chExt cx="6120101" cy="2438400"/>
              </a:xfrm>
            </p:grpSpPr>
            <p:pic>
              <p:nvPicPr>
                <p:cNvPr id="131" name="Picture 130">
                  <a:extLst>
                    <a:ext uri="{FF2B5EF4-FFF2-40B4-BE49-F238E27FC236}">
                      <a16:creationId xmlns:a16="http://schemas.microsoft.com/office/drawing/2014/main" id="{FFCB08FD-B743-46CE-ABA9-F3A2383F6D37}"/>
                    </a:ext>
                  </a:extLst>
                </p:cNvPr>
                <p:cNvPicPr>
                  <a:picLocks noChangeAspect="1"/>
                </p:cNvPicPr>
                <p:nvPr/>
              </p:nvPicPr>
              <p:blipFill rotWithShape="1">
                <a:blip r:embed="rId22">
                  <a:extLst>
                    <a:ext uri="{28A0092B-C50C-407E-A947-70E740481C1C}">
                      <a14:useLocalDpi xmlns:a14="http://schemas.microsoft.com/office/drawing/2010/main" val="0"/>
                    </a:ext>
                  </a:extLst>
                </a:blip>
                <a:srcRect l="10357" t="13999" b="11379"/>
                <a:stretch/>
              </p:blipFill>
              <p:spPr>
                <a:xfrm>
                  <a:off x="12501474" y="18669000"/>
                  <a:ext cx="3088965" cy="2438400"/>
                </a:xfrm>
                <a:prstGeom prst="rect">
                  <a:avLst/>
                </a:prstGeom>
              </p:spPr>
            </p:pic>
            <p:pic>
              <p:nvPicPr>
                <p:cNvPr id="132" name="Picture 131">
                  <a:extLst>
                    <a:ext uri="{FF2B5EF4-FFF2-40B4-BE49-F238E27FC236}">
                      <a16:creationId xmlns:a16="http://schemas.microsoft.com/office/drawing/2014/main" id="{D6163112-F74F-49CB-9170-A3BDEFA62C42}"/>
                    </a:ext>
                  </a:extLst>
                </p:cNvPr>
                <p:cNvPicPr>
                  <a:picLocks noChangeAspect="1"/>
                </p:cNvPicPr>
                <p:nvPr/>
              </p:nvPicPr>
              <p:blipFill rotWithShape="1">
                <a:blip r:embed="rId23">
                  <a:extLst>
                    <a:ext uri="{28A0092B-C50C-407E-A947-70E740481C1C}">
                      <a14:useLocalDpi xmlns:a14="http://schemas.microsoft.com/office/drawing/2010/main" val="0"/>
                    </a:ext>
                  </a:extLst>
                </a:blip>
                <a:srcRect t="15235" r="10791" b="11093"/>
                <a:stretch/>
              </p:blipFill>
              <p:spPr>
                <a:xfrm>
                  <a:off x="15507913" y="18669000"/>
                  <a:ext cx="3113662" cy="2438400"/>
                </a:xfrm>
                <a:prstGeom prst="rect">
                  <a:avLst/>
                </a:prstGeom>
              </p:spPr>
            </p:pic>
          </p:grpSp>
        </p:grpSp>
        <p:sp>
          <p:nvSpPr>
            <p:cNvPr id="51" name="TextBox 50">
              <a:extLst>
                <a:ext uri="{FF2B5EF4-FFF2-40B4-BE49-F238E27FC236}">
                  <a16:creationId xmlns:a16="http://schemas.microsoft.com/office/drawing/2014/main" id="{2974A2E6-EDDD-4D0A-87C5-23F7D6707B87}"/>
                </a:ext>
              </a:extLst>
            </p:cNvPr>
            <p:cNvSpPr txBox="1"/>
            <p:nvPr/>
          </p:nvSpPr>
          <p:spPr>
            <a:xfrm>
              <a:off x="21438329" y="17560590"/>
              <a:ext cx="258692" cy="369332"/>
            </a:xfrm>
            <a:prstGeom prst="rect">
              <a:avLst/>
            </a:prstGeom>
            <a:noFill/>
          </p:spPr>
          <p:txBody>
            <a:bodyPr wrap="square" rtlCol="0">
              <a:spAutoFit/>
            </a:bodyPr>
            <a:lstStyle/>
            <a:p>
              <a:r>
                <a:rPr lang="en-US" sz="1800" dirty="0">
                  <a:solidFill>
                    <a:schemeClr val="bg1"/>
                  </a:solidFill>
                </a:rPr>
                <a:t>A</a:t>
              </a:r>
            </a:p>
          </p:txBody>
        </p:sp>
        <p:sp>
          <p:nvSpPr>
            <p:cNvPr id="179" name="TextBox 178">
              <a:extLst>
                <a:ext uri="{FF2B5EF4-FFF2-40B4-BE49-F238E27FC236}">
                  <a16:creationId xmlns:a16="http://schemas.microsoft.com/office/drawing/2014/main" id="{24B24852-B6E5-48F7-99F2-CBA20E46C9A1}"/>
                </a:ext>
              </a:extLst>
            </p:cNvPr>
            <p:cNvSpPr txBox="1"/>
            <p:nvPr/>
          </p:nvSpPr>
          <p:spPr>
            <a:xfrm>
              <a:off x="24418540" y="17555320"/>
              <a:ext cx="258692" cy="369332"/>
            </a:xfrm>
            <a:prstGeom prst="rect">
              <a:avLst/>
            </a:prstGeom>
            <a:noFill/>
          </p:spPr>
          <p:txBody>
            <a:bodyPr wrap="square" rtlCol="0">
              <a:spAutoFit/>
            </a:bodyPr>
            <a:lstStyle/>
            <a:p>
              <a:r>
                <a:rPr lang="en-US" sz="1800" dirty="0">
                  <a:solidFill>
                    <a:schemeClr val="bg1"/>
                  </a:solidFill>
                </a:rPr>
                <a:t>B</a:t>
              </a:r>
            </a:p>
          </p:txBody>
        </p:sp>
      </p:grpSp>
      <p:sp>
        <p:nvSpPr>
          <p:cNvPr id="180" name="TextBox 179">
            <a:extLst>
              <a:ext uri="{FF2B5EF4-FFF2-40B4-BE49-F238E27FC236}">
                <a16:creationId xmlns:a16="http://schemas.microsoft.com/office/drawing/2014/main" id="{045C9350-C0E7-4325-AB77-569E3778B35A}"/>
              </a:ext>
            </a:extLst>
          </p:cNvPr>
          <p:cNvSpPr txBox="1"/>
          <p:nvPr/>
        </p:nvSpPr>
        <p:spPr>
          <a:xfrm>
            <a:off x="20796385" y="24259313"/>
            <a:ext cx="6655070" cy="1200329"/>
          </a:xfrm>
          <a:prstGeom prst="rect">
            <a:avLst/>
          </a:prstGeom>
          <a:noFill/>
        </p:spPr>
        <p:txBody>
          <a:bodyPr wrap="square" rtlCol="0">
            <a:spAutoFit/>
          </a:bodyPr>
          <a:lstStyle/>
          <a:p>
            <a:r>
              <a:rPr lang="en-US" sz="2400" b="1" dirty="0"/>
              <a:t>Fig 8</a:t>
            </a:r>
            <a:r>
              <a:rPr lang="en-US" sz="2400" dirty="0"/>
              <a:t>: (left) The maximum single-plot accuracy is significantly related to plot rumple (A), and to plot % conifer basal area (B). </a:t>
            </a:r>
          </a:p>
        </p:txBody>
      </p:sp>
      <p:sp>
        <p:nvSpPr>
          <p:cNvPr id="57" name="TextBox 56">
            <a:extLst>
              <a:ext uri="{FF2B5EF4-FFF2-40B4-BE49-F238E27FC236}">
                <a16:creationId xmlns:a16="http://schemas.microsoft.com/office/drawing/2014/main" id="{29AA0918-5FB1-4A59-A9A9-C4FB1A2EEC5D}"/>
              </a:ext>
            </a:extLst>
          </p:cNvPr>
          <p:cNvSpPr txBox="1"/>
          <p:nvPr/>
        </p:nvSpPr>
        <p:spPr>
          <a:xfrm>
            <a:off x="12109436" y="20733628"/>
            <a:ext cx="494967" cy="400110"/>
          </a:xfrm>
          <a:prstGeom prst="rect">
            <a:avLst/>
          </a:prstGeom>
          <a:noFill/>
        </p:spPr>
        <p:txBody>
          <a:bodyPr wrap="square" rtlCol="0">
            <a:spAutoFit/>
          </a:bodyPr>
          <a:lstStyle/>
          <a:p>
            <a:r>
              <a:rPr lang="en-US" sz="2000" b="1" dirty="0"/>
              <a:t>A</a:t>
            </a:r>
          </a:p>
        </p:txBody>
      </p:sp>
      <p:sp>
        <p:nvSpPr>
          <p:cNvPr id="191" name="TextBox 190">
            <a:extLst>
              <a:ext uri="{FF2B5EF4-FFF2-40B4-BE49-F238E27FC236}">
                <a16:creationId xmlns:a16="http://schemas.microsoft.com/office/drawing/2014/main" id="{1D3947E9-5B0B-4C52-A1AF-8F6267270F90}"/>
              </a:ext>
            </a:extLst>
          </p:cNvPr>
          <p:cNvSpPr txBox="1"/>
          <p:nvPr/>
        </p:nvSpPr>
        <p:spPr>
          <a:xfrm>
            <a:off x="16513783" y="20706744"/>
            <a:ext cx="494967" cy="400110"/>
          </a:xfrm>
          <a:prstGeom prst="rect">
            <a:avLst/>
          </a:prstGeom>
          <a:noFill/>
        </p:spPr>
        <p:txBody>
          <a:bodyPr wrap="square" rtlCol="0">
            <a:spAutoFit/>
          </a:bodyPr>
          <a:lstStyle/>
          <a:p>
            <a:r>
              <a:rPr lang="en-US" sz="2000" b="1" dirty="0"/>
              <a:t>B</a:t>
            </a:r>
          </a:p>
        </p:txBody>
      </p:sp>
      <p:sp>
        <p:nvSpPr>
          <p:cNvPr id="64" name="TextBox 63">
            <a:extLst>
              <a:ext uri="{FF2B5EF4-FFF2-40B4-BE49-F238E27FC236}">
                <a16:creationId xmlns:a16="http://schemas.microsoft.com/office/drawing/2014/main" id="{5D88089E-8465-4295-BBBF-B80A05AE2AB8}"/>
              </a:ext>
            </a:extLst>
          </p:cNvPr>
          <p:cNvSpPr txBox="1"/>
          <p:nvPr/>
        </p:nvSpPr>
        <p:spPr>
          <a:xfrm>
            <a:off x="35219609" y="20741517"/>
            <a:ext cx="4543000" cy="2308324"/>
          </a:xfrm>
          <a:prstGeom prst="rect">
            <a:avLst/>
          </a:prstGeom>
          <a:noFill/>
        </p:spPr>
        <p:txBody>
          <a:bodyPr wrap="square" rtlCol="0">
            <a:spAutoFit/>
          </a:bodyPr>
          <a:lstStyle/>
          <a:p>
            <a:r>
              <a:rPr lang="en-US" sz="2400" b="1" dirty="0"/>
              <a:t>Fig 11: </a:t>
            </a:r>
            <a:r>
              <a:rPr lang="en-US" sz="2400" dirty="0"/>
              <a:t>(left) Boxplot and Tukey HSD showing the species separation for the top two classification variables: Height standard deviation, and  the Carter Ratio Vegetation Stress Index</a:t>
            </a:r>
          </a:p>
        </p:txBody>
      </p:sp>
      <p:sp>
        <p:nvSpPr>
          <p:cNvPr id="192" name="TextBox 191">
            <a:extLst>
              <a:ext uri="{FF2B5EF4-FFF2-40B4-BE49-F238E27FC236}">
                <a16:creationId xmlns:a16="http://schemas.microsoft.com/office/drawing/2014/main" id="{98D07F62-5ECE-4129-809C-84BE2FE579D8}"/>
              </a:ext>
            </a:extLst>
          </p:cNvPr>
          <p:cNvSpPr txBox="1"/>
          <p:nvPr/>
        </p:nvSpPr>
        <p:spPr>
          <a:xfrm>
            <a:off x="35141733" y="16984006"/>
            <a:ext cx="4310064" cy="3046988"/>
          </a:xfrm>
          <a:prstGeom prst="rect">
            <a:avLst/>
          </a:prstGeom>
          <a:noFill/>
        </p:spPr>
        <p:txBody>
          <a:bodyPr wrap="square" rtlCol="0">
            <a:spAutoFit/>
          </a:bodyPr>
          <a:lstStyle/>
          <a:p>
            <a:r>
              <a:rPr lang="en-US" sz="2400" b="1" dirty="0"/>
              <a:t>Fig 10: </a:t>
            </a:r>
            <a:r>
              <a:rPr lang="en-US" sz="2400" dirty="0"/>
              <a:t>(above) Error matrix for the combined hyperspectral and LiDAR crown classification. The combined method achieved the highest overall accuracy at 91.5%. Preliminary results of an expanded dataset show methods might not be broadly applicable.</a:t>
            </a:r>
          </a:p>
        </p:txBody>
      </p:sp>
    </p:spTree>
    <p:extLst>
      <p:ext uri="{BB962C8B-B14F-4D97-AF65-F5344CB8AC3E}">
        <p14:creationId xmlns:p14="http://schemas.microsoft.com/office/powerpoint/2010/main" val="2528943882"/>
      </p:ext>
    </p:extLst>
  </p:cSld>
  <p:clrMapOvr>
    <a:masterClrMapping/>
  </p:clrMapOvr>
</p:sld>
</file>

<file path=ppt/theme/theme1.xml><?xml version="1.0" encoding="utf-8"?>
<a:theme xmlns:a="http://schemas.openxmlformats.org/drawingml/2006/main" name="research.poster.v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905</TotalTime>
  <Words>1059</Words>
  <Application>Microsoft Office PowerPoint</Application>
  <PresentationFormat>Custom</PresentationFormat>
  <Paragraphs>154</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research.poster.v2</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jhc33</dc:creator>
  <cp:lastModifiedBy> </cp:lastModifiedBy>
  <cp:revision>75</cp:revision>
  <dcterms:created xsi:type="dcterms:W3CDTF">2018-12-06T01:14:08Z</dcterms:created>
  <dcterms:modified xsi:type="dcterms:W3CDTF">2019-03-18T17:15:12Z</dcterms:modified>
</cp:coreProperties>
</file>