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6" r:id="rId3"/>
  </p:sldIdLst>
  <p:sldSz cx="43891200" cy="329184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05" autoAdjust="0"/>
    <p:restoredTop sz="94660"/>
  </p:normalViewPr>
  <p:slideViewPr>
    <p:cSldViewPr snapToGrid="0">
      <p:cViewPr>
        <p:scale>
          <a:sx n="30" d="100"/>
          <a:sy n="30" d="100"/>
        </p:scale>
        <p:origin x="232" y="-6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1.xml"/><Relationship Id="rId7"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3/22/19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586210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3/22/19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372323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9F2A90-EBCC-4A33-A5B5-1BD96337D968}" type="datetimeFigureOut">
              <a:rPr lang="en-US" smtClean="0"/>
              <a:t>3/22/19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927325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9F2A90-EBCC-4A33-A5B5-1BD96337D968}" type="datetimeFigureOut">
              <a:rPr lang="en-US" smtClean="0"/>
              <a:t>3/22/19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112998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9F2A90-EBCC-4A33-A5B5-1BD96337D968}" type="datetimeFigureOut">
              <a:rPr lang="en-US" smtClean="0"/>
              <a:t>3/22/19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78789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D9F2A90-EBCC-4A33-A5B5-1BD96337D968}" type="datetimeFigureOut">
              <a:rPr lang="en-US" smtClean="0"/>
              <a:t>3/22/19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053194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9F2A90-EBCC-4A33-A5B5-1BD96337D968}" type="datetimeFigureOut">
              <a:rPr lang="en-US" smtClean="0"/>
              <a:t>3/22/19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294614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3/22/19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753874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3/22/19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45488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3/22/19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8987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3/22/19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572833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975"/>
            <a:ext cx="32918400" cy="11460163"/>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5486400" y="17289463"/>
            <a:ext cx="32918400" cy="79486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4AEEAC0-AE7D-41F2-BB8B-88041E3E93C6}" type="datetimeFigureOut">
              <a:rPr lang="en-US" smtClean="0"/>
              <a:t>3/22/19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707707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AEEAC0-AE7D-41F2-BB8B-88041E3E93C6}" type="datetimeFigureOut">
              <a:rPr lang="en-US" smtClean="0"/>
              <a:t>3/22/19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71806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025" y="8207375"/>
            <a:ext cx="37857113" cy="13692188"/>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2994025" y="22029738"/>
            <a:ext cx="37857113" cy="720090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EEAC0-AE7D-41F2-BB8B-88041E3E93C6}" type="datetimeFigureOut">
              <a:rPr lang="en-US" smtClean="0"/>
              <a:t>3/22/19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259548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838" y="8763000"/>
            <a:ext cx="18851562" cy="20886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8763000"/>
            <a:ext cx="18851563" cy="20886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AEEAC0-AE7D-41F2-BB8B-88041E3E93C6}" type="datetimeFigureOut">
              <a:rPr lang="en-US" smtClean="0"/>
              <a:t>3/22/19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967187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2600" y="1752600"/>
            <a:ext cx="37857113" cy="6362700"/>
          </a:xfrm>
        </p:spPr>
        <p:txBody>
          <a:bodyPr/>
          <a:lstStyle/>
          <a:p>
            <a:r>
              <a:rPr lang="en-US"/>
              <a:t>Click to edit Master title style</a:t>
            </a:r>
          </a:p>
        </p:txBody>
      </p:sp>
      <p:sp>
        <p:nvSpPr>
          <p:cNvPr id="3" name="Text Placeholder 2"/>
          <p:cNvSpPr>
            <a:spLocks noGrp="1"/>
          </p:cNvSpPr>
          <p:nvPr>
            <p:ph type="body" idx="1"/>
          </p:nvPr>
        </p:nvSpPr>
        <p:spPr>
          <a:xfrm>
            <a:off x="3022600" y="8069263"/>
            <a:ext cx="18568988"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022600" y="12023725"/>
            <a:ext cx="18568988" cy="17686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20238" y="8069263"/>
            <a:ext cx="18659475"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20238" y="12023725"/>
            <a:ext cx="18659475" cy="17686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4AEEAC0-AE7D-41F2-BB8B-88041E3E93C6}" type="datetimeFigureOut">
              <a:rPr lang="en-US" smtClean="0"/>
              <a:t>3/22/19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149013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4AEEAC0-AE7D-41F2-BB8B-88041E3E93C6}" type="datetimeFigureOut">
              <a:rPr lang="en-US" smtClean="0"/>
              <a:t>3/22/19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2204962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EEAC0-AE7D-41F2-BB8B-88041E3E93C6}" type="datetimeFigureOut">
              <a:rPr lang="en-US" smtClean="0"/>
              <a:t>3/22/19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9695159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18659475" y="4740275"/>
            <a:ext cx="22220238" cy="23393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3/22/19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941106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18659475" y="4740275"/>
            <a:ext cx="22220238" cy="2339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3/22/19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1195752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AEEAC0-AE7D-41F2-BB8B-88041E3E93C6}" type="datetimeFigureOut">
              <a:rPr lang="en-US" smtClean="0"/>
              <a:t>3/22/19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9869035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10275" y="1752600"/>
            <a:ext cx="9463088" cy="278971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838" y="1752600"/>
            <a:ext cx="28240037" cy="278971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AEEAC0-AE7D-41F2-BB8B-88041E3E93C6}" type="datetimeFigureOut">
              <a:rPr lang="en-US" smtClean="0"/>
              <a:t>3/22/19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618777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7837" y="0"/>
            <a:ext cx="43891200" cy="32975249"/>
          </a:xfrm>
          <a:prstGeom prst="rect">
            <a:avLst/>
          </a:prstGeom>
        </p:spPr>
      </p:pic>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6D9F2A90-EBCC-4A33-A5B5-1BD96337D968}" type="datetimeFigureOut">
              <a:rPr lang="en-US" smtClean="0"/>
              <a:t>3/22/19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D8A0F4E-6A04-4FB6-BF85-C12A642EB0E1}" type="slidenum">
              <a:rPr lang="en-US" smtClean="0"/>
              <a:t>‹#›</a:t>
            </a:fld>
            <a:endParaRPr lang="en-US"/>
          </a:p>
        </p:txBody>
      </p:sp>
    </p:spTree>
    <p:extLst>
      <p:ext uri="{BB962C8B-B14F-4D97-AF65-F5344CB8AC3E}">
        <p14:creationId xmlns:p14="http://schemas.microsoft.com/office/powerpoint/2010/main" val="21504896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838" y="1752600"/>
            <a:ext cx="37855525" cy="63627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838" y="8763000"/>
            <a:ext cx="37855525" cy="208867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838" y="30510163"/>
            <a:ext cx="9875837" cy="1752600"/>
          </a:xfrm>
          <a:prstGeom prst="rect">
            <a:avLst/>
          </a:prstGeom>
        </p:spPr>
        <p:txBody>
          <a:bodyPr vert="horz" lIns="91440" tIns="45720" rIns="91440" bIns="45720" rtlCol="0" anchor="ctr"/>
          <a:lstStyle>
            <a:lvl1pPr algn="l">
              <a:defRPr sz="1200">
                <a:solidFill>
                  <a:schemeClr val="tx1">
                    <a:tint val="75000"/>
                  </a:schemeClr>
                </a:solidFill>
              </a:defRPr>
            </a:lvl1pPr>
          </a:lstStyle>
          <a:p>
            <a:fld id="{24AEEAC0-AE7D-41F2-BB8B-88041E3E93C6}" type="datetimeFigureOut">
              <a:rPr lang="en-US" smtClean="0"/>
              <a:t>3/22/19</a:t>
            </a:fld>
            <a:endParaRPr lang="en-US"/>
          </a:p>
        </p:txBody>
      </p:sp>
      <p:sp>
        <p:nvSpPr>
          <p:cNvPr id="5" name="Footer Placeholder 4"/>
          <p:cNvSpPr>
            <a:spLocks noGrp="1"/>
          </p:cNvSpPr>
          <p:nvPr>
            <p:ph type="ftr" sz="quarter" idx="3"/>
          </p:nvPr>
        </p:nvSpPr>
        <p:spPr>
          <a:xfrm>
            <a:off x="14538325" y="30510163"/>
            <a:ext cx="14814550" cy="175260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7525" y="30510163"/>
            <a:ext cx="9875838" cy="1752600"/>
          </a:xfrm>
          <a:prstGeom prst="rect">
            <a:avLst/>
          </a:prstGeom>
        </p:spPr>
        <p:txBody>
          <a:bodyPr vert="horz" lIns="91440" tIns="45720" rIns="91440" bIns="45720" rtlCol="0" anchor="ctr"/>
          <a:lstStyle>
            <a:lvl1pPr algn="r">
              <a:defRPr sz="1200">
                <a:solidFill>
                  <a:schemeClr val="tx1">
                    <a:tint val="75000"/>
                  </a:schemeClr>
                </a:solidFill>
              </a:defRPr>
            </a:lvl1pPr>
          </a:lstStyle>
          <a:p>
            <a:fld id="{E38260B6-AD4F-41D9-A024-2F7061D6CFD4}" type="slidenum">
              <a:rPr lang="en-US" smtClean="0"/>
              <a:t>‹#›</a:t>
            </a:fld>
            <a:endParaRPr lang="en-US"/>
          </a:p>
        </p:txBody>
      </p:sp>
    </p:spTree>
    <p:extLst>
      <p:ext uri="{BB962C8B-B14F-4D97-AF65-F5344CB8AC3E}">
        <p14:creationId xmlns:p14="http://schemas.microsoft.com/office/powerpoint/2010/main" val="8590195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06862" y="3870244"/>
            <a:ext cx="29086628" cy="964195"/>
          </a:xfrm>
        </p:spPr>
        <p:txBody>
          <a:bodyPr>
            <a:noAutofit/>
          </a:bodyPr>
          <a:lstStyle/>
          <a:p>
            <a:r>
              <a:rPr lang="en-US" sz="6600" b="1" dirty="0">
                <a:latin typeface="+mn-lt"/>
              </a:rPr>
              <a:t>Easing the Onboarding Process: An Electronic Manual for New Supervisors </a:t>
            </a:r>
          </a:p>
        </p:txBody>
      </p:sp>
      <p:sp>
        <p:nvSpPr>
          <p:cNvPr id="3" name="Subtitle 2"/>
          <p:cNvSpPr>
            <a:spLocks noGrp="1"/>
          </p:cNvSpPr>
          <p:nvPr>
            <p:ph type="subTitle" idx="1"/>
          </p:nvPr>
        </p:nvSpPr>
        <p:spPr>
          <a:xfrm>
            <a:off x="16879261" y="4834439"/>
            <a:ext cx="13541829" cy="1001486"/>
          </a:xfrm>
        </p:spPr>
        <p:txBody>
          <a:bodyPr>
            <a:noAutofit/>
          </a:bodyPr>
          <a:lstStyle/>
          <a:p>
            <a:r>
              <a:rPr lang="en-US" sz="6000" dirty="0"/>
              <a:t>Julia Pheifer, MS Occupational Therapy</a:t>
            </a:r>
          </a:p>
        </p:txBody>
      </p:sp>
      <p:sp>
        <p:nvSpPr>
          <p:cNvPr id="6" name="TextBox 5">
            <a:extLst>
              <a:ext uri="{FF2B5EF4-FFF2-40B4-BE49-F238E27FC236}">
                <a16:creationId xmlns:a16="http://schemas.microsoft.com/office/drawing/2014/main" id="{C98CAFD3-16B5-164C-9CDA-768EC46DCB7A}"/>
              </a:ext>
            </a:extLst>
          </p:cNvPr>
          <p:cNvSpPr txBox="1"/>
          <p:nvPr/>
        </p:nvSpPr>
        <p:spPr>
          <a:xfrm>
            <a:off x="31338478" y="6338455"/>
            <a:ext cx="10924652" cy="923330"/>
          </a:xfrm>
          <a:prstGeom prst="rect">
            <a:avLst/>
          </a:prstGeom>
          <a:solidFill>
            <a:schemeClr val="tx2"/>
          </a:solidFill>
        </p:spPr>
        <p:txBody>
          <a:bodyPr wrap="square" rtlCol="0">
            <a:spAutoFit/>
          </a:bodyPr>
          <a:lstStyle/>
          <a:p>
            <a:pPr algn="ctr"/>
            <a:r>
              <a:rPr lang="en-US" sz="5400" dirty="0">
                <a:solidFill>
                  <a:schemeClr val="bg1"/>
                </a:solidFill>
              </a:rPr>
              <a:t>The goal of the HFA-NH project is to</a:t>
            </a:r>
          </a:p>
        </p:txBody>
      </p:sp>
      <p:sp>
        <p:nvSpPr>
          <p:cNvPr id="7" name="TextBox 6">
            <a:extLst>
              <a:ext uri="{FF2B5EF4-FFF2-40B4-BE49-F238E27FC236}">
                <a16:creationId xmlns:a16="http://schemas.microsoft.com/office/drawing/2014/main" id="{465D72A1-5B50-5042-AC02-305BE6202219}"/>
              </a:ext>
            </a:extLst>
          </p:cNvPr>
          <p:cNvSpPr txBox="1"/>
          <p:nvPr/>
        </p:nvSpPr>
        <p:spPr>
          <a:xfrm>
            <a:off x="31338479" y="14849599"/>
            <a:ext cx="10924652" cy="923330"/>
          </a:xfrm>
          <a:prstGeom prst="rect">
            <a:avLst/>
          </a:prstGeom>
          <a:solidFill>
            <a:schemeClr val="tx2"/>
          </a:solidFill>
        </p:spPr>
        <p:txBody>
          <a:bodyPr wrap="square" rtlCol="0">
            <a:spAutoFit/>
          </a:bodyPr>
          <a:lstStyle/>
          <a:p>
            <a:pPr algn="ctr"/>
            <a:r>
              <a:rPr lang="en-US" sz="5400" dirty="0">
                <a:solidFill>
                  <a:schemeClr val="bg1"/>
                </a:solidFill>
              </a:rPr>
              <a:t>My role in developing the manual</a:t>
            </a:r>
          </a:p>
        </p:txBody>
      </p:sp>
      <p:sp>
        <p:nvSpPr>
          <p:cNvPr id="8" name="TextBox 7">
            <a:extLst>
              <a:ext uri="{FF2B5EF4-FFF2-40B4-BE49-F238E27FC236}">
                <a16:creationId xmlns:a16="http://schemas.microsoft.com/office/drawing/2014/main" id="{367D9FE6-1B1F-9A4F-BB84-205B4BB87D7B}"/>
              </a:ext>
            </a:extLst>
          </p:cNvPr>
          <p:cNvSpPr txBox="1"/>
          <p:nvPr/>
        </p:nvSpPr>
        <p:spPr>
          <a:xfrm>
            <a:off x="959975" y="6338455"/>
            <a:ext cx="10924652" cy="923330"/>
          </a:xfrm>
          <a:prstGeom prst="rect">
            <a:avLst/>
          </a:prstGeom>
          <a:solidFill>
            <a:schemeClr val="tx2"/>
          </a:solidFill>
        </p:spPr>
        <p:txBody>
          <a:bodyPr wrap="square" rtlCol="0">
            <a:spAutoFit/>
          </a:bodyPr>
          <a:lstStyle/>
          <a:p>
            <a:pPr algn="ctr"/>
            <a:r>
              <a:rPr lang="en-US" sz="5400" dirty="0">
                <a:solidFill>
                  <a:schemeClr val="bg1"/>
                </a:solidFill>
              </a:rPr>
              <a:t>Background</a:t>
            </a:r>
          </a:p>
        </p:txBody>
      </p:sp>
      <p:sp>
        <p:nvSpPr>
          <p:cNvPr id="9" name="TextBox 8">
            <a:extLst>
              <a:ext uri="{FF2B5EF4-FFF2-40B4-BE49-F238E27FC236}">
                <a16:creationId xmlns:a16="http://schemas.microsoft.com/office/drawing/2014/main" id="{75B7B4D0-6B4C-4142-AB93-9FCDF63D770E}"/>
              </a:ext>
            </a:extLst>
          </p:cNvPr>
          <p:cNvSpPr txBox="1"/>
          <p:nvPr/>
        </p:nvSpPr>
        <p:spPr>
          <a:xfrm>
            <a:off x="31338478" y="7339980"/>
            <a:ext cx="10924653" cy="6494085"/>
          </a:xfrm>
          <a:prstGeom prst="rect">
            <a:avLst/>
          </a:prstGeom>
          <a:noFill/>
        </p:spPr>
        <p:txBody>
          <a:bodyPr wrap="square" rtlCol="0">
            <a:spAutoFit/>
          </a:bodyPr>
          <a:lstStyle/>
          <a:p>
            <a:pPr marL="457200" lvl="0" indent="-457200">
              <a:buFont typeface="Arial" panose="020B0604020202020204" pitchFamily="34" charset="0"/>
              <a:buChar char="•"/>
            </a:pPr>
            <a:r>
              <a:rPr lang="en-US" sz="3200" dirty="0"/>
              <a:t>Create an electronic manual that new supervisors across all LIAs in NH can utilize to ease their transition to this new role.</a:t>
            </a:r>
          </a:p>
          <a:p>
            <a:pPr marL="457200" lvl="0" indent="-457200">
              <a:buFont typeface="Arial" panose="020B0604020202020204" pitchFamily="34" charset="0"/>
              <a:buChar char="•"/>
            </a:pPr>
            <a:r>
              <a:rPr lang="en-US" sz="3200" dirty="0"/>
              <a:t>The manual consists of:</a:t>
            </a:r>
          </a:p>
          <a:p>
            <a:pPr marL="2300630" lvl="1" indent="-457200">
              <a:buFont typeface="Arial" panose="020B0604020202020204" pitchFamily="34" charset="0"/>
              <a:buChar char="•"/>
            </a:pPr>
            <a:r>
              <a:rPr lang="en-US" sz="3200" dirty="0"/>
              <a:t>Frequently used terms/definitions, resources and contact personnel;</a:t>
            </a:r>
          </a:p>
          <a:p>
            <a:pPr marL="2300630" lvl="1" indent="-457200">
              <a:buFont typeface="Arial" panose="020B0604020202020204" pitchFamily="34" charset="0"/>
              <a:buChar char="•"/>
            </a:pPr>
            <a:r>
              <a:rPr lang="en-US" sz="3200" dirty="0"/>
              <a:t>Step by step directions for documentation;</a:t>
            </a:r>
          </a:p>
          <a:p>
            <a:pPr marL="2300630" lvl="1" indent="-457200">
              <a:buFont typeface="Arial" panose="020B0604020202020204" pitchFamily="34" charset="0"/>
              <a:buChar char="•"/>
            </a:pPr>
            <a:r>
              <a:rPr lang="en-US" sz="3200" dirty="0"/>
              <a:t>Timelines to help ease the burden of a comprehensive accreditation process affiliated with meeting best practice standards;</a:t>
            </a:r>
          </a:p>
          <a:p>
            <a:pPr marL="2300630" lvl="1" indent="-457200">
              <a:buFont typeface="Arial" panose="020B0604020202020204" pitchFamily="34" charset="0"/>
              <a:buChar char="•"/>
            </a:pPr>
            <a:r>
              <a:rPr lang="en-US" sz="3200" dirty="0"/>
              <a:t>Required meetings and trainings; and</a:t>
            </a:r>
          </a:p>
          <a:p>
            <a:pPr marL="2300630" lvl="1" indent="-457200">
              <a:buFont typeface="Arial" panose="020B0604020202020204" pitchFamily="34" charset="0"/>
              <a:buChar char="•"/>
            </a:pPr>
            <a:r>
              <a:rPr lang="en-US" sz="3200" dirty="0"/>
              <a:t>Information on compassion fatigue to prevent burnout.</a:t>
            </a:r>
          </a:p>
          <a:p>
            <a:endParaRPr lang="en-US" sz="3200" dirty="0"/>
          </a:p>
        </p:txBody>
      </p:sp>
      <p:sp>
        <p:nvSpPr>
          <p:cNvPr id="10" name="TextBox 9">
            <a:extLst>
              <a:ext uri="{FF2B5EF4-FFF2-40B4-BE49-F238E27FC236}">
                <a16:creationId xmlns:a16="http://schemas.microsoft.com/office/drawing/2014/main" id="{32FC67B8-CC61-584D-AA1E-A2AE8E7FBAA2}"/>
              </a:ext>
            </a:extLst>
          </p:cNvPr>
          <p:cNvSpPr txBox="1"/>
          <p:nvPr/>
        </p:nvSpPr>
        <p:spPr>
          <a:xfrm>
            <a:off x="31338479" y="15809337"/>
            <a:ext cx="10924652" cy="5509200"/>
          </a:xfrm>
          <a:prstGeom prst="rect">
            <a:avLst/>
          </a:prstGeom>
          <a:noFill/>
        </p:spPr>
        <p:txBody>
          <a:bodyPr wrap="square" rtlCol="0">
            <a:spAutoFit/>
          </a:bodyPr>
          <a:lstStyle/>
          <a:p>
            <a:pPr marL="457200" lvl="0" indent="-457200">
              <a:buFont typeface="Arial" panose="020B0604020202020204" pitchFamily="34" charset="0"/>
              <a:buChar char="•"/>
            </a:pPr>
            <a:r>
              <a:rPr lang="en-US" sz="3200" dirty="0"/>
              <a:t>Actively participate in supervisor meetings held every month. </a:t>
            </a:r>
          </a:p>
          <a:p>
            <a:pPr marL="457200" lvl="0" indent="-457200">
              <a:buFont typeface="Arial" panose="020B0604020202020204" pitchFamily="34" charset="0"/>
              <a:buChar char="•"/>
            </a:pPr>
            <a:r>
              <a:rPr lang="en-US" sz="3200" dirty="0"/>
              <a:t>Interview current supervisors at each LIA in NH to gain their perspective as to what they believe would be beneficial information to add to this resource.</a:t>
            </a:r>
          </a:p>
          <a:p>
            <a:pPr marL="2300630" lvl="1" indent="-457200">
              <a:buFont typeface="Arial" panose="020B0604020202020204" pitchFamily="34" charset="0"/>
              <a:buChar char="•"/>
            </a:pPr>
            <a:r>
              <a:rPr lang="en-US" sz="3200" dirty="0"/>
              <a:t>As well as what they received, or lack thereof, during their onboarding process.</a:t>
            </a:r>
          </a:p>
          <a:p>
            <a:pPr marL="457200" lvl="0" indent="-457200">
              <a:buFont typeface="Arial" panose="020B0604020202020204" pitchFamily="34" charset="0"/>
              <a:buChar char="•"/>
            </a:pPr>
            <a:r>
              <a:rPr lang="en-US" sz="3200" dirty="0"/>
              <a:t>Gather and dissect all information to find commonalities/similarities.</a:t>
            </a:r>
          </a:p>
          <a:p>
            <a:pPr marL="457200" lvl="0" indent="-457200">
              <a:buFont typeface="Arial" panose="020B0604020202020204" pitchFamily="34" charset="0"/>
              <a:buChar char="•"/>
            </a:pPr>
            <a:r>
              <a:rPr lang="en-US" sz="3200" dirty="0"/>
              <a:t>Develop an easy-to-read, well organized, electronic resource guide.</a:t>
            </a:r>
          </a:p>
          <a:p>
            <a:endParaRPr lang="en-US" sz="3200" dirty="0"/>
          </a:p>
        </p:txBody>
      </p:sp>
      <p:sp>
        <p:nvSpPr>
          <p:cNvPr id="11" name="TextBox 10">
            <a:extLst>
              <a:ext uri="{FF2B5EF4-FFF2-40B4-BE49-F238E27FC236}">
                <a16:creationId xmlns:a16="http://schemas.microsoft.com/office/drawing/2014/main" id="{1AD93F0E-756E-2948-8DE8-00BF988F2BCA}"/>
              </a:ext>
            </a:extLst>
          </p:cNvPr>
          <p:cNvSpPr txBox="1"/>
          <p:nvPr/>
        </p:nvSpPr>
        <p:spPr>
          <a:xfrm>
            <a:off x="31584368" y="21991563"/>
            <a:ext cx="10924652" cy="923330"/>
          </a:xfrm>
          <a:prstGeom prst="rect">
            <a:avLst/>
          </a:prstGeom>
          <a:solidFill>
            <a:schemeClr val="tx2"/>
          </a:solidFill>
        </p:spPr>
        <p:txBody>
          <a:bodyPr wrap="square" rtlCol="0">
            <a:spAutoFit/>
          </a:bodyPr>
          <a:lstStyle/>
          <a:p>
            <a:pPr algn="ctr"/>
            <a:r>
              <a:rPr lang="en-US" sz="5400" dirty="0">
                <a:solidFill>
                  <a:schemeClr val="bg1"/>
                </a:solidFill>
              </a:rPr>
              <a:t>Outcomes</a:t>
            </a:r>
          </a:p>
        </p:txBody>
      </p:sp>
      <p:pic>
        <p:nvPicPr>
          <p:cNvPr id="13" name="Picture 12">
            <a:extLst>
              <a:ext uri="{FF2B5EF4-FFF2-40B4-BE49-F238E27FC236}">
                <a16:creationId xmlns:a16="http://schemas.microsoft.com/office/drawing/2014/main" id="{60357E3C-A651-ED44-AB9C-5A7FA55BAF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47997" y="6800120"/>
            <a:ext cx="17367820" cy="9471566"/>
          </a:xfrm>
          <a:prstGeom prst="rect">
            <a:avLst/>
          </a:prstGeom>
        </p:spPr>
      </p:pic>
      <p:sp>
        <p:nvSpPr>
          <p:cNvPr id="14" name="TextBox 13">
            <a:extLst>
              <a:ext uri="{FF2B5EF4-FFF2-40B4-BE49-F238E27FC236}">
                <a16:creationId xmlns:a16="http://schemas.microsoft.com/office/drawing/2014/main" id="{B2456A98-83ED-A046-B9DC-6BBE499B81D7}"/>
              </a:ext>
            </a:extLst>
          </p:cNvPr>
          <p:cNvSpPr txBox="1"/>
          <p:nvPr/>
        </p:nvSpPr>
        <p:spPr>
          <a:xfrm>
            <a:off x="959973" y="7339980"/>
            <a:ext cx="10924654" cy="12403395"/>
          </a:xfrm>
          <a:prstGeom prst="rect">
            <a:avLst/>
          </a:prstGeom>
          <a:noFill/>
        </p:spPr>
        <p:txBody>
          <a:bodyPr wrap="square" rtlCol="0">
            <a:spAutoFit/>
          </a:bodyPr>
          <a:lstStyle/>
          <a:p>
            <a:pPr marL="457200" lvl="0" indent="-457200">
              <a:buFont typeface="Arial" panose="020B0604020202020204" pitchFamily="34" charset="0"/>
              <a:buChar char="•"/>
            </a:pPr>
            <a:r>
              <a:rPr lang="en-US" sz="3200" dirty="0"/>
              <a:t>The New Hampshire Department of Health and Human Services (NH-DHHS) provides numerous programs to ensure the health and well-being of all NH citizens.</a:t>
            </a:r>
          </a:p>
          <a:p>
            <a:pPr marL="457200" lvl="0" indent="-457200">
              <a:buFont typeface="Arial" panose="020B0604020202020204" pitchFamily="34" charset="0"/>
              <a:buChar char="•"/>
            </a:pPr>
            <a:r>
              <a:rPr lang="en-US" sz="3200" dirty="0"/>
              <a:t>The Maternal and Child Health (MCH) section within the Division of Public Health Services strives to improve high quality preventative and primary health care for all children and families.</a:t>
            </a:r>
          </a:p>
          <a:p>
            <a:pPr marL="457200" lvl="0" indent="-457200">
              <a:buFont typeface="Arial" panose="020B0604020202020204" pitchFamily="34" charset="0"/>
              <a:buChar char="•"/>
            </a:pPr>
            <a:r>
              <a:rPr lang="en-US" sz="3200" dirty="0"/>
              <a:t>The national Healthy Families America (HFA) model was selected by MCH to provide preventative home visiting services to at-risk, Medicaid-eligible families.</a:t>
            </a:r>
          </a:p>
          <a:p>
            <a:pPr marL="457200" lvl="0" indent="-457200">
              <a:buFont typeface="Arial" panose="020B0604020202020204" pitchFamily="34" charset="0"/>
              <a:buChar char="•"/>
            </a:pPr>
            <a:r>
              <a:rPr lang="en-US" sz="3200" dirty="0"/>
              <a:t>HFA can be provided prenatally through the child’s 3rd birthday, providing home visiting services, child development and maternal depression screenings, resource connection, and parent education and support around parent-child interaction to families.</a:t>
            </a:r>
          </a:p>
          <a:p>
            <a:pPr marL="2300630" lvl="1" indent="-457200">
              <a:buFont typeface="Arial" panose="020B0604020202020204" pitchFamily="34" charset="0"/>
              <a:buChar char="•"/>
            </a:pPr>
            <a:r>
              <a:rPr lang="en-US" sz="3200" dirty="0"/>
              <a:t>The goal of these activities is to promote economic  self-sufficiency, school readiness, positive health outcomes, and prevent the occurrence of adverse childhood experiences.</a:t>
            </a:r>
          </a:p>
          <a:p>
            <a:pPr marL="457200" lvl="0" indent="-457200">
              <a:buFont typeface="Arial" panose="020B0604020202020204" pitchFamily="34" charset="0"/>
              <a:buChar char="•"/>
            </a:pPr>
            <a:r>
              <a:rPr lang="en-US" sz="3200" dirty="0"/>
              <a:t>Many HFA sites offer play groups, father engagement programs, and specific programs that address the needs of a given community.</a:t>
            </a:r>
          </a:p>
          <a:p>
            <a:pPr marL="457200" lvl="0" indent="-457200">
              <a:buFont typeface="Arial" panose="020B0604020202020204" pitchFamily="34" charset="0"/>
              <a:buChar char="•"/>
            </a:pPr>
            <a:r>
              <a:rPr lang="en-US" sz="3200" dirty="0"/>
              <a:t>In NH, there are 7 Local Implementing Agencies (LIAs) located across the state.</a:t>
            </a:r>
          </a:p>
          <a:p>
            <a:endParaRPr lang="en-US" sz="3200" dirty="0"/>
          </a:p>
        </p:txBody>
      </p:sp>
      <p:pic>
        <p:nvPicPr>
          <p:cNvPr id="16" name="Picture 15">
            <a:extLst>
              <a:ext uri="{FF2B5EF4-FFF2-40B4-BE49-F238E27FC236}">
                <a16:creationId xmlns:a16="http://schemas.microsoft.com/office/drawing/2014/main" id="{9CD44DCD-26C0-CA40-BBF5-D2AC77F28E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064093" y="26663993"/>
            <a:ext cx="8444927" cy="2469534"/>
          </a:xfrm>
          <a:prstGeom prst="rect">
            <a:avLst/>
          </a:prstGeom>
        </p:spPr>
      </p:pic>
      <p:sp>
        <p:nvSpPr>
          <p:cNvPr id="17" name="TextBox 16">
            <a:extLst>
              <a:ext uri="{FF2B5EF4-FFF2-40B4-BE49-F238E27FC236}">
                <a16:creationId xmlns:a16="http://schemas.microsoft.com/office/drawing/2014/main" id="{9EA87B78-97AB-D54A-90A8-7536D039F624}"/>
              </a:ext>
            </a:extLst>
          </p:cNvPr>
          <p:cNvSpPr txBox="1"/>
          <p:nvPr/>
        </p:nvSpPr>
        <p:spPr>
          <a:xfrm>
            <a:off x="31584368" y="22981408"/>
            <a:ext cx="10913924" cy="3539430"/>
          </a:xfrm>
          <a:prstGeom prst="rect">
            <a:avLst/>
          </a:prstGeom>
          <a:noFill/>
        </p:spPr>
        <p:txBody>
          <a:bodyPr wrap="square" rtlCol="0">
            <a:spAutoFit/>
          </a:bodyPr>
          <a:lstStyle/>
          <a:p>
            <a:pPr marL="457200" lvl="0" indent="-457200">
              <a:buFont typeface="Arial" panose="020B0604020202020204" pitchFamily="34" charset="0"/>
              <a:buChar char="•"/>
            </a:pPr>
            <a:r>
              <a:rPr lang="en-US" sz="3200" dirty="0"/>
              <a:t>To provide a clear outline of resources and expectations for the NH HFA program outside of that provided by the parent agency of the LIA.</a:t>
            </a:r>
          </a:p>
          <a:p>
            <a:pPr marL="457200" lvl="0" indent="-457200">
              <a:buFont typeface="Arial" panose="020B0604020202020204" pitchFamily="34" charset="0"/>
              <a:buChar char="•"/>
            </a:pPr>
            <a:r>
              <a:rPr lang="en-US" sz="3200" dirty="0"/>
              <a:t>The electronic manual was initially designed for use by new supervisors; however, current supervisors provided positive feedback that this information is useful to them as well.</a:t>
            </a:r>
          </a:p>
          <a:p>
            <a:endParaRPr lang="en-US" sz="3200" dirty="0"/>
          </a:p>
        </p:txBody>
      </p:sp>
      <p:sp>
        <p:nvSpPr>
          <p:cNvPr id="18" name="TextBox 17">
            <a:extLst>
              <a:ext uri="{FF2B5EF4-FFF2-40B4-BE49-F238E27FC236}">
                <a16:creationId xmlns:a16="http://schemas.microsoft.com/office/drawing/2014/main" id="{503FBC1A-870E-694A-8D1F-D1C35DB98BD6}"/>
              </a:ext>
            </a:extLst>
          </p:cNvPr>
          <p:cNvSpPr txBox="1"/>
          <p:nvPr/>
        </p:nvSpPr>
        <p:spPr>
          <a:xfrm>
            <a:off x="14670742" y="18327603"/>
            <a:ext cx="14511606" cy="923330"/>
          </a:xfrm>
          <a:prstGeom prst="rect">
            <a:avLst/>
          </a:prstGeom>
          <a:solidFill>
            <a:schemeClr val="tx2"/>
          </a:solidFill>
        </p:spPr>
        <p:txBody>
          <a:bodyPr wrap="square" rtlCol="0">
            <a:spAutoFit/>
          </a:bodyPr>
          <a:lstStyle/>
          <a:p>
            <a:pPr algn="ctr"/>
            <a:r>
              <a:rPr lang="en-US" sz="5400" dirty="0">
                <a:solidFill>
                  <a:schemeClr val="bg1"/>
                </a:solidFill>
              </a:rPr>
              <a:t>Relationship to LEND mission</a:t>
            </a:r>
          </a:p>
        </p:txBody>
      </p:sp>
      <p:sp>
        <p:nvSpPr>
          <p:cNvPr id="19" name="TextBox 18">
            <a:extLst>
              <a:ext uri="{FF2B5EF4-FFF2-40B4-BE49-F238E27FC236}">
                <a16:creationId xmlns:a16="http://schemas.microsoft.com/office/drawing/2014/main" id="{CB268AF0-3B0E-BF4E-8A5B-9F625CBA9896}"/>
              </a:ext>
            </a:extLst>
          </p:cNvPr>
          <p:cNvSpPr txBox="1"/>
          <p:nvPr/>
        </p:nvSpPr>
        <p:spPr>
          <a:xfrm>
            <a:off x="14670741" y="19250933"/>
            <a:ext cx="14511607" cy="7971413"/>
          </a:xfrm>
          <a:prstGeom prst="rect">
            <a:avLst/>
          </a:prstGeom>
          <a:noFill/>
        </p:spPr>
        <p:txBody>
          <a:bodyPr wrap="square" rtlCol="0">
            <a:spAutoFit/>
          </a:bodyPr>
          <a:lstStyle/>
          <a:p>
            <a:pPr marL="457200" indent="-457200">
              <a:buFont typeface="Arial" panose="020B0604020202020204" pitchFamily="34" charset="0"/>
              <a:buChar char="•"/>
            </a:pPr>
            <a:r>
              <a:rPr lang="en-US" sz="3200" dirty="0"/>
              <a:t>HFA staff are required to complete extensive role-specific training, and programs must follow 139 best practice standards in order to maintain accreditation through HFA as an evidence-based model.</a:t>
            </a:r>
          </a:p>
          <a:p>
            <a:pPr marL="457200" indent="-457200">
              <a:buFont typeface="Arial" panose="020B0604020202020204" pitchFamily="34" charset="0"/>
              <a:buChar char="•"/>
            </a:pPr>
            <a:r>
              <a:rPr lang="en-US" sz="3200" dirty="0"/>
              <a:t>HFA promotes developmental screening of all target children at regular intervals to support families in identifying potential developmental delays and making referrals for services if a child isn’t meeting developmental milestones. Additionally, the Parents as Teachers and Growing Great Kids curricula provide home visitors with activities to do with families to promote child development.</a:t>
            </a:r>
          </a:p>
          <a:p>
            <a:pPr marL="2300630" lvl="1" indent="-457200">
              <a:buFont typeface="Arial" panose="020B0604020202020204" pitchFamily="34" charset="0"/>
              <a:buChar char="•"/>
            </a:pPr>
            <a:r>
              <a:rPr lang="en-US" sz="3200" dirty="0"/>
              <a:t>Similarly, the LEND program provides trainees with knowledge, resources, and experiences over the course of an academic year to assume leadership roles to improve the health of infants, children and adolescents with disabilities.</a:t>
            </a:r>
          </a:p>
          <a:p>
            <a:pPr marL="457200" indent="-457200">
              <a:buFont typeface="Arial" panose="020B0604020202020204" pitchFamily="34" charset="0"/>
              <a:buChar char="•"/>
            </a:pPr>
            <a:r>
              <a:rPr lang="en-US" sz="3200" dirty="0"/>
              <a:t>Both HFA and LEND strive to improve the overall system in order to achieve optimal health for children and families.</a:t>
            </a:r>
          </a:p>
          <a:p>
            <a:pPr marL="457200" indent="-457200">
              <a:buFont typeface="Arial" panose="020B0604020202020204" pitchFamily="34" charset="0"/>
              <a:buChar char="•"/>
            </a:pPr>
            <a:endParaRPr lang="en-US" sz="3200" dirty="0"/>
          </a:p>
          <a:p>
            <a:endParaRPr lang="en-US" sz="3200" dirty="0"/>
          </a:p>
        </p:txBody>
      </p:sp>
      <p:pic>
        <p:nvPicPr>
          <p:cNvPr id="23" name="Picture 22">
            <a:extLst>
              <a:ext uri="{FF2B5EF4-FFF2-40B4-BE49-F238E27FC236}">
                <a16:creationId xmlns:a16="http://schemas.microsoft.com/office/drawing/2014/main" id="{F87E1FC1-7B71-5748-806F-A5EB274A35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1820" y="20158931"/>
            <a:ext cx="9178261" cy="6144768"/>
          </a:xfrm>
          <a:prstGeom prst="rect">
            <a:avLst/>
          </a:prstGeom>
        </p:spPr>
      </p:pic>
    </p:spTree>
    <p:extLst>
      <p:ext uri="{BB962C8B-B14F-4D97-AF65-F5344CB8AC3E}">
        <p14:creationId xmlns:p14="http://schemas.microsoft.com/office/powerpoint/2010/main" val="12798213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14339</TotalTime>
  <Words>577</Words>
  <Application>Microsoft Macintosh PowerPoint</Application>
  <PresentationFormat>Custom</PresentationFormat>
  <Paragraphs>32</Paragraphs>
  <Slides>1</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vt:i4>
      </vt:variant>
    </vt:vector>
  </HeadingPairs>
  <TitlesOfParts>
    <vt:vector size="6" baseType="lpstr">
      <vt:lpstr>Arial</vt:lpstr>
      <vt:lpstr>Calibri</vt:lpstr>
      <vt:lpstr>Calibri Light</vt:lpstr>
      <vt:lpstr>Office Theme</vt:lpstr>
      <vt:lpstr>Custom Design</vt:lpstr>
      <vt:lpstr>Easing the Onboarding Process: An Electronic Manual for New Supervisors </vt:lpstr>
    </vt:vector>
  </TitlesOfParts>
  <Company>UNH Institute on Disability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Brennan-Curry, Anna</dc:creator>
  <cp:lastModifiedBy>Pheifer, Julia E</cp:lastModifiedBy>
  <cp:revision>46</cp:revision>
  <cp:lastPrinted>2019-03-22T13:34:59Z</cp:lastPrinted>
  <dcterms:created xsi:type="dcterms:W3CDTF">2016-11-23T16:20:03Z</dcterms:created>
  <dcterms:modified xsi:type="dcterms:W3CDTF">2019-03-22T17:21:55Z</dcterms:modified>
</cp:coreProperties>
</file>