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6588"/>
    <p:restoredTop sz="94595"/>
  </p:normalViewPr>
  <p:slideViewPr>
    <p:cSldViewPr snapToGrid="0" snapToObjects="1">
      <p:cViewPr varScale="1">
        <p:scale>
          <a:sx n="102" d="100"/>
          <a:sy n="102" d="100"/>
        </p:scale>
        <p:origin x="1208"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D4EF8DD-0E72-784E-9A69-87A88B1C8858}" type="datetimeFigureOut">
              <a:rPr lang="en-US" smtClean="0"/>
              <a:t>3/25/19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25C9797-85C1-154A-9510-9B49ED7F2BDF}" type="slidenum">
              <a:rPr lang="en-US" smtClean="0"/>
              <a:t>‹#›</a:t>
            </a:fld>
            <a:endParaRPr lang="en-US"/>
          </a:p>
        </p:txBody>
      </p:sp>
    </p:spTree>
    <p:extLst>
      <p:ext uri="{BB962C8B-B14F-4D97-AF65-F5344CB8AC3E}">
        <p14:creationId xmlns:p14="http://schemas.microsoft.com/office/powerpoint/2010/main" val="18960407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25C9797-85C1-154A-9510-9B49ED7F2BDF}" type="slidenum">
              <a:rPr lang="en-US" smtClean="0"/>
              <a:t>1</a:t>
            </a:fld>
            <a:endParaRPr lang="en-US"/>
          </a:p>
        </p:txBody>
      </p:sp>
    </p:spTree>
    <p:extLst>
      <p:ext uri="{BB962C8B-B14F-4D97-AF65-F5344CB8AC3E}">
        <p14:creationId xmlns:p14="http://schemas.microsoft.com/office/powerpoint/2010/main" val="19441294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DB3238-0F48-0240-94F5-19CD92099DE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FA1D459-D56E-A942-9E50-FB76D4C5D19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2DE9211-FAC2-224E-81CC-448BDCF30304}"/>
              </a:ext>
            </a:extLst>
          </p:cNvPr>
          <p:cNvSpPr>
            <a:spLocks noGrp="1"/>
          </p:cNvSpPr>
          <p:nvPr>
            <p:ph type="dt" sz="half" idx="10"/>
          </p:nvPr>
        </p:nvSpPr>
        <p:spPr/>
        <p:txBody>
          <a:bodyPr/>
          <a:lstStyle/>
          <a:p>
            <a:fld id="{C1CD7C0B-CF14-7E4F-AC66-891428F874E1}" type="datetimeFigureOut">
              <a:rPr lang="en-US" smtClean="0"/>
              <a:t>3/25/19</a:t>
            </a:fld>
            <a:endParaRPr lang="en-US"/>
          </a:p>
        </p:txBody>
      </p:sp>
      <p:sp>
        <p:nvSpPr>
          <p:cNvPr id="5" name="Footer Placeholder 4">
            <a:extLst>
              <a:ext uri="{FF2B5EF4-FFF2-40B4-BE49-F238E27FC236}">
                <a16:creationId xmlns:a16="http://schemas.microsoft.com/office/drawing/2014/main" id="{319CA69A-E92A-0D43-93E0-895229D13B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6F887E7-8ADF-ED46-A746-4BA5940BA472}"/>
              </a:ext>
            </a:extLst>
          </p:cNvPr>
          <p:cNvSpPr>
            <a:spLocks noGrp="1"/>
          </p:cNvSpPr>
          <p:nvPr>
            <p:ph type="sldNum" sz="quarter" idx="12"/>
          </p:nvPr>
        </p:nvSpPr>
        <p:spPr/>
        <p:txBody>
          <a:bodyPr/>
          <a:lstStyle/>
          <a:p>
            <a:fld id="{515A32F8-1741-BD47-9DFE-63FAA3C2F31B}" type="slidenum">
              <a:rPr lang="en-US" smtClean="0"/>
              <a:t>‹#›</a:t>
            </a:fld>
            <a:endParaRPr lang="en-US"/>
          </a:p>
        </p:txBody>
      </p:sp>
    </p:spTree>
    <p:extLst>
      <p:ext uri="{BB962C8B-B14F-4D97-AF65-F5344CB8AC3E}">
        <p14:creationId xmlns:p14="http://schemas.microsoft.com/office/powerpoint/2010/main" val="27700246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3860B9-007B-574D-9FFD-903DB6D33CB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AD334EA-6562-4149-BDD2-EF0C1CCC874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B65709-1DA0-7F45-9F28-D7F6A4852574}"/>
              </a:ext>
            </a:extLst>
          </p:cNvPr>
          <p:cNvSpPr>
            <a:spLocks noGrp="1"/>
          </p:cNvSpPr>
          <p:nvPr>
            <p:ph type="dt" sz="half" idx="10"/>
          </p:nvPr>
        </p:nvSpPr>
        <p:spPr/>
        <p:txBody>
          <a:bodyPr/>
          <a:lstStyle/>
          <a:p>
            <a:fld id="{C1CD7C0B-CF14-7E4F-AC66-891428F874E1}" type="datetimeFigureOut">
              <a:rPr lang="en-US" smtClean="0"/>
              <a:t>3/25/19</a:t>
            </a:fld>
            <a:endParaRPr lang="en-US"/>
          </a:p>
        </p:txBody>
      </p:sp>
      <p:sp>
        <p:nvSpPr>
          <p:cNvPr id="5" name="Footer Placeholder 4">
            <a:extLst>
              <a:ext uri="{FF2B5EF4-FFF2-40B4-BE49-F238E27FC236}">
                <a16:creationId xmlns:a16="http://schemas.microsoft.com/office/drawing/2014/main" id="{BFCB63F0-7A86-8C43-96B0-2E561CD5B8E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3F134F4-B3ED-0441-8827-5B0676E8F1E9}"/>
              </a:ext>
            </a:extLst>
          </p:cNvPr>
          <p:cNvSpPr>
            <a:spLocks noGrp="1"/>
          </p:cNvSpPr>
          <p:nvPr>
            <p:ph type="sldNum" sz="quarter" idx="12"/>
          </p:nvPr>
        </p:nvSpPr>
        <p:spPr/>
        <p:txBody>
          <a:bodyPr/>
          <a:lstStyle/>
          <a:p>
            <a:fld id="{515A32F8-1741-BD47-9DFE-63FAA3C2F31B}" type="slidenum">
              <a:rPr lang="en-US" smtClean="0"/>
              <a:t>‹#›</a:t>
            </a:fld>
            <a:endParaRPr lang="en-US"/>
          </a:p>
        </p:txBody>
      </p:sp>
    </p:spTree>
    <p:extLst>
      <p:ext uri="{BB962C8B-B14F-4D97-AF65-F5344CB8AC3E}">
        <p14:creationId xmlns:p14="http://schemas.microsoft.com/office/powerpoint/2010/main" val="16491728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B7694-7B6D-734A-8C65-6C3D79BCB7E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F1FC3DE-D02F-4944-89BA-F08436C5DC4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4A36859-5E50-AF4A-96D3-9C779C8BC0AD}"/>
              </a:ext>
            </a:extLst>
          </p:cNvPr>
          <p:cNvSpPr>
            <a:spLocks noGrp="1"/>
          </p:cNvSpPr>
          <p:nvPr>
            <p:ph type="dt" sz="half" idx="10"/>
          </p:nvPr>
        </p:nvSpPr>
        <p:spPr/>
        <p:txBody>
          <a:bodyPr/>
          <a:lstStyle/>
          <a:p>
            <a:fld id="{C1CD7C0B-CF14-7E4F-AC66-891428F874E1}" type="datetimeFigureOut">
              <a:rPr lang="en-US" smtClean="0"/>
              <a:t>3/25/19</a:t>
            </a:fld>
            <a:endParaRPr lang="en-US"/>
          </a:p>
        </p:txBody>
      </p:sp>
      <p:sp>
        <p:nvSpPr>
          <p:cNvPr id="5" name="Footer Placeholder 4">
            <a:extLst>
              <a:ext uri="{FF2B5EF4-FFF2-40B4-BE49-F238E27FC236}">
                <a16:creationId xmlns:a16="http://schemas.microsoft.com/office/drawing/2014/main" id="{FE8B8D4A-5586-6E4C-A5F5-7D522A6A115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6ADB83F-D711-F845-9B3B-C1433B912F13}"/>
              </a:ext>
            </a:extLst>
          </p:cNvPr>
          <p:cNvSpPr>
            <a:spLocks noGrp="1"/>
          </p:cNvSpPr>
          <p:nvPr>
            <p:ph type="sldNum" sz="quarter" idx="12"/>
          </p:nvPr>
        </p:nvSpPr>
        <p:spPr/>
        <p:txBody>
          <a:bodyPr/>
          <a:lstStyle/>
          <a:p>
            <a:fld id="{515A32F8-1741-BD47-9DFE-63FAA3C2F31B}" type="slidenum">
              <a:rPr lang="en-US" smtClean="0"/>
              <a:t>‹#›</a:t>
            </a:fld>
            <a:endParaRPr lang="en-US"/>
          </a:p>
        </p:txBody>
      </p:sp>
    </p:spTree>
    <p:extLst>
      <p:ext uri="{BB962C8B-B14F-4D97-AF65-F5344CB8AC3E}">
        <p14:creationId xmlns:p14="http://schemas.microsoft.com/office/powerpoint/2010/main" val="9319242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53C16-3203-F74C-AFA1-AE2CE006060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8F6D4F6-23C3-4144-89C4-F6CA2E76799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0CF4FAA-0E5E-584F-A13C-F5C72671B95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4A2E0A9-C721-3746-9324-D2E4A34F03AD}"/>
              </a:ext>
            </a:extLst>
          </p:cNvPr>
          <p:cNvSpPr>
            <a:spLocks noGrp="1"/>
          </p:cNvSpPr>
          <p:nvPr>
            <p:ph type="dt" sz="half" idx="10"/>
          </p:nvPr>
        </p:nvSpPr>
        <p:spPr/>
        <p:txBody>
          <a:bodyPr/>
          <a:lstStyle/>
          <a:p>
            <a:fld id="{C1CD7C0B-CF14-7E4F-AC66-891428F874E1}" type="datetimeFigureOut">
              <a:rPr lang="en-US" smtClean="0"/>
              <a:t>3/25/19</a:t>
            </a:fld>
            <a:endParaRPr lang="en-US"/>
          </a:p>
        </p:txBody>
      </p:sp>
      <p:sp>
        <p:nvSpPr>
          <p:cNvPr id="6" name="Footer Placeholder 5">
            <a:extLst>
              <a:ext uri="{FF2B5EF4-FFF2-40B4-BE49-F238E27FC236}">
                <a16:creationId xmlns:a16="http://schemas.microsoft.com/office/drawing/2014/main" id="{600331C6-7344-D145-A56E-FF68CE062CD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0B568C1-03E1-3548-820B-9B3DB4F7BD72}"/>
              </a:ext>
            </a:extLst>
          </p:cNvPr>
          <p:cNvSpPr>
            <a:spLocks noGrp="1"/>
          </p:cNvSpPr>
          <p:nvPr>
            <p:ph type="sldNum" sz="quarter" idx="12"/>
          </p:nvPr>
        </p:nvSpPr>
        <p:spPr/>
        <p:txBody>
          <a:bodyPr/>
          <a:lstStyle/>
          <a:p>
            <a:fld id="{515A32F8-1741-BD47-9DFE-63FAA3C2F31B}" type="slidenum">
              <a:rPr lang="en-US" smtClean="0"/>
              <a:t>‹#›</a:t>
            </a:fld>
            <a:endParaRPr lang="en-US"/>
          </a:p>
        </p:txBody>
      </p:sp>
    </p:spTree>
    <p:extLst>
      <p:ext uri="{BB962C8B-B14F-4D97-AF65-F5344CB8AC3E}">
        <p14:creationId xmlns:p14="http://schemas.microsoft.com/office/powerpoint/2010/main" val="4255546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268FF-6EE5-404A-8D01-06F9A08888D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8EA840A-8D85-9B47-B2B0-3FA2BD5EC3A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7601EB9-49DE-AA48-AF48-4CB1A8EDEAF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BFBDE1E-9DC9-384D-A824-B0E568F811A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4842696-34C7-9544-83C8-2B5FB3ADCEC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C694AE1-177F-A341-8F8D-B1A095247DE7}"/>
              </a:ext>
            </a:extLst>
          </p:cNvPr>
          <p:cNvSpPr>
            <a:spLocks noGrp="1"/>
          </p:cNvSpPr>
          <p:nvPr>
            <p:ph type="dt" sz="half" idx="10"/>
          </p:nvPr>
        </p:nvSpPr>
        <p:spPr/>
        <p:txBody>
          <a:bodyPr/>
          <a:lstStyle/>
          <a:p>
            <a:fld id="{C1CD7C0B-CF14-7E4F-AC66-891428F874E1}" type="datetimeFigureOut">
              <a:rPr lang="en-US" smtClean="0"/>
              <a:t>3/25/19</a:t>
            </a:fld>
            <a:endParaRPr lang="en-US"/>
          </a:p>
        </p:txBody>
      </p:sp>
      <p:sp>
        <p:nvSpPr>
          <p:cNvPr id="8" name="Footer Placeholder 7">
            <a:extLst>
              <a:ext uri="{FF2B5EF4-FFF2-40B4-BE49-F238E27FC236}">
                <a16:creationId xmlns:a16="http://schemas.microsoft.com/office/drawing/2014/main" id="{3CFB5E15-9B46-C24D-8752-E32376082B1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01DAF65-3739-704F-9A10-7BE1D2DC9E95}"/>
              </a:ext>
            </a:extLst>
          </p:cNvPr>
          <p:cNvSpPr>
            <a:spLocks noGrp="1"/>
          </p:cNvSpPr>
          <p:nvPr>
            <p:ph type="sldNum" sz="quarter" idx="12"/>
          </p:nvPr>
        </p:nvSpPr>
        <p:spPr/>
        <p:txBody>
          <a:bodyPr/>
          <a:lstStyle/>
          <a:p>
            <a:fld id="{515A32F8-1741-BD47-9DFE-63FAA3C2F31B}" type="slidenum">
              <a:rPr lang="en-US" smtClean="0"/>
              <a:t>‹#›</a:t>
            </a:fld>
            <a:endParaRPr lang="en-US"/>
          </a:p>
        </p:txBody>
      </p:sp>
    </p:spTree>
    <p:extLst>
      <p:ext uri="{BB962C8B-B14F-4D97-AF65-F5344CB8AC3E}">
        <p14:creationId xmlns:p14="http://schemas.microsoft.com/office/powerpoint/2010/main" val="27866680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3082-2B9A-964F-8E7C-836D90A63F9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576333C-F739-014D-A43B-DF6F71483119}"/>
              </a:ext>
            </a:extLst>
          </p:cNvPr>
          <p:cNvSpPr>
            <a:spLocks noGrp="1"/>
          </p:cNvSpPr>
          <p:nvPr>
            <p:ph type="dt" sz="half" idx="10"/>
          </p:nvPr>
        </p:nvSpPr>
        <p:spPr/>
        <p:txBody>
          <a:bodyPr/>
          <a:lstStyle/>
          <a:p>
            <a:fld id="{C1CD7C0B-CF14-7E4F-AC66-891428F874E1}" type="datetimeFigureOut">
              <a:rPr lang="en-US" smtClean="0"/>
              <a:t>3/25/19</a:t>
            </a:fld>
            <a:endParaRPr lang="en-US"/>
          </a:p>
        </p:txBody>
      </p:sp>
      <p:sp>
        <p:nvSpPr>
          <p:cNvPr id="4" name="Footer Placeholder 3">
            <a:extLst>
              <a:ext uri="{FF2B5EF4-FFF2-40B4-BE49-F238E27FC236}">
                <a16:creationId xmlns:a16="http://schemas.microsoft.com/office/drawing/2014/main" id="{085EF3B4-06C8-AE42-88A8-17AEE69BDAA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7E91E45-BEC8-3845-8677-A2E342CBAEC1}"/>
              </a:ext>
            </a:extLst>
          </p:cNvPr>
          <p:cNvSpPr>
            <a:spLocks noGrp="1"/>
          </p:cNvSpPr>
          <p:nvPr>
            <p:ph type="sldNum" sz="quarter" idx="12"/>
          </p:nvPr>
        </p:nvSpPr>
        <p:spPr/>
        <p:txBody>
          <a:bodyPr/>
          <a:lstStyle/>
          <a:p>
            <a:fld id="{515A32F8-1741-BD47-9DFE-63FAA3C2F31B}" type="slidenum">
              <a:rPr lang="en-US" smtClean="0"/>
              <a:t>‹#›</a:t>
            </a:fld>
            <a:endParaRPr lang="en-US"/>
          </a:p>
        </p:txBody>
      </p:sp>
    </p:spTree>
    <p:extLst>
      <p:ext uri="{BB962C8B-B14F-4D97-AF65-F5344CB8AC3E}">
        <p14:creationId xmlns:p14="http://schemas.microsoft.com/office/powerpoint/2010/main" val="42917924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BEC7215-3D9F-034B-A0A8-BB31127243BA}"/>
              </a:ext>
            </a:extLst>
          </p:cNvPr>
          <p:cNvSpPr>
            <a:spLocks noGrp="1"/>
          </p:cNvSpPr>
          <p:nvPr>
            <p:ph type="dt" sz="half" idx="10"/>
          </p:nvPr>
        </p:nvSpPr>
        <p:spPr/>
        <p:txBody>
          <a:bodyPr/>
          <a:lstStyle/>
          <a:p>
            <a:fld id="{C1CD7C0B-CF14-7E4F-AC66-891428F874E1}" type="datetimeFigureOut">
              <a:rPr lang="en-US" smtClean="0"/>
              <a:t>3/25/19</a:t>
            </a:fld>
            <a:endParaRPr lang="en-US"/>
          </a:p>
        </p:txBody>
      </p:sp>
      <p:sp>
        <p:nvSpPr>
          <p:cNvPr id="3" name="Footer Placeholder 2">
            <a:extLst>
              <a:ext uri="{FF2B5EF4-FFF2-40B4-BE49-F238E27FC236}">
                <a16:creationId xmlns:a16="http://schemas.microsoft.com/office/drawing/2014/main" id="{CA808FF6-E64E-524E-8246-EA05B90F910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30F5BF1-59E3-2E46-BD76-4FC4B6AA60C9}"/>
              </a:ext>
            </a:extLst>
          </p:cNvPr>
          <p:cNvSpPr>
            <a:spLocks noGrp="1"/>
          </p:cNvSpPr>
          <p:nvPr>
            <p:ph type="sldNum" sz="quarter" idx="12"/>
          </p:nvPr>
        </p:nvSpPr>
        <p:spPr/>
        <p:txBody>
          <a:bodyPr/>
          <a:lstStyle/>
          <a:p>
            <a:fld id="{515A32F8-1741-BD47-9DFE-63FAA3C2F31B}" type="slidenum">
              <a:rPr lang="en-US" smtClean="0"/>
              <a:t>‹#›</a:t>
            </a:fld>
            <a:endParaRPr lang="en-US"/>
          </a:p>
        </p:txBody>
      </p:sp>
    </p:spTree>
    <p:extLst>
      <p:ext uri="{BB962C8B-B14F-4D97-AF65-F5344CB8AC3E}">
        <p14:creationId xmlns:p14="http://schemas.microsoft.com/office/powerpoint/2010/main" val="9870489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E219DA-B333-4346-B6C7-A7977A620B3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DCFDAD6-D3F5-574C-AB3C-957D11D1938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DB25AC7-FE79-FB40-A899-A699618EB14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BBD284F-1877-0E49-AD45-B955028572DC}"/>
              </a:ext>
            </a:extLst>
          </p:cNvPr>
          <p:cNvSpPr>
            <a:spLocks noGrp="1"/>
          </p:cNvSpPr>
          <p:nvPr>
            <p:ph type="dt" sz="half" idx="10"/>
          </p:nvPr>
        </p:nvSpPr>
        <p:spPr/>
        <p:txBody>
          <a:bodyPr/>
          <a:lstStyle/>
          <a:p>
            <a:fld id="{C1CD7C0B-CF14-7E4F-AC66-891428F874E1}" type="datetimeFigureOut">
              <a:rPr lang="en-US" smtClean="0"/>
              <a:t>3/25/19</a:t>
            </a:fld>
            <a:endParaRPr lang="en-US"/>
          </a:p>
        </p:txBody>
      </p:sp>
      <p:sp>
        <p:nvSpPr>
          <p:cNvPr id="6" name="Footer Placeholder 5">
            <a:extLst>
              <a:ext uri="{FF2B5EF4-FFF2-40B4-BE49-F238E27FC236}">
                <a16:creationId xmlns:a16="http://schemas.microsoft.com/office/drawing/2014/main" id="{C4611415-0D0D-2B4A-BF6A-767EACD2E1E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FAB6EDF-CE6C-7341-932A-AE9AB5DC5AA9}"/>
              </a:ext>
            </a:extLst>
          </p:cNvPr>
          <p:cNvSpPr>
            <a:spLocks noGrp="1"/>
          </p:cNvSpPr>
          <p:nvPr>
            <p:ph type="sldNum" sz="quarter" idx="12"/>
          </p:nvPr>
        </p:nvSpPr>
        <p:spPr/>
        <p:txBody>
          <a:bodyPr/>
          <a:lstStyle/>
          <a:p>
            <a:fld id="{515A32F8-1741-BD47-9DFE-63FAA3C2F31B}" type="slidenum">
              <a:rPr lang="en-US" smtClean="0"/>
              <a:t>‹#›</a:t>
            </a:fld>
            <a:endParaRPr lang="en-US"/>
          </a:p>
        </p:txBody>
      </p:sp>
    </p:spTree>
    <p:extLst>
      <p:ext uri="{BB962C8B-B14F-4D97-AF65-F5344CB8AC3E}">
        <p14:creationId xmlns:p14="http://schemas.microsoft.com/office/powerpoint/2010/main" val="9083714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FA042-67A1-9644-A590-98CCD68C6D6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CA5BF85-065C-AD47-82CD-819259BF94C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449D7BC-53D0-A14F-A073-B4F826EB763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FF4E6B-E381-2347-8A4D-6F9671052F03}"/>
              </a:ext>
            </a:extLst>
          </p:cNvPr>
          <p:cNvSpPr>
            <a:spLocks noGrp="1"/>
          </p:cNvSpPr>
          <p:nvPr>
            <p:ph type="dt" sz="half" idx="10"/>
          </p:nvPr>
        </p:nvSpPr>
        <p:spPr/>
        <p:txBody>
          <a:bodyPr/>
          <a:lstStyle/>
          <a:p>
            <a:fld id="{C1CD7C0B-CF14-7E4F-AC66-891428F874E1}" type="datetimeFigureOut">
              <a:rPr lang="en-US" smtClean="0"/>
              <a:t>3/25/19</a:t>
            </a:fld>
            <a:endParaRPr lang="en-US"/>
          </a:p>
        </p:txBody>
      </p:sp>
      <p:sp>
        <p:nvSpPr>
          <p:cNvPr id="6" name="Footer Placeholder 5">
            <a:extLst>
              <a:ext uri="{FF2B5EF4-FFF2-40B4-BE49-F238E27FC236}">
                <a16:creationId xmlns:a16="http://schemas.microsoft.com/office/drawing/2014/main" id="{1F62385B-D71E-B647-BAFB-967E12EA68F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84F709C-D756-9D47-A2EB-02D404BD1A28}"/>
              </a:ext>
            </a:extLst>
          </p:cNvPr>
          <p:cNvSpPr>
            <a:spLocks noGrp="1"/>
          </p:cNvSpPr>
          <p:nvPr>
            <p:ph type="sldNum" sz="quarter" idx="12"/>
          </p:nvPr>
        </p:nvSpPr>
        <p:spPr/>
        <p:txBody>
          <a:bodyPr/>
          <a:lstStyle/>
          <a:p>
            <a:fld id="{515A32F8-1741-BD47-9DFE-63FAA3C2F31B}" type="slidenum">
              <a:rPr lang="en-US" smtClean="0"/>
              <a:t>‹#›</a:t>
            </a:fld>
            <a:endParaRPr lang="en-US"/>
          </a:p>
        </p:txBody>
      </p:sp>
    </p:spTree>
    <p:extLst>
      <p:ext uri="{BB962C8B-B14F-4D97-AF65-F5344CB8AC3E}">
        <p14:creationId xmlns:p14="http://schemas.microsoft.com/office/powerpoint/2010/main" val="20613871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FA3D4B-A03A-454A-AFD6-4435229AE4B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41D6D76-22EC-F740-A6F5-9C19B9A2F39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2A4C40E-661F-2B4E-9156-8F5F5B1B2387}"/>
              </a:ext>
            </a:extLst>
          </p:cNvPr>
          <p:cNvSpPr>
            <a:spLocks noGrp="1"/>
          </p:cNvSpPr>
          <p:nvPr>
            <p:ph type="dt" sz="half" idx="10"/>
          </p:nvPr>
        </p:nvSpPr>
        <p:spPr/>
        <p:txBody>
          <a:bodyPr/>
          <a:lstStyle/>
          <a:p>
            <a:fld id="{C1CD7C0B-CF14-7E4F-AC66-891428F874E1}" type="datetimeFigureOut">
              <a:rPr lang="en-US" smtClean="0"/>
              <a:t>3/25/19</a:t>
            </a:fld>
            <a:endParaRPr lang="en-US"/>
          </a:p>
        </p:txBody>
      </p:sp>
      <p:sp>
        <p:nvSpPr>
          <p:cNvPr id="5" name="Footer Placeholder 4">
            <a:extLst>
              <a:ext uri="{FF2B5EF4-FFF2-40B4-BE49-F238E27FC236}">
                <a16:creationId xmlns:a16="http://schemas.microsoft.com/office/drawing/2014/main" id="{8842ABE2-DD9B-2843-BEEA-A6C7CF6255F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DC43B99-E69F-234F-8A2E-35F28FA01D57}"/>
              </a:ext>
            </a:extLst>
          </p:cNvPr>
          <p:cNvSpPr>
            <a:spLocks noGrp="1"/>
          </p:cNvSpPr>
          <p:nvPr>
            <p:ph type="sldNum" sz="quarter" idx="12"/>
          </p:nvPr>
        </p:nvSpPr>
        <p:spPr/>
        <p:txBody>
          <a:bodyPr/>
          <a:lstStyle/>
          <a:p>
            <a:fld id="{515A32F8-1741-BD47-9DFE-63FAA3C2F31B}" type="slidenum">
              <a:rPr lang="en-US" smtClean="0"/>
              <a:t>‹#›</a:t>
            </a:fld>
            <a:endParaRPr lang="en-US"/>
          </a:p>
        </p:txBody>
      </p:sp>
    </p:spTree>
    <p:extLst>
      <p:ext uri="{BB962C8B-B14F-4D97-AF65-F5344CB8AC3E}">
        <p14:creationId xmlns:p14="http://schemas.microsoft.com/office/powerpoint/2010/main" val="40626130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05CFCFB-335B-054F-8FF2-D8EC8BF1ACA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9614AA6-E1CB-124D-B8E4-E9A72E0350B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4B167B5-7827-F946-B648-9148DDEBDD11}"/>
              </a:ext>
            </a:extLst>
          </p:cNvPr>
          <p:cNvSpPr>
            <a:spLocks noGrp="1"/>
          </p:cNvSpPr>
          <p:nvPr>
            <p:ph type="dt" sz="half" idx="10"/>
          </p:nvPr>
        </p:nvSpPr>
        <p:spPr/>
        <p:txBody>
          <a:bodyPr/>
          <a:lstStyle/>
          <a:p>
            <a:fld id="{C1CD7C0B-CF14-7E4F-AC66-891428F874E1}" type="datetimeFigureOut">
              <a:rPr lang="en-US" smtClean="0"/>
              <a:t>3/25/19</a:t>
            </a:fld>
            <a:endParaRPr lang="en-US"/>
          </a:p>
        </p:txBody>
      </p:sp>
      <p:sp>
        <p:nvSpPr>
          <p:cNvPr id="5" name="Footer Placeholder 4">
            <a:extLst>
              <a:ext uri="{FF2B5EF4-FFF2-40B4-BE49-F238E27FC236}">
                <a16:creationId xmlns:a16="http://schemas.microsoft.com/office/drawing/2014/main" id="{74AA7AEB-E5D8-A24F-BD14-D476271ADC9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68F2D63-6A64-4248-AFBD-F9286009C585}"/>
              </a:ext>
            </a:extLst>
          </p:cNvPr>
          <p:cNvSpPr>
            <a:spLocks noGrp="1"/>
          </p:cNvSpPr>
          <p:nvPr>
            <p:ph type="sldNum" sz="quarter" idx="12"/>
          </p:nvPr>
        </p:nvSpPr>
        <p:spPr/>
        <p:txBody>
          <a:bodyPr/>
          <a:lstStyle/>
          <a:p>
            <a:fld id="{515A32F8-1741-BD47-9DFE-63FAA3C2F31B}" type="slidenum">
              <a:rPr lang="en-US" smtClean="0"/>
              <a:t>‹#›</a:t>
            </a:fld>
            <a:endParaRPr lang="en-US"/>
          </a:p>
        </p:txBody>
      </p:sp>
    </p:spTree>
    <p:extLst>
      <p:ext uri="{BB962C8B-B14F-4D97-AF65-F5344CB8AC3E}">
        <p14:creationId xmlns:p14="http://schemas.microsoft.com/office/powerpoint/2010/main" val="410932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5D8885F-1768-6443-9798-2E38346B8B2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3F45C3A-1A8E-514D-877A-6B72D230B05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B1002A-2B93-F34D-A9E8-7F27B4B54F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CD7C0B-CF14-7E4F-AC66-891428F874E1}" type="datetimeFigureOut">
              <a:rPr lang="en-US" smtClean="0"/>
              <a:t>3/25/19</a:t>
            </a:fld>
            <a:endParaRPr lang="en-US"/>
          </a:p>
        </p:txBody>
      </p:sp>
      <p:sp>
        <p:nvSpPr>
          <p:cNvPr id="5" name="Footer Placeholder 4">
            <a:extLst>
              <a:ext uri="{FF2B5EF4-FFF2-40B4-BE49-F238E27FC236}">
                <a16:creationId xmlns:a16="http://schemas.microsoft.com/office/drawing/2014/main" id="{A6CE0067-0036-BE46-A8CE-3845EC47774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E7CC2A8-D13E-DB4E-AD90-F653C63402B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5A32F8-1741-BD47-9DFE-63FAA3C2F31B}" type="slidenum">
              <a:rPr lang="en-US" smtClean="0"/>
              <a:t>‹#›</a:t>
            </a:fld>
            <a:endParaRPr lang="en-US"/>
          </a:p>
        </p:txBody>
      </p:sp>
    </p:spTree>
    <p:extLst>
      <p:ext uri="{BB962C8B-B14F-4D97-AF65-F5344CB8AC3E}">
        <p14:creationId xmlns:p14="http://schemas.microsoft.com/office/powerpoint/2010/main" val="23427337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tiff"/><Relationship Id="rId5" Type="http://schemas.openxmlformats.org/officeDocument/2006/relationships/image" Target="../media/image2.png"/><Relationship Id="rId4" Type="http://schemas.openxmlformats.org/officeDocument/2006/relationships/hyperlink" Target="mailto:jacob.bennett@unh.edu"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51F7E90-6800-B040-8290-8528B27682F2}"/>
              </a:ext>
            </a:extLst>
          </p:cNvPr>
          <p:cNvPicPr>
            <a:picLocks noChangeAspect="1"/>
          </p:cNvPicPr>
          <p:nvPr/>
        </p:nvPicPr>
        <p:blipFill>
          <a:blip r:embed="rId3"/>
          <a:stretch>
            <a:fillRect/>
          </a:stretch>
        </p:blipFill>
        <p:spPr>
          <a:xfrm>
            <a:off x="1991625" y="738897"/>
            <a:ext cx="7974517" cy="5797128"/>
          </a:xfrm>
          <a:prstGeom prst="rect">
            <a:avLst/>
          </a:prstGeom>
        </p:spPr>
      </p:pic>
      <p:cxnSp>
        <p:nvCxnSpPr>
          <p:cNvPr id="12" name="Straight Connector 11">
            <a:extLst>
              <a:ext uri="{FF2B5EF4-FFF2-40B4-BE49-F238E27FC236}">
                <a16:creationId xmlns:a16="http://schemas.microsoft.com/office/drawing/2014/main" id="{615AF122-591B-3E40-ABE1-2015C4BEE939}"/>
              </a:ext>
            </a:extLst>
          </p:cNvPr>
          <p:cNvCxnSpPr>
            <a:cxnSpLocks/>
          </p:cNvCxnSpPr>
          <p:nvPr/>
        </p:nvCxnSpPr>
        <p:spPr>
          <a:xfrm>
            <a:off x="1698040" y="900129"/>
            <a:ext cx="8778240" cy="0"/>
          </a:xfrm>
          <a:prstGeom prst="line">
            <a:avLst/>
          </a:prstGeom>
          <a:ln/>
        </p:spPr>
        <p:style>
          <a:lnRef idx="1">
            <a:schemeClr val="accent3"/>
          </a:lnRef>
          <a:fillRef idx="0">
            <a:schemeClr val="accent3"/>
          </a:fillRef>
          <a:effectRef idx="0">
            <a:schemeClr val="accent3"/>
          </a:effectRef>
          <a:fontRef idx="minor">
            <a:schemeClr val="tx1"/>
          </a:fontRef>
        </p:style>
      </p:cxnSp>
      <p:sp>
        <p:nvSpPr>
          <p:cNvPr id="2" name="Title 1">
            <a:extLst>
              <a:ext uri="{FF2B5EF4-FFF2-40B4-BE49-F238E27FC236}">
                <a16:creationId xmlns:a16="http://schemas.microsoft.com/office/drawing/2014/main" id="{FF93215D-6603-F14E-B81F-ADBC0A4FD783}"/>
              </a:ext>
            </a:extLst>
          </p:cNvPr>
          <p:cNvSpPr>
            <a:spLocks noGrp="1"/>
          </p:cNvSpPr>
          <p:nvPr>
            <p:ph type="ctrTitle"/>
          </p:nvPr>
        </p:nvSpPr>
        <p:spPr>
          <a:xfrm>
            <a:off x="999066" y="24520"/>
            <a:ext cx="10193866" cy="1028711"/>
          </a:xfrm>
        </p:spPr>
        <p:txBody>
          <a:bodyPr lIns="0" rIns="0" anchor="ctr">
            <a:noAutofit/>
          </a:bodyPr>
          <a:lstStyle/>
          <a:p>
            <a:r>
              <a:rPr lang="en-US" sz="3200" dirty="0">
                <a:latin typeface="Athelas" panose="02000503000000020003" pitchFamily="2" charset="77"/>
              </a:rPr>
              <a:t>The Post-</a:t>
            </a:r>
            <a:r>
              <a:rPr lang="en-US" sz="3200" i="1" dirty="0">
                <a:latin typeface="Athelas" panose="02000503000000020003" pitchFamily="2" charset="77"/>
              </a:rPr>
              <a:t>Heller</a:t>
            </a:r>
            <a:r>
              <a:rPr lang="en-US" sz="3200" dirty="0">
                <a:latin typeface="Athelas" panose="02000503000000020003" pitchFamily="2" charset="77"/>
              </a:rPr>
              <a:t> Fate of “Campus Carry”: </a:t>
            </a:r>
            <a:br>
              <a:rPr lang="en-US" sz="3200" dirty="0">
                <a:latin typeface="Athelas" panose="02000503000000020003" pitchFamily="2" charset="77"/>
              </a:rPr>
            </a:br>
            <a:r>
              <a:rPr lang="en-US" sz="3200" dirty="0">
                <a:latin typeface="Athelas" panose="02000503000000020003" pitchFamily="2" charset="77"/>
              </a:rPr>
              <a:t>Policy &amp; Prohibition in New Hampshire and Beyond</a:t>
            </a:r>
          </a:p>
        </p:txBody>
      </p:sp>
      <p:sp>
        <p:nvSpPr>
          <p:cNvPr id="3" name="Subtitle 2">
            <a:extLst>
              <a:ext uri="{FF2B5EF4-FFF2-40B4-BE49-F238E27FC236}">
                <a16:creationId xmlns:a16="http://schemas.microsoft.com/office/drawing/2014/main" id="{6F642155-1005-C246-A1D8-89C06E57775F}"/>
              </a:ext>
            </a:extLst>
          </p:cNvPr>
          <p:cNvSpPr>
            <a:spLocks noGrp="1"/>
          </p:cNvSpPr>
          <p:nvPr>
            <p:ph type="subTitle" idx="1"/>
          </p:nvPr>
        </p:nvSpPr>
        <p:spPr>
          <a:xfrm>
            <a:off x="2417562" y="5972160"/>
            <a:ext cx="7548764" cy="582214"/>
          </a:xfrm>
        </p:spPr>
        <p:txBody>
          <a:bodyPr lIns="91440" rIns="91440">
            <a:normAutofit/>
          </a:bodyPr>
          <a:lstStyle/>
          <a:p>
            <a:pPr algn="l">
              <a:lnSpc>
                <a:spcPct val="100000"/>
              </a:lnSpc>
            </a:pPr>
            <a:r>
              <a:rPr lang="en-US" sz="1600" b="1" dirty="0">
                <a:latin typeface="Avenir Light" panose="020B0402020203020204" pitchFamily="34" charset="77"/>
              </a:rPr>
              <a:t>Jacob A. Bennett | Ph.D. candidate, Education Dept., Leadership &amp; Policy Studies </a:t>
            </a:r>
            <a:r>
              <a:rPr lang="en-US" sz="1600" b="1" dirty="0">
                <a:latin typeface="Avenir Light" panose="020B0402020203020204" pitchFamily="34" charset="77"/>
                <a:hlinkClick r:id="rId4"/>
              </a:rPr>
              <a:t>jacob.bennett@unh.edu</a:t>
            </a:r>
            <a:r>
              <a:rPr lang="en-US" sz="1600" b="1" dirty="0">
                <a:latin typeface="Avenir Light" panose="020B0402020203020204" pitchFamily="34" charset="77"/>
              </a:rPr>
              <a:t> |       @</a:t>
            </a:r>
            <a:r>
              <a:rPr lang="en-US" sz="1600" b="1" dirty="0" err="1">
                <a:latin typeface="Avenir Light" panose="020B0402020203020204" pitchFamily="34" charset="77"/>
              </a:rPr>
              <a:t>ProfBennyBull</a:t>
            </a:r>
            <a:endParaRPr lang="en-US" sz="1600" b="1" dirty="0">
              <a:latin typeface="Avenir Light" panose="020B0402020203020204" pitchFamily="34" charset="77"/>
            </a:endParaRPr>
          </a:p>
        </p:txBody>
      </p:sp>
      <p:pic>
        <p:nvPicPr>
          <p:cNvPr id="22" name="Picture 21">
            <a:extLst>
              <a:ext uri="{FF2B5EF4-FFF2-40B4-BE49-F238E27FC236}">
                <a16:creationId xmlns:a16="http://schemas.microsoft.com/office/drawing/2014/main" id="{DEEF70B2-FD93-FE42-9A7F-94DABA1DF5AB}"/>
              </a:ext>
            </a:extLst>
          </p:cNvPr>
          <p:cNvPicPr>
            <a:picLocks noChangeAspect="1"/>
          </p:cNvPicPr>
          <p:nvPr/>
        </p:nvPicPr>
        <p:blipFill>
          <a:blip r:embed="rId5">
            <a:alphaModFix amt="17000"/>
          </a:blip>
          <a:stretch>
            <a:fillRect/>
          </a:stretch>
        </p:blipFill>
        <p:spPr>
          <a:xfrm>
            <a:off x="434583" y="3614068"/>
            <a:ext cx="1832205" cy="3227832"/>
          </a:xfrm>
          <a:prstGeom prst="rect">
            <a:avLst/>
          </a:prstGeom>
        </p:spPr>
      </p:pic>
      <p:sp>
        <p:nvSpPr>
          <p:cNvPr id="14" name="TextBox 13">
            <a:extLst>
              <a:ext uri="{FF2B5EF4-FFF2-40B4-BE49-F238E27FC236}">
                <a16:creationId xmlns:a16="http://schemas.microsoft.com/office/drawing/2014/main" id="{A6644524-06AB-5A4E-B54C-7E9A393F514E}"/>
              </a:ext>
            </a:extLst>
          </p:cNvPr>
          <p:cNvSpPr txBox="1"/>
          <p:nvPr/>
        </p:nvSpPr>
        <p:spPr>
          <a:xfrm>
            <a:off x="97831" y="1460509"/>
            <a:ext cx="2743200" cy="1708160"/>
          </a:xfrm>
          <a:prstGeom prst="rect">
            <a:avLst/>
          </a:prstGeom>
          <a:solidFill>
            <a:schemeClr val="bg1">
              <a:alpha val="70000"/>
            </a:schemeClr>
          </a:solidFill>
          <a:ln w="19050">
            <a:solidFill>
              <a:schemeClr val="tx1"/>
            </a:solidFill>
            <a:prstDash val="solid"/>
          </a:ln>
        </p:spPr>
        <p:txBody>
          <a:bodyPr wrap="square" rtlCol="0" anchor="ctr" anchorCtr="0">
            <a:spAutoFit/>
          </a:bodyPr>
          <a:lstStyle/>
          <a:p>
            <a:pPr algn="just"/>
            <a:r>
              <a:rPr lang="en-US" sz="1050" b="1" i="1" dirty="0">
                <a:latin typeface="Optima" panose="02000503060000020004" pitchFamily="2" charset="0"/>
                <a:ea typeface="Times New Roman" panose="02020603050405020304" pitchFamily="18" charset="0"/>
              </a:rPr>
              <a:t>Oregon Firearms Educational Foundation v. Board of Higher Education</a:t>
            </a:r>
            <a:r>
              <a:rPr lang="en-US" sz="1050" b="1" dirty="0">
                <a:latin typeface="Optima" panose="02000503060000020004" pitchFamily="2" charset="0"/>
                <a:ea typeface="Times New Roman" panose="02020603050405020304" pitchFamily="18" charset="0"/>
              </a:rPr>
              <a:t> (2011):</a:t>
            </a:r>
            <a:r>
              <a:rPr lang="en-US" sz="1050" dirty="0">
                <a:latin typeface="Optima" panose="02000503060000020004" pitchFamily="2" charset="0"/>
                <a:ea typeface="Times New Roman" panose="02020603050405020304" pitchFamily="18" charset="0"/>
              </a:rPr>
              <a:t> Oregon Court of Appeals struck down Oregon University System’s firearms prohibition, created through the Board’s “quasi-legislative ‘lawmaking’ authority.” The court concluded that the policy must be pre-empted as “an exercise of an ‘authority to regulate’ firearms” exceeding the Board’s authority to do so.</a:t>
            </a:r>
            <a:endParaRPr lang="en-US" sz="1050" b="1" dirty="0">
              <a:latin typeface="Optima" panose="02000503060000020004" pitchFamily="2" charset="0"/>
            </a:endParaRPr>
          </a:p>
        </p:txBody>
      </p:sp>
      <p:sp>
        <p:nvSpPr>
          <p:cNvPr id="17" name="TextBox 16">
            <a:extLst>
              <a:ext uri="{FF2B5EF4-FFF2-40B4-BE49-F238E27FC236}">
                <a16:creationId xmlns:a16="http://schemas.microsoft.com/office/drawing/2014/main" id="{21837A98-CE18-0545-AAA1-59181659E2AA}"/>
              </a:ext>
            </a:extLst>
          </p:cNvPr>
          <p:cNvSpPr txBox="1">
            <a:spLocks/>
          </p:cNvSpPr>
          <p:nvPr/>
        </p:nvSpPr>
        <p:spPr>
          <a:xfrm>
            <a:off x="9306764" y="1174441"/>
            <a:ext cx="2743200" cy="1546577"/>
          </a:xfrm>
          <a:prstGeom prst="rect">
            <a:avLst/>
          </a:prstGeom>
          <a:solidFill>
            <a:schemeClr val="bg1">
              <a:alpha val="70000"/>
            </a:schemeClr>
          </a:solidFill>
          <a:ln w="19050">
            <a:solidFill>
              <a:schemeClr val="tx1"/>
            </a:solidFill>
            <a:prstDash val="solid"/>
          </a:ln>
        </p:spPr>
        <p:txBody>
          <a:bodyPr wrap="square" rtlCol="0" anchor="ctr">
            <a:spAutoFit/>
          </a:bodyPr>
          <a:lstStyle/>
          <a:p>
            <a:pPr algn="just"/>
            <a:r>
              <a:rPr lang="en-US" sz="1050" b="1" i="1" dirty="0">
                <a:latin typeface="Optima" panose="02000503060000020004" pitchFamily="2" charset="0"/>
              </a:rPr>
              <a:t>University System of New Hampshire v. Bradley </a:t>
            </a:r>
            <a:r>
              <a:rPr lang="en-US" sz="1050" b="1" i="1" dirty="0" err="1">
                <a:latin typeface="Optima" panose="02000503060000020004" pitchFamily="2" charset="0"/>
              </a:rPr>
              <a:t>Jardis</a:t>
            </a:r>
            <a:r>
              <a:rPr lang="en-US" sz="1050" b="1" i="1" dirty="0">
                <a:latin typeface="Optima" panose="02000503060000020004" pitchFamily="2" charset="0"/>
              </a:rPr>
              <a:t>, et al.</a:t>
            </a:r>
            <a:r>
              <a:rPr lang="en-US" sz="1050" b="1" dirty="0">
                <a:latin typeface="Optima" panose="02000503060000020004" pitchFamily="2" charset="0"/>
              </a:rPr>
              <a:t> (2012): </a:t>
            </a:r>
            <a:r>
              <a:rPr lang="en-US" sz="1050" dirty="0">
                <a:latin typeface="Optima" panose="02000503060000020004" pitchFamily="2" charset="0"/>
              </a:rPr>
              <a:t>A NH Superior Court held that the state’s public universities have ”broad authority” to develop policies, including firearms prohibitions. The ruling distinguished between towns and school districts, where such prohibition would be preempted by state law*, and USNH, a creature of the state but not its alter ego.</a:t>
            </a:r>
          </a:p>
        </p:txBody>
      </p:sp>
      <p:sp>
        <p:nvSpPr>
          <p:cNvPr id="18" name="TextBox 17">
            <a:extLst>
              <a:ext uri="{FF2B5EF4-FFF2-40B4-BE49-F238E27FC236}">
                <a16:creationId xmlns:a16="http://schemas.microsoft.com/office/drawing/2014/main" id="{54BB2A11-44A7-1A4E-AD93-10B3600D5480}"/>
              </a:ext>
            </a:extLst>
          </p:cNvPr>
          <p:cNvSpPr txBox="1"/>
          <p:nvPr/>
        </p:nvSpPr>
        <p:spPr>
          <a:xfrm>
            <a:off x="3770040" y="1866274"/>
            <a:ext cx="2743200" cy="2354491"/>
          </a:xfrm>
          <a:prstGeom prst="rect">
            <a:avLst/>
          </a:prstGeom>
          <a:solidFill>
            <a:schemeClr val="bg1">
              <a:alpha val="70000"/>
            </a:schemeClr>
          </a:solidFill>
          <a:ln w="19050">
            <a:solidFill>
              <a:schemeClr val="tx1"/>
            </a:solidFill>
            <a:prstDash val="solid"/>
          </a:ln>
        </p:spPr>
        <p:txBody>
          <a:bodyPr wrap="square" rtlCol="0" anchor="ctr">
            <a:spAutoFit/>
          </a:bodyPr>
          <a:lstStyle/>
          <a:p>
            <a:pPr algn="just"/>
            <a:r>
              <a:rPr lang="en-US" sz="1050" b="1" i="1" dirty="0">
                <a:latin typeface="Optima" panose="02000503060000020004" pitchFamily="2" charset="0"/>
                <a:ea typeface="Times New Roman" panose="02020603050405020304" pitchFamily="18" charset="0"/>
              </a:rPr>
              <a:t>Glass et al. v. Paxton et al.</a:t>
            </a:r>
            <a:r>
              <a:rPr lang="en-US" sz="1050" b="1" dirty="0">
                <a:latin typeface="Optima" panose="02000503060000020004" pitchFamily="2" charset="0"/>
                <a:ea typeface="Times New Roman" panose="02020603050405020304" pitchFamily="18" charset="0"/>
              </a:rPr>
              <a:t> (2018):</a:t>
            </a:r>
            <a:r>
              <a:rPr lang="en-US" sz="1050" dirty="0">
                <a:latin typeface="Optima" panose="02000503060000020004" pitchFamily="2" charset="0"/>
                <a:ea typeface="Times New Roman" panose="02020603050405020304" pitchFamily="18" charset="0"/>
              </a:rPr>
              <a:t> The Court of Appeals for the 5</a:t>
            </a:r>
            <a:r>
              <a:rPr lang="en-US" sz="1050" baseline="30000" dirty="0">
                <a:latin typeface="Optima" panose="02000503060000020004" pitchFamily="2" charset="0"/>
                <a:ea typeface="Times New Roman" panose="02020603050405020304" pitchFamily="18" charset="0"/>
              </a:rPr>
              <a:t>th</a:t>
            </a:r>
            <a:r>
              <a:rPr lang="en-US" sz="1050" dirty="0">
                <a:latin typeface="Optima" panose="02000503060000020004" pitchFamily="2" charset="0"/>
                <a:ea typeface="Times New Roman" panose="02020603050405020304" pitchFamily="18" charset="0"/>
              </a:rPr>
              <a:t> US District rejected arguments made by professors at University of Texas – Austin. In upholding a state law allowing campus carry, the court determined that self-censorship amounting to a ”subjective chill” cannot be viewed as a violation of </a:t>
            </a:r>
            <a:r>
              <a:rPr lang="en-US" sz="1050" b="1" dirty="0">
                <a:latin typeface="Optima" panose="02000503060000020004" pitchFamily="2" charset="0"/>
                <a:ea typeface="Times New Roman" panose="02020603050405020304" pitchFamily="18" charset="0"/>
              </a:rPr>
              <a:t>1</a:t>
            </a:r>
            <a:r>
              <a:rPr lang="en-US" sz="1050" b="1" baseline="30000" dirty="0">
                <a:latin typeface="Optima" panose="02000503060000020004" pitchFamily="2" charset="0"/>
                <a:ea typeface="Times New Roman" panose="02020603050405020304" pitchFamily="18" charset="0"/>
              </a:rPr>
              <a:t>st</a:t>
            </a:r>
            <a:r>
              <a:rPr lang="en-US" sz="1050" b="1" dirty="0">
                <a:latin typeface="Optima" panose="02000503060000020004" pitchFamily="2" charset="0"/>
                <a:ea typeface="Times New Roman" panose="02020603050405020304" pitchFamily="18" charset="0"/>
              </a:rPr>
              <a:t> Amendment</a:t>
            </a:r>
            <a:r>
              <a:rPr lang="en-US" sz="1050" dirty="0">
                <a:latin typeface="Optima" panose="02000503060000020004" pitchFamily="2" charset="0"/>
                <a:ea typeface="Times New Roman" panose="02020603050405020304" pitchFamily="18" charset="0"/>
              </a:rPr>
              <a:t> free speech rights; that arguments against an individual rights-interpretation of </a:t>
            </a:r>
            <a:r>
              <a:rPr lang="en-US" sz="1050" b="1" dirty="0">
                <a:latin typeface="Optima" panose="02000503060000020004" pitchFamily="2" charset="0"/>
                <a:ea typeface="Times New Roman" panose="02020603050405020304" pitchFamily="18" charset="0"/>
              </a:rPr>
              <a:t>2</a:t>
            </a:r>
            <a:r>
              <a:rPr lang="en-US" sz="1050" b="1" baseline="30000" dirty="0">
                <a:latin typeface="Optima" panose="02000503060000020004" pitchFamily="2" charset="0"/>
                <a:ea typeface="Times New Roman" panose="02020603050405020304" pitchFamily="18" charset="0"/>
              </a:rPr>
              <a:t>nd</a:t>
            </a:r>
            <a:r>
              <a:rPr lang="en-US" sz="1050" b="1" dirty="0">
                <a:latin typeface="Optima" panose="02000503060000020004" pitchFamily="2" charset="0"/>
                <a:ea typeface="Times New Roman" panose="02020603050405020304" pitchFamily="18" charset="0"/>
              </a:rPr>
              <a:t> Amendment</a:t>
            </a:r>
            <a:r>
              <a:rPr lang="en-US" sz="1050" dirty="0">
                <a:latin typeface="Optima" panose="02000503060000020004" pitchFamily="2" charset="0"/>
                <a:ea typeface="Times New Roman" panose="02020603050405020304" pitchFamily="18" charset="0"/>
              </a:rPr>
              <a:t> are “foreclosed by </a:t>
            </a:r>
            <a:r>
              <a:rPr lang="en-US" sz="1050" i="1" dirty="0">
                <a:latin typeface="Optima" panose="02000503060000020004" pitchFamily="2" charset="0"/>
                <a:ea typeface="Times New Roman" panose="02020603050405020304" pitchFamily="18" charset="0"/>
              </a:rPr>
              <a:t>Heller</a:t>
            </a:r>
            <a:r>
              <a:rPr lang="en-US" sz="1050" dirty="0">
                <a:latin typeface="Optima" panose="02000503060000020004" pitchFamily="2" charset="0"/>
                <a:ea typeface="Times New Roman" panose="02020603050405020304" pitchFamily="18" charset="0"/>
              </a:rPr>
              <a:t>”; and that equal protections granted by the </a:t>
            </a:r>
            <a:r>
              <a:rPr lang="en-US" sz="1050" b="1" dirty="0">
                <a:latin typeface="Optima" panose="02000503060000020004" pitchFamily="2" charset="0"/>
                <a:ea typeface="Times New Roman" panose="02020603050405020304" pitchFamily="18" charset="0"/>
              </a:rPr>
              <a:t>14</a:t>
            </a:r>
            <a:r>
              <a:rPr lang="en-US" sz="1050" b="1" baseline="30000" dirty="0">
                <a:latin typeface="Optima" panose="02000503060000020004" pitchFamily="2" charset="0"/>
                <a:ea typeface="Times New Roman" panose="02020603050405020304" pitchFamily="18" charset="0"/>
              </a:rPr>
              <a:t>th</a:t>
            </a:r>
            <a:r>
              <a:rPr lang="en-US" sz="1050" b="1" dirty="0">
                <a:latin typeface="Optima" panose="02000503060000020004" pitchFamily="2" charset="0"/>
                <a:ea typeface="Times New Roman" panose="02020603050405020304" pitchFamily="18" charset="0"/>
              </a:rPr>
              <a:t> Amendment</a:t>
            </a:r>
            <a:r>
              <a:rPr lang="en-US" sz="1050" dirty="0">
                <a:latin typeface="Optima" panose="02000503060000020004" pitchFamily="2" charset="0"/>
                <a:ea typeface="Times New Roman" panose="02020603050405020304" pitchFamily="18" charset="0"/>
              </a:rPr>
              <a:t> do not apply because “professors are not members of a protected class.”</a:t>
            </a:r>
            <a:endParaRPr lang="en-US" sz="1050" b="1" dirty="0">
              <a:latin typeface="Optima" panose="02000503060000020004" pitchFamily="2" charset="0"/>
            </a:endParaRPr>
          </a:p>
        </p:txBody>
      </p:sp>
      <p:sp>
        <p:nvSpPr>
          <p:cNvPr id="19" name="TextBox 18">
            <a:extLst>
              <a:ext uri="{FF2B5EF4-FFF2-40B4-BE49-F238E27FC236}">
                <a16:creationId xmlns:a16="http://schemas.microsoft.com/office/drawing/2014/main" id="{0338BECB-D785-0242-8A2A-B72B8D9A104B}"/>
              </a:ext>
            </a:extLst>
          </p:cNvPr>
          <p:cNvSpPr txBox="1"/>
          <p:nvPr/>
        </p:nvSpPr>
        <p:spPr>
          <a:xfrm>
            <a:off x="7277666" y="3075004"/>
            <a:ext cx="2743200" cy="1546577"/>
          </a:xfrm>
          <a:prstGeom prst="rect">
            <a:avLst/>
          </a:prstGeom>
          <a:solidFill>
            <a:schemeClr val="bg1">
              <a:alpha val="70000"/>
            </a:schemeClr>
          </a:solidFill>
          <a:ln w="19050" cap="flat" cmpd="thinThick">
            <a:solidFill>
              <a:schemeClr val="tx1"/>
            </a:solidFill>
          </a:ln>
        </p:spPr>
        <p:txBody>
          <a:bodyPr wrap="square" rtlCol="0" anchor="ctr">
            <a:spAutoFit/>
          </a:bodyPr>
          <a:lstStyle/>
          <a:p>
            <a:pPr algn="just"/>
            <a:r>
              <a:rPr lang="en-US" sz="1050" b="1" i="1" dirty="0">
                <a:latin typeface="Optima" panose="02000503060000020004" pitchFamily="2" charset="0"/>
                <a:ea typeface="Times New Roman" panose="02020603050405020304" pitchFamily="18" charset="0"/>
              </a:rPr>
              <a:t>District of Columbia v. Heller</a:t>
            </a:r>
            <a:r>
              <a:rPr lang="en-US" sz="1050" b="1" dirty="0">
                <a:latin typeface="Optima" panose="02000503060000020004" pitchFamily="2" charset="0"/>
                <a:ea typeface="Times New Roman" panose="02020603050405020304" pitchFamily="18" charset="0"/>
              </a:rPr>
              <a:t> (2008):</a:t>
            </a:r>
            <a:r>
              <a:rPr lang="en-US" sz="1050" dirty="0">
                <a:latin typeface="Optima" panose="02000503060000020004" pitchFamily="2" charset="0"/>
                <a:ea typeface="Times New Roman" panose="02020603050405020304" pitchFamily="18" charset="0"/>
              </a:rPr>
              <a:t> The US Supreme Court struck down a DC handgun ban, and redefined the 2</a:t>
            </a:r>
            <a:r>
              <a:rPr lang="en-US" sz="1050" baseline="30000" dirty="0">
                <a:latin typeface="Optima" panose="02000503060000020004" pitchFamily="2" charset="0"/>
                <a:ea typeface="Times New Roman" panose="02020603050405020304" pitchFamily="18" charset="0"/>
              </a:rPr>
              <a:t>nd</a:t>
            </a:r>
            <a:r>
              <a:rPr lang="en-US" sz="1050" dirty="0">
                <a:latin typeface="Optima" panose="02000503060000020004" pitchFamily="2" charset="0"/>
                <a:ea typeface="Times New Roman" panose="02020603050405020304" pitchFamily="18" charset="0"/>
              </a:rPr>
              <a:t> Amendment “right to keep and bear arms” as an individual right unconnected to militia service. </a:t>
            </a:r>
            <a:r>
              <a:rPr lang="en-US" sz="1050" b="1" i="1" dirty="0">
                <a:latin typeface="Optima" panose="02000503060000020004" pitchFamily="2" charset="0"/>
                <a:ea typeface="Times New Roman" panose="02020603050405020304" pitchFamily="18" charset="0"/>
              </a:rPr>
              <a:t>McDonald v. Chicago</a:t>
            </a:r>
            <a:r>
              <a:rPr lang="en-US" sz="1050" b="1" dirty="0">
                <a:latin typeface="Optima" panose="02000503060000020004" pitchFamily="2" charset="0"/>
                <a:ea typeface="Times New Roman" panose="02020603050405020304" pitchFamily="18" charset="0"/>
              </a:rPr>
              <a:t> (2010)</a:t>
            </a:r>
            <a:r>
              <a:rPr lang="en-US" sz="1050" dirty="0">
                <a:latin typeface="Optima" panose="02000503060000020004" pitchFamily="2" charset="0"/>
                <a:ea typeface="Times New Roman" panose="02020603050405020304" pitchFamily="18" charset="0"/>
              </a:rPr>
              <a:t> extended that individual right to people who meet licensing and permitting requirements in every state in the country. </a:t>
            </a:r>
            <a:endParaRPr lang="en-US" sz="1050" b="1" dirty="0">
              <a:latin typeface="Optima" panose="02000503060000020004" pitchFamily="2" charset="0"/>
            </a:endParaRPr>
          </a:p>
        </p:txBody>
      </p:sp>
      <p:cxnSp>
        <p:nvCxnSpPr>
          <p:cNvPr id="8" name="Straight Connector 7">
            <a:extLst>
              <a:ext uri="{FF2B5EF4-FFF2-40B4-BE49-F238E27FC236}">
                <a16:creationId xmlns:a16="http://schemas.microsoft.com/office/drawing/2014/main" id="{1269F9AF-1EC0-394C-846D-69D9944CB6C6}"/>
              </a:ext>
            </a:extLst>
          </p:cNvPr>
          <p:cNvCxnSpPr>
            <a:cxnSpLocks/>
            <a:stCxn id="17" idx="1"/>
          </p:cNvCxnSpPr>
          <p:nvPr/>
        </p:nvCxnSpPr>
        <p:spPr>
          <a:xfrm flipH="1">
            <a:off x="8783320" y="1947730"/>
            <a:ext cx="523444" cy="109670"/>
          </a:xfrm>
          <a:prstGeom prst="line">
            <a:avLst/>
          </a:prstGeom>
          <a:ln w="19050" cap="rnd">
            <a:solidFill>
              <a:schemeClr val="tx1"/>
            </a:solidFill>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3A6639A6-D553-5543-AA43-D6F274D2B03F}"/>
              </a:ext>
            </a:extLst>
          </p:cNvPr>
          <p:cNvCxnSpPr>
            <a:cxnSpLocks/>
            <a:stCxn id="19" idx="0"/>
          </p:cNvCxnSpPr>
          <p:nvPr/>
        </p:nvCxnSpPr>
        <p:spPr>
          <a:xfrm flipH="1" flipV="1">
            <a:off x="8298058" y="2850777"/>
            <a:ext cx="351208" cy="224227"/>
          </a:xfrm>
          <a:prstGeom prst="line">
            <a:avLst/>
          </a:prstGeom>
          <a:ln w="19050">
            <a:solidFill>
              <a:schemeClr val="tx1"/>
            </a:solidFill>
            <a:prstDash val="solid"/>
            <a:headEnd type="oval" w="sm" len="sm"/>
            <a:tailEnd type="oval" w="sm" len="sm"/>
          </a:ln>
        </p:spPr>
        <p:style>
          <a:lnRef idx="3">
            <a:schemeClr val="accent4"/>
          </a:lnRef>
          <a:fillRef idx="0">
            <a:schemeClr val="accent4"/>
          </a:fillRef>
          <a:effectRef idx="2">
            <a:schemeClr val="accent4"/>
          </a:effectRef>
          <a:fontRef idx="minor">
            <a:schemeClr val="tx1"/>
          </a:fontRef>
        </p:style>
      </p:cxnSp>
      <p:cxnSp>
        <p:nvCxnSpPr>
          <p:cNvPr id="30" name="Straight Connector 29">
            <a:extLst>
              <a:ext uri="{FF2B5EF4-FFF2-40B4-BE49-F238E27FC236}">
                <a16:creationId xmlns:a16="http://schemas.microsoft.com/office/drawing/2014/main" id="{C536312D-4E20-E245-8BBD-A778C629EB40}"/>
              </a:ext>
            </a:extLst>
          </p:cNvPr>
          <p:cNvCxnSpPr>
            <a:cxnSpLocks/>
            <a:stCxn id="14" idx="3"/>
          </p:cNvCxnSpPr>
          <p:nvPr/>
        </p:nvCxnSpPr>
        <p:spPr>
          <a:xfrm flipV="1">
            <a:off x="2841031" y="1721225"/>
            <a:ext cx="164387" cy="593364"/>
          </a:xfrm>
          <a:prstGeom prst="line">
            <a:avLst/>
          </a:prstGeom>
          <a:ln w="19050">
            <a:solidFill>
              <a:schemeClr val="tx1"/>
            </a:solidFill>
            <a:prstDash val="solid"/>
            <a:headEnd type="oval" w="sm" len="sm"/>
            <a:tailEnd type="oval" w="sm" len="sm"/>
          </a:ln>
        </p:spPr>
        <p:style>
          <a:lnRef idx="1">
            <a:schemeClr val="accent1"/>
          </a:lnRef>
          <a:fillRef idx="0">
            <a:schemeClr val="accent1"/>
          </a:fillRef>
          <a:effectRef idx="0">
            <a:schemeClr val="accent1"/>
          </a:effectRef>
          <a:fontRef idx="minor">
            <a:schemeClr val="tx1"/>
          </a:fontRef>
        </p:style>
      </p:cxnSp>
      <p:pic>
        <p:nvPicPr>
          <p:cNvPr id="53" name="Picture 52">
            <a:extLst>
              <a:ext uri="{FF2B5EF4-FFF2-40B4-BE49-F238E27FC236}">
                <a16:creationId xmlns:a16="http://schemas.microsoft.com/office/drawing/2014/main" id="{9A3363B1-08B7-BD4D-A021-B5CA1EA09DFE}"/>
              </a:ext>
            </a:extLst>
          </p:cNvPr>
          <p:cNvPicPr>
            <a:picLocks noChangeAspect="1"/>
          </p:cNvPicPr>
          <p:nvPr/>
        </p:nvPicPr>
        <p:blipFill>
          <a:blip r:embed="rId6"/>
          <a:stretch>
            <a:fillRect/>
          </a:stretch>
        </p:blipFill>
        <p:spPr>
          <a:xfrm>
            <a:off x="4827212" y="6275966"/>
            <a:ext cx="274320" cy="223092"/>
          </a:xfrm>
          <a:prstGeom prst="rect">
            <a:avLst/>
          </a:prstGeom>
        </p:spPr>
      </p:pic>
      <p:grpSp>
        <p:nvGrpSpPr>
          <p:cNvPr id="64" name="Group 63">
            <a:extLst>
              <a:ext uri="{FF2B5EF4-FFF2-40B4-BE49-F238E27FC236}">
                <a16:creationId xmlns:a16="http://schemas.microsoft.com/office/drawing/2014/main" id="{9DC11A54-1E72-6346-9AB7-9A2A120B8BAC}"/>
              </a:ext>
            </a:extLst>
          </p:cNvPr>
          <p:cNvGrpSpPr/>
          <p:nvPr/>
        </p:nvGrpSpPr>
        <p:grpSpPr>
          <a:xfrm>
            <a:off x="8465975" y="5021577"/>
            <a:ext cx="2337073" cy="814710"/>
            <a:chOff x="2427067" y="5228658"/>
            <a:chExt cx="2337073" cy="814710"/>
          </a:xfrm>
        </p:grpSpPr>
        <p:sp>
          <p:nvSpPr>
            <p:cNvPr id="60" name="TextBox 59">
              <a:extLst>
                <a:ext uri="{FF2B5EF4-FFF2-40B4-BE49-F238E27FC236}">
                  <a16:creationId xmlns:a16="http://schemas.microsoft.com/office/drawing/2014/main" id="{5FC561C0-A7A7-7841-ABE8-02E75055E401}"/>
                </a:ext>
              </a:extLst>
            </p:cNvPr>
            <p:cNvSpPr txBox="1"/>
            <p:nvPr/>
          </p:nvSpPr>
          <p:spPr>
            <a:xfrm>
              <a:off x="2569580" y="5228658"/>
              <a:ext cx="2194560" cy="814710"/>
            </a:xfrm>
            <a:prstGeom prst="rect">
              <a:avLst/>
            </a:prstGeom>
            <a:noFill/>
          </p:spPr>
          <p:txBody>
            <a:bodyPr wrap="square" lIns="91440" rIns="0" rtlCol="0">
              <a:spAutoFit/>
            </a:bodyPr>
            <a:lstStyle/>
            <a:p>
              <a:r>
                <a:rPr lang="en-US" sz="1000" b="1" dirty="0">
                  <a:latin typeface="Optima" panose="02000503060000020004" pitchFamily="2" charset="0"/>
                </a:rPr>
                <a:t>“Campus Carry” by State</a:t>
              </a:r>
              <a:endParaRPr lang="en-US" sz="1000" dirty="0">
                <a:latin typeface="Optima" panose="02000503060000020004" pitchFamily="2" charset="0"/>
              </a:endParaRPr>
            </a:p>
            <a:p>
              <a:pPr>
                <a:lnSpc>
                  <a:spcPts val="400"/>
                </a:lnSpc>
              </a:pPr>
              <a:endParaRPr lang="en-US" sz="1000" b="1" dirty="0">
                <a:latin typeface="Optima" panose="02000503060000020004" pitchFamily="2" charset="0"/>
              </a:endParaRPr>
            </a:p>
            <a:p>
              <a:pPr>
                <a:lnSpc>
                  <a:spcPct val="114000"/>
                </a:lnSpc>
              </a:pPr>
              <a:r>
                <a:rPr lang="en-US" sz="1000" dirty="0">
                  <a:latin typeface="Optima" panose="02000503060000020004" pitchFamily="2" charset="0"/>
                </a:rPr>
                <a:t>Guns allowed by law (10 states)	</a:t>
              </a:r>
            </a:p>
            <a:p>
              <a:pPr>
                <a:lnSpc>
                  <a:spcPct val="114000"/>
                </a:lnSpc>
              </a:pPr>
              <a:r>
                <a:rPr lang="en-US" sz="1000" dirty="0">
                  <a:latin typeface="Optima" panose="02000503060000020004" pitchFamily="2" charset="0"/>
                </a:rPr>
                <a:t>Guns banned by law (19 states + DC)</a:t>
              </a:r>
            </a:p>
            <a:p>
              <a:pPr>
                <a:lnSpc>
                  <a:spcPct val="114000"/>
                </a:lnSpc>
              </a:pPr>
              <a:r>
                <a:rPr lang="en-US" sz="1000" dirty="0">
                  <a:latin typeface="Optima" panose="02000503060000020004" pitchFamily="2" charset="0"/>
                </a:rPr>
                <a:t>Institutional/system choice (21 states)</a:t>
              </a:r>
            </a:p>
          </p:txBody>
        </p:sp>
        <p:sp>
          <p:nvSpPr>
            <p:cNvPr id="61" name="Rectangle 60">
              <a:extLst>
                <a:ext uri="{FF2B5EF4-FFF2-40B4-BE49-F238E27FC236}">
                  <a16:creationId xmlns:a16="http://schemas.microsoft.com/office/drawing/2014/main" id="{8841B34D-04DE-4740-B435-35A91A337B59}"/>
                </a:ext>
              </a:extLst>
            </p:cNvPr>
            <p:cNvSpPr>
              <a:spLocks noChangeAspect="1"/>
            </p:cNvSpPr>
            <p:nvPr/>
          </p:nvSpPr>
          <p:spPr>
            <a:xfrm>
              <a:off x="2428548" y="5499382"/>
              <a:ext cx="137160" cy="140765"/>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Rectangle 61">
              <a:extLst>
                <a:ext uri="{FF2B5EF4-FFF2-40B4-BE49-F238E27FC236}">
                  <a16:creationId xmlns:a16="http://schemas.microsoft.com/office/drawing/2014/main" id="{3B09E276-9B57-E24D-8D8B-593648F81AC8}"/>
                </a:ext>
              </a:extLst>
            </p:cNvPr>
            <p:cNvSpPr>
              <a:spLocks noChangeAspect="1"/>
            </p:cNvSpPr>
            <p:nvPr/>
          </p:nvSpPr>
          <p:spPr>
            <a:xfrm>
              <a:off x="2427067" y="5674453"/>
              <a:ext cx="137160" cy="14076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Rectangle 62">
              <a:extLst>
                <a:ext uri="{FF2B5EF4-FFF2-40B4-BE49-F238E27FC236}">
                  <a16:creationId xmlns:a16="http://schemas.microsoft.com/office/drawing/2014/main" id="{E436914B-0961-7D41-8681-49AEF027B120}"/>
                </a:ext>
              </a:extLst>
            </p:cNvPr>
            <p:cNvSpPr>
              <a:spLocks noChangeAspect="1"/>
            </p:cNvSpPr>
            <p:nvPr/>
          </p:nvSpPr>
          <p:spPr>
            <a:xfrm>
              <a:off x="2427067" y="5853262"/>
              <a:ext cx="137160" cy="140765"/>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66" name="Straight Connector 65">
            <a:extLst>
              <a:ext uri="{FF2B5EF4-FFF2-40B4-BE49-F238E27FC236}">
                <a16:creationId xmlns:a16="http://schemas.microsoft.com/office/drawing/2014/main" id="{9BB0A7B9-B0EA-DA45-8C99-F85F50D963DB}"/>
              </a:ext>
            </a:extLst>
          </p:cNvPr>
          <p:cNvCxnSpPr>
            <a:cxnSpLocks/>
            <a:stCxn id="18" idx="2"/>
          </p:cNvCxnSpPr>
          <p:nvPr/>
        </p:nvCxnSpPr>
        <p:spPr>
          <a:xfrm>
            <a:off x="5141640" y="4220765"/>
            <a:ext cx="649560" cy="242890"/>
          </a:xfrm>
          <a:prstGeom prst="line">
            <a:avLst/>
          </a:prstGeom>
          <a:ln w="19050">
            <a:solidFill>
              <a:schemeClr val="tx1"/>
            </a:solidFill>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4E81C2A8-2B37-FD42-AD68-B3B13234C85D}"/>
              </a:ext>
            </a:extLst>
          </p:cNvPr>
          <p:cNvSpPr txBox="1"/>
          <p:nvPr/>
        </p:nvSpPr>
        <p:spPr>
          <a:xfrm>
            <a:off x="6354505" y="6550022"/>
            <a:ext cx="4573979" cy="276999"/>
          </a:xfrm>
          <a:prstGeom prst="rect">
            <a:avLst/>
          </a:prstGeom>
          <a:noFill/>
        </p:spPr>
        <p:txBody>
          <a:bodyPr wrap="square" rIns="0" rtlCol="0">
            <a:spAutoFit/>
          </a:bodyPr>
          <a:lstStyle/>
          <a:p>
            <a:pPr algn="just"/>
            <a:r>
              <a:rPr lang="en-US" sz="600" b="1" dirty="0">
                <a:latin typeface="Avenir Light" panose="020B0402020203020204" pitchFamily="34" charset="77"/>
              </a:rPr>
              <a:t>*</a:t>
            </a:r>
            <a:r>
              <a:rPr lang="en-US" sz="600" dirty="0">
                <a:latin typeface="Avenir Light" panose="020B0402020203020204" pitchFamily="34" charset="77"/>
              </a:rPr>
              <a:t>NH House Bill 101, introduced in 2019, would allow “a school district, school administrative unit, or chartered public school to adopt and enforce a policy regulating firearms, firearms components, ammunition, firearms supplies, or knives within its jurisdiction.”</a:t>
            </a:r>
          </a:p>
        </p:txBody>
      </p:sp>
      <p:pic>
        <p:nvPicPr>
          <p:cNvPr id="11" name="Picture 10">
            <a:extLst>
              <a:ext uri="{FF2B5EF4-FFF2-40B4-BE49-F238E27FC236}">
                <a16:creationId xmlns:a16="http://schemas.microsoft.com/office/drawing/2014/main" id="{630E23FC-6E64-AC42-A91D-97DA88F766FD}"/>
              </a:ext>
            </a:extLst>
          </p:cNvPr>
          <p:cNvPicPr>
            <a:picLocks noChangeAspect="1"/>
          </p:cNvPicPr>
          <p:nvPr/>
        </p:nvPicPr>
        <p:blipFill>
          <a:blip r:embed="rId7">
            <a:alphaModFix amt="17000"/>
          </a:blip>
          <a:stretch>
            <a:fillRect/>
          </a:stretch>
        </p:blipFill>
        <p:spPr>
          <a:xfrm>
            <a:off x="11249340" y="3442251"/>
            <a:ext cx="864094" cy="3425245"/>
          </a:xfrm>
          <a:prstGeom prst="rect">
            <a:avLst/>
          </a:prstGeom>
        </p:spPr>
      </p:pic>
      <p:pic>
        <p:nvPicPr>
          <p:cNvPr id="15" name="Picture 14">
            <a:extLst>
              <a:ext uri="{FF2B5EF4-FFF2-40B4-BE49-F238E27FC236}">
                <a16:creationId xmlns:a16="http://schemas.microsoft.com/office/drawing/2014/main" id="{1E10DB0C-7BB0-8248-A766-C8AD6A6EFA1E}"/>
              </a:ext>
            </a:extLst>
          </p:cNvPr>
          <p:cNvPicPr>
            <a:picLocks noChangeAspect="1"/>
          </p:cNvPicPr>
          <p:nvPr/>
        </p:nvPicPr>
        <p:blipFill rotWithShape="1">
          <a:blip r:embed="rId8">
            <a:alphaModFix amt="17000"/>
          </a:blip>
          <a:srcRect l="22903" t="1524" r="21573" b="1625"/>
          <a:stretch/>
        </p:blipFill>
        <p:spPr>
          <a:xfrm>
            <a:off x="9822218" y="3373381"/>
            <a:ext cx="2016414" cy="3517307"/>
          </a:xfrm>
          <a:prstGeom prst="rect">
            <a:avLst/>
          </a:prstGeom>
        </p:spPr>
      </p:pic>
    </p:spTree>
    <p:extLst>
      <p:ext uri="{BB962C8B-B14F-4D97-AF65-F5344CB8AC3E}">
        <p14:creationId xmlns:p14="http://schemas.microsoft.com/office/powerpoint/2010/main" val="26942870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2971</TotalTime>
  <Words>395</Words>
  <Application>Microsoft Macintosh PowerPoint</Application>
  <PresentationFormat>Widescreen</PresentationFormat>
  <Paragraphs>13</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Athelas</vt:lpstr>
      <vt:lpstr>Avenir Light</vt:lpstr>
      <vt:lpstr>Calibri</vt:lpstr>
      <vt:lpstr>Calibri Light</vt:lpstr>
      <vt:lpstr>Optima</vt:lpstr>
      <vt:lpstr>Office Theme</vt:lpstr>
      <vt:lpstr>The Post-Heller Fate of “Campus Carry”:  Policy &amp; Prohibition in New Hampshire and Beyond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Limited Review of the Post-Heller Fate of “Campus Carry”: Policy &amp; Prohibition in New Hampshire and Beyond</dc:title>
  <dc:creator>Jacob Bennett</dc:creator>
  <cp:lastModifiedBy>Jacob Bennett</cp:lastModifiedBy>
  <cp:revision>44</cp:revision>
  <cp:lastPrinted>2019-03-25T16:37:53Z</cp:lastPrinted>
  <dcterms:created xsi:type="dcterms:W3CDTF">2019-03-20T15:36:17Z</dcterms:created>
  <dcterms:modified xsi:type="dcterms:W3CDTF">2019-03-26T03:53:30Z</dcterms:modified>
</cp:coreProperties>
</file>