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43891200" cy="329184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15" d="100"/>
          <a:sy n="15" d="100"/>
        </p:scale>
        <p:origin x="1420" y="-60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D6FADB-2D43-4231-8602-C0EDE49C3D3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A81A24-1E34-435C-B84F-8322D18C6DD2}">
      <dgm:prSet phldrT="[Text]" custT="1"/>
      <dgm:spPr/>
      <dgm:t>
        <a:bodyPr/>
        <a:lstStyle/>
        <a:p>
          <a:r>
            <a:rPr lang="en-US" sz="5500" b="1" dirty="0">
              <a:solidFill>
                <a:schemeClr val="tx1"/>
              </a:solidFill>
            </a:rPr>
            <a:t>Youth</a:t>
          </a:r>
        </a:p>
        <a:p>
          <a:r>
            <a:rPr lang="en-US" sz="5500" b="1" dirty="0">
              <a:solidFill>
                <a:schemeClr val="tx1"/>
              </a:solidFill>
            </a:rPr>
            <a:t>At-Risk</a:t>
          </a:r>
        </a:p>
      </dgm:t>
    </dgm:pt>
    <dgm:pt modelId="{F6170FF0-6F7E-40AD-A74C-4B773D24F4DC}" type="parTrans" cxnId="{79BD78C5-E0D9-41B5-A539-AA60540789E3}">
      <dgm:prSet/>
      <dgm:spPr/>
      <dgm:t>
        <a:bodyPr/>
        <a:lstStyle/>
        <a:p>
          <a:endParaRPr lang="en-US"/>
        </a:p>
      </dgm:t>
    </dgm:pt>
    <dgm:pt modelId="{8AE786AE-7281-4977-9D06-9BA1FFC00FCA}" type="sibTrans" cxnId="{79BD78C5-E0D9-41B5-A539-AA60540789E3}">
      <dgm:prSet/>
      <dgm:spPr/>
      <dgm:t>
        <a:bodyPr/>
        <a:lstStyle/>
        <a:p>
          <a:endParaRPr lang="en-US"/>
        </a:p>
      </dgm:t>
    </dgm:pt>
    <dgm:pt modelId="{AD51970B-016D-44D8-87D4-C83B968824C6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A child or adolescent under the age of 18 who has a greater probability of having poor life outcomes due to certain life experiences (</a:t>
          </a:r>
          <a:r>
            <a:rPr lang="en-US" dirty="0" err="1"/>
            <a:t>Kominski</a:t>
          </a:r>
          <a:r>
            <a:rPr lang="en-US" dirty="0"/>
            <a:t> et al., 2001).</a:t>
          </a:r>
        </a:p>
      </dgm:t>
    </dgm:pt>
    <dgm:pt modelId="{EA5C7F6E-46E1-4BBD-B28E-C99ED0F8CF63}" type="parTrans" cxnId="{0D249F25-5FC5-4A88-A9F9-27F0EE970E41}">
      <dgm:prSet/>
      <dgm:spPr/>
      <dgm:t>
        <a:bodyPr/>
        <a:lstStyle/>
        <a:p>
          <a:endParaRPr lang="en-US"/>
        </a:p>
      </dgm:t>
    </dgm:pt>
    <dgm:pt modelId="{7F058418-DF44-4DB3-82C0-B807BC35096E}" type="sibTrans" cxnId="{0D249F25-5FC5-4A88-A9F9-27F0EE970E41}">
      <dgm:prSet/>
      <dgm:spPr/>
      <dgm:t>
        <a:bodyPr/>
        <a:lstStyle/>
        <a:p>
          <a:endParaRPr lang="en-US"/>
        </a:p>
      </dgm:t>
    </dgm:pt>
    <dgm:pt modelId="{EE33732C-D4DF-4D02-A217-85CF00863BF1}">
      <dgm:prSet phldrT="[Text]" custT="1"/>
      <dgm:spPr/>
      <dgm:t>
        <a:bodyPr/>
        <a:lstStyle/>
        <a:p>
          <a:r>
            <a:rPr lang="en-US" sz="5500" b="1" dirty="0">
              <a:solidFill>
                <a:schemeClr val="tx1"/>
              </a:solidFill>
            </a:rPr>
            <a:t>Therapeutic Riding</a:t>
          </a:r>
        </a:p>
      </dgm:t>
    </dgm:pt>
    <dgm:pt modelId="{5EC39911-DB67-4E43-8CBB-A393AB9DA7B2}" type="parTrans" cxnId="{E92D400D-E316-4900-B601-14B242A8E2C6}">
      <dgm:prSet/>
      <dgm:spPr/>
      <dgm:t>
        <a:bodyPr/>
        <a:lstStyle/>
        <a:p>
          <a:endParaRPr lang="en-US"/>
        </a:p>
      </dgm:t>
    </dgm:pt>
    <dgm:pt modelId="{1E28535F-21CB-43A7-BA7C-F307F18289EA}" type="sibTrans" cxnId="{E92D400D-E316-4900-B601-14B242A8E2C6}">
      <dgm:prSet/>
      <dgm:spPr/>
      <dgm:t>
        <a:bodyPr/>
        <a:lstStyle/>
        <a:p>
          <a:endParaRPr lang="en-US"/>
        </a:p>
      </dgm:t>
    </dgm:pt>
    <dgm:pt modelId="{243602C9-BB7C-4D80-A4A7-2DF397E0C991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Equine-Assisted Activities and Therapies</a:t>
          </a:r>
        </a:p>
      </dgm:t>
    </dgm:pt>
    <dgm:pt modelId="{0A97B022-7EA8-4A06-8C0D-5797BA6671C7}" type="parTrans" cxnId="{7943B7B2-ADCD-40F2-B6B5-F095DB1BBB26}">
      <dgm:prSet/>
      <dgm:spPr/>
      <dgm:t>
        <a:bodyPr/>
        <a:lstStyle/>
        <a:p>
          <a:endParaRPr lang="en-US"/>
        </a:p>
      </dgm:t>
    </dgm:pt>
    <dgm:pt modelId="{4CA1AE15-BFC2-4BBF-8A4E-717A1403769C}" type="sibTrans" cxnId="{7943B7B2-ADCD-40F2-B6B5-F095DB1BBB26}">
      <dgm:prSet/>
      <dgm:spPr/>
      <dgm:t>
        <a:bodyPr/>
        <a:lstStyle/>
        <a:p>
          <a:endParaRPr lang="en-US"/>
        </a:p>
      </dgm:t>
    </dgm:pt>
    <dgm:pt modelId="{B34886BB-69DC-4675-B22A-604299304E4C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Uses traditional riding disciplines and/or adapted riding activities to achieve therapeutic goals (NARHA, 2007).</a:t>
          </a:r>
        </a:p>
      </dgm:t>
    </dgm:pt>
    <dgm:pt modelId="{893AC7FA-31D4-4104-9D64-9A7C69DBC1FA}" type="parTrans" cxnId="{B8E87F96-DB53-49A7-9798-685058AE1F2F}">
      <dgm:prSet/>
      <dgm:spPr/>
      <dgm:t>
        <a:bodyPr/>
        <a:lstStyle/>
        <a:p>
          <a:endParaRPr lang="en-US"/>
        </a:p>
      </dgm:t>
    </dgm:pt>
    <dgm:pt modelId="{640C0DE6-E889-4DC1-B522-B8395DB12D93}" type="sibTrans" cxnId="{B8E87F96-DB53-49A7-9798-685058AE1F2F}">
      <dgm:prSet/>
      <dgm:spPr/>
      <dgm:t>
        <a:bodyPr/>
        <a:lstStyle/>
        <a:p>
          <a:endParaRPr lang="en-US"/>
        </a:p>
      </dgm:t>
    </dgm:pt>
    <dgm:pt modelId="{CBE25F4A-312D-4F1A-BC11-5C2524DF1B92}">
      <dgm:prSet phldrT="[Text]" custT="1"/>
      <dgm:spPr/>
      <dgm:t>
        <a:bodyPr/>
        <a:lstStyle/>
        <a:p>
          <a:r>
            <a:rPr lang="en-US" sz="5500" b="1" dirty="0">
              <a:solidFill>
                <a:schemeClr val="tx1"/>
              </a:solidFill>
            </a:rPr>
            <a:t>Purpose</a:t>
          </a:r>
        </a:p>
      </dgm:t>
    </dgm:pt>
    <dgm:pt modelId="{2A2338E8-C01F-4B65-BF6F-43987B4BC5E8}" type="parTrans" cxnId="{89759E09-D67E-4BD8-83F5-1246865988E3}">
      <dgm:prSet/>
      <dgm:spPr/>
      <dgm:t>
        <a:bodyPr/>
        <a:lstStyle/>
        <a:p>
          <a:endParaRPr lang="en-US"/>
        </a:p>
      </dgm:t>
    </dgm:pt>
    <dgm:pt modelId="{B33E618A-925B-4AD4-9CC9-A1F6C27DAE07}" type="sibTrans" cxnId="{89759E09-D67E-4BD8-83F5-1246865988E3}">
      <dgm:prSet/>
      <dgm:spPr/>
      <dgm:t>
        <a:bodyPr/>
        <a:lstStyle/>
        <a:p>
          <a:endParaRPr lang="en-US"/>
        </a:p>
      </dgm:t>
    </dgm:pt>
    <dgm:pt modelId="{427BA25B-9C88-4220-9EFC-23217B081D9F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Understand the meaning of therapeutic riding for at-risk youth</a:t>
          </a:r>
        </a:p>
      </dgm:t>
    </dgm:pt>
    <dgm:pt modelId="{CAE01BAB-2798-4F96-A91E-CFECDAADF02F}" type="parTrans" cxnId="{C36E1EB2-EF48-4F29-A052-FE154DAA3A9B}">
      <dgm:prSet/>
      <dgm:spPr/>
      <dgm:t>
        <a:bodyPr/>
        <a:lstStyle/>
        <a:p>
          <a:endParaRPr lang="en-US"/>
        </a:p>
      </dgm:t>
    </dgm:pt>
    <dgm:pt modelId="{C6EF6AF7-C9AD-42E3-9E10-7CAA1B6416A1}" type="sibTrans" cxnId="{C36E1EB2-EF48-4F29-A052-FE154DAA3A9B}">
      <dgm:prSet/>
      <dgm:spPr/>
      <dgm:t>
        <a:bodyPr/>
        <a:lstStyle/>
        <a:p>
          <a:endParaRPr lang="en-US"/>
        </a:p>
      </dgm:t>
    </dgm:pt>
    <dgm:pt modelId="{23A4A081-3240-42C4-8677-16956A4F235A}">
      <dgm:prSet custT="1"/>
      <dgm:spPr/>
      <dgm:t>
        <a:bodyPr/>
        <a:lstStyle/>
        <a:p>
          <a:r>
            <a:rPr lang="en-US" sz="5500" b="1" dirty="0">
              <a:solidFill>
                <a:schemeClr val="tx1"/>
              </a:solidFill>
            </a:rPr>
            <a:t>Problem</a:t>
          </a:r>
        </a:p>
      </dgm:t>
    </dgm:pt>
    <dgm:pt modelId="{62E925EE-6D81-4704-96EE-BFEB966A7E46}" type="parTrans" cxnId="{DF9A69EF-E18A-4721-8777-11CD28534D1A}">
      <dgm:prSet/>
      <dgm:spPr/>
      <dgm:t>
        <a:bodyPr/>
        <a:lstStyle/>
        <a:p>
          <a:endParaRPr lang="en-US"/>
        </a:p>
      </dgm:t>
    </dgm:pt>
    <dgm:pt modelId="{8382E4A2-F8BB-4339-9133-ECD977058118}" type="sibTrans" cxnId="{DF9A69EF-E18A-4721-8777-11CD28534D1A}">
      <dgm:prSet/>
      <dgm:spPr/>
      <dgm:t>
        <a:bodyPr/>
        <a:lstStyle/>
        <a:p>
          <a:endParaRPr lang="en-US"/>
        </a:p>
      </dgm:t>
    </dgm:pt>
    <dgm:pt modelId="{6C5ECFCC-AF37-49A4-B233-CFC514015B86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Explore psychological influence of therapeutic riding (i.e., empathy, trust, &amp; confidence)</a:t>
          </a:r>
        </a:p>
      </dgm:t>
    </dgm:pt>
    <dgm:pt modelId="{AEF65A05-9F9C-4868-A505-AB70AA286322}" type="sibTrans" cxnId="{34E9268E-6F1D-43CB-A1BF-7A5AB4A3A241}">
      <dgm:prSet/>
      <dgm:spPr/>
      <dgm:t>
        <a:bodyPr/>
        <a:lstStyle/>
        <a:p>
          <a:endParaRPr lang="en-US"/>
        </a:p>
      </dgm:t>
    </dgm:pt>
    <dgm:pt modelId="{ADB3E4CB-58A8-4BB0-B624-290C6B875923}" type="parTrans" cxnId="{34E9268E-6F1D-43CB-A1BF-7A5AB4A3A241}">
      <dgm:prSet/>
      <dgm:spPr/>
      <dgm:t>
        <a:bodyPr/>
        <a:lstStyle/>
        <a:p>
          <a:endParaRPr lang="en-US"/>
        </a:p>
      </dgm:t>
    </dgm:pt>
    <dgm:pt modelId="{4714781D-7ED2-4DDB-B146-037C04F2CF9B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Most research focuses on the physical benefits of therapeutic riding</a:t>
          </a:r>
        </a:p>
      </dgm:t>
    </dgm:pt>
    <dgm:pt modelId="{B54E27F5-7EE0-4362-BE5D-2A961BF69ACF}" type="parTrans" cxnId="{DBB141C0-DAD5-4709-AAB7-8523493E042F}">
      <dgm:prSet/>
      <dgm:spPr/>
      <dgm:t>
        <a:bodyPr/>
        <a:lstStyle/>
        <a:p>
          <a:endParaRPr lang="en-US"/>
        </a:p>
      </dgm:t>
    </dgm:pt>
    <dgm:pt modelId="{A63B058A-08A0-46C8-82FA-CA8DBD0A9FBF}" type="sibTrans" cxnId="{DBB141C0-DAD5-4709-AAB7-8523493E042F}">
      <dgm:prSet/>
      <dgm:spPr/>
      <dgm:t>
        <a:bodyPr/>
        <a:lstStyle/>
        <a:p>
          <a:endParaRPr lang="en-US"/>
        </a:p>
      </dgm:t>
    </dgm:pt>
    <dgm:pt modelId="{E1ED3AF7-BCDE-4CA5-AE7A-E877267206D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Research of psychological benefits tend to be reported by instructors and/or parents, not by youth</a:t>
          </a:r>
        </a:p>
      </dgm:t>
    </dgm:pt>
    <dgm:pt modelId="{74F579F6-D497-4026-A781-A67AB1BCE7FC}" type="parTrans" cxnId="{15621B5C-71AA-432E-894A-3398E57952BE}">
      <dgm:prSet/>
      <dgm:spPr/>
      <dgm:t>
        <a:bodyPr/>
        <a:lstStyle/>
        <a:p>
          <a:endParaRPr lang="en-US"/>
        </a:p>
      </dgm:t>
    </dgm:pt>
    <dgm:pt modelId="{B7C13AA2-3808-4A7C-9402-E0481A28F79E}" type="sibTrans" cxnId="{15621B5C-71AA-432E-894A-3398E57952BE}">
      <dgm:prSet/>
      <dgm:spPr/>
      <dgm:t>
        <a:bodyPr/>
        <a:lstStyle/>
        <a:p>
          <a:endParaRPr lang="en-US"/>
        </a:p>
      </dgm:t>
    </dgm:pt>
    <dgm:pt modelId="{2AFB5B37-EAA9-4950-BD27-8002BDB7A997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Human Animal Bond Theory (</a:t>
          </a:r>
          <a:r>
            <a:rPr lang="en-US" dirty="0" err="1"/>
            <a:t>Bachi</a:t>
          </a:r>
          <a:r>
            <a:rPr lang="en-US" dirty="0"/>
            <a:t> et al., 2012)</a:t>
          </a:r>
        </a:p>
      </dgm:t>
    </dgm:pt>
    <dgm:pt modelId="{1703F919-1361-44E7-9FAD-E9577C638FB2}" type="parTrans" cxnId="{505CB309-836B-4865-8DB2-27556ADC0C56}">
      <dgm:prSet/>
      <dgm:spPr/>
      <dgm:t>
        <a:bodyPr/>
        <a:lstStyle/>
        <a:p>
          <a:endParaRPr lang="en-US"/>
        </a:p>
      </dgm:t>
    </dgm:pt>
    <dgm:pt modelId="{44EC55C1-B73C-45A2-AF4C-081C02BF2F5E}" type="sibTrans" cxnId="{505CB309-836B-4865-8DB2-27556ADC0C56}">
      <dgm:prSet/>
      <dgm:spPr/>
      <dgm:t>
        <a:bodyPr/>
        <a:lstStyle/>
        <a:p>
          <a:endParaRPr lang="en-US"/>
        </a:p>
      </dgm:t>
    </dgm:pt>
    <dgm:pt modelId="{3A5C55BB-E622-458D-AC75-8103E7DBB68A}" type="pres">
      <dgm:prSet presAssocID="{C4D6FADB-2D43-4231-8602-C0EDE49C3D3C}" presName="Name0" presStyleCnt="0">
        <dgm:presLayoutVars>
          <dgm:dir/>
          <dgm:animLvl val="lvl"/>
          <dgm:resizeHandles val="exact"/>
        </dgm:presLayoutVars>
      </dgm:prSet>
      <dgm:spPr/>
    </dgm:pt>
    <dgm:pt modelId="{FD7209E7-4B8E-473B-83D3-9B580833A485}" type="pres">
      <dgm:prSet presAssocID="{30A81A24-1E34-435C-B84F-8322D18C6DD2}" presName="linNode" presStyleCnt="0"/>
      <dgm:spPr/>
    </dgm:pt>
    <dgm:pt modelId="{1381D51B-D3AD-423F-9A5A-516AB2A78631}" type="pres">
      <dgm:prSet presAssocID="{30A81A24-1E34-435C-B84F-8322D18C6DD2}" presName="parentText" presStyleLbl="node1" presStyleIdx="0" presStyleCnt="4" custScaleY="71135">
        <dgm:presLayoutVars>
          <dgm:chMax val="1"/>
          <dgm:bulletEnabled val="1"/>
        </dgm:presLayoutVars>
      </dgm:prSet>
      <dgm:spPr/>
    </dgm:pt>
    <dgm:pt modelId="{2845A554-67D4-4D81-8AF1-C29BDF8C8BCD}" type="pres">
      <dgm:prSet presAssocID="{30A81A24-1E34-435C-B84F-8322D18C6DD2}" presName="descendantText" presStyleLbl="alignAccFollowNode1" presStyleIdx="0" presStyleCnt="4" custScaleY="91782">
        <dgm:presLayoutVars>
          <dgm:bulletEnabled val="1"/>
        </dgm:presLayoutVars>
      </dgm:prSet>
      <dgm:spPr/>
    </dgm:pt>
    <dgm:pt modelId="{F38CA0A8-D829-45B2-8BB5-EADC5EEC5FB9}" type="pres">
      <dgm:prSet presAssocID="{8AE786AE-7281-4977-9D06-9BA1FFC00FCA}" presName="sp" presStyleCnt="0"/>
      <dgm:spPr/>
    </dgm:pt>
    <dgm:pt modelId="{A8683F0B-B634-43DF-AD00-1282949C902B}" type="pres">
      <dgm:prSet presAssocID="{EE33732C-D4DF-4D02-A217-85CF00863BF1}" presName="linNode" presStyleCnt="0"/>
      <dgm:spPr/>
    </dgm:pt>
    <dgm:pt modelId="{78306286-9D4C-4506-AAE5-E44393CF0B94}" type="pres">
      <dgm:prSet presAssocID="{EE33732C-D4DF-4D02-A217-85CF00863BF1}" presName="parentText" presStyleLbl="node1" presStyleIdx="1" presStyleCnt="4" custScaleY="71135">
        <dgm:presLayoutVars>
          <dgm:chMax val="1"/>
          <dgm:bulletEnabled val="1"/>
        </dgm:presLayoutVars>
      </dgm:prSet>
      <dgm:spPr/>
    </dgm:pt>
    <dgm:pt modelId="{5CF42713-EF44-4176-9DF6-828A0DB513E7}" type="pres">
      <dgm:prSet presAssocID="{EE33732C-D4DF-4D02-A217-85CF00863BF1}" presName="descendantText" presStyleLbl="alignAccFollowNode1" presStyleIdx="1" presStyleCnt="4">
        <dgm:presLayoutVars>
          <dgm:bulletEnabled val="1"/>
        </dgm:presLayoutVars>
      </dgm:prSet>
      <dgm:spPr/>
    </dgm:pt>
    <dgm:pt modelId="{78F39428-0C64-46E0-A9DE-F4B46A3FF128}" type="pres">
      <dgm:prSet presAssocID="{1E28535F-21CB-43A7-BA7C-F307F18289EA}" presName="sp" presStyleCnt="0"/>
      <dgm:spPr/>
    </dgm:pt>
    <dgm:pt modelId="{4BA9D231-4C90-49FE-9C06-497EBA20C485}" type="pres">
      <dgm:prSet presAssocID="{23A4A081-3240-42C4-8677-16956A4F235A}" presName="linNode" presStyleCnt="0"/>
      <dgm:spPr/>
    </dgm:pt>
    <dgm:pt modelId="{81267966-886D-4CF3-98C2-15003FDF3859}" type="pres">
      <dgm:prSet presAssocID="{23A4A081-3240-42C4-8677-16956A4F235A}" presName="parentText" presStyleLbl="node1" presStyleIdx="2" presStyleCnt="4" custScaleY="71135">
        <dgm:presLayoutVars>
          <dgm:chMax val="1"/>
          <dgm:bulletEnabled val="1"/>
        </dgm:presLayoutVars>
      </dgm:prSet>
      <dgm:spPr/>
    </dgm:pt>
    <dgm:pt modelId="{B20A35C8-7653-45B4-AEDB-3F09F840186D}" type="pres">
      <dgm:prSet presAssocID="{23A4A081-3240-42C4-8677-16956A4F235A}" presName="descendantText" presStyleLbl="alignAccFollowNode1" presStyleIdx="2" presStyleCnt="4">
        <dgm:presLayoutVars>
          <dgm:bulletEnabled val="1"/>
        </dgm:presLayoutVars>
      </dgm:prSet>
      <dgm:spPr/>
    </dgm:pt>
    <dgm:pt modelId="{F9C80A64-CADD-4F52-92BF-DAC5FA9DFDA8}" type="pres">
      <dgm:prSet presAssocID="{8382E4A2-F8BB-4339-9133-ECD977058118}" presName="sp" presStyleCnt="0"/>
      <dgm:spPr/>
    </dgm:pt>
    <dgm:pt modelId="{FA5572D7-CB53-4AD6-9DA7-D9B37A844C6A}" type="pres">
      <dgm:prSet presAssocID="{CBE25F4A-312D-4F1A-BC11-5C2524DF1B92}" presName="linNode" presStyleCnt="0"/>
      <dgm:spPr/>
    </dgm:pt>
    <dgm:pt modelId="{51A1707C-BBD9-443E-B884-AE9150F046D3}" type="pres">
      <dgm:prSet presAssocID="{CBE25F4A-312D-4F1A-BC11-5C2524DF1B92}" presName="parentText" presStyleLbl="node1" presStyleIdx="3" presStyleCnt="4" custScaleY="71135">
        <dgm:presLayoutVars>
          <dgm:chMax val="1"/>
          <dgm:bulletEnabled val="1"/>
        </dgm:presLayoutVars>
      </dgm:prSet>
      <dgm:spPr/>
    </dgm:pt>
    <dgm:pt modelId="{4D1E0F95-CA83-4B06-9B33-8B9ECAA1BBB2}" type="pres">
      <dgm:prSet presAssocID="{CBE25F4A-312D-4F1A-BC11-5C2524DF1B92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89759E09-D67E-4BD8-83F5-1246865988E3}" srcId="{C4D6FADB-2D43-4231-8602-C0EDE49C3D3C}" destId="{CBE25F4A-312D-4F1A-BC11-5C2524DF1B92}" srcOrd="3" destOrd="0" parTransId="{2A2338E8-C01F-4B65-BF6F-43987B4BC5E8}" sibTransId="{B33E618A-925B-4AD4-9CC9-A1F6C27DAE07}"/>
    <dgm:cxn modelId="{505CB309-836B-4865-8DB2-27556ADC0C56}" srcId="{EE33732C-D4DF-4D02-A217-85CF00863BF1}" destId="{2AFB5B37-EAA9-4950-BD27-8002BDB7A997}" srcOrd="2" destOrd="0" parTransId="{1703F919-1361-44E7-9FAD-E9577C638FB2}" sibTransId="{44EC55C1-B73C-45A2-AF4C-081C02BF2F5E}"/>
    <dgm:cxn modelId="{E92D400D-E316-4900-B601-14B242A8E2C6}" srcId="{C4D6FADB-2D43-4231-8602-C0EDE49C3D3C}" destId="{EE33732C-D4DF-4D02-A217-85CF00863BF1}" srcOrd="1" destOrd="0" parTransId="{5EC39911-DB67-4E43-8CBB-A393AB9DA7B2}" sibTransId="{1E28535F-21CB-43A7-BA7C-F307F18289EA}"/>
    <dgm:cxn modelId="{A9B72115-940D-4DAE-9624-E1776F7D1134}" type="presOf" srcId="{B34886BB-69DC-4675-B22A-604299304E4C}" destId="{5CF42713-EF44-4176-9DF6-828A0DB513E7}" srcOrd="0" destOrd="1" presId="urn:microsoft.com/office/officeart/2005/8/layout/vList5"/>
    <dgm:cxn modelId="{0D249F25-5FC5-4A88-A9F9-27F0EE970E41}" srcId="{30A81A24-1E34-435C-B84F-8322D18C6DD2}" destId="{AD51970B-016D-44D8-87D4-C83B968824C6}" srcOrd="0" destOrd="0" parTransId="{EA5C7F6E-46E1-4BBD-B28E-C99ED0F8CF63}" sibTransId="{7F058418-DF44-4DB3-82C0-B807BC35096E}"/>
    <dgm:cxn modelId="{A91AC034-B86F-462A-9799-EA3AB1A7CA47}" type="presOf" srcId="{243602C9-BB7C-4D80-A4A7-2DF397E0C991}" destId="{5CF42713-EF44-4176-9DF6-828A0DB513E7}" srcOrd="0" destOrd="0" presId="urn:microsoft.com/office/officeart/2005/8/layout/vList5"/>
    <dgm:cxn modelId="{ED1C603A-0BAF-4EEE-9565-5FFF46AE868C}" type="presOf" srcId="{30A81A24-1E34-435C-B84F-8322D18C6DD2}" destId="{1381D51B-D3AD-423F-9A5A-516AB2A78631}" srcOrd="0" destOrd="0" presId="urn:microsoft.com/office/officeart/2005/8/layout/vList5"/>
    <dgm:cxn modelId="{C2B9643D-C244-4786-B175-B3BA74E6A369}" type="presOf" srcId="{CBE25F4A-312D-4F1A-BC11-5C2524DF1B92}" destId="{51A1707C-BBD9-443E-B884-AE9150F046D3}" srcOrd="0" destOrd="0" presId="urn:microsoft.com/office/officeart/2005/8/layout/vList5"/>
    <dgm:cxn modelId="{15621B5C-71AA-432E-894A-3398E57952BE}" srcId="{23A4A081-3240-42C4-8677-16956A4F235A}" destId="{E1ED3AF7-BCDE-4CA5-AE7A-E877267206D4}" srcOrd="1" destOrd="0" parTransId="{74F579F6-D497-4026-A781-A67AB1BCE7FC}" sibTransId="{B7C13AA2-3808-4A7C-9402-E0481A28F79E}"/>
    <dgm:cxn modelId="{3A7FE365-1B50-4059-B2FF-A741CE57F9D9}" type="presOf" srcId="{E1ED3AF7-BCDE-4CA5-AE7A-E877267206D4}" destId="{B20A35C8-7653-45B4-AEDB-3F09F840186D}" srcOrd="0" destOrd="1" presId="urn:microsoft.com/office/officeart/2005/8/layout/vList5"/>
    <dgm:cxn modelId="{4A3E8A46-4A4B-49D1-867A-C6E296502380}" type="presOf" srcId="{C4D6FADB-2D43-4231-8602-C0EDE49C3D3C}" destId="{3A5C55BB-E622-458D-AC75-8103E7DBB68A}" srcOrd="0" destOrd="0" presId="urn:microsoft.com/office/officeart/2005/8/layout/vList5"/>
    <dgm:cxn modelId="{E767454E-55A3-41BE-93ED-37388FD42DD3}" type="presOf" srcId="{23A4A081-3240-42C4-8677-16956A4F235A}" destId="{81267966-886D-4CF3-98C2-15003FDF3859}" srcOrd="0" destOrd="0" presId="urn:microsoft.com/office/officeart/2005/8/layout/vList5"/>
    <dgm:cxn modelId="{186D004F-140B-48F8-A73D-FB520C97DD68}" type="presOf" srcId="{2AFB5B37-EAA9-4950-BD27-8002BDB7A997}" destId="{5CF42713-EF44-4176-9DF6-828A0DB513E7}" srcOrd="0" destOrd="2" presId="urn:microsoft.com/office/officeart/2005/8/layout/vList5"/>
    <dgm:cxn modelId="{D594F472-8524-49DB-80C2-C3A26B0196AA}" type="presOf" srcId="{427BA25B-9C88-4220-9EFC-23217B081D9F}" destId="{4D1E0F95-CA83-4B06-9B33-8B9ECAA1BBB2}" srcOrd="0" destOrd="0" presId="urn:microsoft.com/office/officeart/2005/8/layout/vList5"/>
    <dgm:cxn modelId="{6230ED7C-FC11-4558-8A5E-281BD6EDD344}" type="presOf" srcId="{6C5ECFCC-AF37-49A4-B233-CFC514015B86}" destId="{4D1E0F95-CA83-4B06-9B33-8B9ECAA1BBB2}" srcOrd="0" destOrd="1" presId="urn:microsoft.com/office/officeart/2005/8/layout/vList5"/>
    <dgm:cxn modelId="{34E9268E-6F1D-43CB-A1BF-7A5AB4A3A241}" srcId="{CBE25F4A-312D-4F1A-BC11-5C2524DF1B92}" destId="{6C5ECFCC-AF37-49A4-B233-CFC514015B86}" srcOrd="1" destOrd="0" parTransId="{ADB3E4CB-58A8-4BB0-B624-290C6B875923}" sibTransId="{AEF65A05-9F9C-4868-A505-AB70AA286322}"/>
    <dgm:cxn modelId="{B8E87F96-DB53-49A7-9798-685058AE1F2F}" srcId="{EE33732C-D4DF-4D02-A217-85CF00863BF1}" destId="{B34886BB-69DC-4675-B22A-604299304E4C}" srcOrd="1" destOrd="0" parTransId="{893AC7FA-31D4-4104-9D64-9A7C69DBC1FA}" sibTransId="{640C0DE6-E889-4DC1-B522-B8395DB12D93}"/>
    <dgm:cxn modelId="{C36E1EB2-EF48-4F29-A052-FE154DAA3A9B}" srcId="{CBE25F4A-312D-4F1A-BC11-5C2524DF1B92}" destId="{427BA25B-9C88-4220-9EFC-23217B081D9F}" srcOrd="0" destOrd="0" parTransId="{CAE01BAB-2798-4F96-A91E-CFECDAADF02F}" sibTransId="{C6EF6AF7-C9AD-42E3-9E10-7CAA1B6416A1}"/>
    <dgm:cxn modelId="{8D0023B2-280D-4CEF-A394-6E4E232A3F49}" type="presOf" srcId="{4714781D-7ED2-4DDB-B146-037C04F2CF9B}" destId="{B20A35C8-7653-45B4-AEDB-3F09F840186D}" srcOrd="0" destOrd="0" presId="urn:microsoft.com/office/officeart/2005/8/layout/vList5"/>
    <dgm:cxn modelId="{7943B7B2-ADCD-40F2-B6B5-F095DB1BBB26}" srcId="{EE33732C-D4DF-4D02-A217-85CF00863BF1}" destId="{243602C9-BB7C-4D80-A4A7-2DF397E0C991}" srcOrd="0" destOrd="0" parTransId="{0A97B022-7EA8-4A06-8C0D-5797BA6671C7}" sibTransId="{4CA1AE15-BFC2-4BBF-8A4E-717A1403769C}"/>
    <dgm:cxn modelId="{68C562B6-60D5-40B7-AC1E-3AC9FF83C83A}" type="presOf" srcId="{EE33732C-D4DF-4D02-A217-85CF00863BF1}" destId="{78306286-9D4C-4506-AAE5-E44393CF0B94}" srcOrd="0" destOrd="0" presId="urn:microsoft.com/office/officeart/2005/8/layout/vList5"/>
    <dgm:cxn modelId="{DBB141C0-DAD5-4709-AAB7-8523493E042F}" srcId="{23A4A081-3240-42C4-8677-16956A4F235A}" destId="{4714781D-7ED2-4DDB-B146-037C04F2CF9B}" srcOrd="0" destOrd="0" parTransId="{B54E27F5-7EE0-4362-BE5D-2A961BF69ACF}" sibTransId="{A63B058A-08A0-46C8-82FA-CA8DBD0A9FBF}"/>
    <dgm:cxn modelId="{79BD78C5-E0D9-41B5-A539-AA60540789E3}" srcId="{C4D6FADB-2D43-4231-8602-C0EDE49C3D3C}" destId="{30A81A24-1E34-435C-B84F-8322D18C6DD2}" srcOrd="0" destOrd="0" parTransId="{F6170FF0-6F7E-40AD-A74C-4B773D24F4DC}" sibTransId="{8AE786AE-7281-4977-9D06-9BA1FFC00FCA}"/>
    <dgm:cxn modelId="{DCF91FD2-93B6-480D-854D-9B82408A9065}" type="presOf" srcId="{AD51970B-016D-44D8-87D4-C83B968824C6}" destId="{2845A554-67D4-4D81-8AF1-C29BDF8C8BCD}" srcOrd="0" destOrd="0" presId="urn:microsoft.com/office/officeart/2005/8/layout/vList5"/>
    <dgm:cxn modelId="{DF9A69EF-E18A-4721-8777-11CD28534D1A}" srcId="{C4D6FADB-2D43-4231-8602-C0EDE49C3D3C}" destId="{23A4A081-3240-42C4-8677-16956A4F235A}" srcOrd="2" destOrd="0" parTransId="{62E925EE-6D81-4704-96EE-BFEB966A7E46}" sibTransId="{8382E4A2-F8BB-4339-9133-ECD977058118}"/>
    <dgm:cxn modelId="{C8F93AEE-15C4-433E-B6B4-CE9177FEC756}" type="presParOf" srcId="{3A5C55BB-E622-458D-AC75-8103E7DBB68A}" destId="{FD7209E7-4B8E-473B-83D3-9B580833A485}" srcOrd="0" destOrd="0" presId="urn:microsoft.com/office/officeart/2005/8/layout/vList5"/>
    <dgm:cxn modelId="{A1EADACD-83C4-437A-B653-A9E86D6BB777}" type="presParOf" srcId="{FD7209E7-4B8E-473B-83D3-9B580833A485}" destId="{1381D51B-D3AD-423F-9A5A-516AB2A78631}" srcOrd="0" destOrd="0" presId="urn:microsoft.com/office/officeart/2005/8/layout/vList5"/>
    <dgm:cxn modelId="{A93ED865-2BC5-4D5F-8BC2-DDED5C13646E}" type="presParOf" srcId="{FD7209E7-4B8E-473B-83D3-9B580833A485}" destId="{2845A554-67D4-4D81-8AF1-C29BDF8C8BCD}" srcOrd="1" destOrd="0" presId="urn:microsoft.com/office/officeart/2005/8/layout/vList5"/>
    <dgm:cxn modelId="{C8B9AB10-337D-4A9C-A32A-6F60914C2A5D}" type="presParOf" srcId="{3A5C55BB-E622-458D-AC75-8103E7DBB68A}" destId="{F38CA0A8-D829-45B2-8BB5-EADC5EEC5FB9}" srcOrd="1" destOrd="0" presId="urn:microsoft.com/office/officeart/2005/8/layout/vList5"/>
    <dgm:cxn modelId="{78E50465-E745-40FF-A4B6-B90BEA878318}" type="presParOf" srcId="{3A5C55BB-E622-458D-AC75-8103E7DBB68A}" destId="{A8683F0B-B634-43DF-AD00-1282949C902B}" srcOrd="2" destOrd="0" presId="urn:microsoft.com/office/officeart/2005/8/layout/vList5"/>
    <dgm:cxn modelId="{F3F561E6-5E4D-4294-B767-37B60859F889}" type="presParOf" srcId="{A8683F0B-B634-43DF-AD00-1282949C902B}" destId="{78306286-9D4C-4506-AAE5-E44393CF0B94}" srcOrd="0" destOrd="0" presId="urn:microsoft.com/office/officeart/2005/8/layout/vList5"/>
    <dgm:cxn modelId="{B8480A56-26D9-4A9C-A8AF-DB9E62F35499}" type="presParOf" srcId="{A8683F0B-B634-43DF-AD00-1282949C902B}" destId="{5CF42713-EF44-4176-9DF6-828A0DB513E7}" srcOrd="1" destOrd="0" presId="urn:microsoft.com/office/officeart/2005/8/layout/vList5"/>
    <dgm:cxn modelId="{3EC6BC99-130D-45E2-9862-5E239EBFDDF5}" type="presParOf" srcId="{3A5C55BB-E622-458D-AC75-8103E7DBB68A}" destId="{78F39428-0C64-46E0-A9DE-F4B46A3FF128}" srcOrd="3" destOrd="0" presId="urn:microsoft.com/office/officeart/2005/8/layout/vList5"/>
    <dgm:cxn modelId="{E53BFFB4-842E-49EF-BF68-63B3C09AD13F}" type="presParOf" srcId="{3A5C55BB-E622-458D-AC75-8103E7DBB68A}" destId="{4BA9D231-4C90-49FE-9C06-497EBA20C485}" srcOrd="4" destOrd="0" presId="urn:microsoft.com/office/officeart/2005/8/layout/vList5"/>
    <dgm:cxn modelId="{1703DF5F-9650-4248-9546-92CBC2E65266}" type="presParOf" srcId="{4BA9D231-4C90-49FE-9C06-497EBA20C485}" destId="{81267966-886D-4CF3-98C2-15003FDF3859}" srcOrd="0" destOrd="0" presId="urn:microsoft.com/office/officeart/2005/8/layout/vList5"/>
    <dgm:cxn modelId="{3F0C524D-AE9F-499C-AFD4-654CFB7C88E7}" type="presParOf" srcId="{4BA9D231-4C90-49FE-9C06-497EBA20C485}" destId="{B20A35C8-7653-45B4-AEDB-3F09F840186D}" srcOrd="1" destOrd="0" presId="urn:microsoft.com/office/officeart/2005/8/layout/vList5"/>
    <dgm:cxn modelId="{33A3E8A7-7DAB-462F-B504-4203F2E6F606}" type="presParOf" srcId="{3A5C55BB-E622-458D-AC75-8103E7DBB68A}" destId="{F9C80A64-CADD-4F52-92BF-DAC5FA9DFDA8}" srcOrd="5" destOrd="0" presId="urn:microsoft.com/office/officeart/2005/8/layout/vList5"/>
    <dgm:cxn modelId="{482B6771-2EE9-422F-B300-65A7AACBB736}" type="presParOf" srcId="{3A5C55BB-E622-458D-AC75-8103E7DBB68A}" destId="{FA5572D7-CB53-4AD6-9DA7-D9B37A844C6A}" srcOrd="6" destOrd="0" presId="urn:microsoft.com/office/officeart/2005/8/layout/vList5"/>
    <dgm:cxn modelId="{6F372D01-E2AD-475C-9F25-45FB66D6F2AD}" type="presParOf" srcId="{FA5572D7-CB53-4AD6-9DA7-D9B37A844C6A}" destId="{51A1707C-BBD9-443E-B884-AE9150F046D3}" srcOrd="0" destOrd="0" presId="urn:microsoft.com/office/officeart/2005/8/layout/vList5"/>
    <dgm:cxn modelId="{8708DE91-5206-4B62-808A-F3CC48097536}" type="presParOf" srcId="{FA5572D7-CB53-4AD6-9DA7-D9B37A844C6A}" destId="{4D1E0F95-CA83-4B06-9B33-8B9ECAA1BB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A1BE02-72FF-4558-A015-4076797FA7B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71DF7A-B0FD-4E9F-AE25-6FCE25F43B27}">
      <dgm:prSet phldrT="[Text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Part 1:</a:t>
          </a:r>
        </a:p>
        <a:p>
          <a:r>
            <a:rPr lang="en-US" sz="3600" b="1" dirty="0">
              <a:solidFill>
                <a:schemeClr val="tx1"/>
              </a:solidFill>
            </a:rPr>
            <a:t>History</a:t>
          </a:r>
        </a:p>
      </dgm:t>
    </dgm:pt>
    <dgm:pt modelId="{6E8EF484-26B8-4012-B207-AE0CC2CBDE73}" type="parTrans" cxnId="{C43FDD60-8DFB-41A2-897A-CACFBB5157BA}">
      <dgm:prSet/>
      <dgm:spPr/>
      <dgm:t>
        <a:bodyPr/>
        <a:lstStyle/>
        <a:p>
          <a:endParaRPr lang="en-US"/>
        </a:p>
      </dgm:t>
    </dgm:pt>
    <dgm:pt modelId="{5CFEDCD7-C9E7-4120-A670-062ABCB936C5}" type="sibTrans" cxnId="{C43FDD60-8DFB-41A2-897A-CACFBB5157BA}">
      <dgm:prSet/>
      <dgm:spPr/>
      <dgm:t>
        <a:bodyPr/>
        <a:lstStyle/>
        <a:p>
          <a:endParaRPr lang="en-US"/>
        </a:p>
      </dgm:t>
    </dgm:pt>
    <dgm:pt modelId="{BA606456-273D-499C-8212-7BDC3EAEBAA2}">
      <dgm:prSet phldrT="[Text]"/>
      <dgm:spPr/>
      <dgm:t>
        <a:bodyPr/>
        <a:lstStyle/>
        <a:p>
          <a:r>
            <a:rPr lang="en-US" dirty="0"/>
            <a:t>Demographics and brief description of current living situation.</a:t>
          </a:r>
        </a:p>
      </dgm:t>
    </dgm:pt>
    <dgm:pt modelId="{30062288-FB35-44B2-AA9E-7AEEEF11CC02}" type="parTrans" cxnId="{5C180F93-5460-4956-925F-A10AD00434DE}">
      <dgm:prSet/>
      <dgm:spPr/>
      <dgm:t>
        <a:bodyPr/>
        <a:lstStyle/>
        <a:p>
          <a:endParaRPr lang="en-US"/>
        </a:p>
      </dgm:t>
    </dgm:pt>
    <dgm:pt modelId="{3EF964FC-4D96-49B5-BCDE-72AC5F114564}" type="sibTrans" cxnId="{5C180F93-5460-4956-925F-A10AD00434DE}">
      <dgm:prSet/>
      <dgm:spPr/>
      <dgm:t>
        <a:bodyPr/>
        <a:lstStyle/>
        <a:p>
          <a:endParaRPr lang="en-US"/>
        </a:p>
      </dgm:t>
    </dgm:pt>
    <dgm:pt modelId="{67A6FAED-5A3C-4ABA-9CD4-33C871CCBB9A}">
      <dgm:prSet phldrT="[Text]"/>
      <dgm:spPr/>
      <dgm:t>
        <a:bodyPr/>
        <a:lstStyle/>
        <a:p>
          <a:r>
            <a:rPr lang="en-US" dirty="0"/>
            <a:t>What led the participants to therapeutic riding?</a:t>
          </a:r>
        </a:p>
      </dgm:t>
    </dgm:pt>
    <dgm:pt modelId="{9288834F-3FB6-4D84-BA8E-76DE9071E36C}" type="parTrans" cxnId="{EA27E188-7585-4B9B-9F04-7B79C3B9A2DE}">
      <dgm:prSet/>
      <dgm:spPr/>
      <dgm:t>
        <a:bodyPr/>
        <a:lstStyle/>
        <a:p>
          <a:endParaRPr lang="en-US"/>
        </a:p>
      </dgm:t>
    </dgm:pt>
    <dgm:pt modelId="{F1750BEE-F792-47A6-904A-32821405805C}" type="sibTrans" cxnId="{EA27E188-7585-4B9B-9F04-7B79C3B9A2DE}">
      <dgm:prSet/>
      <dgm:spPr/>
      <dgm:t>
        <a:bodyPr/>
        <a:lstStyle/>
        <a:p>
          <a:endParaRPr lang="en-US"/>
        </a:p>
      </dgm:t>
    </dgm:pt>
    <dgm:pt modelId="{1924BA68-30F8-4344-89E7-F33D56563CD6}">
      <dgm:prSet phldrT="[Text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Part 2:</a:t>
          </a:r>
        </a:p>
        <a:p>
          <a:r>
            <a:rPr lang="en-US" sz="3600" b="1" dirty="0">
              <a:solidFill>
                <a:schemeClr val="tx1"/>
              </a:solidFill>
            </a:rPr>
            <a:t>The Experience</a:t>
          </a:r>
        </a:p>
      </dgm:t>
    </dgm:pt>
    <dgm:pt modelId="{553A16F8-C3B7-443B-9C42-240976B85615}" type="parTrans" cxnId="{20B1F0C9-2827-45C6-9229-7C1D445C1000}">
      <dgm:prSet/>
      <dgm:spPr/>
      <dgm:t>
        <a:bodyPr/>
        <a:lstStyle/>
        <a:p>
          <a:endParaRPr lang="en-US"/>
        </a:p>
      </dgm:t>
    </dgm:pt>
    <dgm:pt modelId="{BE546D8A-7659-4B25-BDB6-0ED4C2392ADF}" type="sibTrans" cxnId="{20B1F0C9-2827-45C6-9229-7C1D445C1000}">
      <dgm:prSet/>
      <dgm:spPr/>
      <dgm:t>
        <a:bodyPr/>
        <a:lstStyle/>
        <a:p>
          <a:endParaRPr lang="en-US"/>
        </a:p>
      </dgm:t>
    </dgm:pt>
    <dgm:pt modelId="{38586F20-F927-4DA7-97CE-A7AFA028CF57}">
      <dgm:prSet phldrT="[Text]"/>
      <dgm:spPr/>
      <dgm:t>
        <a:bodyPr/>
        <a:lstStyle/>
        <a:p>
          <a:r>
            <a:rPr lang="en-US" dirty="0"/>
            <a:t>What happens during a lesson?</a:t>
          </a:r>
        </a:p>
      </dgm:t>
    </dgm:pt>
    <dgm:pt modelId="{EFF2A80A-2A00-45BA-A08F-B59A7A533F13}" type="parTrans" cxnId="{C2FAF63A-9D91-4213-ADD9-537756616348}">
      <dgm:prSet/>
      <dgm:spPr/>
      <dgm:t>
        <a:bodyPr/>
        <a:lstStyle/>
        <a:p>
          <a:endParaRPr lang="en-US"/>
        </a:p>
      </dgm:t>
    </dgm:pt>
    <dgm:pt modelId="{6875B526-772C-416C-B010-245FB60BD912}" type="sibTrans" cxnId="{C2FAF63A-9D91-4213-ADD9-537756616348}">
      <dgm:prSet/>
      <dgm:spPr/>
      <dgm:t>
        <a:bodyPr/>
        <a:lstStyle/>
        <a:p>
          <a:endParaRPr lang="en-US"/>
        </a:p>
      </dgm:t>
    </dgm:pt>
    <dgm:pt modelId="{30BE9D57-3BB2-494D-AE51-AC0E8EE1B624}">
      <dgm:prSet phldrT="[Text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Part 3:</a:t>
          </a:r>
        </a:p>
        <a:p>
          <a:r>
            <a:rPr lang="en-US" sz="3600" b="1" dirty="0">
              <a:solidFill>
                <a:schemeClr val="tx1"/>
              </a:solidFill>
            </a:rPr>
            <a:t>Reflection</a:t>
          </a:r>
        </a:p>
        <a:p>
          <a:r>
            <a:rPr lang="en-US" sz="3600" b="1" dirty="0">
              <a:solidFill>
                <a:schemeClr val="tx1"/>
              </a:solidFill>
            </a:rPr>
            <a:t>of Meaning</a:t>
          </a:r>
        </a:p>
      </dgm:t>
    </dgm:pt>
    <dgm:pt modelId="{239B95B9-E2C0-4788-A322-445DC1116183}" type="parTrans" cxnId="{E78A309D-773D-4F37-895A-9808F70573E0}">
      <dgm:prSet/>
      <dgm:spPr/>
      <dgm:t>
        <a:bodyPr/>
        <a:lstStyle/>
        <a:p>
          <a:endParaRPr lang="en-US"/>
        </a:p>
      </dgm:t>
    </dgm:pt>
    <dgm:pt modelId="{A1982FF6-7F00-4B81-B03C-64DBF5A8F6AF}" type="sibTrans" cxnId="{E78A309D-773D-4F37-895A-9808F70573E0}">
      <dgm:prSet/>
      <dgm:spPr/>
      <dgm:t>
        <a:bodyPr/>
        <a:lstStyle/>
        <a:p>
          <a:endParaRPr lang="en-US"/>
        </a:p>
      </dgm:t>
    </dgm:pt>
    <dgm:pt modelId="{5BE77F7A-6557-4548-A937-806644BF6692}">
      <dgm:prSet phldrT="[Text]"/>
      <dgm:spPr/>
      <dgm:t>
        <a:bodyPr/>
        <a:lstStyle/>
        <a:p>
          <a:r>
            <a:rPr lang="en-US" dirty="0"/>
            <a:t>Expectations (of/from horses, volunteers, instructors, etc.)</a:t>
          </a:r>
        </a:p>
      </dgm:t>
    </dgm:pt>
    <dgm:pt modelId="{BB0EE44B-5128-48D1-81ED-DEDD6793345F}" type="parTrans" cxnId="{EEC02743-1F0C-420F-80DA-371783F42C3E}">
      <dgm:prSet/>
      <dgm:spPr/>
      <dgm:t>
        <a:bodyPr/>
        <a:lstStyle/>
        <a:p>
          <a:endParaRPr lang="en-US"/>
        </a:p>
      </dgm:t>
    </dgm:pt>
    <dgm:pt modelId="{B022D87B-6475-4281-A0DD-8F04777CCE8F}" type="sibTrans" cxnId="{EEC02743-1F0C-420F-80DA-371783F42C3E}">
      <dgm:prSet/>
      <dgm:spPr/>
      <dgm:t>
        <a:bodyPr/>
        <a:lstStyle/>
        <a:p>
          <a:endParaRPr lang="en-US"/>
        </a:p>
      </dgm:t>
    </dgm:pt>
    <dgm:pt modelId="{4B72C1B6-15C9-461B-B90C-453E821B9A72}">
      <dgm:prSet phldrT="[Text]"/>
      <dgm:spPr/>
      <dgm:t>
        <a:bodyPr/>
        <a:lstStyle/>
        <a:p>
          <a:r>
            <a:rPr lang="en-US" dirty="0"/>
            <a:t>Interactions (i.e., with horses, volunteers, instructors, etc.)</a:t>
          </a:r>
        </a:p>
      </dgm:t>
    </dgm:pt>
    <dgm:pt modelId="{A31A9A9A-FEDC-40D4-A701-2AE128BB6D8A}" type="parTrans" cxnId="{A4445779-5B04-4E24-A221-F29EB2DB1188}">
      <dgm:prSet/>
      <dgm:spPr/>
      <dgm:t>
        <a:bodyPr/>
        <a:lstStyle/>
        <a:p>
          <a:endParaRPr lang="en-US"/>
        </a:p>
      </dgm:t>
    </dgm:pt>
    <dgm:pt modelId="{7234BDE7-83EC-48B1-8FA7-1CB60BDB7FDD}" type="sibTrans" cxnId="{A4445779-5B04-4E24-A221-F29EB2DB1188}">
      <dgm:prSet/>
      <dgm:spPr/>
      <dgm:t>
        <a:bodyPr/>
        <a:lstStyle/>
        <a:p>
          <a:endParaRPr lang="en-US"/>
        </a:p>
      </dgm:t>
    </dgm:pt>
    <dgm:pt modelId="{50FFE01D-3989-4C11-867D-946341F6FF72}">
      <dgm:prSet phldrT="[Text]"/>
      <dgm:spPr/>
      <dgm:t>
        <a:bodyPr/>
        <a:lstStyle/>
        <a:p>
          <a:r>
            <a:rPr lang="en-US" dirty="0"/>
            <a:t>Feelings</a:t>
          </a:r>
        </a:p>
      </dgm:t>
    </dgm:pt>
    <dgm:pt modelId="{937D41C5-6AD4-48FC-97CE-9F72C9B88325}" type="parTrans" cxnId="{6C66E788-9CBC-4268-9F07-81DE1E85368F}">
      <dgm:prSet/>
      <dgm:spPr/>
      <dgm:t>
        <a:bodyPr/>
        <a:lstStyle/>
        <a:p>
          <a:endParaRPr lang="en-US"/>
        </a:p>
      </dgm:t>
    </dgm:pt>
    <dgm:pt modelId="{F88FDB65-0643-4C5A-ABEB-32E43B7E7A0E}" type="sibTrans" cxnId="{6C66E788-9CBC-4268-9F07-81DE1E85368F}">
      <dgm:prSet/>
      <dgm:spPr/>
      <dgm:t>
        <a:bodyPr/>
        <a:lstStyle/>
        <a:p>
          <a:endParaRPr lang="en-US"/>
        </a:p>
      </dgm:t>
    </dgm:pt>
    <dgm:pt modelId="{6238C07A-8B72-481B-8E66-F67D0CFB25D5}">
      <dgm:prSet phldrT="[Text]"/>
      <dgm:spPr/>
      <dgm:t>
        <a:bodyPr/>
        <a:lstStyle/>
        <a:p>
          <a:r>
            <a:rPr lang="en-US" dirty="0"/>
            <a:t>Thoughts</a:t>
          </a:r>
        </a:p>
      </dgm:t>
    </dgm:pt>
    <dgm:pt modelId="{9B9C816C-7102-4C30-A973-24BEA1243B58}" type="parTrans" cxnId="{12F6C47F-CA32-412C-9049-5E467A97D52D}">
      <dgm:prSet/>
      <dgm:spPr/>
      <dgm:t>
        <a:bodyPr/>
        <a:lstStyle/>
        <a:p>
          <a:endParaRPr lang="en-US"/>
        </a:p>
      </dgm:t>
    </dgm:pt>
    <dgm:pt modelId="{F15D5F63-D8DB-4EF2-B6E8-090440C64B45}" type="sibTrans" cxnId="{12F6C47F-CA32-412C-9049-5E467A97D52D}">
      <dgm:prSet/>
      <dgm:spPr/>
      <dgm:t>
        <a:bodyPr/>
        <a:lstStyle/>
        <a:p>
          <a:endParaRPr lang="en-US"/>
        </a:p>
      </dgm:t>
    </dgm:pt>
    <dgm:pt modelId="{EBF296F5-AC69-4180-BF64-8918D05ABDA8}">
      <dgm:prSet phldrT="[Text]"/>
      <dgm:spPr/>
      <dgm:t>
        <a:bodyPr/>
        <a:lstStyle/>
        <a:p>
          <a:r>
            <a:rPr lang="en-US" dirty="0"/>
            <a:t>Impact</a:t>
          </a:r>
        </a:p>
      </dgm:t>
    </dgm:pt>
    <dgm:pt modelId="{370D626A-DBEF-4D1B-9484-63AC825FCDB5}" type="parTrans" cxnId="{38346A1D-7BC8-43B9-923E-6A999040B3D0}">
      <dgm:prSet/>
      <dgm:spPr/>
      <dgm:t>
        <a:bodyPr/>
        <a:lstStyle/>
        <a:p>
          <a:endParaRPr lang="en-US"/>
        </a:p>
      </dgm:t>
    </dgm:pt>
    <dgm:pt modelId="{FF5D69B5-3E6A-462E-8A8B-96BF9C228771}" type="sibTrans" cxnId="{38346A1D-7BC8-43B9-923E-6A999040B3D0}">
      <dgm:prSet/>
      <dgm:spPr/>
      <dgm:t>
        <a:bodyPr/>
        <a:lstStyle/>
        <a:p>
          <a:endParaRPr lang="en-US"/>
        </a:p>
      </dgm:t>
    </dgm:pt>
    <dgm:pt modelId="{0E9C9806-400B-4D5B-A35B-B60D77BC764A}">
      <dgm:prSet phldrT="[Text]"/>
      <dgm:spPr/>
      <dgm:t>
        <a:bodyPr/>
        <a:lstStyle/>
        <a:p>
          <a:r>
            <a:rPr lang="en-US" dirty="0"/>
            <a:t>Riding skills</a:t>
          </a:r>
        </a:p>
      </dgm:t>
    </dgm:pt>
    <dgm:pt modelId="{AE70C106-2046-4558-970B-FB701CA3EF8D}" type="parTrans" cxnId="{073B7014-1578-421D-9CE0-D676C8D881C0}">
      <dgm:prSet/>
      <dgm:spPr/>
      <dgm:t>
        <a:bodyPr/>
        <a:lstStyle/>
        <a:p>
          <a:endParaRPr lang="en-US"/>
        </a:p>
      </dgm:t>
    </dgm:pt>
    <dgm:pt modelId="{A8110910-2B27-4E2E-BBD1-EC90E9922A1F}" type="sibTrans" cxnId="{073B7014-1578-421D-9CE0-D676C8D881C0}">
      <dgm:prSet/>
      <dgm:spPr/>
      <dgm:t>
        <a:bodyPr/>
        <a:lstStyle/>
        <a:p>
          <a:endParaRPr lang="en-US"/>
        </a:p>
      </dgm:t>
    </dgm:pt>
    <dgm:pt modelId="{52FEE203-8521-4C70-9355-A5524A64821C}" type="pres">
      <dgm:prSet presAssocID="{DDA1BE02-72FF-4558-A015-4076797FA7BF}" presName="linearFlow" presStyleCnt="0">
        <dgm:presLayoutVars>
          <dgm:dir/>
          <dgm:animLvl val="lvl"/>
          <dgm:resizeHandles val="exact"/>
        </dgm:presLayoutVars>
      </dgm:prSet>
      <dgm:spPr/>
    </dgm:pt>
    <dgm:pt modelId="{7F2FCD54-61E3-4397-8873-9294AC320551}" type="pres">
      <dgm:prSet presAssocID="{1F71DF7A-B0FD-4E9F-AE25-6FCE25F43B27}" presName="composite" presStyleCnt="0"/>
      <dgm:spPr/>
    </dgm:pt>
    <dgm:pt modelId="{31373FEA-B15A-4B37-8D62-6D0866BC4E1B}" type="pres">
      <dgm:prSet presAssocID="{1F71DF7A-B0FD-4E9F-AE25-6FCE25F43B27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97A74A46-A49D-456D-8E3E-08FF02A9ACF4}" type="pres">
      <dgm:prSet presAssocID="{1F71DF7A-B0FD-4E9F-AE25-6FCE25F43B27}" presName="descendantText" presStyleLbl="alignAcc1" presStyleIdx="0" presStyleCnt="3">
        <dgm:presLayoutVars>
          <dgm:bulletEnabled val="1"/>
        </dgm:presLayoutVars>
      </dgm:prSet>
      <dgm:spPr/>
    </dgm:pt>
    <dgm:pt modelId="{A73FF1BB-88DF-4D32-A9E2-6C1F7F6CA36B}" type="pres">
      <dgm:prSet presAssocID="{5CFEDCD7-C9E7-4120-A670-062ABCB936C5}" presName="sp" presStyleCnt="0"/>
      <dgm:spPr/>
    </dgm:pt>
    <dgm:pt modelId="{D898C454-AB80-4990-8AC9-8BDFCF9EF539}" type="pres">
      <dgm:prSet presAssocID="{1924BA68-30F8-4344-89E7-F33D56563CD6}" presName="composite" presStyleCnt="0"/>
      <dgm:spPr/>
    </dgm:pt>
    <dgm:pt modelId="{AB53B599-88D9-4822-9983-8C9036EFD16F}" type="pres">
      <dgm:prSet presAssocID="{1924BA68-30F8-4344-89E7-F33D56563CD6}" presName="parentText" presStyleLbl="alignNode1" presStyleIdx="1" presStyleCnt="3" custLinFactNeighborX="-3485" custLinFactNeighborY="-20976">
        <dgm:presLayoutVars>
          <dgm:chMax val="1"/>
          <dgm:bulletEnabled val="1"/>
        </dgm:presLayoutVars>
      </dgm:prSet>
      <dgm:spPr/>
    </dgm:pt>
    <dgm:pt modelId="{D40A9F5A-749B-4278-A002-A9F1002933B9}" type="pres">
      <dgm:prSet presAssocID="{1924BA68-30F8-4344-89E7-F33D56563CD6}" presName="descendantText" presStyleLbl="alignAcc1" presStyleIdx="1" presStyleCnt="3" custLinFactNeighborX="937" custLinFactNeighborY="-31144">
        <dgm:presLayoutVars>
          <dgm:bulletEnabled val="1"/>
        </dgm:presLayoutVars>
      </dgm:prSet>
      <dgm:spPr/>
    </dgm:pt>
    <dgm:pt modelId="{AE617727-BE56-490E-A4AD-720A77D81617}" type="pres">
      <dgm:prSet presAssocID="{BE546D8A-7659-4B25-BDB6-0ED4C2392ADF}" presName="sp" presStyleCnt="0"/>
      <dgm:spPr/>
    </dgm:pt>
    <dgm:pt modelId="{16EBB3C5-3AF3-4F79-BAEC-8DDB88B36F89}" type="pres">
      <dgm:prSet presAssocID="{30BE9D57-3BB2-494D-AE51-AC0E8EE1B624}" presName="composite" presStyleCnt="0"/>
      <dgm:spPr/>
    </dgm:pt>
    <dgm:pt modelId="{97079D66-2C42-486C-B229-379EB108B037}" type="pres">
      <dgm:prSet presAssocID="{30BE9D57-3BB2-494D-AE51-AC0E8EE1B624}" presName="parentText" presStyleLbl="alignNode1" presStyleIdx="2" presStyleCnt="3" custLinFactNeighborX="-3485" custLinFactNeighborY="-45100">
        <dgm:presLayoutVars>
          <dgm:chMax val="1"/>
          <dgm:bulletEnabled val="1"/>
        </dgm:presLayoutVars>
      </dgm:prSet>
      <dgm:spPr/>
    </dgm:pt>
    <dgm:pt modelId="{3E5AB00C-8EB9-4E29-B9E9-5318D140EB4A}" type="pres">
      <dgm:prSet presAssocID="{30BE9D57-3BB2-494D-AE51-AC0E8EE1B624}" presName="descendantText" presStyleLbl="alignAcc1" presStyleIdx="2" presStyleCnt="3" custLinFactNeighborX="294" custLinFactNeighborY="-71305">
        <dgm:presLayoutVars>
          <dgm:bulletEnabled val="1"/>
        </dgm:presLayoutVars>
      </dgm:prSet>
      <dgm:spPr/>
    </dgm:pt>
  </dgm:ptLst>
  <dgm:cxnLst>
    <dgm:cxn modelId="{073B7014-1578-421D-9CE0-D676C8D881C0}" srcId="{1924BA68-30F8-4344-89E7-F33D56563CD6}" destId="{0E9C9806-400B-4D5B-A35B-B60D77BC764A}" srcOrd="1" destOrd="0" parTransId="{AE70C106-2046-4558-970B-FB701CA3EF8D}" sibTransId="{A8110910-2B27-4E2E-BBD1-EC90E9922A1F}"/>
    <dgm:cxn modelId="{38346A1D-7BC8-43B9-923E-6A999040B3D0}" srcId="{30BE9D57-3BB2-494D-AE51-AC0E8EE1B624}" destId="{EBF296F5-AC69-4180-BF64-8918D05ABDA8}" srcOrd="3" destOrd="0" parTransId="{370D626A-DBEF-4D1B-9484-63AC825FCDB5}" sibTransId="{FF5D69B5-3E6A-462E-8A8B-96BF9C228771}"/>
    <dgm:cxn modelId="{C2FAF63A-9D91-4213-ADD9-537756616348}" srcId="{1924BA68-30F8-4344-89E7-F33D56563CD6}" destId="{38586F20-F927-4DA7-97CE-A7AFA028CF57}" srcOrd="0" destOrd="0" parTransId="{EFF2A80A-2A00-45BA-A08F-B59A7A533F13}" sibTransId="{6875B526-772C-416C-B010-245FB60BD912}"/>
    <dgm:cxn modelId="{DC11B860-573F-44E9-B3BB-34AF5E43BF59}" type="presOf" srcId="{1924BA68-30F8-4344-89E7-F33D56563CD6}" destId="{AB53B599-88D9-4822-9983-8C9036EFD16F}" srcOrd="0" destOrd="0" presId="urn:microsoft.com/office/officeart/2005/8/layout/chevron2"/>
    <dgm:cxn modelId="{C43FDD60-8DFB-41A2-897A-CACFBB5157BA}" srcId="{DDA1BE02-72FF-4558-A015-4076797FA7BF}" destId="{1F71DF7A-B0FD-4E9F-AE25-6FCE25F43B27}" srcOrd="0" destOrd="0" parTransId="{6E8EF484-26B8-4012-B207-AE0CC2CBDE73}" sibTransId="{5CFEDCD7-C9E7-4120-A670-062ABCB936C5}"/>
    <dgm:cxn modelId="{0CF51141-055F-4E67-B9BE-1F1E3A665B42}" type="presOf" srcId="{4B72C1B6-15C9-461B-B90C-453E821B9A72}" destId="{D40A9F5A-749B-4278-A002-A9F1002933B9}" srcOrd="0" destOrd="2" presId="urn:microsoft.com/office/officeart/2005/8/layout/chevron2"/>
    <dgm:cxn modelId="{EEC02743-1F0C-420F-80DA-371783F42C3E}" srcId="{30BE9D57-3BB2-494D-AE51-AC0E8EE1B624}" destId="{5BE77F7A-6557-4548-A937-806644BF6692}" srcOrd="0" destOrd="0" parTransId="{BB0EE44B-5128-48D1-81ED-DEDD6793345F}" sibTransId="{B022D87B-6475-4281-A0DD-8F04777CCE8F}"/>
    <dgm:cxn modelId="{11FF9565-E7AE-4226-9ECF-4411A469796E}" type="presOf" srcId="{6238C07A-8B72-481B-8E66-F67D0CFB25D5}" destId="{3E5AB00C-8EB9-4E29-B9E9-5318D140EB4A}" srcOrd="0" destOrd="2" presId="urn:microsoft.com/office/officeart/2005/8/layout/chevron2"/>
    <dgm:cxn modelId="{A4445779-5B04-4E24-A221-F29EB2DB1188}" srcId="{1924BA68-30F8-4344-89E7-F33D56563CD6}" destId="{4B72C1B6-15C9-461B-B90C-453E821B9A72}" srcOrd="2" destOrd="0" parTransId="{A31A9A9A-FEDC-40D4-A701-2AE128BB6D8A}" sibTransId="{7234BDE7-83EC-48B1-8FA7-1CB60BDB7FDD}"/>
    <dgm:cxn modelId="{12F6C47F-CA32-412C-9049-5E467A97D52D}" srcId="{30BE9D57-3BB2-494D-AE51-AC0E8EE1B624}" destId="{6238C07A-8B72-481B-8E66-F67D0CFB25D5}" srcOrd="2" destOrd="0" parTransId="{9B9C816C-7102-4C30-A973-24BEA1243B58}" sibTransId="{F15D5F63-D8DB-4EF2-B6E8-090440C64B45}"/>
    <dgm:cxn modelId="{50523585-961D-4C1C-A079-0AABEB140D12}" type="presOf" srcId="{5BE77F7A-6557-4548-A937-806644BF6692}" destId="{3E5AB00C-8EB9-4E29-B9E9-5318D140EB4A}" srcOrd="0" destOrd="0" presId="urn:microsoft.com/office/officeart/2005/8/layout/chevron2"/>
    <dgm:cxn modelId="{EA27E188-7585-4B9B-9F04-7B79C3B9A2DE}" srcId="{1F71DF7A-B0FD-4E9F-AE25-6FCE25F43B27}" destId="{67A6FAED-5A3C-4ABA-9CD4-33C871CCBB9A}" srcOrd="1" destOrd="0" parTransId="{9288834F-3FB6-4D84-BA8E-76DE9071E36C}" sibTransId="{F1750BEE-F792-47A6-904A-32821405805C}"/>
    <dgm:cxn modelId="{6C66E788-9CBC-4268-9F07-81DE1E85368F}" srcId="{30BE9D57-3BB2-494D-AE51-AC0E8EE1B624}" destId="{50FFE01D-3989-4C11-867D-946341F6FF72}" srcOrd="1" destOrd="0" parTransId="{937D41C5-6AD4-48FC-97CE-9F72C9B88325}" sibTransId="{F88FDB65-0643-4C5A-ABEB-32E43B7E7A0E}"/>
    <dgm:cxn modelId="{5C180F93-5460-4956-925F-A10AD00434DE}" srcId="{1F71DF7A-B0FD-4E9F-AE25-6FCE25F43B27}" destId="{BA606456-273D-499C-8212-7BDC3EAEBAA2}" srcOrd="0" destOrd="0" parTransId="{30062288-FB35-44B2-AA9E-7AEEEF11CC02}" sibTransId="{3EF964FC-4D96-49B5-BCDE-72AC5F114564}"/>
    <dgm:cxn modelId="{BA7B7193-B4B1-43E6-ADFF-B2930B464100}" type="presOf" srcId="{BA606456-273D-499C-8212-7BDC3EAEBAA2}" destId="{97A74A46-A49D-456D-8E3E-08FF02A9ACF4}" srcOrd="0" destOrd="0" presId="urn:microsoft.com/office/officeart/2005/8/layout/chevron2"/>
    <dgm:cxn modelId="{A05DB393-B038-4A81-9A77-AF7B80BD3B22}" type="presOf" srcId="{1F71DF7A-B0FD-4E9F-AE25-6FCE25F43B27}" destId="{31373FEA-B15A-4B37-8D62-6D0866BC4E1B}" srcOrd="0" destOrd="0" presId="urn:microsoft.com/office/officeart/2005/8/layout/chevron2"/>
    <dgm:cxn modelId="{E78A309D-773D-4F37-895A-9808F70573E0}" srcId="{DDA1BE02-72FF-4558-A015-4076797FA7BF}" destId="{30BE9D57-3BB2-494D-AE51-AC0E8EE1B624}" srcOrd="2" destOrd="0" parTransId="{239B95B9-E2C0-4788-A322-445DC1116183}" sibTransId="{A1982FF6-7F00-4B81-B03C-64DBF5A8F6AF}"/>
    <dgm:cxn modelId="{DA8919A0-8CB9-4B8B-A83B-8E0011B57E2D}" type="presOf" srcId="{67A6FAED-5A3C-4ABA-9CD4-33C871CCBB9A}" destId="{97A74A46-A49D-456D-8E3E-08FF02A9ACF4}" srcOrd="0" destOrd="1" presId="urn:microsoft.com/office/officeart/2005/8/layout/chevron2"/>
    <dgm:cxn modelId="{5F182EB3-F057-48A6-B2FC-60DE5394F837}" type="presOf" srcId="{EBF296F5-AC69-4180-BF64-8918D05ABDA8}" destId="{3E5AB00C-8EB9-4E29-B9E9-5318D140EB4A}" srcOrd="0" destOrd="3" presId="urn:microsoft.com/office/officeart/2005/8/layout/chevron2"/>
    <dgm:cxn modelId="{06CE19C5-D83C-4B0D-8076-69BFB8EE1777}" type="presOf" srcId="{50FFE01D-3989-4C11-867D-946341F6FF72}" destId="{3E5AB00C-8EB9-4E29-B9E9-5318D140EB4A}" srcOrd="0" destOrd="1" presId="urn:microsoft.com/office/officeart/2005/8/layout/chevron2"/>
    <dgm:cxn modelId="{20B1F0C9-2827-45C6-9229-7C1D445C1000}" srcId="{DDA1BE02-72FF-4558-A015-4076797FA7BF}" destId="{1924BA68-30F8-4344-89E7-F33D56563CD6}" srcOrd="1" destOrd="0" parTransId="{553A16F8-C3B7-443B-9C42-240976B85615}" sibTransId="{BE546D8A-7659-4B25-BDB6-0ED4C2392ADF}"/>
    <dgm:cxn modelId="{135AFBCF-48A8-4EFA-ADA4-8BD53A6B7EBD}" type="presOf" srcId="{DDA1BE02-72FF-4558-A015-4076797FA7BF}" destId="{52FEE203-8521-4C70-9355-A5524A64821C}" srcOrd="0" destOrd="0" presId="urn:microsoft.com/office/officeart/2005/8/layout/chevron2"/>
    <dgm:cxn modelId="{91AC80D0-1997-4C2E-AD50-A612EDF3ADF7}" type="presOf" srcId="{38586F20-F927-4DA7-97CE-A7AFA028CF57}" destId="{D40A9F5A-749B-4278-A002-A9F1002933B9}" srcOrd="0" destOrd="0" presId="urn:microsoft.com/office/officeart/2005/8/layout/chevron2"/>
    <dgm:cxn modelId="{A66ECDD1-EB81-4CB7-B52D-D58D69DAD033}" type="presOf" srcId="{0E9C9806-400B-4D5B-A35B-B60D77BC764A}" destId="{D40A9F5A-749B-4278-A002-A9F1002933B9}" srcOrd="0" destOrd="1" presId="urn:microsoft.com/office/officeart/2005/8/layout/chevron2"/>
    <dgm:cxn modelId="{A2A818D5-0BB6-4C3A-892C-5B04F8509C64}" type="presOf" srcId="{30BE9D57-3BB2-494D-AE51-AC0E8EE1B624}" destId="{97079D66-2C42-486C-B229-379EB108B037}" srcOrd="0" destOrd="0" presId="urn:microsoft.com/office/officeart/2005/8/layout/chevron2"/>
    <dgm:cxn modelId="{38B9FEFA-C8BD-4A86-990D-5EACC522C5C2}" type="presParOf" srcId="{52FEE203-8521-4C70-9355-A5524A64821C}" destId="{7F2FCD54-61E3-4397-8873-9294AC320551}" srcOrd="0" destOrd="0" presId="urn:microsoft.com/office/officeart/2005/8/layout/chevron2"/>
    <dgm:cxn modelId="{199580F7-FD6B-40C3-BFEB-2F42145FBC08}" type="presParOf" srcId="{7F2FCD54-61E3-4397-8873-9294AC320551}" destId="{31373FEA-B15A-4B37-8D62-6D0866BC4E1B}" srcOrd="0" destOrd="0" presId="urn:microsoft.com/office/officeart/2005/8/layout/chevron2"/>
    <dgm:cxn modelId="{869DC8DD-87D7-4D71-AA4B-9887C20DD46D}" type="presParOf" srcId="{7F2FCD54-61E3-4397-8873-9294AC320551}" destId="{97A74A46-A49D-456D-8E3E-08FF02A9ACF4}" srcOrd="1" destOrd="0" presId="urn:microsoft.com/office/officeart/2005/8/layout/chevron2"/>
    <dgm:cxn modelId="{88FE0CA0-FA43-47DC-9A32-0DBB451DA5EA}" type="presParOf" srcId="{52FEE203-8521-4C70-9355-A5524A64821C}" destId="{A73FF1BB-88DF-4D32-A9E2-6C1F7F6CA36B}" srcOrd="1" destOrd="0" presId="urn:microsoft.com/office/officeart/2005/8/layout/chevron2"/>
    <dgm:cxn modelId="{DB0B9BCC-2BA8-485F-B849-E01EA92E080E}" type="presParOf" srcId="{52FEE203-8521-4C70-9355-A5524A64821C}" destId="{D898C454-AB80-4990-8AC9-8BDFCF9EF539}" srcOrd="2" destOrd="0" presId="urn:microsoft.com/office/officeart/2005/8/layout/chevron2"/>
    <dgm:cxn modelId="{396EAFF3-FC88-45B5-810C-8DA50562B882}" type="presParOf" srcId="{D898C454-AB80-4990-8AC9-8BDFCF9EF539}" destId="{AB53B599-88D9-4822-9983-8C9036EFD16F}" srcOrd="0" destOrd="0" presId="urn:microsoft.com/office/officeart/2005/8/layout/chevron2"/>
    <dgm:cxn modelId="{F29C7BD3-0740-47EB-BA6D-ACC959511027}" type="presParOf" srcId="{D898C454-AB80-4990-8AC9-8BDFCF9EF539}" destId="{D40A9F5A-749B-4278-A002-A9F1002933B9}" srcOrd="1" destOrd="0" presId="urn:microsoft.com/office/officeart/2005/8/layout/chevron2"/>
    <dgm:cxn modelId="{2C492150-7251-4CAC-ACF7-155BF0EA3F32}" type="presParOf" srcId="{52FEE203-8521-4C70-9355-A5524A64821C}" destId="{AE617727-BE56-490E-A4AD-720A77D81617}" srcOrd="3" destOrd="0" presId="urn:microsoft.com/office/officeart/2005/8/layout/chevron2"/>
    <dgm:cxn modelId="{DA6E5BA4-BED1-482C-BBDA-D974510E36E9}" type="presParOf" srcId="{52FEE203-8521-4C70-9355-A5524A64821C}" destId="{16EBB3C5-3AF3-4F79-BAEC-8DDB88B36F89}" srcOrd="4" destOrd="0" presId="urn:microsoft.com/office/officeart/2005/8/layout/chevron2"/>
    <dgm:cxn modelId="{6AB4CCC2-0F0B-4DEE-98F7-C0261ABD5EAB}" type="presParOf" srcId="{16EBB3C5-3AF3-4F79-BAEC-8DDB88B36F89}" destId="{97079D66-2C42-486C-B229-379EB108B037}" srcOrd="0" destOrd="0" presId="urn:microsoft.com/office/officeart/2005/8/layout/chevron2"/>
    <dgm:cxn modelId="{228EA696-A7F0-4618-9E08-BE50642801C0}" type="presParOf" srcId="{16EBB3C5-3AF3-4F79-BAEC-8DDB88B36F89}" destId="{3E5AB00C-8EB9-4E29-B9E9-5318D140EB4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D544F1-1591-4587-8E39-A04D4DBD93E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4FDEEA-E424-4E70-AF55-122D5AE3245A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Anticipated outcomes*</a:t>
          </a:r>
        </a:p>
      </dgm:t>
    </dgm:pt>
    <dgm:pt modelId="{066E0AE5-0BC3-4D04-AF05-368316747E85}" type="parTrans" cxnId="{3D7928B2-E9C8-4F7C-942D-F7DC53C836E3}">
      <dgm:prSet/>
      <dgm:spPr/>
      <dgm:t>
        <a:bodyPr/>
        <a:lstStyle/>
        <a:p>
          <a:endParaRPr lang="en-US"/>
        </a:p>
      </dgm:t>
    </dgm:pt>
    <dgm:pt modelId="{8599AB40-1FBE-4E19-B9CC-BCE0DF424B69}" type="sibTrans" cxnId="{3D7928B2-E9C8-4F7C-942D-F7DC53C836E3}">
      <dgm:prSet/>
      <dgm:spPr/>
      <dgm:t>
        <a:bodyPr/>
        <a:lstStyle/>
        <a:p>
          <a:endParaRPr lang="en-US"/>
        </a:p>
      </dgm:t>
    </dgm:pt>
    <dgm:pt modelId="{C4221E70-F4FA-4591-AD85-202DD5F1AD78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Understand the meaning of therapeutic riding for at-risk youth</a:t>
          </a:r>
        </a:p>
      </dgm:t>
    </dgm:pt>
    <dgm:pt modelId="{91BFB93F-8034-4A2C-92F2-C9B90FE5F86D}" type="parTrans" cxnId="{A51897F5-357D-43F4-B290-9FF0AD36CEFC}">
      <dgm:prSet/>
      <dgm:spPr/>
      <dgm:t>
        <a:bodyPr/>
        <a:lstStyle/>
        <a:p>
          <a:endParaRPr lang="en-US"/>
        </a:p>
      </dgm:t>
    </dgm:pt>
    <dgm:pt modelId="{D92917DB-BA8F-4860-B27D-0A1FA1E37B22}" type="sibTrans" cxnId="{A51897F5-357D-43F4-B290-9FF0AD36CEFC}">
      <dgm:prSet/>
      <dgm:spPr/>
      <dgm:t>
        <a:bodyPr/>
        <a:lstStyle/>
        <a:p>
          <a:endParaRPr lang="en-US"/>
        </a:p>
      </dgm:t>
    </dgm:pt>
    <dgm:pt modelId="{22D2056C-80DF-49CA-8B5F-E51480351A6D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Psychological well-being (i.e., empathy, trust, &amp; confidence)</a:t>
          </a:r>
        </a:p>
      </dgm:t>
    </dgm:pt>
    <dgm:pt modelId="{3925B3B3-784A-4445-9373-CBF8C4773813}" type="parTrans" cxnId="{AE4703BB-8255-4CDF-AC9B-1E6293F5A91D}">
      <dgm:prSet/>
      <dgm:spPr/>
      <dgm:t>
        <a:bodyPr/>
        <a:lstStyle/>
        <a:p>
          <a:endParaRPr lang="en-US"/>
        </a:p>
      </dgm:t>
    </dgm:pt>
    <dgm:pt modelId="{5412418D-4718-49FE-BC05-69A83649512F}" type="sibTrans" cxnId="{AE4703BB-8255-4CDF-AC9B-1E6293F5A91D}">
      <dgm:prSet/>
      <dgm:spPr/>
      <dgm:t>
        <a:bodyPr/>
        <a:lstStyle/>
        <a:p>
          <a:endParaRPr lang="en-US"/>
        </a:p>
      </dgm:t>
    </dgm:pt>
    <dgm:pt modelId="{46A426DF-5F19-41BE-B45B-4E6F67ADB337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Possible Benefits*</a:t>
          </a:r>
        </a:p>
      </dgm:t>
    </dgm:pt>
    <dgm:pt modelId="{6F637DC8-8D97-4694-A4AC-3FB17393969E}" type="parTrans" cxnId="{034524C5-309E-464A-A6E3-904AD64BA55A}">
      <dgm:prSet/>
      <dgm:spPr/>
      <dgm:t>
        <a:bodyPr/>
        <a:lstStyle/>
        <a:p>
          <a:endParaRPr lang="en-US"/>
        </a:p>
      </dgm:t>
    </dgm:pt>
    <dgm:pt modelId="{0B746E64-00BC-44DE-88F0-4793ACAEC3A1}" type="sibTrans" cxnId="{034524C5-309E-464A-A6E3-904AD64BA55A}">
      <dgm:prSet/>
      <dgm:spPr/>
      <dgm:t>
        <a:bodyPr/>
        <a:lstStyle/>
        <a:p>
          <a:endParaRPr lang="en-US"/>
        </a:p>
      </dgm:t>
    </dgm:pt>
    <dgm:pt modelId="{39E49443-6860-456A-9E8C-9D0A34E14737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Instructor knowledge</a:t>
          </a:r>
        </a:p>
      </dgm:t>
    </dgm:pt>
    <dgm:pt modelId="{051DEAD1-B134-47E8-9DD7-9C9D7BF79DE8}" type="parTrans" cxnId="{D2511899-3109-485A-8BF9-3B3F7764149D}">
      <dgm:prSet/>
      <dgm:spPr/>
      <dgm:t>
        <a:bodyPr/>
        <a:lstStyle/>
        <a:p>
          <a:endParaRPr lang="en-US"/>
        </a:p>
      </dgm:t>
    </dgm:pt>
    <dgm:pt modelId="{EEF97FE1-777A-46D6-AC08-5F2A741EF1DE}" type="sibTrans" cxnId="{D2511899-3109-485A-8BF9-3B3F7764149D}">
      <dgm:prSet/>
      <dgm:spPr/>
      <dgm:t>
        <a:bodyPr/>
        <a:lstStyle/>
        <a:p>
          <a:endParaRPr lang="en-US"/>
        </a:p>
      </dgm:t>
    </dgm:pt>
    <dgm:pt modelId="{19ACCFCD-EDBB-4CD6-BA72-0EFDF246F231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Rider/parent reflection and knowledge</a:t>
          </a:r>
        </a:p>
      </dgm:t>
    </dgm:pt>
    <dgm:pt modelId="{822C0BF1-BF69-4B00-A92A-8A98574A0D91}" type="parTrans" cxnId="{CBF18157-FF73-41DC-B4D4-49B3B22B66FB}">
      <dgm:prSet/>
      <dgm:spPr/>
      <dgm:t>
        <a:bodyPr/>
        <a:lstStyle/>
        <a:p>
          <a:endParaRPr lang="en-US"/>
        </a:p>
      </dgm:t>
    </dgm:pt>
    <dgm:pt modelId="{22F23A13-D950-4B8D-B2AC-99A060FC1A01}" type="sibTrans" cxnId="{CBF18157-FF73-41DC-B4D4-49B3B22B66FB}">
      <dgm:prSet/>
      <dgm:spPr/>
      <dgm:t>
        <a:bodyPr/>
        <a:lstStyle/>
        <a:p>
          <a:endParaRPr lang="en-US"/>
        </a:p>
      </dgm:t>
    </dgm:pt>
    <dgm:pt modelId="{6395ED46-4E5E-44EB-842B-7686B306DD90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/>
            <a:t>Improved programing which enhances rider experience</a:t>
          </a:r>
        </a:p>
      </dgm:t>
    </dgm:pt>
    <dgm:pt modelId="{DEED475C-798A-4923-9F34-2DB9189224FB}" type="parTrans" cxnId="{86503F68-A93B-4780-9B3C-CF6F704C4817}">
      <dgm:prSet/>
      <dgm:spPr/>
      <dgm:t>
        <a:bodyPr/>
        <a:lstStyle/>
        <a:p>
          <a:endParaRPr lang="en-US"/>
        </a:p>
      </dgm:t>
    </dgm:pt>
    <dgm:pt modelId="{5B56771E-7866-4E08-A398-8D5FFCD993E4}" type="sibTrans" cxnId="{86503F68-A93B-4780-9B3C-CF6F704C4817}">
      <dgm:prSet/>
      <dgm:spPr/>
      <dgm:t>
        <a:bodyPr/>
        <a:lstStyle/>
        <a:p>
          <a:endParaRPr lang="en-US"/>
        </a:p>
      </dgm:t>
    </dgm:pt>
    <dgm:pt modelId="{586C878D-8587-43AE-976D-A461FB23A15E}" type="pres">
      <dgm:prSet presAssocID="{FFD544F1-1591-4587-8E39-A04D4DBD93E7}" presName="Name0" presStyleCnt="0">
        <dgm:presLayoutVars>
          <dgm:dir/>
          <dgm:animLvl val="lvl"/>
          <dgm:resizeHandles val="exact"/>
        </dgm:presLayoutVars>
      </dgm:prSet>
      <dgm:spPr/>
    </dgm:pt>
    <dgm:pt modelId="{7C2B72D9-AABA-4F53-8BA4-836DF51E8615}" type="pres">
      <dgm:prSet presAssocID="{2C4FDEEA-E424-4E70-AF55-122D5AE3245A}" presName="linNode" presStyleCnt="0"/>
      <dgm:spPr/>
    </dgm:pt>
    <dgm:pt modelId="{A3CD5B10-C536-4246-A2F6-408DFBFF735C}" type="pres">
      <dgm:prSet presAssocID="{2C4FDEEA-E424-4E70-AF55-122D5AE3245A}" presName="parentText" presStyleLbl="node1" presStyleIdx="0" presStyleCnt="2" custScaleY="75215">
        <dgm:presLayoutVars>
          <dgm:chMax val="1"/>
          <dgm:bulletEnabled val="1"/>
        </dgm:presLayoutVars>
      </dgm:prSet>
      <dgm:spPr/>
    </dgm:pt>
    <dgm:pt modelId="{0B106FFE-6FD4-491D-B060-52D26DE65A20}" type="pres">
      <dgm:prSet presAssocID="{2C4FDEEA-E424-4E70-AF55-122D5AE3245A}" presName="descendantText" presStyleLbl="alignAccFollowNode1" presStyleIdx="0" presStyleCnt="2">
        <dgm:presLayoutVars>
          <dgm:bulletEnabled val="1"/>
        </dgm:presLayoutVars>
      </dgm:prSet>
      <dgm:spPr/>
    </dgm:pt>
    <dgm:pt modelId="{24BB183C-4215-4E6A-BB60-73BC6A82F4A0}" type="pres">
      <dgm:prSet presAssocID="{8599AB40-1FBE-4E19-B9CC-BCE0DF424B69}" presName="sp" presStyleCnt="0"/>
      <dgm:spPr/>
    </dgm:pt>
    <dgm:pt modelId="{E362AD5F-6D23-441B-AAC6-0E4143B3F08D}" type="pres">
      <dgm:prSet presAssocID="{46A426DF-5F19-41BE-B45B-4E6F67ADB337}" presName="linNode" presStyleCnt="0"/>
      <dgm:spPr/>
    </dgm:pt>
    <dgm:pt modelId="{B61C4355-0C4B-4CBC-8C4E-A61B1B191EEA}" type="pres">
      <dgm:prSet presAssocID="{46A426DF-5F19-41BE-B45B-4E6F67ADB337}" presName="parentText" presStyleLbl="node1" presStyleIdx="1" presStyleCnt="2" custScaleY="75215">
        <dgm:presLayoutVars>
          <dgm:chMax val="1"/>
          <dgm:bulletEnabled val="1"/>
        </dgm:presLayoutVars>
      </dgm:prSet>
      <dgm:spPr/>
    </dgm:pt>
    <dgm:pt modelId="{60172560-9E3C-451E-B2E0-D4AFE19DEF1A}" type="pres">
      <dgm:prSet presAssocID="{46A426DF-5F19-41BE-B45B-4E6F67ADB337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2C12652C-6542-46B6-BB04-FBF8DC632E7E}" type="presOf" srcId="{22D2056C-80DF-49CA-8B5F-E51480351A6D}" destId="{0B106FFE-6FD4-491D-B060-52D26DE65A20}" srcOrd="0" destOrd="1" presId="urn:microsoft.com/office/officeart/2005/8/layout/vList5"/>
    <dgm:cxn modelId="{86503F68-A93B-4780-9B3C-CF6F704C4817}" srcId="{46A426DF-5F19-41BE-B45B-4E6F67ADB337}" destId="{6395ED46-4E5E-44EB-842B-7686B306DD90}" srcOrd="2" destOrd="0" parTransId="{DEED475C-798A-4923-9F34-2DB9189224FB}" sibTransId="{5B56771E-7866-4E08-A398-8D5FFCD993E4}"/>
    <dgm:cxn modelId="{B367E56E-65FC-45E6-9EDF-C73744C24A9A}" type="presOf" srcId="{46A426DF-5F19-41BE-B45B-4E6F67ADB337}" destId="{B61C4355-0C4B-4CBC-8C4E-A61B1B191EEA}" srcOrd="0" destOrd="0" presId="urn:microsoft.com/office/officeart/2005/8/layout/vList5"/>
    <dgm:cxn modelId="{198B1152-BE77-4D6E-80FC-106B7886B4BE}" type="presOf" srcId="{C4221E70-F4FA-4591-AD85-202DD5F1AD78}" destId="{0B106FFE-6FD4-491D-B060-52D26DE65A20}" srcOrd="0" destOrd="0" presId="urn:microsoft.com/office/officeart/2005/8/layout/vList5"/>
    <dgm:cxn modelId="{CBF18157-FF73-41DC-B4D4-49B3B22B66FB}" srcId="{46A426DF-5F19-41BE-B45B-4E6F67ADB337}" destId="{19ACCFCD-EDBB-4CD6-BA72-0EFDF246F231}" srcOrd="1" destOrd="0" parTransId="{822C0BF1-BF69-4B00-A92A-8A98574A0D91}" sibTransId="{22F23A13-D950-4B8D-B2AC-99A060FC1A01}"/>
    <dgm:cxn modelId="{8601C494-2006-4F7B-A44F-2E2001662447}" type="presOf" srcId="{2C4FDEEA-E424-4E70-AF55-122D5AE3245A}" destId="{A3CD5B10-C536-4246-A2F6-408DFBFF735C}" srcOrd="0" destOrd="0" presId="urn:microsoft.com/office/officeart/2005/8/layout/vList5"/>
    <dgm:cxn modelId="{D2511899-3109-485A-8BF9-3B3F7764149D}" srcId="{46A426DF-5F19-41BE-B45B-4E6F67ADB337}" destId="{39E49443-6860-456A-9E8C-9D0A34E14737}" srcOrd="0" destOrd="0" parTransId="{051DEAD1-B134-47E8-9DD7-9C9D7BF79DE8}" sibTransId="{EEF97FE1-777A-46D6-AC08-5F2A741EF1DE}"/>
    <dgm:cxn modelId="{AE6D52AD-D4B0-4385-BE2C-17F31E7D7496}" type="presOf" srcId="{19ACCFCD-EDBB-4CD6-BA72-0EFDF246F231}" destId="{60172560-9E3C-451E-B2E0-D4AFE19DEF1A}" srcOrd="0" destOrd="1" presId="urn:microsoft.com/office/officeart/2005/8/layout/vList5"/>
    <dgm:cxn modelId="{3D7928B2-E9C8-4F7C-942D-F7DC53C836E3}" srcId="{FFD544F1-1591-4587-8E39-A04D4DBD93E7}" destId="{2C4FDEEA-E424-4E70-AF55-122D5AE3245A}" srcOrd="0" destOrd="0" parTransId="{066E0AE5-0BC3-4D04-AF05-368316747E85}" sibTransId="{8599AB40-1FBE-4E19-B9CC-BCE0DF424B69}"/>
    <dgm:cxn modelId="{AE4703BB-8255-4CDF-AC9B-1E6293F5A91D}" srcId="{2C4FDEEA-E424-4E70-AF55-122D5AE3245A}" destId="{22D2056C-80DF-49CA-8B5F-E51480351A6D}" srcOrd="1" destOrd="0" parTransId="{3925B3B3-784A-4445-9373-CBF8C4773813}" sibTransId="{5412418D-4718-49FE-BC05-69A83649512F}"/>
    <dgm:cxn modelId="{034524C5-309E-464A-A6E3-904AD64BA55A}" srcId="{FFD544F1-1591-4587-8E39-A04D4DBD93E7}" destId="{46A426DF-5F19-41BE-B45B-4E6F67ADB337}" srcOrd="1" destOrd="0" parTransId="{6F637DC8-8D97-4694-A4AC-3FB17393969E}" sibTransId="{0B746E64-00BC-44DE-88F0-4793ACAEC3A1}"/>
    <dgm:cxn modelId="{6A0266C9-F1E1-47C6-B7AB-4B7656DF2CBC}" type="presOf" srcId="{39E49443-6860-456A-9E8C-9D0A34E14737}" destId="{60172560-9E3C-451E-B2E0-D4AFE19DEF1A}" srcOrd="0" destOrd="0" presId="urn:microsoft.com/office/officeart/2005/8/layout/vList5"/>
    <dgm:cxn modelId="{17F71CCE-94B5-42D6-80D6-A43BC35366E2}" type="presOf" srcId="{FFD544F1-1591-4587-8E39-A04D4DBD93E7}" destId="{586C878D-8587-43AE-976D-A461FB23A15E}" srcOrd="0" destOrd="0" presId="urn:microsoft.com/office/officeart/2005/8/layout/vList5"/>
    <dgm:cxn modelId="{C058DDD3-BFFC-474A-A0A3-45A40ABB64BB}" type="presOf" srcId="{6395ED46-4E5E-44EB-842B-7686B306DD90}" destId="{60172560-9E3C-451E-B2E0-D4AFE19DEF1A}" srcOrd="0" destOrd="2" presId="urn:microsoft.com/office/officeart/2005/8/layout/vList5"/>
    <dgm:cxn modelId="{A51897F5-357D-43F4-B290-9FF0AD36CEFC}" srcId="{2C4FDEEA-E424-4E70-AF55-122D5AE3245A}" destId="{C4221E70-F4FA-4591-AD85-202DD5F1AD78}" srcOrd="0" destOrd="0" parTransId="{91BFB93F-8034-4A2C-92F2-C9B90FE5F86D}" sibTransId="{D92917DB-BA8F-4860-B27D-0A1FA1E37B22}"/>
    <dgm:cxn modelId="{F6C20CA3-2A29-48B0-AD5D-C0ECBE67B31E}" type="presParOf" srcId="{586C878D-8587-43AE-976D-A461FB23A15E}" destId="{7C2B72D9-AABA-4F53-8BA4-836DF51E8615}" srcOrd="0" destOrd="0" presId="urn:microsoft.com/office/officeart/2005/8/layout/vList5"/>
    <dgm:cxn modelId="{C763036C-BFE6-4623-95C9-FC5396B05E19}" type="presParOf" srcId="{7C2B72D9-AABA-4F53-8BA4-836DF51E8615}" destId="{A3CD5B10-C536-4246-A2F6-408DFBFF735C}" srcOrd="0" destOrd="0" presId="urn:microsoft.com/office/officeart/2005/8/layout/vList5"/>
    <dgm:cxn modelId="{09D3FC9B-5EFA-45DF-A53E-615B394E3C05}" type="presParOf" srcId="{7C2B72D9-AABA-4F53-8BA4-836DF51E8615}" destId="{0B106FFE-6FD4-491D-B060-52D26DE65A20}" srcOrd="1" destOrd="0" presId="urn:microsoft.com/office/officeart/2005/8/layout/vList5"/>
    <dgm:cxn modelId="{E8315202-05A3-4C36-B8B9-DDA1F09232D2}" type="presParOf" srcId="{586C878D-8587-43AE-976D-A461FB23A15E}" destId="{24BB183C-4215-4E6A-BB60-73BC6A82F4A0}" srcOrd="1" destOrd="0" presId="urn:microsoft.com/office/officeart/2005/8/layout/vList5"/>
    <dgm:cxn modelId="{BB94A992-F054-4BDB-86B7-6CC12E807C0A}" type="presParOf" srcId="{586C878D-8587-43AE-976D-A461FB23A15E}" destId="{E362AD5F-6D23-441B-AAC6-0E4143B3F08D}" srcOrd="2" destOrd="0" presId="urn:microsoft.com/office/officeart/2005/8/layout/vList5"/>
    <dgm:cxn modelId="{2ABE123F-F2DA-494D-BD74-F94712192552}" type="presParOf" srcId="{E362AD5F-6D23-441B-AAC6-0E4143B3F08D}" destId="{B61C4355-0C4B-4CBC-8C4E-A61B1B191EEA}" srcOrd="0" destOrd="0" presId="urn:microsoft.com/office/officeart/2005/8/layout/vList5"/>
    <dgm:cxn modelId="{6DD87712-DB2F-4C24-B52B-CE2969ADBC67}" type="presParOf" srcId="{E362AD5F-6D23-441B-AAC6-0E4143B3F08D}" destId="{60172560-9E3C-451E-B2E0-D4AFE19DEF1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5A554-67D4-4D81-8AF1-C29BDF8C8BCD}">
      <dsp:nvSpPr>
        <dsp:cNvPr id="0" name=""/>
        <dsp:cNvSpPr/>
      </dsp:nvSpPr>
      <dsp:spPr>
        <a:xfrm rot="5400000">
          <a:off x="6731324" y="-1782735"/>
          <a:ext cx="5191111" cy="8778240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A child or adolescent under the age of 18 who has a greater probability of having poor life outcomes due to certain life experiences (</a:t>
          </a:r>
          <a:r>
            <a:rPr lang="en-US" sz="4300" kern="1200" dirty="0" err="1"/>
            <a:t>Kominski</a:t>
          </a:r>
          <a:r>
            <a:rPr lang="en-US" sz="4300" kern="1200" dirty="0"/>
            <a:t> et al., 2001).</a:t>
          </a:r>
        </a:p>
      </dsp:txBody>
      <dsp:txXfrm rot="-5400000">
        <a:off x="4937760" y="264238"/>
        <a:ext cx="8524831" cy="4684293"/>
      </dsp:txXfrm>
    </dsp:sp>
    <dsp:sp modelId="{1381D51B-D3AD-423F-9A5A-516AB2A78631}">
      <dsp:nvSpPr>
        <dsp:cNvPr id="0" name=""/>
        <dsp:cNvSpPr/>
      </dsp:nvSpPr>
      <dsp:spPr>
        <a:xfrm>
          <a:off x="0" y="91800"/>
          <a:ext cx="4937760" cy="5029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Youth</a:t>
          </a:r>
        </a:p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At-Risk</a:t>
          </a:r>
        </a:p>
      </dsp:txBody>
      <dsp:txXfrm>
        <a:off x="241042" y="332842"/>
        <a:ext cx="4455676" cy="4547084"/>
      </dsp:txXfrm>
    </dsp:sp>
    <dsp:sp modelId="{5CF42713-EF44-4176-9DF6-828A0DB513E7}">
      <dsp:nvSpPr>
        <dsp:cNvPr id="0" name=""/>
        <dsp:cNvSpPr/>
      </dsp:nvSpPr>
      <dsp:spPr>
        <a:xfrm rot="5400000">
          <a:off x="6498922" y="3994273"/>
          <a:ext cx="5655914" cy="8778240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Equine-Assisted Activities and Therapies</a:t>
          </a:r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Uses traditional riding disciplines and/or adapted riding activities to achieve therapeutic goals (NARHA, 2007).</a:t>
          </a:r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Human Animal Bond Theory (</a:t>
          </a:r>
          <a:r>
            <a:rPr lang="en-US" sz="4300" kern="1200" dirty="0" err="1"/>
            <a:t>Bachi</a:t>
          </a:r>
          <a:r>
            <a:rPr lang="en-US" sz="4300" kern="1200" dirty="0"/>
            <a:t> et al., 2012)</a:t>
          </a:r>
        </a:p>
      </dsp:txBody>
      <dsp:txXfrm rot="-5400000">
        <a:off x="4937760" y="5831535"/>
        <a:ext cx="8502141" cy="5103716"/>
      </dsp:txXfrm>
    </dsp:sp>
    <dsp:sp modelId="{78306286-9D4C-4506-AAE5-E44393CF0B94}">
      <dsp:nvSpPr>
        <dsp:cNvPr id="0" name=""/>
        <dsp:cNvSpPr/>
      </dsp:nvSpPr>
      <dsp:spPr>
        <a:xfrm>
          <a:off x="0" y="5868808"/>
          <a:ext cx="4937760" cy="5029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Therapeutic Riding</a:t>
          </a:r>
        </a:p>
      </dsp:txBody>
      <dsp:txXfrm>
        <a:off x="241042" y="6109850"/>
        <a:ext cx="4455676" cy="4547084"/>
      </dsp:txXfrm>
    </dsp:sp>
    <dsp:sp modelId="{B20A35C8-7653-45B4-AEDB-3F09F840186D}">
      <dsp:nvSpPr>
        <dsp:cNvPr id="0" name=""/>
        <dsp:cNvSpPr/>
      </dsp:nvSpPr>
      <dsp:spPr>
        <a:xfrm rot="5400000">
          <a:off x="6498922" y="10003682"/>
          <a:ext cx="5655914" cy="8778240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4300" kern="1200" dirty="0"/>
            <a:t>Most research focuses on the physical benefits of therapeutic riding</a:t>
          </a:r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4300" kern="1200" dirty="0"/>
            <a:t>Research of psychological benefits tend to be reported by instructors and/or parents, not by youth</a:t>
          </a:r>
        </a:p>
      </dsp:txBody>
      <dsp:txXfrm rot="-5400000">
        <a:off x="4937760" y="11840944"/>
        <a:ext cx="8502141" cy="5103716"/>
      </dsp:txXfrm>
    </dsp:sp>
    <dsp:sp modelId="{81267966-886D-4CF3-98C2-15003FDF3859}">
      <dsp:nvSpPr>
        <dsp:cNvPr id="0" name=""/>
        <dsp:cNvSpPr/>
      </dsp:nvSpPr>
      <dsp:spPr>
        <a:xfrm>
          <a:off x="0" y="11878218"/>
          <a:ext cx="4937760" cy="5029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Problem</a:t>
          </a:r>
        </a:p>
      </dsp:txBody>
      <dsp:txXfrm>
        <a:off x="241042" y="12119260"/>
        <a:ext cx="4455676" cy="4547084"/>
      </dsp:txXfrm>
    </dsp:sp>
    <dsp:sp modelId="{4D1E0F95-CA83-4B06-9B33-8B9ECAA1BBB2}">
      <dsp:nvSpPr>
        <dsp:cNvPr id="0" name=""/>
        <dsp:cNvSpPr/>
      </dsp:nvSpPr>
      <dsp:spPr>
        <a:xfrm rot="5400000">
          <a:off x="6498922" y="16013092"/>
          <a:ext cx="5655914" cy="8778240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Understand the meaning of therapeutic riding for at-risk youth</a:t>
          </a:r>
        </a:p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300" kern="1200" dirty="0"/>
            <a:t>Explore psychological influence of therapeutic riding (i.e., empathy, trust, &amp; confidence)</a:t>
          </a:r>
        </a:p>
      </dsp:txBody>
      <dsp:txXfrm rot="-5400000">
        <a:off x="4937760" y="17850354"/>
        <a:ext cx="8502141" cy="5103716"/>
      </dsp:txXfrm>
    </dsp:sp>
    <dsp:sp modelId="{51A1707C-BBD9-443E-B884-AE9150F046D3}">
      <dsp:nvSpPr>
        <dsp:cNvPr id="0" name=""/>
        <dsp:cNvSpPr/>
      </dsp:nvSpPr>
      <dsp:spPr>
        <a:xfrm>
          <a:off x="0" y="17887628"/>
          <a:ext cx="4937760" cy="5029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Purpose</a:t>
          </a:r>
        </a:p>
      </dsp:txBody>
      <dsp:txXfrm>
        <a:off x="241042" y="18128670"/>
        <a:ext cx="4455676" cy="4547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373FEA-B15A-4B37-8D62-6D0866BC4E1B}">
      <dsp:nvSpPr>
        <dsp:cNvPr id="0" name=""/>
        <dsp:cNvSpPr/>
      </dsp:nvSpPr>
      <dsp:spPr>
        <a:xfrm rot="5400000">
          <a:off x="-727495" y="737204"/>
          <a:ext cx="4849972" cy="33949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Part 1: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History</a:t>
          </a:r>
        </a:p>
      </dsp:txBody>
      <dsp:txXfrm rot="-5400000">
        <a:off x="1" y="1707198"/>
        <a:ext cx="3394980" cy="1454992"/>
      </dsp:txXfrm>
    </dsp:sp>
    <dsp:sp modelId="{97A74A46-A49D-456D-8E3E-08FF02A9ACF4}">
      <dsp:nvSpPr>
        <dsp:cNvPr id="0" name=""/>
        <dsp:cNvSpPr/>
      </dsp:nvSpPr>
      <dsp:spPr>
        <a:xfrm rot="5400000">
          <a:off x="7492843" y="-4088154"/>
          <a:ext cx="3152482" cy="113482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Demographics and brief description of current living situation.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What led the participants to therapeutic riding?</a:t>
          </a:r>
        </a:p>
      </dsp:txBody>
      <dsp:txXfrm rot="-5400000">
        <a:off x="3394981" y="163599"/>
        <a:ext cx="11194317" cy="2844700"/>
      </dsp:txXfrm>
    </dsp:sp>
    <dsp:sp modelId="{AB53B599-88D9-4822-9983-8C9036EFD16F}">
      <dsp:nvSpPr>
        <dsp:cNvPr id="0" name=""/>
        <dsp:cNvSpPr/>
      </dsp:nvSpPr>
      <dsp:spPr>
        <a:xfrm rot="5400000">
          <a:off x="-727495" y="4386931"/>
          <a:ext cx="4849972" cy="33949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Part 2: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The Experience</a:t>
          </a:r>
        </a:p>
      </dsp:txBody>
      <dsp:txXfrm rot="-5400000">
        <a:off x="1" y="5356925"/>
        <a:ext cx="3394980" cy="1454992"/>
      </dsp:txXfrm>
    </dsp:sp>
    <dsp:sp modelId="{D40A9F5A-749B-4278-A002-A9F1002933B9}">
      <dsp:nvSpPr>
        <dsp:cNvPr id="0" name=""/>
        <dsp:cNvSpPr/>
      </dsp:nvSpPr>
      <dsp:spPr>
        <a:xfrm rot="5400000">
          <a:off x="7492014" y="-402593"/>
          <a:ext cx="3154139" cy="113482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What happens during a lesson?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Riding skills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Interactions (i.e., with horses, volunteers, instructors, etc.)</a:t>
          </a:r>
        </a:p>
      </dsp:txBody>
      <dsp:txXfrm rot="-5400000">
        <a:off x="3394980" y="3848413"/>
        <a:ext cx="11194236" cy="2846195"/>
      </dsp:txXfrm>
    </dsp:sp>
    <dsp:sp modelId="{97079D66-2C42-486C-B229-379EB108B037}">
      <dsp:nvSpPr>
        <dsp:cNvPr id="0" name=""/>
        <dsp:cNvSpPr/>
      </dsp:nvSpPr>
      <dsp:spPr>
        <a:xfrm rot="5400000">
          <a:off x="-727495" y="7883981"/>
          <a:ext cx="4849972" cy="33949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Part 3: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Reflection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of Meaning</a:t>
          </a:r>
        </a:p>
      </dsp:txBody>
      <dsp:txXfrm rot="-5400000">
        <a:off x="1" y="8853975"/>
        <a:ext cx="3394980" cy="1454992"/>
      </dsp:txXfrm>
    </dsp:sp>
    <dsp:sp modelId="{3E5AB00C-8EB9-4E29-B9E9-5318D140EB4A}">
      <dsp:nvSpPr>
        <dsp:cNvPr id="0" name=""/>
        <dsp:cNvSpPr/>
      </dsp:nvSpPr>
      <dsp:spPr>
        <a:xfrm rot="5400000">
          <a:off x="7492843" y="2998082"/>
          <a:ext cx="3152482" cy="1134820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Expectations (of/from horses, volunteers, instructors, etc.)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Feelings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Thoughts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800" kern="1200" dirty="0"/>
            <a:t>Impact</a:t>
          </a:r>
        </a:p>
      </dsp:txBody>
      <dsp:txXfrm rot="-5400000">
        <a:off x="3394981" y="7249836"/>
        <a:ext cx="11194317" cy="28447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106FFE-6FD4-491D-B060-52D26DE65A20}">
      <dsp:nvSpPr>
        <dsp:cNvPr id="0" name=""/>
        <dsp:cNvSpPr/>
      </dsp:nvSpPr>
      <dsp:spPr>
        <a:xfrm rot="5400000">
          <a:off x="6168675" y="-1481554"/>
          <a:ext cx="5349177" cy="8323072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285750" lvl="1" indent="-285750" algn="l" defTabSz="2444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500" kern="1200" dirty="0"/>
            <a:t>Understand the meaning of therapeutic riding for at-risk youth</a:t>
          </a:r>
        </a:p>
        <a:p>
          <a:pPr marL="285750" lvl="1" indent="-285750" algn="l" defTabSz="2444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500" kern="1200" dirty="0"/>
            <a:t>Psychological well-being (i.e., empathy, trust, &amp; confidence)</a:t>
          </a:r>
        </a:p>
      </dsp:txBody>
      <dsp:txXfrm rot="-5400000">
        <a:off x="4681728" y="266518"/>
        <a:ext cx="8061947" cy="4826927"/>
      </dsp:txXfrm>
    </dsp:sp>
    <dsp:sp modelId="{A3CD5B10-C536-4246-A2F6-408DFBFF735C}">
      <dsp:nvSpPr>
        <dsp:cNvPr id="0" name=""/>
        <dsp:cNvSpPr/>
      </dsp:nvSpPr>
      <dsp:spPr>
        <a:xfrm>
          <a:off x="0" y="165366"/>
          <a:ext cx="4681728" cy="5029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Anticipated outcomes*</a:t>
          </a:r>
        </a:p>
      </dsp:txBody>
      <dsp:txXfrm>
        <a:off x="228543" y="393909"/>
        <a:ext cx="4224642" cy="4572144"/>
      </dsp:txXfrm>
    </dsp:sp>
    <dsp:sp modelId="{60172560-9E3C-451E-B2E0-D4AFE19DEF1A}">
      <dsp:nvSpPr>
        <dsp:cNvPr id="0" name=""/>
        <dsp:cNvSpPr/>
      </dsp:nvSpPr>
      <dsp:spPr>
        <a:xfrm rot="5400000">
          <a:off x="6168675" y="4201946"/>
          <a:ext cx="5349177" cy="8323072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285750" lvl="1" indent="-285750" algn="l" defTabSz="2444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500" kern="1200" dirty="0"/>
            <a:t>Instructor knowledge</a:t>
          </a:r>
        </a:p>
        <a:p>
          <a:pPr marL="285750" lvl="1" indent="-285750" algn="l" defTabSz="2444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500" kern="1200" dirty="0"/>
            <a:t>Rider/parent reflection and knowledge</a:t>
          </a:r>
        </a:p>
        <a:p>
          <a:pPr marL="285750" lvl="1" indent="-285750" algn="l" defTabSz="2444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5500" kern="1200" dirty="0"/>
            <a:t>Improved programing which enhances rider experience</a:t>
          </a:r>
        </a:p>
      </dsp:txBody>
      <dsp:txXfrm rot="-5400000">
        <a:off x="4681728" y="5950019"/>
        <a:ext cx="8061947" cy="4826927"/>
      </dsp:txXfrm>
    </dsp:sp>
    <dsp:sp modelId="{B61C4355-0C4B-4CBC-8C4E-A61B1B191EEA}">
      <dsp:nvSpPr>
        <dsp:cNvPr id="0" name=""/>
        <dsp:cNvSpPr/>
      </dsp:nvSpPr>
      <dsp:spPr>
        <a:xfrm>
          <a:off x="0" y="5848867"/>
          <a:ext cx="4681728" cy="5029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b="1" kern="1200" dirty="0">
              <a:solidFill>
                <a:schemeClr val="tx1"/>
              </a:solidFill>
            </a:rPr>
            <a:t>Possible Benefits*</a:t>
          </a:r>
        </a:p>
      </dsp:txBody>
      <dsp:txXfrm>
        <a:off x="228543" y="6077410"/>
        <a:ext cx="4224642" cy="4572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04" tIns="45902" rIns="91804" bIns="45902" numCol="1" anchor="t" anchorCtr="0" compatLnSpc="1">
            <a:prstTxWarp prst="textNoShape">
              <a:avLst/>
            </a:prstTxWarp>
          </a:bodyPr>
          <a:lstStyle>
            <a:lvl1pPr algn="l" defTabSz="91763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35" y="1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04" tIns="45902" rIns="91804" bIns="45902" numCol="1" anchor="t" anchorCtr="0" compatLnSpc="1">
            <a:prstTxWarp prst="textNoShape">
              <a:avLst/>
            </a:prstTxWarp>
          </a:bodyPr>
          <a:lstStyle>
            <a:lvl1pPr algn="r" defTabSz="91763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68523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04" tIns="45902" rIns="91804" bIns="45902" numCol="1" anchor="b" anchorCtr="0" compatLnSpc="1">
            <a:prstTxWarp prst="textNoShape">
              <a:avLst/>
            </a:prstTxWarp>
          </a:bodyPr>
          <a:lstStyle>
            <a:lvl1pPr algn="l" defTabSz="91763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35" y="868523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04" tIns="45902" rIns="91804" bIns="45902" numCol="1" anchor="b" anchorCtr="0" compatLnSpc="1">
            <a:prstTxWarp prst="textNoShape">
              <a:avLst/>
            </a:prstTxWarp>
          </a:bodyPr>
          <a:lstStyle>
            <a:lvl1pPr algn="r" defTabSz="917631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21" Type="http://schemas.openxmlformats.org/officeDocument/2006/relationships/image" Target="../media/image5.jpg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image" Target="../media/image1.jpg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image" Target="../media/image4.jpg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image" Target="../media/image3.jpg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goo.gl/1E7TJ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7200" dirty="0">
                <a:solidFill>
                  <a:schemeClr val="bg1"/>
                </a:solidFill>
              </a:rPr>
              <a:t>The Magic of Horses: 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A Phenomenological Study Exploring the Meaning of 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Therapeutic Riding for Youth At-Risk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5400" i="1" dirty="0">
                <a:solidFill>
                  <a:schemeClr val="bg1"/>
                </a:solidFill>
              </a:rPr>
              <a:t>Lizzy Fowler, Patti Craig, Ph.D., CTRS/L, Cindy Burke, UNH Therapeutic Riding Program Director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Recreation Management and Policy,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30480000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Potential Outcomes and Benefits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15174714" y="10902341"/>
            <a:ext cx="14743189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3716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495240" y="27344254"/>
            <a:ext cx="1278636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</a:rPr>
              <a:t>References</a:t>
            </a:r>
            <a:endParaRPr lang="en-US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5867" y="28270202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0495240" y="29220648"/>
            <a:ext cx="12801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+mn-lt"/>
              </a:rPr>
              <a:t>Bachi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 K., Terkel, J., &amp; </a:t>
            </a:r>
            <a:r>
              <a:rPr lang="en-US" sz="2000" dirty="0" err="1">
                <a:solidFill>
                  <a:schemeClr val="tx1"/>
                </a:solidFill>
                <a:latin typeface="+mn-lt"/>
              </a:rPr>
              <a:t>Teichman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 M. (2012). Equine-facilitated psychotherapy for at-risk adolescents: The influence on self-image, self-control and trust. 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Clinical Child Psychology and Psychiatry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 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17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(2), 298-312. doi:10.1177/1359104511404177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tx1"/>
                </a:solidFill>
                <a:latin typeface="+mn-lt"/>
              </a:rPr>
              <a:t>Kominski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 R., Jamieson, A., &amp; Martinez, G. (2001). 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At-risk conditions of U.S. school-age children.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 Washington, DC: US Census Bureau. Retrieved from:  http://www.census.gov/population/www/documentation/twps0052.html.</a:t>
            </a:r>
            <a:endParaRPr lang="en-US" sz="2000" b="0" dirty="0">
              <a:solidFill>
                <a:schemeClr val="tx1"/>
              </a:solidFill>
              <a:latin typeface="+mn-lt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+mn-lt"/>
              </a:rPr>
              <a:t>Moustakas, C. (1994). 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Phenomenological research methods.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 Thousand Oaks, CA: Sage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+mn-lt"/>
              </a:rPr>
              <a:t>North American Riding for the Handicapped Association Standards and Accreditation Manual for NARHA Centers (2007). [Binder].  Denver, CO:  Author.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+mn-lt"/>
              </a:rPr>
              <a:t>Seidman, I. (2013). 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>Interviewing as qualitative research:  A guide for researchers in education &amp; the social sciences, Fourth edition.  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New York, NY: Teachers College Press.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97DBAFE-6F5A-44CE-AD5C-B974BC38D6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3023554"/>
              </p:ext>
            </p:extLst>
          </p:nvPr>
        </p:nvGraphicFramePr>
        <p:xfrm>
          <a:off x="990600" y="7881902"/>
          <a:ext cx="13716000" cy="23240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1CB1702-D2E2-4720-989D-2ACDA1E4EF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168358"/>
              </p:ext>
            </p:extLst>
          </p:nvPr>
        </p:nvGraphicFramePr>
        <p:xfrm>
          <a:off x="15229325" y="20406053"/>
          <a:ext cx="14743189" cy="1420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059" name="Diagram 2058">
            <a:extLst>
              <a:ext uri="{FF2B5EF4-FFF2-40B4-BE49-F238E27FC236}">
                <a16:creationId xmlns:a16="http://schemas.microsoft.com/office/drawing/2014/main" id="{43C7D377-030B-4A29-8A73-8083D5DA34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0721553"/>
              </p:ext>
            </p:extLst>
          </p:nvPr>
        </p:nvGraphicFramePr>
        <p:xfrm>
          <a:off x="30373320" y="7973943"/>
          <a:ext cx="13004800" cy="11043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66" name="Picture 2065">
            <a:extLst>
              <a:ext uri="{FF2B5EF4-FFF2-40B4-BE49-F238E27FC236}">
                <a16:creationId xmlns:a16="http://schemas.microsoft.com/office/drawing/2014/main" id="{88305F43-A8DF-41CE-80B2-B0FF786ABEC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6080" y="381469"/>
            <a:ext cx="6065520" cy="4650232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585FE2B-6BD4-4E82-9EC8-8C0961C8EBD2}"/>
              </a:ext>
            </a:extLst>
          </p:cNvPr>
          <p:cNvPicPr/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7" r="19820" b="33597"/>
          <a:stretch/>
        </p:blipFill>
        <p:spPr>
          <a:xfrm>
            <a:off x="802839" y="686507"/>
            <a:ext cx="4267200" cy="4308514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A690C199-7399-43DF-BD6F-F776875F8338}"/>
              </a:ext>
            </a:extLst>
          </p:cNvPr>
          <p:cNvSpPr/>
          <p:nvPr/>
        </p:nvSpPr>
        <p:spPr>
          <a:xfrm>
            <a:off x="15174714" y="12273941"/>
            <a:ext cx="14743189" cy="63248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500" b="0" dirty="0">
                <a:solidFill>
                  <a:srgbClr val="000000"/>
                </a:solidFill>
                <a:cs typeface="Times New Roman" panose="02020603050405020304" pitchFamily="18" charset="0"/>
              </a:rPr>
              <a:t>Phenomenological research design:  A descriptive, reflective and interpretive mode of inquiry that seeks to understand and describe the essence of a lived experience (Moustakas, 1984)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500" b="0" dirty="0">
                <a:solidFill>
                  <a:srgbClr val="000000"/>
                </a:solidFill>
                <a:cs typeface="Times New Roman" panose="02020603050405020304" pitchFamily="18" charset="0"/>
              </a:rPr>
              <a:t>Three-part phenomenological interviewing strategy (Seidman, 2013)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500" b="0" dirty="0">
                <a:solidFill>
                  <a:srgbClr val="000000"/>
                </a:solidFill>
                <a:cs typeface="Times New Roman" panose="02020603050405020304" pitchFamily="18" charset="0"/>
              </a:rPr>
              <a:t>Setting:  UNH Therapeutic Riding Program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500" b="0" dirty="0">
                <a:solidFill>
                  <a:srgbClr val="000000"/>
                </a:solidFill>
                <a:cs typeface="Times New Roman" panose="02020603050405020304" pitchFamily="18" charset="0"/>
              </a:rPr>
              <a:t>Participants:  Convenience sample of 3-5 youth that meet inclusion criteria (i.e., family situation, disability)</a:t>
            </a:r>
          </a:p>
        </p:txBody>
      </p:sp>
      <p:sp>
        <p:nvSpPr>
          <p:cNvPr id="68" name="Rectangle 166">
            <a:extLst>
              <a:ext uri="{FF2B5EF4-FFF2-40B4-BE49-F238E27FC236}">
                <a16:creationId xmlns:a16="http://schemas.microsoft.com/office/drawing/2014/main" id="{362DD823-878B-4A37-9F46-E5B15217A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4713" y="18816601"/>
            <a:ext cx="14743189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+mj-lt"/>
              </a:rPr>
              <a:t>Phenomenological Interview Method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9A59D2-B2BD-47B5-8C17-BA6E945A869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" t="12542" b="25875"/>
          <a:stretch/>
        </p:blipFill>
        <p:spPr>
          <a:xfrm>
            <a:off x="16340991" y="6053038"/>
            <a:ext cx="5604609" cy="46208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9EEAA3-9C0B-4C6D-AD1C-C127A554589E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0" t="15332" r="760" b="34134"/>
          <a:stretch/>
        </p:blipFill>
        <p:spPr>
          <a:xfrm>
            <a:off x="22364469" y="6053037"/>
            <a:ext cx="6469843" cy="46208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2E0BA8-8B74-4B67-9EDA-CCFB75B8108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4761" y="19735704"/>
            <a:ext cx="9802557" cy="735191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F95C049-DDD0-490A-85A3-D92573337130}"/>
              </a:ext>
            </a:extLst>
          </p:cNvPr>
          <p:cNvSpPr txBox="1"/>
          <p:nvPr/>
        </p:nvSpPr>
        <p:spPr>
          <a:xfrm>
            <a:off x="35402256" y="19017407"/>
            <a:ext cx="4338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* Data collection in progress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19050"/>
            <a:ext cx="43891200" cy="32937450"/>
            <a:chOff x="3038168" y="2271252"/>
            <a:chExt cx="26871560" cy="17255617"/>
          </a:xfrm>
        </p:grpSpPr>
        <p:sp>
          <p:nvSpPr>
            <p:cNvPr id="8" name="Rectangle 7"/>
            <p:cNvSpPr/>
            <p:nvPr/>
          </p:nvSpPr>
          <p:spPr>
            <a:xfrm>
              <a:off x="3038168" y="2271252"/>
              <a:ext cx="26871560" cy="1725561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95020" y="3923074"/>
              <a:ext cx="23095973" cy="6078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6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10300" dirty="0">
                <a:solidFill>
                  <a:schemeClr val="tx2"/>
                </a:solidFill>
              </a:endParaRPr>
            </a:p>
            <a:p>
              <a:pPr algn="ctr"/>
              <a:endParaRPr lang="en-US" sz="11200" dirty="0">
                <a:solidFill>
                  <a:schemeClr val="tx2"/>
                </a:solidFill>
              </a:endParaRPr>
            </a:p>
            <a:p>
              <a:pPr algn="ctr"/>
              <a:endParaRPr lang="en-US" sz="11200" dirty="0">
                <a:solidFill>
                  <a:schemeClr val="tx2"/>
                </a:solidFill>
              </a:endParaRPr>
            </a:p>
            <a:p>
              <a:pPr algn="ctr"/>
              <a:r>
                <a:rPr lang="en-US" sz="11200" dirty="0">
                  <a:solidFill>
                    <a:schemeClr val="tx2"/>
                  </a:solidFill>
                </a:rPr>
                <a:t>Trust us to make your poster look GREAT!</a:t>
              </a:r>
            </a:p>
            <a:p>
              <a:pPr algn="ctr"/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219" y="12425448"/>
              <a:ext cx="2478029" cy="29839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291484" y="12729302"/>
              <a:ext cx="18199509" cy="2458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300" dirty="0">
                  <a:solidFill>
                    <a:srgbClr val="00126A"/>
                  </a:solidFill>
                </a:rPr>
                <a:t>Website: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10300" dirty="0">
                  <a:solidFill>
                    <a:schemeClr val="tx2"/>
                  </a:solidFill>
                </a:rPr>
                <a:t>Poster Guide: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93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306233" y="18039145"/>
              <a:ext cx="13273548" cy="669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700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644630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15882</TotalTime>
  <Words>548</Words>
  <Application>Microsoft Office PowerPoint</Application>
  <PresentationFormat>Custom</PresentationFormat>
  <Paragraphs>62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Default Design</vt:lpstr>
      <vt:lpstr>The Magic of Horses:  A Phenomenological Study Exploring the Meaning of  Therapeutic Riding for Youth At-Risk Lizzy Fowler, Patti Craig, Ph.D., CTRS/L, Cindy Burke, UNH Therapeutic Riding Program Director Department of Recreation Management and Policy, University of New Hampshire</vt:lpstr>
      <vt:lpstr>PowerPoint Presentation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Fowler, Lizzy F</cp:lastModifiedBy>
  <cp:revision>384</cp:revision>
  <cp:lastPrinted>2019-03-25T20:53:56Z</cp:lastPrinted>
  <dcterms:created xsi:type="dcterms:W3CDTF">2004-07-26T21:45:23Z</dcterms:created>
  <dcterms:modified xsi:type="dcterms:W3CDTF">2019-03-25T21:37:54Z</dcterms:modified>
  <cp:category>science research poster</cp:category>
</cp:coreProperties>
</file>