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wdp" ContentType="image/vnd.ms-photo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73"/>
  </p:normalViewPr>
  <p:slideViewPr>
    <p:cSldViewPr snapToGrid="0" snapToObjects="1">
      <p:cViewPr>
        <p:scale>
          <a:sx n="99" d="100"/>
          <a:sy n="99" d="100"/>
        </p:scale>
        <p:origin x="-1376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printerSettings" Target="printerSettings/printerSettings1.bin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heme" Target="theme/theme1.xml"/><Relationship Id="rId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9FAD1C-DA35-1545-9900-CFF33FA88522}" type="datetimeFigureOut">
              <a:rPr lang="en-US" smtClean="0"/>
              <a:t>3/25/19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276C2D-40FB-3F43-AA4E-89154B8716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14644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Introduction/background </a:t>
            </a:r>
            <a:r>
              <a:rPr lang="mr-IN" dirty="0"/>
              <a:t>–</a:t>
            </a:r>
            <a:r>
              <a:rPr lang="en-US" dirty="0"/>
              <a:t> why are you doing this? What is the problem?</a:t>
            </a:r>
          </a:p>
          <a:p>
            <a:r>
              <a:rPr lang="en-US" dirty="0"/>
              <a:t>	- recreation has show to be beneficial</a:t>
            </a:r>
          </a:p>
          <a:p>
            <a:r>
              <a:rPr lang="en-US" dirty="0"/>
              <a:t>	- veterans aren’t attending,</a:t>
            </a:r>
            <a:r>
              <a:rPr lang="en-US" baseline="0" dirty="0"/>
              <a:t> why?</a:t>
            </a:r>
            <a:endParaRPr lang="en-US" dirty="0"/>
          </a:p>
          <a:p>
            <a:r>
              <a:rPr lang="en-US" dirty="0"/>
              <a:t>Purpose </a:t>
            </a:r>
            <a:r>
              <a:rPr lang="mr-IN" dirty="0"/>
              <a:t>–</a:t>
            </a:r>
            <a:r>
              <a:rPr lang="en-US" dirty="0"/>
              <a:t> purpose statement</a:t>
            </a:r>
            <a:r>
              <a:rPr lang="en-US" baseline="0" dirty="0"/>
              <a:t> 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492FF2-93C2-FB46-B494-40562B6871A4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70321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2E525-751D-E84C-81D3-871ED7B33226}" type="datetimeFigureOut">
              <a:rPr lang="en-US" smtClean="0"/>
              <a:t>3/25/19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32E69-92DC-FC43-8541-7B52681A28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7520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2E525-751D-E84C-81D3-871ED7B33226}" type="datetimeFigureOut">
              <a:rPr lang="en-US" smtClean="0"/>
              <a:t>3/25/19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32E69-92DC-FC43-8541-7B52681A28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76140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2E525-751D-E84C-81D3-871ED7B33226}" type="datetimeFigureOut">
              <a:rPr lang="en-US" smtClean="0"/>
              <a:t>3/25/19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32E69-92DC-FC43-8541-7B52681A28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25336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2E525-751D-E84C-81D3-871ED7B33226}" type="datetimeFigureOut">
              <a:rPr lang="en-US" smtClean="0"/>
              <a:t>3/25/19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32E69-92DC-FC43-8541-7B52681A28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15181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2E525-751D-E84C-81D3-871ED7B33226}" type="datetimeFigureOut">
              <a:rPr lang="en-US" smtClean="0"/>
              <a:t>3/25/19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32E69-92DC-FC43-8541-7B52681A28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17828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2E525-751D-E84C-81D3-871ED7B33226}" type="datetimeFigureOut">
              <a:rPr lang="en-US" smtClean="0"/>
              <a:t>3/25/19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32E69-92DC-FC43-8541-7B52681A28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49399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2E525-751D-E84C-81D3-871ED7B33226}" type="datetimeFigureOut">
              <a:rPr lang="en-US" smtClean="0"/>
              <a:t>3/25/19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32E69-92DC-FC43-8541-7B52681A28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70405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2E525-751D-E84C-81D3-871ED7B33226}" type="datetimeFigureOut">
              <a:rPr lang="en-US" smtClean="0"/>
              <a:t>3/25/19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32E69-92DC-FC43-8541-7B52681A28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82789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2E525-751D-E84C-81D3-871ED7B33226}" type="datetimeFigureOut">
              <a:rPr lang="en-US" smtClean="0"/>
              <a:t>3/25/19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32E69-92DC-FC43-8541-7B52681A28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56499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2E525-751D-E84C-81D3-871ED7B33226}" type="datetimeFigureOut">
              <a:rPr lang="en-US" smtClean="0"/>
              <a:t>3/25/19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32E69-92DC-FC43-8541-7B52681A28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269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2E525-751D-E84C-81D3-871ED7B33226}" type="datetimeFigureOut">
              <a:rPr lang="en-US" smtClean="0"/>
              <a:t>3/25/19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32E69-92DC-FC43-8541-7B52681A28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77391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52E525-751D-E84C-81D3-871ED7B33226}" type="datetimeFigureOut">
              <a:rPr lang="en-US" smtClean="0"/>
              <a:t>3/25/19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D32E69-92DC-FC43-8541-7B52681A28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3599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1" Type="http://schemas.microsoft.com/office/2007/relationships/hdphoto" Target="../media/hdphoto2.wdp"/><Relationship Id="rId12" Type="http://schemas.openxmlformats.org/officeDocument/2006/relationships/image" Target="../media/image8.jpeg"/><Relationship Id="rId13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Relationship Id="rId4" Type="http://schemas.microsoft.com/office/2007/relationships/hdphoto" Target="../media/hdphoto1.wdp"/><Relationship Id="rId5" Type="http://schemas.openxmlformats.org/officeDocument/2006/relationships/image" Target="../media/image2.png"/><Relationship Id="rId6" Type="http://schemas.openxmlformats.org/officeDocument/2006/relationships/image" Target="../media/image3.jpeg"/><Relationship Id="rId7" Type="http://schemas.openxmlformats.org/officeDocument/2006/relationships/image" Target="../media/image4.jpeg"/><Relationship Id="rId8" Type="http://schemas.openxmlformats.org/officeDocument/2006/relationships/image" Target="../media/image5.jpeg"/><Relationship Id="rId9" Type="http://schemas.openxmlformats.org/officeDocument/2006/relationships/image" Target="../media/image6.jpeg"/><Relationship Id="rId10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6583" y="1284611"/>
            <a:ext cx="3291676" cy="3264169"/>
          </a:xfrm>
          <a:solidFill>
            <a:schemeClr val="bg1"/>
          </a:solidFill>
          <a:ln w="3175" cmpd="sng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285750" lvl="0" indent="-285750" algn="l">
              <a:buFont typeface="Arial"/>
              <a:buChar char="•"/>
            </a:pPr>
            <a:r>
              <a:rPr lang="en-US" sz="1050" dirty="0">
                <a:solidFill>
                  <a:schemeClr val="tx1"/>
                </a:solidFill>
                <a:latin typeface="Times New Roman"/>
                <a:cs typeface="Times New Roman"/>
              </a:rPr>
              <a:t>Veterans with disabilities are at risk of increased suicide rates compared to the civilian population </a:t>
            </a:r>
            <a:r>
              <a:rPr lang="en-US" sz="700" dirty="0">
                <a:solidFill>
                  <a:schemeClr val="tx1"/>
                </a:solidFill>
                <a:latin typeface="Times New Roman"/>
                <a:cs typeface="Times New Roman"/>
              </a:rPr>
              <a:t>(Nelson et al., 2017).</a:t>
            </a:r>
          </a:p>
          <a:p>
            <a:pPr marL="285750" lvl="0" indent="-285750" algn="l">
              <a:buFont typeface="Arial"/>
              <a:buChar char="•"/>
            </a:pPr>
            <a:r>
              <a:rPr lang="en-US" sz="1050" dirty="0">
                <a:solidFill>
                  <a:srgbClr val="000000"/>
                </a:solidFill>
                <a:latin typeface="Times New Roman"/>
                <a:cs typeface="Times New Roman"/>
              </a:rPr>
              <a:t>For Veterans who experience mental health disorders, their daily lives are often represented by choices made to reduce or simply endure symptoms instead of choices that support health and well-being</a:t>
            </a:r>
            <a:r>
              <a:rPr lang="en-US" sz="1050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en-US" sz="700" dirty="0">
                <a:solidFill>
                  <a:schemeClr val="tx1"/>
                </a:solidFill>
                <a:latin typeface="Times New Roman"/>
                <a:cs typeface="Times New Roman"/>
              </a:rPr>
              <a:t>(Price et al., 2015).</a:t>
            </a:r>
          </a:p>
          <a:p>
            <a:pPr marL="285750" lvl="0" indent="-285750" algn="l">
              <a:buFont typeface="Arial"/>
              <a:buChar char="•"/>
            </a:pPr>
            <a:r>
              <a:rPr lang="en-US" sz="1050" dirty="0">
                <a:solidFill>
                  <a:srgbClr val="000000"/>
                </a:solidFill>
                <a:latin typeface="Times New Roman"/>
                <a:cs typeface="Times New Roman"/>
              </a:rPr>
              <a:t>Therapeutic Recreation services have shown to be effective for Veterans of all ages and abilities.</a:t>
            </a:r>
          </a:p>
          <a:p>
            <a:pPr marL="285750" indent="-285750" algn="l">
              <a:buFont typeface="Arial"/>
              <a:buChar char="•"/>
            </a:pPr>
            <a:r>
              <a:rPr lang="en-US" sz="1050" dirty="0">
                <a:solidFill>
                  <a:schemeClr val="tx1"/>
                </a:solidFill>
                <a:latin typeface="Times New Roman"/>
                <a:cs typeface="Times New Roman"/>
              </a:rPr>
              <a:t>This study was grounded in Leisure Constraints Theory (LCT) </a:t>
            </a:r>
            <a:r>
              <a:rPr lang="en-US" sz="700" dirty="0">
                <a:solidFill>
                  <a:schemeClr val="tx1"/>
                </a:solidFill>
                <a:latin typeface="Times New Roman"/>
                <a:cs typeface="Times New Roman"/>
              </a:rPr>
              <a:t>(Crawford et al., 1991).</a:t>
            </a:r>
          </a:p>
          <a:p>
            <a:pPr marL="628650" lvl="1" indent="-171450" algn="l">
              <a:buFont typeface="Arial"/>
              <a:buChar char="•"/>
            </a:pPr>
            <a:r>
              <a:rPr lang="en-US" sz="1050" dirty="0">
                <a:solidFill>
                  <a:schemeClr val="tx1"/>
                </a:solidFill>
                <a:latin typeface="Times New Roman"/>
                <a:cs typeface="Times New Roman"/>
              </a:rPr>
              <a:t>Negotiation strategies</a:t>
            </a:r>
            <a:endParaRPr lang="en-US" sz="105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285750" lvl="0" indent="-285750" algn="l">
              <a:buFont typeface="Arial"/>
              <a:buChar char="•"/>
            </a:pPr>
            <a:r>
              <a:rPr lang="en-US" sz="1050" dirty="0">
                <a:solidFill>
                  <a:srgbClr val="000000"/>
                </a:solidFill>
                <a:latin typeface="Times New Roman"/>
                <a:cs typeface="Times New Roman"/>
              </a:rPr>
              <a:t>Previous research has found Veterans are experiencing three different types of constraints that inhibit them from participating in recreation.</a:t>
            </a:r>
          </a:p>
          <a:p>
            <a:pPr marL="628650" lvl="1" indent="-171450" algn="l">
              <a:buFont typeface="Arial"/>
              <a:buChar char="•"/>
            </a:pPr>
            <a:r>
              <a:rPr lang="en-US" sz="1050" dirty="0">
                <a:solidFill>
                  <a:srgbClr val="000000"/>
                </a:solidFill>
                <a:latin typeface="Times New Roman"/>
                <a:cs typeface="Times New Roman"/>
              </a:rPr>
              <a:t>Intrapersonal (e.g., self-esteem)</a:t>
            </a:r>
          </a:p>
          <a:p>
            <a:pPr marL="628650" lvl="1" indent="-171450" algn="l">
              <a:buFont typeface="Arial"/>
              <a:buChar char="•"/>
            </a:pPr>
            <a:r>
              <a:rPr lang="en-US" sz="1050" dirty="0">
                <a:solidFill>
                  <a:srgbClr val="000000"/>
                </a:solidFill>
                <a:latin typeface="Times New Roman"/>
                <a:cs typeface="Times New Roman"/>
              </a:rPr>
              <a:t>Interpersonal (e.g., making friends)</a:t>
            </a:r>
          </a:p>
          <a:p>
            <a:pPr marL="628650" lvl="1" indent="-171450" algn="l">
              <a:buFont typeface="Arial"/>
              <a:buChar char="•"/>
            </a:pPr>
            <a:r>
              <a:rPr lang="en-US" sz="1050" dirty="0">
                <a:solidFill>
                  <a:srgbClr val="000000"/>
                </a:solidFill>
                <a:latin typeface="Times New Roman"/>
                <a:cs typeface="Times New Roman"/>
              </a:rPr>
              <a:t>Structural (e.g., transportation) 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3130" y="0"/>
            <a:ext cx="8855610" cy="532989"/>
          </a:xfrm>
        </p:spPr>
        <p:txBody>
          <a:bodyPr>
            <a:noAutofit/>
          </a:bodyPr>
          <a:lstStyle/>
          <a:p>
            <a:r>
              <a:rPr lang="en-US" sz="1800" b="1" dirty="0">
                <a:latin typeface="Times New Roman"/>
                <a:cs typeface="Times New Roman"/>
              </a:rPr>
              <a:t>Constraints </a:t>
            </a:r>
            <a:r>
              <a:rPr lang="en-US" sz="1800" b="1" dirty="0" smtClean="0">
                <a:latin typeface="Times New Roman"/>
                <a:cs typeface="Times New Roman"/>
              </a:rPr>
              <a:t>and </a:t>
            </a:r>
            <a:r>
              <a:rPr lang="en-US" sz="1800" b="1" dirty="0">
                <a:latin typeface="Times New Roman"/>
                <a:cs typeface="Times New Roman"/>
              </a:rPr>
              <a:t>Negotiations to Recreation Participation </a:t>
            </a:r>
            <a:br>
              <a:rPr lang="en-US" sz="1800" b="1" dirty="0">
                <a:latin typeface="Times New Roman"/>
                <a:cs typeface="Times New Roman"/>
              </a:rPr>
            </a:br>
            <a:r>
              <a:rPr lang="en-US" sz="1800" b="1" dirty="0">
                <a:latin typeface="Times New Roman"/>
                <a:cs typeface="Times New Roman"/>
              </a:rPr>
              <a:t>Among Military Veterans with Disabilities</a:t>
            </a: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56582" y="5572336"/>
            <a:ext cx="3291677" cy="1255575"/>
          </a:xfrm>
          <a:prstGeom prst="rect">
            <a:avLst/>
          </a:prstGeom>
          <a:solidFill>
            <a:srgbClr val="FFFFFF"/>
          </a:solidFill>
          <a:ln>
            <a:solidFill>
              <a:srgbClr val="7F7F7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lvl="0" indent="-285750" algn="l">
              <a:buFont typeface="Arial"/>
              <a:buChar char="•"/>
            </a:pPr>
            <a:r>
              <a:rPr lang="en-US" sz="1400" dirty="0">
                <a:solidFill>
                  <a:schemeClr val="tx1"/>
                </a:solidFill>
                <a:latin typeface="Times New Roman"/>
                <a:cs typeface="Times New Roman"/>
              </a:rPr>
              <a:t>What are the strongest constraints to recreation participation among Veterans? </a:t>
            </a:r>
          </a:p>
          <a:p>
            <a:pPr marL="285750" indent="-285750" algn="l">
              <a:buFont typeface="Arial"/>
              <a:buChar char="•"/>
            </a:pPr>
            <a:r>
              <a:rPr lang="en-US" sz="1400" dirty="0">
                <a:solidFill>
                  <a:schemeClr val="tx1"/>
                </a:solidFill>
                <a:latin typeface="Times New Roman"/>
                <a:cs typeface="Times New Roman"/>
              </a:rPr>
              <a:t>What are the strongest negotiation strategies used by Veterans who experience constraints to recreation </a:t>
            </a:r>
            <a:r>
              <a:rPr lang="en-US" sz="1400" dirty="0">
                <a:solidFill>
                  <a:srgbClr val="000000"/>
                </a:solidFill>
                <a:latin typeface="Times New Roman"/>
                <a:cs typeface="Times New Roman"/>
              </a:rPr>
              <a:t>participation? </a:t>
            </a:r>
            <a:endParaRPr lang="en-US" sz="1600" dirty="0"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3408952" y="4371136"/>
            <a:ext cx="2785679" cy="2226143"/>
          </a:xfrm>
          <a:prstGeom prst="rect">
            <a:avLst/>
          </a:prstGeom>
          <a:solidFill>
            <a:srgbClr val="FFFFFF"/>
          </a:solidFill>
          <a:ln>
            <a:solidFill>
              <a:srgbClr val="7F7F7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US" sz="11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Online </a:t>
            </a:r>
            <a:r>
              <a:rPr lang="en-US" sz="1100" dirty="0">
                <a:solidFill>
                  <a:srgbClr val="000000"/>
                </a:solidFill>
                <a:latin typeface="Times New Roman"/>
                <a:cs typeface="Times New Roman"/>
              </a:rPr>
              <a:t>cross-sectional survey method.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US" sz="1100" dirty="0">
                <a:solidFill>
                  <a:srgbClr val="000000"/>
                </a:solidFill>
                <a:latin typeface="Times New Roman"/>
                <a:cs typeface="Times New Roman"/>
              </a:rPr>
              <a:t>Sample: Military Veterans with disabilities in the northeast region of the U.S.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US" sz="1100" dirty="0">
                <a:solidFill>
                  <a:srgbClr val="000000"/>
                </a:solidFill>
                <a:latin typeface="Times New Roman"/>
                <a:cs typeface="Times New Roman"/>
              </a:rPr>
              <a:t>Approximately 900 individuals received Qualtrics survey via the Northeast Passage listserv.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US" sz="1100" dirty="0">
                <a:solidFill>
                  <a:srgbClr val="000000"/>
                </a:solidFill>
                <a:latin typeface="Times New Roman"/>
                <a:cs typeface="Times New Roman"/>
              </a:rPr>
              <a:t>The constraints and negotiations were developed based on the principles of LCT and adapted to include Veteran-specific constraints and negotiation strategies</a:t>
            </a:r>
            <a:r>
              <a:rPr lang="en-US" sz="11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.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US" sz="11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The data will be analyzed using descriptive statistics.</a:t>
            </a:r>
            <a:endParaRPr lang="en-US" sz="1100" dirty="0"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6272239" y="4204222"/>
            <a:ext cx="2811023" cy="2393057"/>
          </a:xfrm>
          <a:prstGeom prst="rect">
            <a:avLst/>
          </a:prstGeom>
          <a:solidFill>
            <a:srgbClr val="FFFFFF"/>
          </a:solidFill>
          <a:ln>
            <a:solidFill>
              <a:srgbClr val="7F7F7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Font typeface="Arial"/>
              <a:buChar char="•"/>
            </a:pPr>
            <a:r>
              <a:rPr lang="en-US" sz="1300" dirty="0">
                <a:solidFill>
                  <a:schemeClr val="tx1"/>
                </a:solidFill>
                <a:latin typeface="Times New Roman"/>
                <a:cs typeface="Times New Roman"/>
              </a:rPr>
              <a:t>The goal will be to fill gaps in the literature and provide new information to help recreational therapy programs reach and serve Veterans with disabilities in a more effective way. </a:t>
            </a:r>
          </a:p>
          <a:p>
            <a:pPr marL="342900" indent="-342900" algn="l">
              <a:buFont typeface="Arial"/>
              <a:buChar char="•"/>
            </a:pPr>
            <a:r>
              <a:rPr lang="en-US" sz="1300" dirty="0">
                <a:solidFill>
                  <a:schemeClr val="tx1"/>
                </a:solidFill>
                <a:latin typeface="Times New Roman"/>
                <a:cs typeface="Times New Roman"/>
              </a:rPr>
              <a:t>To reduce constraints through programmatic facilitation techniques.</a:t>
            </a:r>
          </a:p>
          <a:p>
            <a:pPr marL="342900" indent="-342900" algn="l">
              <a:buFont typeface="Arial"/>
              <a:buChar char="•"/>
            </a:pPr>
            <a:r>
              <a:rPr lang="en-US" sz="1300" dirty="0">
                <a:solidFill>
                  <a:schemeClr val="tx1"/>
                </a:solidFill>
                <a:latin typeface="Times New Roman"/>
                <a:cs typeface="Times New Roman"/>
              </a:rPr>
              <a:t>To develop skills for Veterans through interventions.</a:t>
            </a: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1812278" y="532989"/>
            <a:ext cx="5525464" cy="394472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100" b="1" dirty="0">
                <a:solidFill>
                  <a:schemeClr val="tx1"/>
                </a:solidFill>
                <a:latin typeface="Times New Roman"/>
                <a:cs typeface="Times New Roman"/>
              </a:rPr>
              <a:t>Elizabeth Attisano; Jessie Bennett, </a:t>
            </a:r>
            <a:r>
              <a:rPr lang="en-US" sz="1100" b="1" dirty="0" smtClean="0">
                <a:solidFill>
                  <a:schemeClr val="tx1"/>
                </a:solidFill>
                <a:latin typeface="Times New Roman"/>
                <a:cs typeface="Times New Roman"/>
              </a:rPr>
              <a:t>Ph.D</a:t>
            </a:r>
            <a:r>
              <a:rPr lang="en-US" sz="1100" b="1" dirty="0">
                <a:solidFill>
                  <a:schemeClr val="tx1"/>
                </a:solidFill>
                <a:latin typeface="Times New Roman"/>
                <a:cs typeface="Times New Roman"/>
              </a:rPr>
              <a:t>. CTRS/L; Patricia Craig, </a:t>
            </a:r>
            <a:r>
              <a:rPr lang="en-US" sz="1100" b="1" dirty="0" smtClean="0">
                <a:solidFill>
                  <a:schemeClr val="tx1"/>
                </a:solidFill>
                <a:latin typeface="Times New Roman"/>
                <a:cs typeface="Times New Roman"/>
              </a:rPr>
              <a:t>Ph.D</a:t>
            </a:r>
            <a:r>
              <a:rPr lang="en-US" sz="1100" b="1" dirty="0">
                <a:solidFill>
                  <a:schemeClr val="tx1"/>
                </a:solidFill>
                <a:latin typeface="Times New Roman"/>
                <a:cs typeface="Times New Roman"/>
              </a:rPr>
              <a:t>. CTRS/L; Dave Lee, CTRS/L</a:t>
            </a:r>
          </a:p>
          <a:p>
            <a:r>
              <a:rPr lang="en-US" sz="1100" i="1" dirty="0">
                <a:solidFill>
                  <a:schemeClr val="tx1"/>
                </a:solidFill>
                <a:latin typeface="Times New Roman"/>
                <a:cs typeface="Times New Roman"/>
              </a:rPr>
              <a:t>Department of Recreation Management and Policy, University of New Hampshire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1429" b="79524" l="37000" r="62000">
                        <a14:foregroundMark x1="49000" y1="76825" x2="49000" y2="25714"/>
                        <a14:foregroundMark x1="37417" y1="25714" x2="58417" y2="24921"/>
                        <a14:foregroundMark x1="58417" y1="24921" x2="59167" y2="25714"/>
                        <a14:foregroundMark x1="49500" y1="77619" x2="59000" y2="42857"/>
                        <a14:foregroundMark x1="59000" y1="42857" x2="59667" y2="25714"/>
                        <a14:foregroundMark x1="37583" y1="22698" x2="43583" y2="58413"/>
                        <a14:foregroundMark x1="43583" y1="58413" x2="49250" y2="73333"/>
                        <a14:foregroundMark x1="51583" y1="73810" x2="62083" y2="45079"/>
                        <a14:foregroundMark x1="48667" y1="53492" x2="60083" y2="68095"/>
                        <a14:foregroundMark x1="37250" y1="22698" x2="62083" y2="21587"/>
                        <a14:foregroundMark x1="61500" y1="22222" x2="60833" y2="59206"/>
                        <a14:foregroundMark x1="60833" y1="59206" x2="52500" y2="73810"/>
                        <a14:foregroundMark x1="57167" y1="66508" x2="39333" y2="47460"/>
                        <a14:foregroundMark x1="39333" y1="47460" x2="38750" y2="33651"/>
                        <a14:foregroundMark x1="41917" y1="35238" x2="47500" y2="49841"/>
                        <a14:foregroundMark x1="41917" y1="39841" x2="58583" y2="28889"/>
                        <a14:foregroundMark x1="54500" y1="33651" x2="54500" y2="56032"/>
                        <a14:foregroundMark x1="42250" y1="39841" x2="43417" y2="53492"/>
                        <a14:foregroundMark x1="37583" y1="44127" x2="46000" y2="69683"/>
                        <a14:foregroundMark x1="42500" y1="40476" x2="44000" y2="35238"/>
                        <a14:foregroundMark x1="37000" y1="49365" x2="49250" y2="74921"/>
                        <a14:foregroundMark x1="49500" y1="78571" x2="58583" y2="66984"/>
                        <a14:foregroundMark x1="58000" y1="79524" x2="58000" y2="79524"/>
                        <a14:foregroundMark x1="58333" y1="79524" x2="58333" y2="79524"/>
                        <a14:foregroundMark x1="57750" y1="79048" x2="59500" y2="79048"/>
                      </a14:backgroundRemoval>
                    </a14:imgEffect>
                  </a14:imgLayer>
                </a14:imgProps>
              </a:ext>
            </a:extLst>
          </a:blip>
          <a:srcRect l="36211" t="17313" r="35649" b="18729"/>
          <a:stretch/>
        </p:blipFill>
        <p:spPr>
          <a:xfrm>
            <a:off x="56583" y="51724"/>
            <a:ext cx="647180" cy="824013"/>
          </a:xfrm>
          <a:prstGeom prst="rect">
            <a:avLst/>
          </a:prstGeom>
        </p:spPr>
      </p:pic>
      <p:pic>
        <p:nvPicPr>
          <p:cNvPr id="13" name="Picture 12"/>
          <p:cNvPicPr>
            <a:picLocks/>
          </p:cNvPicPr>
          <p:nvPr/>
        </p:nvPicPr>
        <p:blipFill rotWithShape="1">
          <a:blip r:embed="rId5"/>
          <a:srcRect l="16533" t="6530" r="16962" b="6688"/>
          <a:stretch/>
        </p:blipFill>
        <p:spPr>
          <a:xfrm>
            <a:off x="8181427" y="54850"/>
            <a:ext cx="903181" cy="826692"/>
          </a:xfrm>
          <a:prstGeom prst="ellipse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6582" y="946058"/>
            <a:ext cx="3291677" cy="338554"/>
          </a:xfrm>
          <a:prstGeom prst="rect">
            <a:avLst/>
          </a:prstGeom>
          <a:solidFill>
            <a:schemeClr val="tx2">
              <a:lumMod val="50000"/>
            </a:schemeClr>
          </a:solidFill>
          <a:ln w="3175" cmpd="sng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>
                    <a:lumMod val="75000"/>
                  </a:schemeClr>
                </a:solidFill>
                <a:latin typeface="Times New Roman"/>
                <a:cs typeface="Times New Roman"/>
              </a:rPr>
              <a:t>Background</a:t>
            </a:r>
            <a:endParaRPr lang="en-US" sz="16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6582" y="5233783"/>
            <a:ext cx="3291677" cy="338554"/>
          </a:xfrm>
          <a:prstGeom prst="rect">
            <a:avLst/>
          </a:prstGeom>
          <a:solidFill>
            <a:schemeClr val="tx2">
              <a:lumMod val="50000"/>
            </a:schemeClr>
          </a:solidFill>
          <a:ln w="3175" cmpd="sng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>
                    <a:lumMod val="75000"/>
                  </a:schemeClr>
                </a:solidFill>
                <a:latin typeface="Times New Roman"/>
                <a:cs typeface="Times New Roman"/>
              </a:rPr>
              <a:t>Research Questions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408953" y="4032582"/>
            <a:ext cx="2785679" cy="338554"/>
          </a:xfrm>
          <a:prstGeom prst="rect">
            <a:avLst/>
          </a:prstGeom>
          <a:solidFill>
            <a:schemeClr val="tx2">
              <a:lumMod val="50000"/>
            </a:schemeClr>
          </a:solidFill>
          <a:ln w="3175" cmpd="sng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>
                    <a:lumMod val="75000"/>
                  </a:schemeClr>
                </a:solidFill>
                <a:latin typeface="Times New Roman"/>
                <a:cs typeface="Times New Roman"/>
              </a:rPr>
              <a:t>Methods</a:t>
            </a:r>
            <a:endParaRPr lang="en-US" sz="16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276277" y="3863305"/>
            <a:ext cx="2812369" cy="338554"/>
          </a:xfrm>
          <a:prstGeom prst="rect">
            <a:avLst/>
          </a:prstGeom>
          <a:solidFill>
            <a:schemeClr val="tx2">
              <a:lumMod val="50000"/>
            </a:schemeClr>
          </a:solidFill>
          <a:ln w="3175" cmpd="sng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>
                    <a:lumMod val="75000"/>
                  </a:schemeClr>
                </a:solidFill>
                <a:latin typeface="Times New Roman"/>
                <a:cs typeface="Times New Roman"/>
              </a:rPr>
              <a:t>Potential Benefits</a:t>
            </a:r>
            <a:endParaRPr lang="en-US" sz="16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18" name="Picture 14" descr="https://public.boxcloud.com/api/2.0/internal_files/271226552012/versions/285489114632/representations/jpg_paged_2048x2048/content/1.jpg?access_token=1!BHVfDcxKHKiBSyGo7UU1w-JZbMI9-m9jCsH2XmIOGCsfdzZrGtBTYZUkggZ1dr51kTvpiTxFQsZMl9WEZDomJqpoJz2S6GbbOqUJPXC5u_hPurtLepYw-jjd-MgkkmGbE_SRfLiMU0DQF4S-oxm6mSOdfqGSXyETC65DU8SAm4o_i2vcEjbuEthRQbfsh-kvfgn7H30l8xhTPqARrJ-JR7aHw1O77uXfXjgMsVq1A1DlZyvIgzkfZ-yW9aQ0uGAzgR5rcx061scU-u3L_rc-cZOw3yJ41Yg9X5mRDbZ9xWCc3nAH19WVATzZxWpp1scBlTOv6t-ClgFKB1SNmatvjVrgvpbJmRBMW9GsCFhGXzLIHXuyksbvEnVv_HUeDEom8O1So-xJiuKoHDBn&amp;shared_link=https%3A%2F%2Funh.app.box.com%2Fs%2Fbmzp4icwapolingy7oecqc6hctrtcuwj&amp;box_client_name=box-content-preview&amp;box_client_version=1.26.0">
            <a:extLst>
              <a:ext uri="{FF2B5EF4-FFF2-40B4-BE49-F238E27FC236}">
                <a16:creationId xmlns:a16="http://schemas.microsoft.com/office/drawing/2014/main" xmlns="" id="{9E087E7A-ECAE-544B-A5B5-7DF8DF63D334}"/>
              </a:ext>
            </a:extLst>
          </p:cNvPr>
          <p:cNvPicPr>
            <a:picLocks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096539" y="3224976"/>
            <a:ext cx="989416" cy="630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4" descr="https://public.boxcloud.com/api/2.0/internal_files/271226309050/versions/285488813026/representations/jpg_paged_2048x2048/content/1.jpg?access_token=1!fsToI0x0nm1S7v4UrMIWegOuSLEHRP7xRHXl5of0M_eHUWMUL7URiF-h8m2l6O5UvBoDpXjGmUvvFV3okEKnvNaq_edTyvoWp6uGEHGcM-5FN4DBkL-njjkCLPOh7hhgMAYy5Sd4xIsNbkLD1y3OiNkyYCDXX3955DYESC6IHmAZOMEUtSDpoKwBPZw7s07-P2wwCi1qXZhJaTtpE_OKHdI75UYQ6BvdeT-pUEPLn-bm2C0eoGFYY633jDHDrt90zpnXtXkWtpZJ2R9_Qs5wSdh06ZPCy-bRt0c0S7wC5SxepkQcQDeLzVYdARp4y4QwUaI-YGBccU-bACA8oRa3VuanPzolnRNiaS17tdXFqm9rVkEFYqSLXEYHMiMIab95jXj2i6cKjx5ou-A_&amp;shared_link=https%3A%2F%2Funh.app.box.com%2Fs%2Fbmzp4icwapolingy7oecqc6hctrtcuwj&amp;box_client_name=box-content-preview&amp;box_client_version=1.26.0"/>
          <p:cNvPicPr>
            <a:picLocks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2238" y="3224977"/>
            <a:ext cx="941308" cy="634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Subtitle 2"/>
          <p:cNvSpPr txBox="1">
            <a:spLocks/>
          </p:cNvSpPr>
          <p:nvPr/>
        </p:nvSpPr>
        <p:spPr>
          <a:xfrm>
            <a:off x="6274931" y="1284612"/>
            <a:ext cx="2811023" cy="1951234"/>
          </a:xfrm>
          <a:prstGeom prst="rect">
            <a:avLst/>
          </a:prstGeom>
          <a:solidFill>
            <a:srgbClr val="FFFFFF"/>
          </a:solidFill>
          <a:ln>
            <a:solidFill>
              <a:srgbClr val="7F7F7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Font typeface="Arial"/>
              <a:buChar char="•"/>
            </a:pPr>
            <a:r>
              <a:rPr lang="en-US" sz="1200" dirty="0">
                <a:solidFill>
                  <a:srgbClr val="000000"/>
                </a:solidFill>
                <a:latin typeface="Times New Roman"/>
                <a:cs typeface="Times New Roman"/>
              </a:rPr>
              <a:t>To determine what the key constraints are for Veterans.</a:t>
            </a:r>
          </a:p>
          <a:p>
            <a:pPr marL="628650" lvl="1" indent="-171450" algn="l">
              <a:buFont typeface="Arial"/>
              <a:buChar char="•"/>
            </a:pPr>
            <a:r>
              <a:rPr lang="en-US" sz="1200" dirty="0">
                <a:solidFill>
                  <a:srgbClr val="000000"/>
                </a:solidFill>
                <a:latin typeface="Times New Roman"/>
                <a:cs typeface="Times New Roman"/>
              </a:rPr>
              <a:t>Intrapersonal </a:t>
            </a:r>
          </a:p>
          <a:p>
            <a:pPr marL="628650" lvl="1" indent="-171450" algn="l">
              <a:buFont typeface="Arial"/>
              <a:buChar char="•"/>
            </a:pPr>
            <a:r>
              <a:rPr lang="en-US" sz="1200" dirty="0">
                <a:solidFill>
                  <a:srgbClr val="000000"/>
                </a:solidFill>
                <a:latin typeface="Times New Roman"/>
                <a:cs typeface="Times New Roman"/>
              </a:rPr>
              <a:t>Interpersonal</a:t>
            </a:r>
          </a:p>
          <a:p>
            <a:pPr marL="628650" lvl="1" indent="-171450" algn="l">
              <a:buFont typeface="Arial"/>
              <a:buChar char="•"/>
            </a:pPr>
            <a:r>
              <a:rPr lang="en-US" sz="1200" dirty="0">
                <a:solidFill>
                  <a:srgbClr val="000000"/>
                </a:solidFill>
                <a:latin typeface="Times New Roman"/>
                <a:cs typeface="Times New Roman"/>
              </a:rPr>
              <a:t>Structural </a:t>
            </a:r>
          </a:p>
          <a:p>
            <a:pPr marL="342900" indent="-342900" algn="l">
              <a:buFont typeface="Arial"/>
              <a:buChar char="•"/>
            </a:pPr>
            <a:r>
              <a:rPr lang="en-US" sz="1200" dirty="0">
                <a:solidFill>
                  <a:srgbClr val="000000"/>
                </a:solidFill>
                <a:latin typeface="Times New Roman"/>
                <a:cs typeface="Times New Roman"/>
              </a:rPr>
              <a:t>To determine the key negotiation strategies for each of those constraints</a:t>
            </a:r>
            <a:r>
              <a:rPr lang="en-US" sz="12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.</a:t>
            </a:r>
          </a:p>
          <a:p>
            <a:pPr algn="l"/>
            <a:r>
              <a:rPr lang="en-US" sz="10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*</a:t>
            </a:r>
            <a:r>
              <a:rPr lang="en-US" sz="1000" i="1" dirty="0" smtClean="0">
                <a:solidFill>
                  <a:srgbClr val="000000"/>
                </a:solidFill>
                <a:latin typeface="Times New Roman"/>
                <a:cs typeface="Times New Roman"/>
              </a:rPr>
              <a:t>Data collection in progress</a:t>
            </a:r>
            <a:r>
              <a:rPr lang="en-US" sz="13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endParaRPr lang="en-US" sz="1300" dirty="0"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pic>
        <p:nvPicPr>
          <p:cNvPr id="32" name="Picture 28" descr="https://public.boxcloud.com/api/2.0/internal_files/271224737386/versions/285487231642/representations/jpg_paged_2048x2048/content/1.jpg?access_token=1!Fg0EM_FZvHmoGduowqGDb59sQw-pT96TLOnwC8tfuKiKevzsklslCzitkJlY8JBO9zKEBWDKBC1BfbQOqzx_-p-lFtOw29O9rB35NS3BivZhMV7m2ldptC_JKmknKGSXZRaDlqm4Q8ZI4hn7KQorqNJWjBrB5u9dRwAvmqSCQqoRbLOxcpyCjMGE_NjyPaJz14vXle01inPlUk6sFM6bTxsH2OwtnEtYlzYcwnUCPaa_qqSh1NT7xVRGm-yrgjCT-4cgYWnIwsO-UYYRRqLMFOYEGs7o6NiHqkhGDtSAtaxc13xANaQ571mA9UOsaDoJn1UHFotPMGSVu734fKLzG42SZKabQIkzRpzKJPmllvKMj-AbIgQkCu3BvWMnYquIDWZjjG3dMerS4sR3&amp;shared_link=https%3A%2F%2Funh.app.box.com%2Fs%2Fbmzp4icwapolingy7oecqc6hctrtcuwj&amp;box_client_name=box-content-preview&amp;box_client_version=1.26.0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84" y="4548781"/>
            <a:ext cx="1014902" cy="647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xmlns="" id="{2A272DA6-E467-C447-8618-537F0D28EDF8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3559" y="4548781"/>
            <a:ext cx="1104605" cy="647814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6274931" y="946058"/>
            <a:ext cx="2812369" cy="338554"/>
          </a:xfrm>
          <a:prstGeom prst="rect">
            <a:avLst/>
          </a:prstGeom>
          <a:solidFill>
            <a:schemeClr val="tx2">
              <a:lumMod val="50000"/>
            </a:schemeClr>
          </a:solidFill>
          <a:ln w="3175" cmpd="sng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>
                    <a:lumMod val="75000"/>
                  </a:schemeClr>
                </a:solidFill>
                <a:latin typeface="Times New Roman"/>
                <a:cs typeface="Times New Roman"/>
              </a:rPr>
              <a:t>Anticipated </a:t>
            </a:r>
            <a:r>
              <a:rPr lang="en-US" sz="1600" dirty="0" smtClean="0">
                <a:solidFill>
                  <a:schemeClr val="bg1">
                    <a:lumMod val="75000"/>
                  </a:schemeClr>
                </a:solidFill>
                <a:latin typeface="Times New Roman"/>
                <a:cs typeface="Times New Roman"/>
              </a:rPr>
              <a:t>Outcomes</a:t>
            </a:r>
            <a:r>
              <a:rPr lang="en-US" sz="1400" dirty="0" smtClean="0">
                <a:solidFill>
                  <a:schemeClr val="bg1">
                    <a:lumMod val="75000"/>
                  </a:schemeClr>
                </a:solidFill>
                <a:latin typeface="Times New Roman"/>
                <a:cs typeface="Times New Roman"/>
              </a:rPr>
              <a:t>*</a:t>
            </a:r>
            <a:endParaRPr lang="en-US" sz="1400" dirty="0">
              <a:solidFill>
                <a:schemeClr val="bg1">
                  <a:lumMod val="75000"/>
                </a:schemeClr>
              </a:solidFill>
              <a:latin typeface="Times New Roman"/>
              <a:cs typeface="Times New Roman"/>
            </a:endParaRPr>
          </a:p>
        </p:txBody>
      </p:sp>
      <p:pic>
        <p:nvPicPr>
          <p:cNvPr id="36" name="Picture 35" descr="Picture 0"/>
          <p:cNvPicPr/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2138" b="99525" l="23651" r="76032">
                        <a14:foregroundMark x1="61111" y1="44181" x2="73492" y2="44418"/>
                        <a14:foregroundMark x1="60317" y1="43705" x2="66667" y2="44181"/>
                        <a14:backgroundMark x1="60159" y1="33254" x2="65873" y2="23278"/>
                        <a14:backgroundMark x1="52222" y1="20903" x2="41429" y2="28979"/>
                        <a14:backgroundMark x1="61746" y1="45606" x2="61746" y2="60095"/>
                      </a14:backgroundRemoval>
                    </a14:imgEffect>
                  </a14:imgLayer>
                </a14:imgProps>
              </a:ext>
            </a:extLst>
          </a:blip>
          <a:srcRect l="23271" r="23046"/>
          <a:stretch/>
        </p:blipFill>
        <p:spPr>
          <a:xfrm>
            <a:off x="3984548" y="2276166"/>
            <a:ext cx="1671061" cy="1729982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3427242" y="946058"/>
            <a:ext cx="2767390" cy="338554"/>
          </a:xfrm>
          <a:prstGeom prst="rect">
            <a:avLst/>
          </a:prstGeom>
          <a:solidFill>
            <a:schemeClr val="tx2">
              <a:lumMod val="50000"/>
            </a:schemeClr>
          </a:solidFill>
          <a:ln w="3175" cmpd="sng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>
                    <a:lumMod val="75000"/>
                  </a:schemeClr>
                </a:solidFill>
                <a:latin typeface="Times New Roman"/>
                <a:cs typeface="Times New Roman"/>
              </a:rPr>
              <a:t>Purpose Statement</a:t>
            </a:r>
          </a:p>
        </p:txBody>
      </p:sp>
      <p:sp>
        <p:nvSpPr>
          <p:cNvPr id="24" name="Subtitle 2"/>
          <p:cNvSpPr txBox="1">
            <a:spLocks/>
          </p:cNvSpPr>
          <p:nvPr/>
        </p:nvSpPr>
        <p:spPr>
          <a:xfrm>
            <a:off x="3427239" y="1284612"/>
            <a:ext cx="2767393" cy="1031576"/>
          </a:xfrm>
          <a:prstGeom prst="rect">
            <a:avLst/>
          </a:prstGeom>
          <a:solidFill>
            <a:srgbClr val="FFFFFF"/>
          </a:solidFill>
          <a:ln>
            <a:solidFill>
              <a:srgbClr val="7F7F7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sz="1300" dirty="0">
                <a:solidFill>
                  <a:schemeClr val="tx1"/>
                </a:solidFill>
                <a:latin typeface="Times New Roman"/>
                <a:cs typeface="Times New Roman"/>
              </a:rPr>
              <a:t>The purpose of this study is to examine constraints and negotiations to recreation participation among Veterans with disabilities. </a:t>
            </a:r>
          </a:p>
        </p:txBody>
      </p:sp>
      <p:pic>
        <p:nvPicPr>
          <p:cNvPr id="28" name="Picture 26" descr="https://public.boxcloud.com/api/2.0/internal_files/271225984077/versions/285488468613/representations/jpg_paged_2048x2048/content/1.jpg?access_token=1!Fg0EM_FZvHmoGduowqGDb59sQw-pT96TLOnwC8tfuKiKevzsklslCzitkJlY8JBO9zKEBWDKBC1BfbQOqzx_-p-lFtOw29O9rB35NS3BivZhMV7m2ldptC_JKmknKGSXZRaDlqm4Q8ZI4hn7KQorqNJWjBrB5u9dRwAvmqSCQqoRbLOxcpyCjMGE_NjyPaJz14vXle01inPlUk6sFM6bTxsH2OwtnEtYlzYcwnUCPaa_qqSh1NT7xVRGm-yrgjCT-4cgYWnIwsO-UYYRRqLMFOYEGs7o6NiHqkhGDtSAtaxc13xANaQ571mA9UOsaDoJn1UHFotPMGSVu734fKLzG42SZKabQIkzRpzKJPmllvKMj-AbIgQkCu3BvWMnYquIDWZjjG3dMerS4sR3&amp;shared_link=https%3A%2F%2Funh.app.box.com%2Fs%2Fbmzp4icwapolingy7oecqc6hctrtcuwj&amp;box_client_name=box-content-preview&amp;box_client_version=1.26.0">
            <a:extLst>
              <a:ext uri="{FF2B5EF4-FFF2-40B4-BE49-F238E27FC236}">
                <a16:creationId xmlns:a16="http://schemas.microsoft.com/office/drawing/2014/main" xmlns="" id="{C602D5E8-3811-B442-BDF5-7FAF933E98BF}"/>
              </a:ext>
            </a:extLst>
          </p:cNvPr>
          <p:cNvPicPr>
            <a:picLocks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3546" y="3235846"/>
            <a:ext cx="882992" cy="627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Subtitle 2"/>
          <p:cNvSpPr txBox="1">
            <a:spLocks/>
          </p:cNvSpPr>
          <p:nvPr/>
        </p:nvSpPr>
        <p:spPr>
          <a:xfrm>
            <a:off x="3418097" y="6634474"/>
            <a:ext cx="5665165" cy="193435"/>
          </a:xfrm>
          <a:prstGeom prst="rect">
            <a:avLst/>
          </a:prstGeom>
          <a:solidFill>
            <a:srgbClr val="FFFFFF"/>
          </a:solidFill>
          <a:ln>
            <a:solidFill>
              <a:srgbClr val="7F7F7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400" dirty="0" err="1">
                <a:solidFill>
                  <a:srgbClr val="000000"/>
                </a:solidFill>
                <a:latin typeface="Times New Roman"/>
                <a:cs typeface="Times New Roman"/>
              </a:rPr>
              <a:t>Amireault</a:t>
            </a:r>
            <a:r>
              <a:rPr lang="en-US" sz="400" dirty="0">
                <a:solidFill>
                  <a:srgbClr val="000000"/>
                </a:solidFill>
                <a:latin typeface="Times New Roman"/>
                <a:cs typeface="Times New Roman"/>
              </a:rPr>
              <a:t>, S., &amp; Godin, G. (2015)., Bennett, J. L., Piatt, J. A., &amp; Van </a:t>
            </a:r>
            <a:r>
              <a:rPr lang="en-US" sz="400" dirty="0" err="1">
                <a:solidFill>
                  <a:srgbClr val="000000"/>
                </a:solidFill>
                <a:latin typeface="Times New Roman"/>
                <a:cs typeface="Times New Roman"/>
              </a:rPr>
              <a:t>Puymbroeck</a:t>
            </a:r>
            <a:r>
              <a:rPr lang="en-US" sz="400" dirty="0">
                <a:solidFill>
                  <a:srgbClr val="000000"/>
                </a:solidFill>
                <a:latin typeface="Times New Roman"/>
                <a:cs typeface="Times New Roman"/>
              </a:rPr>
              <a:t>, M. (2017), Bennett, J. L., </a:t>
            </a:r>
            <a:r>
              <a:rPr lang="en-US" sz="400" dirty="0" err="1">
                <a:solidFill>
                  <a:srgbClr val="000000"/>
                </a:solidFill>
                <a:latin typeface="Times New Roman"/>
                <a:cs typeface="Times New Roman"/>
              </a:rPr>
              <a:t>Trauntvein</a:t>
            </a:r>
            <a:r>
              <a:rPr lang="en-US" sz="400" dirty="0">
                <a:solidFill>
                  <a:srgbClr val="000000"/>
                </a:solidFill>
                <a:latin typeface="Times New Roman"/>
                <a:cs typeface="Times New Roman"/>
              </a:rPr>
              <a:t>, N., Craig, P., </a:t>
            </a:r>
            <a:r>
              <a:rPr lang="en-US" sz="400" dirty="0" err="1">
                <a:solidFill>
                  <a:srgbClr val="000000"/>
                </a:solidFill>
                <a:latin typeface="Times New Roman"/>
                <a:cs typeface="Times New Roman"/>
              </a:rPr>
              <a:t>Jeralds</a:t>
            </a:r>
            <a:r>
              <a:rPr lang="en-US" sz="400" dirty="0">
                <a:solidFill>
                  <a:srgbClr val="000000"/>
                </a:solidFill>
                <a:latin typeface="Times New Roman"/>
                <a:cs typeface="Times New Roman"/>
              </a:rPr>
              <a:t>, M., &amp; Lee, D. (2015), Crawford, D. W., Jackson, E. L., &amp; </a:t>
            </a:r>
            <a:r>
              <a:rPr lang="en-US" sz="400" dirty="0" err="1">
                <a:solidFill>
                  <a:srgbClr val="000000"/>
                </a:solidFill>
                <a:latin typeface="Times New Roman"/>
                <a:cs typeface="Times New Roman"/>
              </a:rPr>
              <a:t>Godbey</a:t>
            </a:r>
            <a:r>
              <a:rPr lang="en-US" sz="400" dirty="0">
                <a:solidFill>
                  <a:srgbClr val="000000"/>
                </a:solidFill>
                <a:latin typeface="Times New Roman"/>
                <a:cs typeface="Times New Roman"/>
              </a:rPr>
              <a:t>, G. (1991), Nelson, H. D., </a:t>
            </a:r>
            <a:r>
              <a:rPr lang="en-US" sz="400" dirty="0" err="1">
                <a:solidFill>
                  <a:srgbClr val="000000"/>
                </a:solidFill>
                <a:latin typeface="Times New Roman"/>
                <a:cs typeface="Times New Roman"/>
              </a:rPr>
              <a:t>Denneson</a:t>
            </a:r>
            <a:r>
              <a:rPr lang="en-US" sz="400" dirty="0">
                <a:solidFill>
                  <a:srgbClr val="000000"/>
                </a:solidFill>
                <a:latin typeface="Times New Roman"/>
                <a:cs typeface="Times New Roman"/>
              </a:rPr>
              <a:t>, L. M., Low, A. R., Bauer, B. W., O'Neil, M., </a:t>
            </a:r>
            <a:r>
              <a:rPr lang="en-US" sz="400" dirty="0" err="1">
                <a:solidFill>
                  <a:srgbClr val="000000"/>
                </a:solidFill>
                <a:latin typeface="Times New Roman"/>
                <a:cs typeface="Times New Roman"/>
              </a:rPr>
              <a:t>Kansagara</a:t>
            </a:r>
            <a:r>
              <a:rPr lang="en-US" sz="400" dirty="0">
                <a:solidFill>
                  <a:srgbClr val="000000"/>
                </a:solidFill>
                <a:latin typeface="Times New Roman"/>
                <a:cs typeface="Times New Roman"/>
              </a:rPr>
              <a:t>, D., &amp; </a:t>
            </a:r>
            <a:r>
              <a:rPr lang="en-US" sz="400" dirty="0" err="1">
                <a:solidFill>
                  <a:srgbClr val="000000"/>
                </a:solidFill>
                <a:latin typeface="Times New Roman"/>
                <a:cs typeface="Times New Roman"/>
              </a:rPr>
              <a:t>Teo</a:t>
            </a:r>
            <a:r>
              <a:rPr lang="en-US" sz="400" dirty="0">
                <a:solidFill>
                  <a:srgbClr val="000000"/>
                </a:solidFill>
                <a:latin typeface="Times New Roman"/>
                <a:cs typeface="Times New Roman"/>
              </a:rPr>
              <a:t>, A. R. (2017), Price, W. D., Lundberg, N. R., </a:t>
            </a:r>
            <a:r>
              <a:rPr lang="en-US" sz="400" dirty="0" err="1">
                <a:solidFill>
                  <a:srgbClr val="000000"/>
                </a:solidFill>
                <a:latin typeface="Times New Roman"/>
                <a:cs typeface="Times New Roman"/>
              </a:rPr>
              <a:t>Zabriskie</a:t>
            </a:r>
            <a:r>
              <a:rPr lang="en-US" sz="400" dirty="0">
                <a:solidFill>
                  <a:srgbClr val="000000"/>
                </a:solidFill>
                <a:latin typeface="Times New Roman"/>
                <a:cs typeface="Times New Roman"/>
              </a:rPr>
              <a:t>, R. B., &amp; Barney, K. W. (2015), &amp; Ware, J. E. Jr., </a:t>
            </a:r>
            <a:r>
              <a:rPr lang="en-US" sz="400" dirty="0" err="1">
                <a:solidFill>
                  <a:srgbClr val="000000"/>
                </a:solidFill>
                <a:latin typeface="Times New Roman"/>
                <a:cs typeface="Times New Roman"/>
              </a:rPr>
              <a:t>Kosinki</a:t>
            </a:r>
            <a:r>
              <a:rPr lang="en-US" sz="400" dirty="0">
                <a:solidFill>
                  <a:srgbClr val="000000"/>
                </a:solidFill>
                <a:latin typeface="Times New Roman"/>
                <a:cs typeface="Times New Roman"/>
              </a:rPr>
              <a:t>, M., &amp; Keller, S. (1996). </a:t>
            </a:r>
            <a:endParaRPr lang="en-US" sz="400" dirty="0">
              <a:latin typeface="Times New Roman"/>
              <a:cs typeface="Times New Roman"/>
            </a:endParaRPr>
          </a:p>
          <a:p>
            <a:pPr algn="l"/>
            <a:endParaRPr lang="en-US" sz="5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algn="l"/>
            <a:endParaRPr lang="en-US" sz="7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algn="l"/>
            <a:r>
              <a:rPr lang="en-US" sz="700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</a:p>
          <a:p>
            <a:pPr algn="l"/>
            <a:endParaRPr lang="en-US" sz="410" dirty="0"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479937" y="1946856"/>
            <a:ext cx="1791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C819CB4A-38CB-1749-A630-70D5DF31D643}"/>
              </a:ext>
            </a:extLst>
          </p:cNvPr>
          <p:cNvSpPr txBox="1"/>
          <p:nvPr/>
        </p:nvSpPr>
        <p:spPr>
          <a:xfrm>
            <a:off x="3367359" y="3824844"/>
            <a:ext cx="276739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dirty="0"/>
              <a:t>Figure 1: Geographic Location of Respondents </a:t>
            </a: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xmlns="" id="{2B833570-931C-5F45-879C-71CC158FFB43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3675" y="4548780"/>
            <a:ext cx="874584" cy="647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258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</TotalTime>
  <Words>461</Words>
  <Application>Microsoft Macintosh PowerPoint</Application>
  <PresentationFormat>On-screen Show (4:3)</PresentationFormat>
  <Paragraphs>45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Constraints and Negotiations to Recreation Participation  Among Military Veterans with Disabilities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Constraints And Negotiations to Recreation Participation  Among Military Veterans with Disabilities</dc:title>
  <dc:creator>Elizabeth Attisano</dc:creator>
  <cp:lastModifiedBy>Elizabeth Attisano</cp:lastModifiedBy>
  <cp:revision>8</cp:revision>
  <cp:lastPrinted>2019-03-25T21:02:33Z</cp:lastPrinted>
  <dcterms:created xsi:type="dcterms:W3CDTF">2019-03-22T21:16:22Z</dcterms:created>
  <dcterms:modified xsi:type="dcterms:W3CDTF">2019-03-25T22:21:45Z</dcterms:modified>
</cp:coreProperties>
</file>