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918400" cy="21945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40" d="100"/>
          <a:sy n="40" d="100"/>
        </p:scale>
        <p:origin x="30" y="-25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3591562"/>
            <a:ext cx="27980640" cy="7640320"/>
          </a:xfrm>
        </p:spPr>
        <p:txBody>
          <a:bodyPr anchor="b"/>
          <a:lstStyle>
            <a:lvl1pPr algn="ctr"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11526522"/>
            <a:ext cx="24688800" cy="5298438"/>
          </a:xfrm>
        </p:spPr>
        <p:txBody>
          <a:bodyPr/>
          <a:lstStyle>
            <a:lvl1pPr marL="0" indent="0" algn="ctr">
              <a:buNone/>
              <a:defRPr sz="7680"/>
            </a:lvl1pPr>
            <a:lvl2pPr marL="1463040" indent="0" algn="ctr">
              <a:buNone/>
              <a:defRPr sz="6400"/>
            </a:lvl2pPr>
            <a:lvl3pPr marL="2926080" indent="0" algn="ctr">
              <a:buNone/>
              <a:defRPr sz="5760"/>
            </a:lvl3pPr>
            <a:lvl4pPr marL="4389120" indent="0" algn="ctr">
              <a:buNone/>
              <a:defRPr sz="5120"/>
            </a:lvl4pPr>
            <a:lvl5pPr marL="5852160" indent="0" algn="ctr">
              <a:buNone/>
              <a:defRPr sz="5120"/>
            </a:lvl5pPr>
            <a:lvl6pPr marL="7315200" indent="0" algn="ctr">
              <a:buNone/>
              <a:defRPr sz="5120"/>
            </a:lvl6pPr>
            <a:lvl7pPr marL="8778240" indent="0" algn="ctr">
              <a:buNone/>
              <a:defRPr sz="5120"/>
            </a:lvl7pPr>
            <a:lvl8pPr marL="10241280" indent="0" algn="ctr">
              <a:buNone/>
              <a:defRPr sz="5120"/>
            </a:lvl8pPr>
            <a:lvl9pPr marL="11704320" indent="0" algn="ctr">
              <a:buNone/>
              <a:defRPr sz="51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879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570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5471167"/>
            <a:ext cx="28392120" cy="9128758"/>
          </a:xfrm>
        </p:spPr>
        <p:txBody>
          <a:bodyPr anchor="b"/>
          <a:lstStyle>
            <a:lvl1pPr>
              <a:defRPr sz="19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14686287"/>
            <a:ext cx="28392120" cy="4800598"/>
          </a:xfrm>
        </p:spPr>
        <p:txBody>
          <a:bodyPr/>
          <a:lstStyle>
            <a:lvl1pPr marL="0" indent="0">
              <a:buNone/>
              <a:defRPr sz="7680">
                <a:solidFill>
                  <a:schemeClr val="tx1"/>
                </a:solidFill>
              </a:defRPr>
            </a:lvl1pPr>
            <a:lvl2pPr marL="146304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2pPr>
            <a:lvl3pPr marL="29260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3891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4pPr>
            <a:lvl5pPr marL="585216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5pPr>
            <a:lvl6pPr marL="731520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6pPr>
            <a:lvl7pPr marL="877824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7pPr>
            <a:lvl8pPr marL="1024128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8pPr>
            <a:lvl9pPr marL="11704320" indent="0">
              <a:buNone/>
              <a:defRPr sz="51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15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5842000"/>
            <a:ext cx="13990320" cy="139242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5842000"/>
            <a:ext cx="13990320" cy="139242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388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168405"/>
            <a:ext cx="28392120" cy="42418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8016240"/>
            <a:ext cx="13926024" cy="117906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5379722"/>
            <a:ext cx="13994608" cy="2636518"/>
          </a:xfrm>
        </p:spPr>
        <p:txBody>
          <a:bodyPr anchor="b"/>
          <a:lstStyle>
            <a:lvl1pPr marL="0" indent="0">
              <a:buNone/>
              <a:defRPr sz="7680" b="1"/>
            </a:lvl1pPr>
            <a:lvl2pPr marL="1463040" indent="0">
              <a:buNone/>
              <a:defRPr sz="6400" b="1"/>
            </a:lvl2pPr>
            <a:lvl3pPr marL="2926080" indent="0">
              <a:buNone/>
              <a:defRPr sz="5760" b="1"/>
            </a:lvl3pPr>
            <a:lvl4pPr marL="4389120" indent="0">
              <a:buNone/>
              <a:defRPr sz="5120" b="1"/>
            </a:lvl4pPr>
            <a:lvl5pPr marL="5852160" indent="0">
              <a:buNone/>
              <a:defRPr sz="5120" b="1"/>
            </a:lvl5pPr>
            <a:lvl6pPr marL="7315200" indent="0">
              <a:buNone/>
              <a:defRPr sz="5120" b="1"/>
            </a:lvl6pPr>
            <a:lvl7pPr marL="8778240" indent="0">
              <a:buNone/>
              <a:defRPr sz="5120" b="1"/>
            </a:lvl7pPr>
            <a:lvl8pPr marL="10241280" indent="0">
              <a:buNone/>
              <a:defRPr sz="5120" b="1"/>
            </a:lvl8pPr>
            <a:lvl9pPr marL="11704320" indent="0">
              <a:buNone/>
              <a:defRPr sz="512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8016240"/>
            <a:ext cx="13994608" cy="117906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115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081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525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3159765"/>
            <a:ext cx="16664940" cy="15595600"/>
          </a:xfrm>
        </p:spPr>
        <p:txBody>
          <a:bodyPr/>
          <a:lstStyle>
            <a:lvl1pPr>
              <a:defRPr sz="10240"/>
            </a:lvl1pPr>
            <a:lvl2pPr>
              <a:defRPr sz="8960"/>
            </a:lvl2pPr>
            <a:lvl3pPr>
              <a:defRPr sz="768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782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</p:spPr>
        <p:txBody>
          <a:bodyPr anchor="b"/>
          <a:lstStyle>
            <a:lvl1pPr>
              <a:defRPr sz="102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3159765"/>
            <a:ext cx="16664940" cy="15595600"/>
          </a:xfrm>
        </p:spPr>
        <p:txBody>
          <a:bodyPr anchor="t"/>
          <a:lstStyle>
            <a:lvl1pPr marL="0" indent="0">
              <a:buNone/>
              <a:defRPr sz="10240"/>
            </a:lvl1pPr>
            <a:lvl2pPr marL="1463040" indent="0">
              <a:buNone/>
              <a:defRPr sz="8960"/>
            </a:lvl2pPr>
            <a:lvl3pPr marL="2926080" indent="0">
              <a:buNone/>
              <a:defRPr sz="7680"/>
            </a:lvl3pPr>
            <a:lvl4pPr marL="4389120" indent="0">
              <a:buNone/>
              <a:defRPr sz="6400"/>
            </a:lvl4pPr>
            <a:lvl5pPr marL="5852160" indent="0">
              <a:buNone/>
              <a:defRPr sz="6400"/>
            </a:lvl5pPr>
            <a:lvl6pPr marL="7315200" indent="0">
              <a:buNone/>
              <a:defRPr sz="6400"/>
            </a:lvl6pPr>
            <a:lvl7pPr marL="8778240" indent="0">
              <a:buNone/>
              <a:defRPr sz="6400"/>
            </a:lvl7pPr>
            <a:lvl8pPr marL="10241280" indent="0">
              <a:buNone/>
              <a:defRPr sz="6400"/>
            </a:lvl8pPr>
            <a:lvl9pPr marL="11704320" indent="0">
              <a:buNone/>
              <a:defRPr sz="6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6583680"/>
            <a:ext cx="10617041" cy="12197082"/>
          </a:xfrm>
        </p:spPr>
        <p:txBody>
          <a:bodyPr/>
          <a:lstStyle>
            <a:lvl1pPr marL="0" indent="0">
              <a:buNone/>
              <a:defRPr sz="5120"/>
            </a:lvl1pPr>
            <a:lvl2pPr marL="1463040" indent="0">
              <a:buNone/>
              <a:defRPr sz="4480"/>
            </a:lvl2pPr>
            <a:lvl3pPr marL="2926080" indent="0">
              <a:buNone/>
              <a:defRPr sz="3840"/>
            </a:lvl3pPr>
            <a:lvl4pPr marL="4389120" indent="0">
              <a:buNone/>
              <a:defRPr sz="3200"/>
            </a:lvl4pPr>
            <a:lvl5pPr marL="5852160" indent="0">
              <a:buNone/>
              <a:defRPr sz="3200"/>
            </a:lvl5pPr>
            <a:lvl6pPr marL="7315200" indent="0">
              <a:buNone/>
              <a:defRPr sz="3200"/>
            </a:lvl6pPr>
            <a:lvl7pPr marL="8778240" indent="0">
              <a:buNone/>
              <a:defRPr sz="3200"/>
            </a:lvl7pPr>
            <a:lvl8pPr marL="10241280" indent="0">
              <a:buNone/>
              <a:defRPr sz="3200"/>
            </a:lvl8pPr>
            <a:lvl9pPr marL="11704320" indent="0">
              <a:buNone/>
              <a:defRPr sz="3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399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289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1168400"/>
            <a:ext cx="7098030" cy="1859788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1168400"/>
            <a:ext cx="20882610" cy="1859788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945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1168405"/>
            <a:ext cx="28392120" cy="4241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67BF4-0FE4-4001-B2F4-B54E367C73F6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20340325"/>
            <a:ext cx="1110996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20340325"/>
            <a:ext cx="7406640" cy="116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8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596A5-40B6-439D-B0EE-2BB7D75112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477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926080" rtl="0" eaLnBrk="1" latinLnBrk="0" hangingPunct="1">
        <a:lnSpc>
          <a:spcPct val="90000"/>
        </a:lnSpc>
        <a:spcBef>
          <a:spcPct val="0"/>
        </a:spcBef>
        <a:buNone/>
        <a:defRPr sz="140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31520" indent="-731520" algn="l" defTabSz="2926080" rtl="0" eaLnBrk="1" latinLnBrk="0" hangingPunct="1">
        <a:lnSpc>
          <a:spcPct val="90000"/>
        </a:lnSpc>
        <a:spcBef>
          <a:spcPts val="3200"/>
        </a:spcBef>
        <a:buFont typeface="Arial" panose="020B0604020202020204" pitchFamily="34" charset="0"/>
        <a:buChar char="•"/>
        <a:defRPr sz="896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6400" kern="1200">
          <a:solidFill>
            <a:schemeClr val="tx1"/>
          </a:solidFill>
          <a:latin typeface="+mn-lt"/>
          <a:ea typeface="+mn-ea"/>
          <a:cs typeface="+mn-cs"/>
        </a:defRPr>
      </a:lvl3pPr>
      <a:lvl4pPr marL="51206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804672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950976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2435840" indent="-731520" algn="l" defTabSz="2926080" rtl="0" eaLnBrk="1" latinLnBrk="0" hangingPunct="1">
        <a:lnSpc>
          <a:spcPct val="90000"/>
        </a:lnSpc>
        <a:spcBef>
          <a:spcPts val="1600"/>
        </a:spcBef>
        <a:buFont typeface="Arial" panose="020B0604020202020204" pitchFamily="34" charset="0"/>
        <a:buChar char="•"/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1pPr>
      <a:lvl2pPr marL="14630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2pPr>
      <a:lvl3pPr marL="29260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3pPr>
      <a:lvl4pPr marL="43891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4pPr>
      <a:lvl5pPr marL="585216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5pPr>
      <a:lvl6pPr marL="731520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6pPr>
      <a:lvl7pPr marL="877824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7pPr>
      <a:lvl8pPr marL="1024128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8pPr>
      <a:lvl9pPr marL="11704320" algn="l" defTabSz="2926080" rtl="0" eaLnBrk="1" latinLnBrk="0" hangingPunct="1">
        <a:defRPr sz="57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198D666-FE52-40F0-9ED2-F4E41BC174F2}"/>
              </a:ext>
            </a:extLst>
          </p:cNvPr>
          <p:cNvSpPr/>
          <p:nvPr/>
        </p:nvSpPr>
        <p:spPr>
          <a:xfrm>
            <a:off x="3526969" y="359230"/>
            <a:ext cx="25864457" cy="291737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F66833-3FED-4D22-AB56-023A93774936}"/>
              </a:ext>
            </a:extLst>
          </p:cNvPr>
          <p:cNvSpPr txBox="1"/>
          <p:nvPr/>
        </p:nvSpPr>
        <p:spPr>
          <a:xfrm>
            <a:off x="6225883" y="422876"/>
            <a:ext cx="29217256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Cooperative Control of Multi-Agent Systems in Robotic Applications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594291-6DB7-4D24-88EA-70721D15C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2879" y="422876"/>
            <a:ext cx="2111083" cy="223157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6A9EB17-69BA-4896-9519-65580B415A73}"/>
              </a:ext>
            </a:extLst>
          </p:cNvPr>
          <p:cNvSpPr txBox="1"/>
          <p:nvPr/>
        </p:nvSpPr>
        <p:spPr>
          <a:xfrm>
            <a:off x="12414641" y="1488612"/>
            <a:ext cx="808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Himadri Basu, Se Young Yoon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E49FD2-9A7D-42C6-9E60-17B15B2B59FA}"/>
              </a:ext>
            </a:extLst>
          </p:cNvPr>
          <p:cNvSpPr txBox="1"/>
          <p:nvPr/>
        </p:nvSpPr>
        <p:spPr>
          <a:xfrm>
            <a:off x="5304803" y="2364151"/>
            <a:ext cx="2490305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Mechatronics and Controls Lab, Department of Electrical and Computer Engineering, University of New Hampshire</a:t>
            </a:r>
          </a:p>
          <a:p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3300" dirty="0"/>
          </a:p>
        </p:txBody>
      </p:sp>
      <p:pic>
        <p:nvPicPr>
          <p:cNvPr id="11" name="Picture 12" descr="Related image">
            <a:extLst>
              <a:ext uri="{FF2B5EF4-FFF2-40B4-BE49-F238E27FC236}">
                <a16:creationId xmlns:a16="http://schemas.microsoft.com/office/drawing/2014/main" id="{63A67C67-2BE2-41C0-BE4E-FD16BCB86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58" y="14569050"/>
            <a:ext cx="8294913" cy="5363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E4D940C-3803-4F5A-B0D9-74B91B00711F}"/>
              </a:ext>
            </a:extLst>
          </p:cNvPr>
          <p:cNvSpPr txBox="1"/>
          <p:nvPr/>
        </p:nvSpPr>
        <p:spPr>
          <a:xfrm>
            <a:off x="7550877" y="20183313"/>
            <a:ext cx="3730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171512B-4198-48D5-B490-4272DEFA5B50}"/>
              </a:ext>
            </a:extLst>
          </p:cNvPr>
          <p:cNvSpPr txBox="1"/>
          <p:nvPr/>
        </p:nvSpPr>
        <p:spPr>
          <a:xfrm>
            <a:off x="489858" y="20922560"/>
            <a:ext cx="1877785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R. Seth, The Forest Fire Alarm, https://www.yankodesign.com/2014/07/07/the-forest-fire-alarm/, 2014.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E681148-2ED5-4F47-B85E-1E6ADFA98F2A}"/>
              </a:ext>
            </a:extLst>
          </p:cNvPr>
          <p:cNvSpPr/>
          <p:nvPr/>
        </p:nvSpPr>
        <p:spPr>
          <a:xfrm>
            <a:off x="489858" y="3710790"/>
            <a:ext cx="9046028" cy="9645982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DB3B4F-005C-4E3E-8CB0-5DAF5E67DFDA}"/>
              </a:ext>
            </a:extLst>
          </p:cNvPr>
          <p:cNvSpPr txBox="1"/>
          <p:nvPr/>
        </p:nvSpPr>
        <p:spPr>
          <a:xfrm>
            <a:off x="849037" y="3856430"/>
            <a:ext cx="8686849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Problem: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Synchronize</a:t>
            </a:r>
            <a:r>
              <a:rPr lang="en-US" sz="3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 of autonomous dynamic systems under unreliable communication and limited access to the synchronization signals.</a:t>
            </a:r>
          </a:p>
          <a:p>
            <a:pPr algn="just"/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BD8647F-02E5-4AEA-9D7E-6FDD94E92349}"/>
              </a:ext>
            </a:extLst>
          </p:cNvPr>
          <p:cNvSpPr txBox="1"/>
          <p:nvPr/>
        </p:nvSpPr>
        <p:spPr>
          <a:xfrm>
            <a:off x="2960168" y="5573172"/>
            <a:ext cx="65314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Formulation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9E984B6-F465-4CC7-BB79-B8A70284B1E9}"/>
                  </a:ext>
                </a:extLst>
              </p:cNvPr>
              <p:cNvSpPr txBox="1"/>
              <p:nvPr/>
            </p:nvSpPr>
            <p:spPr>
              <a:xfrm>
                <a:off x="728756" y="6353878"/>
                <a:ext cx="9428810" cy="47147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Leader dynamics: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33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acc>
                    <m:r>
                      <a:rPr lang="en-US" sz="33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300" b="0" i="1" dirty="0" smtClean="0">
                        <a:latin typeface="Cambria Math" panose="02040503050406030204" pitchFamily="18" charset="0"/>
                      </a:rPr>
                      <m:t>𝑆𝑤</m:t>
                    </m:r>
                    <m:r>
                      <a:rPr lang="en-US" sz="3300" b="0" i="0" dirty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Follower dynamics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d>
                    <m:r>
                      <a:rPr lang="en-US" sz="33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Sensed output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e>
                      <m:sup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𝑡h</m:t>
                        </m:r>
                      </m:sup>
                    </m:sSup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follower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𝑤</m:t>
                            </m:r>
                          </m:sub>
                        </m:sSub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  <m:d>
                      <m:d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𝑤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Tracking signal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=1,⋯,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33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  <m:r>
                      <a:rPr lang="en-US" sz="33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33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33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switching signal that causes transition between the communication networks and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 number of followers.</a:t>
                </a:r>
              </a:p>
              <a:p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9E984B6-F465-4CC7-BB79-B8A70284B1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756" y="6353878"/>
                <a:ext cx="9428810" cy="4714752"/>
              </a:xfrm>
              <a:prstGeom prst="rect">
                <a:avLst/>
              </a:prstGeom>
              <a:blipFill>
                <a:blip r:embed="rId4"/>
                <a:stretch>
                  <a:fillRect l="-1746" t="-18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4BC7CA7-D4A6-4274-8A84-4D0600B7E939}"/>
                  </a:ext>
                </a:extLst>
              </p:cNvPr>
              <p:cNvSpPr txBox="1"/>
              <p:nvPr/>
            </p:nvSpPr>
            <p:spPr>
              <a:xfrm>
                <a:off x="608941" y="10662197"/>
                <a:ext cx="8807130" cy="2384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Goal</a:t>
                </a:r>
              </a:p>
              <a:p>
                <a:r>
                  <a:rPr lang="en-US" sz="3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Design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=1,2,⋯,</m:t>
                    </m:r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r>
                  <a:rPr lang="en-US" sz="3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the followers such that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33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sz="33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sz="330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lim</m:t>
                            </m:r>
                          </m:e>
                          <m:lim>
                            <m:r>
                              <a:rPr lang="en-US" sz="33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  <m:r>
                              <a:rPr lang="en-US" sz="33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sSub>
                          <m:sSubPr>
                            <m:ctrlPr>
                              <a:rPr lang="en-US" sz="33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sz="33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)=0</m:t>
                        </m:r>
                      </m:e>
                    </m:func>
                    <m:r>
                      <a:rPr lang="en-US" sz="33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∀</m:t>
                    </m:r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𝑤</m:t>
                    </m:r>
                    <m:d>
                      <m:dPr>
                        <m:ctrlP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d>
                      <m:dPr>
                        <m:ctrlP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3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sz="33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while the follower agents’ dynamics are internally stable when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US" sz="33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=0.</m:t>
                    </m:r>
                  </m:oMath>
                </a14:m>
                <a:endParaRPr lang="en-US" sz="33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4BC7CA7-D4A6-4274-8A84-4D0600B7E9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941" y="10662197"/>
                <a:ext cx="8807130" cy="2384627"/>
              </a:xfrm>
              <a:prstGeom prst="rect">
                <a:avLst/>
              </a:prstGeom>
              <a:blipFill>
                <a:blip r:embed="rId5"/>
                <a:stretch>
                  <a:fillRect l="-1869" t="-4604" r="-3045" b="-7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14" descr="Related image">
            <a:extLst>
              <a:ext uri="{FF2B5EF4-FFF2-40B4-BE49-F238E27FC236}">
                <a16:creationId xmlns:a16="http://schemas.microsoft.com/office/drawing/2014/main" id="{83413582-B46A-47DF-A604-4A14049CB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230" y="14569485"/>
            <a:ext cx="8558153" cy="5362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274BCCC-CFA5-4327-9F77-FE774CC79E50}"/>
              </a:ext>
            </a:extLst>
          </p:cNvPr>
          <p:cNvSpPr txBox="1"/>
          <p:nvPr/>
        </p:nvSpPr>
        <p:spPr>
          <a:xfrm>
            <a:off x="1710274" y="13609403"/>
            <a:ext cx="163495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Motivating Example: Extinguishing forest fire with multiple quadcopters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8DFD9EC-160A-4CE1-9F9D-3458883407C5}"/>
              </a:ext>
            </a:extLst>
          </p:cNvPr>
          <p:cNvSpPr/>
          <p:nvPr/>
        </p:nvSpPr>
        <p:spPr>
          <a:xfrm>
            <a:off x="9889144" y="3679429"/>
            <a:ext cx="7513124" cy="3803660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412556-CF08-4B62-B4D2-CE650FA8465D}"/>
              </a:ext>
            </a:extLst>
          </p:cNvPr>
          <p:cNvSpPr txBox="1"/>
          <p:nvPr/>
        </p:nvSpPr>
        <p:spPr>
          <a:xfrm>
            <a:off x="10004847" y="3867298"/>
            <a:ext cx="7393309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among the firefighting quadcopters is limited by the obstacles such as trees, mountains etc.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of the quadcopters can capture only a small portion of the blaze owing to their limited field of view.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1528C25-304A-4ADA-A56F-2579A58595E4}"/>
              </a:ext>
            </a:extLst>
          </p:cNvPr>
          <p:cNvSpPr txBox="1"/>
          <p:nvPr/>
        </p:nvSpPr>
        <p:spPr>
          <a:xfrm>
            <a:off x="12414641" y="3712601"/>
            <a:ext cx="29207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68D7B8D-982E-4C96-8985-59148B46DE5B}"/>
              </a:ext>
            </a:extLst>
          </p:cNvPr>
          <p:cNvSpPr/>
          <p:nvPr/>
        </p:nvSpPr>
        <p:spPr>
          <a:xfrm>
            <a:off x="9878786" y="8609694"/>
            <a:ext cx="7513124" cy="4747077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4F801D5-FE84-44A1-8D57-7A5A99E73DAF}"/>
              </a:ext>
            </a:extLst>
          </p:cNvPr>
          <p:cNvSpPr txBox="1"/>
          <p:nvPr/>
        </p:nvSpPr>
        <p:spPr>
          <a:xfrm>
            <a:off x="12751297" y="8537532"/>
            <a:ext cx="3788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Remedy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21C6664-3C7E-4D14-8C52-E20562989986}"/>
                  </a:ext>
                </a:extLst>
              </p:cNvPr>
              <p:cNvSpPr txBox="1"/>
              <p:nvPr/>
            </p:nvSpPr>
            <p:spPr>
              <a:xfrm>
                <a:off x="9889145" y="9084339"/>
                <a:ext cx="7387063" cy="41549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the quadcopters should collectively gather all the necessary information required to construct a global view of the situation.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Even though the network is switching, there should exist a non-zero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𝑣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time-interval such that, all the followers are “jointly connected” during that interval.</a:t>
                </a:r>
              </a:p>
            </p:txBody>
          </p:sp>
        </mc:Choice>
        <mc:Fallback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521C6664-3C7E-4D14-8C52-E205629899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9145" y="9084339"/>
                <a:ext cx="7387063" cy="4154984"/>
              </a:xfrm>
              <a:prstGeom prst="rect">
                <a:avLst/>
              </a:prstGeom>
              <a:blipFill>
                <a:blip r:embed="rId7"/>
                <a:stretch>
                  <a:fillRect l="-1980" t="-2199" r="-3300" b="-41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37">
            <a:extLst>
              <a:ext uri="{FF2B5EF4-FFF2-40B4-BE49-F238E27FC236}">
                <a16:creationId xmlns:a16="http://schemas.microsoft.com/office/drawing/2014/main" id="{FA95D800-EDA6-4D65-94AE-7B7ECEC99D20}"/>
              </a:ext>
            </a:extLst>
          </p:cNvPr>
          <p:cNvSpPr/>
          <p:nvPr/>
        </p:nvSpPr>
        <p:spPr>
          <a:xfrm>
            <a:off x="17745169" y="3710789"/>
            <a:ext cx="14872481" cy="7357841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54AB1F0-5D31-4769-BC95-BE6A9B50E479}"/>
              </a:ext>
            </a:extLst>
          </p:cNvPr>
          <p:cNvSpPr txBox="1"/>
          <p:nvPr/>
        </p:nvSpPr>
        <p:spPr>
          <a:xfrm>
            <a:off x="22468114" y="3701185"/>
            <a:ext cx="66620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Problem Assumptions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9E822D8-3016-4B17-A614-7164064E477B}"/>
                  </a:ext>
                </a:extLst>
              </p:cNvPr>
              <p:cNvSpPr txBox="1"/>
              <p:nvPr/>
            </p:nvSpPr>
            <p:spPr>
              <a:xfrm>
                <a:off x="17756330" y="4409071"/>
                <a:ext cx="15162070" cy="4751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Leader dynamics is marginally stable.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Given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𝑤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the pair </a:t>
                </a:r>
                <a14:m>
                  <m:oMath xmlns:m="http://schemas.openxmlformats.org/officeDocument/2006/math">
                    <m:r>
                      <a:rPr lang="en-US" sz="33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stabilizable.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Given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𝑤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=−</m:t>
                    </m:r>
                    <m:d>
                      <m:d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𝐷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33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t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here exists a unique solution pair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to the regulator equations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,0=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𝑋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Given the switching instants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,⋯,</m:t>
                    </m:r>
                    <m:r>
                      <m:rPr>
                        <m:sty m:val="p"/>
                      </m:rPr>
                      <a:rPr lang="en-US" sz="33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t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here exists a subsequence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{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}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of {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: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=0,1,2,⋯,}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with uniformly bounded time intervals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𝑘</m:t>
                            </m:r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+1</m:t>
                            </m:r>
                          </m:sub>
                        </m:sSub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&lt;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𝑣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for some positive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𝑣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such that the “joint connectivity” requirements (1) and “combined detectability” property (2) hold.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9E822D8-3016-4B17-A614-7164064E47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56330" y="4409071"/>
                <a:ext cx="15162070" cy="4751429"/>
              </a:xfrm>
              <a:prstGeom prst="rect">
                <a:avLst/>
              </a:prstGeom>
              <a:blipFill>
                <a:blip r:embed="rId8"/>
                <a:stretch>
                  <a:fillRect l="-965" t="-17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15B148D3-D9BF-4505-B79D-F180FFD2D3EF}"/>
                  </a:ext>
                </a:extLst>
              </p:cNvPr>
              <p:cNvSpPr txBox="1"/>
              <p:nvPr/>
            </p:nvSpPr>
            <p:spPr>
              <a:xfrm>
                <a:off x="17881843" y="8735456"/>
                <a:ext cx="15047718" cy="22373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the followers form a strongly connected partition of the directed graph </a:t>
                </a:r>
                <a14:m>
                  <m:oMath xmlns:m="http://schemas.openxmlformats.org/officeDocument/2006/math">
                    <m:nary>
                      <m:naryPr>
                        <m:chr m:val="⋃"/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sz="33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brk m:alnAt="23"/>
                              </m:rP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sub>
                      <m:sup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</m:sup>
                      <m:e>
                        <m:sSub>
                          <m:sSub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3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𝒢</m:t>
                            </m:r>
                          </m:e>
                          <m: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𝜎</m:t>
                            </m:r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33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sub>
                        </m:sSub>
                      </m:e>
                    </m:nary>
                    <m:r>
                      <a:rPr lang="en-US" sz="33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𝒢</m:t>
                        </m:r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sub>
                    </m:sSub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denotes the communication digraph at switching instant </a:t>
                </a:r>
                <a14:m>
                  <m:oMath xmlns:m="http://schemas.openxmlformats.org/officeDocument/2006/math"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𝑡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+mj-lt"/>
                  <a:buAutoNum type="arabicPeriod"/>
                </a:pPr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pair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3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𝑆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nary>
                          <m:naryPr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naryPr>
                          <m:sub>
                            <m:sSub>
                              <m:sSubPr>
                                <m:ctrlP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brk m:alnAt="23"/>
                                  </m:rP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brk m:alnAt="23"/>
                                      </m:rP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𝑖</m:t>
                                    </m:r>
                                  </m:e>
                                  <m:sub>
                                    <m:r>
                                      <m:rPr>
                                        <m:brk m:alnAt="23"/>
                                      </m:rP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𝑘</m:t>
                                    </m:r>
                                  </m:sub>
                                </m:sSub>
                              </m:sub>
                            </m:sSub>
                          </m:sub>
                          <m:sup>
                            <m:sSub>
                              <m:sSubPr>
                                <m:ctrlP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b="0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𝑡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𝑖</m:t>
                                    </m:r>
                                  </m:e>
                                  <m:sub>
                                    <m: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𝑘</m:t>
                                    </m:r>
                                    <m: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+1</m:t>
                                    </m:r>
                                  </m:sub>
                                </m:sSub>
                              </m:sub>
                            </m:sSub>
                          </m:sup>
                          <m:e>
                            <m:sSub>
                              <m:sSubPr>
                                <m:ctrlP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̅"/>
                                    <m:ctrlP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3300" b="0" i="1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𝐶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𝑤</m:t>
                                </m:r>
                              </m:sub>
                            </m:sSub>
                          </m:e>
                        </m:nary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,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33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detectable,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e>
                        </m:acc>
                      </m:e>
                      <m:sub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𝑤</m:t>
                        </m:r>
                      </m:sub>
                    </m:sSub>
                    <m:r>
                      <a:rPr lang="en-US" sz="33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sSubSup>
                                  <m:sSubSupPr>
                                    <m:ctrlP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𝑤</m:t>
                                    </m:r>
                                  </m:sub>
                                  <m:sup>
                                    <m: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𝑇</m:t>
                                    </m:r>
                                  </m:sup>
                                </m:sSubSup>
                              </m:e>
                              <m:sub>
                                <m: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3300" b="0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,⋯,</m:t>
                            </m:r>
                            <m:sSubSup>
                              <m:sSubSupPr>
                                <m:ctrlP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𝐶</m:t>
                                </m:r>
                              </m:e>
                              <m:sub>
                                <m:sSub>
                                  <m:sSubPr>
                                    <m:ctrlP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𝑤</m:t>
                                    </m:r>
                                  </m:e>
                                  <m:sub>
                                    <m:r>
                                      <a:rPr lang="en-US" sz="3300" b="0" i="1" dirty="0" smtClean="0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𝑁</m:t>
                                    </m:r>
                                  </m:sub>
                                </m:sSub>
                              </m:sub>
                              <m:sup>
                                <m:r>
                                  <a:rPr lang="en-US" sz="3300" b="0" i="1" dirty="0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sup>
                            </m:sSubSup>
                          </m:e>
                        </m:d>
                      </m:e>
                      <m:sup>
                        <m:r>
                          <a:rPr lang="en-US" sz="33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en-US" sz="33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15B148D3-D9BF-4505-B79D-F180FFD2D3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81843" y="8735456"/>
                <a:ext cx="15047718" cy="2237344"/>
              </a:xfrm>
              <a:prstGeom prst="rect">
                <a:avLst/>
              </a:prstGeom>
              <a:blipFill>
                <a:blip r:embed="rId9"/>
                <a:stretch>
                  <a:fillRect l="-932" t="-40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ectangle 42">
            <a:extLst>
              <a:ext uri="{FF2B5EF4-FFF2-40B4-BE49-F238E27FC236}">
                <a16:creationId xmlns:a16="http://schemas.microsoft.com/office/drawing/2014/main" id="{D78047F2-7D10-489B-A988-8FD5B5DA7EE2}"/>
              </a:ext>
            </a:extLst>
          </p:cNvPr>
          <p:cNvSpPr/>
          <p:nvPr/>
        </p:nvSpPr>
        <p:spPr>
          <a:xfrm>
            <a:off x="17734810" y="11321260"/>
            <a:ext cx="14882840" cy="2996029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EBC6CAD-6A33-4670-B908-5F816571FBDB}"/>
              </a:ext>
            </a:extLst>
          </p:cNvPr>
          <p:cNvSpPr txBox="1"/>
          <p:nvPr/>
        </p:nvSpPr>
        <p:spPr>
          <a:xfrm>
            <a:off x="20247429" y="11390001"/>
            <a:ext cx="11103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Distributed state estimation and control algorithm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6F225E5E-1122-4E31-A539-AAE6E69CFC39}"/>
                  </a:ext>
                </a:extLst>
              </p:cNvPr>
              <p:cNvSpPr/>
              <p:nvPr/>
            </p:nvSpPr>
            <p:spPr>
              <a:xfrm>
                <a:off x="17881843" y="12101993"/>
                <a:ext cx="8521628" cy="9408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Control law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33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sz="33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en-US" sz="33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sz="33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𝐾</m:t>
                                      </m:r>
                                    </m:e>
                                    <m:sub>
                                      <m:r>
                                        <m:rPr>
                                          <m:brk m:alnAt="7"/>
                                        </m:rPr>
                                        <a:rPr lang="en-US" sz="33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sub>
                                  <m:r>
                                    <m:rPr>
                                      <m:brk m:alnAt="7"/>
                                    </m:rPr>
                                    <a:rPr lang="en-US" sz="33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sz="33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sSub>
                                    <m:sSubPr>
                                      <m:ctrlPr>
                                        <a:rPr lang="en-US" sz="33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3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𝐾</m:t>
                                      </m:r>
                                    </m:e>
                                    <m:sub>
                                      <m:r>
                                        <a:rPr lang="en-US" sz="3300" b="0" i="1" smtClean="0"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  <m:sub>
                                  <m:r>
                                    <a:rPr lang="en-US" sz="3300" b="0" i="1" smtClean="0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3300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sz="33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sz="33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m:rPr>
                                      <m:brk m:alnAt="7"/>
                                    </m:rPr>
                                    <a:rPr lang="en-US" sz="33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lang="en-US" sz="33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3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𝜂</m:t>
                                  </m:r>
                                </m:e>
                                <m:sub>
                                  <m:r>
                                    <a:rPr lang="en-US" sz="3300" i="1"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=1,2,⋯,</m:t>
                    </m:r>
                    <m:r>
                      <a:rPr lang="en-US" sz="33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</m:oMath>
                </a14:m>
                <a:r>
                  <a:rPr lang="en-US" sz="33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6F225E5E-1122-4E31-A539-AAE6E69CFC3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81843" y="12101993"/>
                <a:ext cx="8521628" cy="940899"/>
              </a:xfrm>
              <a:prstGeom prst="rect">
                <a:avLst/>
              </a:prstGeom>
              <a:blipFill>
                <a:blip r:embed="rId10"/>
                <a:stretch>
                  <a:fillRect l="-1931" r="-930" b="-32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7123A26-0098-4C47-9659-2EBF423CBCF0}"/>
                  </a:ext>
                </a:extLst>
              </p:cNvPr>
              <p:cNvSpPr txBox="1"/>
              <p:nvPr/>
            </p:nvSpPr>
            <p:spPr>
              <a:xfrm>
                <a:off x="17792778" y="12869243"/>
                <a:ext cx="13415348" cy="1360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300" b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3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3300" b="0" i="1" smtClean="0">
                                <a:latin typeface="Cambria Math" panose="02040503050406030204" pitchFamily="18" charset="0"/>
                              </a:rPr>
                              <m:t>𝜂</m:t>
                            </m:r>
                          </m:e>
                        </m:acc>
                      </m:e>
                      <m:sub>
                        <m:r>
                          <a:rPr lang="en-US" sz="33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300" i="1">
                        <a:latin typeface="Cambria Math" panose="02040503050406030204" pitchFamily="18" charset="0"/>
                      </a:rPr>
                      <m:t>𝑆</m:t>
                    </m:r>
                    <m:sSub>
                      <m:sSubPr>
                        <m:ctrlPr>
                          <a:rPr lang="en-US" sz="33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300" i="1"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33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sz="33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300" i="1">
                        <a:latin typeface="Cambria Math" panose="02040503050406030204" pitchFamily="18" charset="0"/>
                      </a:rPr>
                      <m:t>𝜇</m:t>
                    </m:r>
                    <m:d>
                      <m:dPr>
                        <m:ctrlPr>
                          <a:rPr lang="en-US" sz="33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0 ,</m:t>
                            </m:r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sub>
                        </m:sSub>
                        <m:sSub>
                          <m:sSubPr>
                            <m:ctrlPr>
                              <a:rPr lang="en-US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33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sz="33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𝑤</m:t>
                                </m:r>
                              </m:sub>
                            </m:sSub>
                          </m:e>
                          <m:sub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sub>
                        </m:sSub>
                        <m:d>
                          <m:dPr>
                            <m:ctrlPr>
                              <a:rPr lang="en-US" sz="33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𝑤</m:t>
                            </m:r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33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𝜂</m:t>
                                </m:r>
                              </m:e>
                              <m:sub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  <m:r>
                          <a:rPr lang="en-US" sz="3300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300" i="1">
                            <a:latin typeface="Cambria Math" panose="02040503050406030204" pitchFamily="18" charset="0"/>
                          </a:rPr>
                          <m:t>𝜇</m:t>
                        </m:r>
                        <m:nary>
                          <m:naryPr>
                            <m:chr m:val="∑"/>
                            <m:supHide m:val="on"/>
                            <m:ctrlPr>
                              <a:rPr lang="en-US" sz="33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7"/>
                              </m:rPr>
                              <a:rPr lang="en-US" sz="3300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lang="en-US" sz="3300" i="1">
                                <a:latin typeface="Cambria Math" panose="02040503050406030204" pitchFamily="18" charset="0"/>
                              </a:rPr>
                              <m:t>∈</m:t>
                            </m:r>
                            <m:sSub>
                              <m:sSubPr>
                                <m:ctrlPr>
                                  <a:rPr lang="en-US" sz="33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𝒩</m:t>
                                </m:r>
                              </m:e>
                              <m:sub>
                                <m:r>
                                  <a:rPr lang="en-US" sz="33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sub>
                          <m:sup/>
                          <m:e>
                            <m:sSub>
                              <m:sSubPr>
                                <m:ctrlPr>
                                  <a:rPr lang="en-US" sz="33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𝑖𝑗</m:t>
                                </m:r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,</m:t>
                                </m:r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𝜎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US" sz="3300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sz="33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300" i="1">
                                        <a:latin typeface="Cambria Math" panose="02040503050406030204" pitchFamily="18" charset="0"/>
                                      </a:rPr>
                                      <m:t>𝜂</m:t>
                                    </m:r>
                                  </m:e>
                                  <m:sub>
                                    <m:r>
                                      <a:rPr lang="en-US" sz="3300" i="1">
                                        <a:latin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  <m:r>
                                  <a:rPr lang="en-US" sz="330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33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3300" i="1">
                                        <a:latin typeface="Cambria Math" panose="02040503050406030204" pitchFamily="18" charset="0"/>
                                      </a:rPr>
                                      <m:t>𝜂</m:t>
                                    </m:r>
                                  </m:e>
                                  <m:sub>
                                    <m:r>
                                      <a:rPr lang="en-US" sz="3300" i="1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e>
                        </m:nary>
                      </m:e>
                    </m:d>
                    <m:r>
                      <a:rPr lang="en-US" sz="3300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en-US" sz="3300" b="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300" b="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7123A26-0098-4C47-9659-2EBF423CBC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92778" y="12869243"/>
                <a:ext cx="13415348" cy="136018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A515B1B1-C0C6-4152-A393-E9B96BE85798}"/>
                  </a:ext>
                </a:extLst>
              </p:cNvPr>
              <p:cNvSpPr txBox="1"/>
              <p:nvPr/>
            </p:nvSpPr>
            <p:spPr>
              <a:xfrm>
                <a:off x="17881843" y="13621824"/>
                <a:ext cx="14231679" cy="1117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an estimated leader state by follower </a:t>
                </a:r>
                <a14:m>
                  <m:oMath xmlns:m="http://schemas.openxmlformats.org/officeDocument/2006/math">
                    <m:r>
                      <a:rPr lang="en-US" sz="33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𝑗</m:t>
                        </m:r>
                      </m:e>
                      <m:sup>
                        <m:r>
                          <a:rPr lang="en-US" sz="33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𝑡h</m:t>
                        </m:r>
                      </m:sup>
                    </m:sSup>
                  </m:oMath>
                </a14:m>
                <a:r>
                  <a:rPr lang="en-US" sz="33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follower is in its neighborhood.</a:t>
                </a:r>
              </a:p>
              <a:p>
                <a:endParaRPr lang="en-US" sz="33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A515B1B1-C0C6-4152-A393-E9B96BE857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81843" y="13621824"/>
                <a:ext cx="14231679" cy="1117037"/>
              </a:xfrm>
              <a:prstGeom prst="rect">
                <a:avLst/>
              </a:prstGeom>
              <a:blipFill>
                <a:blip r:embed="rId12"/>
                <a:stretch>
                  <a:fillRect t="-7104" r="-3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>
            <a:extLst>
              <a:ext uri="{FF2B5EF4-FFF2-40B4-BE49-F238E27FC236}">
                <a16:creationId xmlns:a16="http://schemas.microsoft.com/office/drawing/2014/main" id="{83D6750C-9D57-405C-8E7A-5C6EFF80BDA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999619" y="14699373"/>
            <a:ext cx="14618032" cy="6823351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BB8A63-7D56-4B9D-908E-9C478248A1C5}"/>
              </a:ext>
            </a:extLst>
          </p:cNvPr>
          <p:cNvSpPr txBox="1"/>
          <p:nvPr/>
        </p:nvSpPr>
        <p:spPr>
          <a:xfrm>
            <a:off x="9852697" y="7514450"/>
            <a:ext cx="790363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Leader: Dynamics of the fire outbreak</a:t>
            </a:r>
          </a:p>
          <a:p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Follower: Quadcopters</a:t>
            </a:r>
          </a:p>
        </p:txBody>
      </p:sp>
    </p:spTree>
    <p:extLst>
      <p:ext uri="{BB962C8B-B14F-4D97-AF65-F5344CB8AC3E}">
        <p14:creationId xmlns:p14="http://schemas.microsoft.com/office/powerpoint/2010/main" val="3793459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</TotalTime>
  <Words>526</Words>
  <Application>Microsoft Office PowerPoint</Application>
  <PresentationFormat>Custom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Basu, Himadri</dc:creator>
  <cp:lastModifiedBy>Basu, Himadri</cp:lastModifiedBy>
  <cp:revision>23</cp:revision>
  <dcterms:created xsi:type="dcterms:W3CDTF">2019-03-26T02:10:11Z</dcterms:created>
  <dcterms:modified xsi:type="dcterms:W3CDTF">2019-03-26T15:47:03Z</dcterms:modified>
</cp:coreProperties>
</file>