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4"/>
  </p:notesMasterIdLst>
  <p:sldIdLst>
    <p:sldId id="257" r:id="rId2"/>
    <p:sldId id="258" r:id="rId3"/>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91"/>
    <p:restoredTop sz="94684"/>
  </p:normalViewPr>
  <p:slideViewPr>
    <p:cSldViewPr snapToGrid="0" snapToObjects="1">
      <p:cViewPr>
        <p:scale>
          <a:sx n="20" d="100"/>
          <a:sy n="20" d="100"/>
        </p:scale>
        <p:origin x="1632" y="3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Users\morganjames\Library\Application%20Support\Box\Box%20Edit\Documents\415495699310\1712%20Descriptive%20Acoustic%20Statistics%20REAL(Autosaved).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morganjames/Library/Application%20Support/Box/Box%20Edit/Documents/415508691564/1712%20Perceptual%20Analysis%20(Autosaved).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morganjames\Library\Application%20Support\Box\Box%20Edit\Documents\415495699310\1712%20Descriptive%20Acoustic%20Statistics%20REAL(Autosaved).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morganjames/Library/Application%20Support/Box/Box%20Edit/Documents/415508691564/1712%20Perceptual%20Analysis%20(Autosaved).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en-US" sz="2800" dirty="0"/>
              <a:t>Intersegment Duration</a:t>
            </a:r>
            <a:r>
              <a:rPr lang="en-US" sz="2800" baseline="0" dirty="0"/>
              <a:t> (ISD) </a:t>
            </a:r>
            <a:endParaRPr lang="en-US" sz="2800" dirty="0"/>
          </a:p>
        </c:rich>
      </c:tx>
      <c:layout>
        <c:manualLayout>
          <c:xMode val="edge"/>
          <c:yMode val="edge"/>
          <c:x val="0.16720195598720849"/>
          <c:y val="5.2422010392353981E-3"/>
        </c:manualLayout>
      </c:layout>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4.8836043980406647E-2"/>
          <c:y val="9.0840919891287508E-2"/>
          <c:w val="0.92243337814473991"/>
          <c:h val="0.75346721272085559"/>
        </c:manualLayout>
      </c:layout>
      <c:barChart>
        <c:barDir val="col"/>
        <c:grouping val="clustered"/>
        <c:varyColors val="0"/>
        <c:ser>
          <c:idx val="0"/>
          <c:order val="0"/>
          <c:tx>
            <c:strRef>
              <c:f>ISD!$J$26</c:f>
              <c:strCache>
                <c:ptCount val="1"/>
                <c:pt idx="0">
                  <c:v>Treated</c:v>
                </c:pt>
              </c:strCache>
            </c:strRef>
          </c:tx>
          <c:spPr>
            <a:solidFill>
              <a:srgbClr val="00B0F0"/>
            </a:solidFill>
            <a:ln>
              <a:noFill/>
            </a:ln>
            <a:effectLst/>
          </c:spPr>
          <c:invertIfNegative val="0"/>
          <c:cat>
            <c:strRef>
              <c:f>ISD!$K$25:$M$25</c:f>
              <c:strCache>
                <c:ptCount val="3"/>
                <c:pt idx="0">
                  <c:v>Baseline</c:v>
                </c:pt>
                <c:pt idx="1">
                  <c:v>Post</c:v>
                </c:pt>
                <c:pt idx="2">
                  <c:v>Retention</c:v>
                </c:pt>
              </c:strCache>
            </c:strRef>
          </c:cat>
          <c:val>
            <c:numRef>
              <c:f>ISD!$K$26:$M$26</c:f>
              <c:numCache>
                <c:formatCode>General</c:formatCode>
                <c:ptCount val="3"/>
                <c:pt idx="0">
                  <c:v>101.621566</c:v>
                </c:pt>
                <c:pt idx="1">
                  <c:v>88.532617500000001</c:v>
                </c:pt>
                <c:pt idx="2">
                  <c:v>75.890748900000006</c:v>
                </c:pt>
              </c:numCache>
            </c:numRef>
          </c:val>
          <c:extLst>
            <c:ext xmlns:c16="http://schemas.microsoft.com/office/drawing/2014/chart" uri="{C3380CC4-5D6E-409C-BE32-E72D297353CC}">
              <c16:uniqueId val="{00000000-78EB-E740-9F95-C398A55A24D4}"/>
            </c:ext>
          </c:extLst>
        </c:ser>
        <c:dLbls>
          <c:showLegendKey val="0"/>
          <c:showVal val="0"/>
          <c:showCatName val="0"/>
          <c:showSerName val="0"/>
          <c:showPercent val="0"/>
          <c:showBubbleSize val="0"/>
        </c:dLbls>
        <c:gapWidth val="219"/>
        <c:overlap val="-27"/>
        <c:axId val="2048463920"/>
        <c:axId val="2048468528"/>
      </c:barChart>
      <c:catAx>
        <c:axId val="20484639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048468528"/>
        <c:crosses val="autoZero"/>
        <c:auto val="1"/>
        <c:lblAlgn val="ctr"/>
        <c:lblOffset val="100"/>
        <c:noMultiLvlLbl val="0"/>
      </c:catAx>
      <c:valAx>
        <c:axId val="2048468528"/>
        <c:scaling>
          <c:orientation val="minMax"/>
          <c:min val="4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48463920"/>
        <c:crosses val="autoZero"/>
        <c:crossBetween val="between"/>
      </c:valAx>
      <c:spPr>
        <a:noFill/>
        <a:ln>
          <a:noFill/>
        </a:ln>
        <a:effectLst/>
      </c:spPr>
    </c:plotArea>
    <c:legend>
      <c:legendPos val="b"/>
      <c:layout>
        <c:manualLayout>
          <c:xMode val="edge"/>
          <c:yMode val="edge"/>
          <c:x val="0.37478925869870805"/>
          <c:y val="0.94976444148991612"/>
          <c:w val="0.25042148260258384"/>
          <c:h val="3.4508955392377715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en-US" sz="2800"/>
              <a:t>Perceptual Analysis-</a:t>
            </a:r>
            <a:r>
              <a:rPr lang="en-US" sz="2800" baseline="0"/>
              <a:t> % Correct</a:t>
            </a:r>
            <a:endParaRPr lang="en-US" sz="2800"/>
          </a:p>
        </c:rich>
      </c:tx>
      <c:layout>
        <c:manualLayout>
          <c:xMode val="edge"/>
          <c:yMode val="edge"/>
          <c:x val="0.21623289242532251"/>
          <c:y val="1.8209471290868702E-2"/>
        </c:manualLayout>
      </c:layout>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graphsXphase!$A$10</c:f>
              <c:strCache>
                <c:ptCount val="1"/>
                <c:pt idx="0">
                  <c:v>smoothness</c:v>
                </c:pt>
              </c:strCache>
            </c:strRef>
          </c:tx>
          <c:spPr>
            <a:solidFill>
              <a:srgbClr val="FF0000"/>
            </a:solidFill>
            <a:ln>
              <a:noFill/>
            </a:ln>
            <a:effectLst/>
          </c:spPr>
          <c:invertIfNegative val="0"/>
          <c:cat>
            <c:strRef>
              <c:f>graphsXphase!$B$9:$D$9</c:f>
              <c:strCache>
                <c:ptCount val="3"/>
                <c:pt idx="0">
                  <c:v>baseline</c:v>
                </c:pt>
                <c:pt idx="1">
                  <c:v>post</c:v>
                </c:pt>
                <c:pt idx="2">
                  <c:v>retention</c:v>
                </c:pt>
              </c:strCache>
            </c:strRef>
          </c:cat>
          <c:val>
            <c:numRef>
              <c:f>graphsXphase!$B$10:$D$10</c:f>
              <c:numCache>
                <c:formatCode>General</c:formatCode>
                <c:ptCount val="3"/>
                <c:pt idx="0">
                  <c:v>0.24786324786324787</c:v>
                </c:pt>
                <c:pt idx="1">
                  <c:v>0.42105263157894735</c:v>
                </c:pt>
                <c:pt idx="2">
                  <c:v>0.37931034482758619</c:v>
                </c:pt>
              </c:numCache>
            </c:numRef>
          </c:val>
          <c:extLst>
            <c:ext xmlns:c16="http://schemas.microsoft.com/office/drawing/2014/chart" uri="{C3380CC4-5D6E-409C-BE32-E72D297353CC}">
              <c16:uniqueId val="{00000000-E2D4-254C-A73F-F6DF6B5FAC57}"/>
            </c:ext>
          </c:extLst>
        </c:ser>
        <c:ser>
          <c:idx val="1"/>
          <c:order val="1"/>
          <c:tx>
            <c:strRef>
              <c:f>graphsXphase!$A$11</c:f>
              <c:strCache>
                <c:ptCount val="1"/>
                <c:pt idx="0">
                  <c:v>stress</c:v>
                </c:pt>
              </c:strCache>
            </c:strRef>
          </c:tx>
          <c:spPr>
            <a:solidFill>
              <a:srgbClr val="00B0F0"/>
            </a:solidFill>
            <a:ln>
              <a:noFill/>
            </a:ln>
            <a:effectLst/>
          </c:spPr>
          <c:invertIfNegative val="0"/>
          <c:cat>
            <c:strRef>
              <c:f>graphsXphase!$B$9:$D$9</c:f>
              <c:strCache>
                <c:ptCount val="3"/>
                <c:pt idx="0">
                  <c:v>baseline</c:v>
                </c:pt>
                <c:pt idx="1">
                  <c:v>post</c:v>
                </c:pt>
                <c:pt idx="2">
                  <c:v>retention</c:v>
                </c:pt>
              </c:strCache>
            </c:strRef>
          </c:cat>
          <c:val>
            <c:numRef>
              <c:f>graphsXphase!$B$11:$D$11</c:f>
              <c:numCache>
                <c:formatCode>General</c:formatCode>
                <c:ptCount val="3"/>
                <c:pt idx="0">
                  <c:v>0.62068965517241381</c:v>
                </c:pt>
                <c:pt idx="1">
                  <c:v>0.77192982456140347</c:v>
                </c:pt>
                <c:pt idx="2">
                  <c:v>0.74137931034482762</c:v>
                </c:pt>
              </c:numCache>
            </c:numRef>
          </c:val>
          <c:extLst>
            <c:ext xmlns:c16="http://schemas.microsoft.com/office/drawing/2014/chart" uri="{C3380CC4-5D6E-409C-BE32-E72D297353CC}">
              <c16:uniqueId val="{00000001-E2D4-254C-A73F-F6DF6B5FAC57}"/>
            </c:ext>
          </c:extLst>
        </c:ser>
        <c:ser>
          <c:idx val="2"/>
          <c:order val="2"/>
          <c:tx>
            <c:strRef>
              <c:f>graphsXphase!$A$12</c:f>
              <c:strCache>
                <c:ptCount val="1"/>
                <c:pt idx="0">
                  <c:v>distortions</c:v>
                </c:pt>
              </c:strCache>
            </c:strRef>
          </c:tx>
          <c:spPr>
            <a:solidFill>
              <a:schemeClr val="accent3"/>
            </a:solidFill>
            <a:ln>
              <a:noFill/>
            </a:ln>
            <a:effectLst/>
          </c:spPr>
          <c:invertIfNegative val="0"/>
          <c:cat>
            <c:strRef>
              <c:f>graphsXphase!$B$9:$D$9</c:f>
              <c:strCache>
                <c:ptCount val="3"/>
                <c:pt idx="0">
                  <c:v>baseline</c:v>
                </c:pt>
                <c:pt idx="1">
                  <c:v>post</c:v>
                </c:pt>
                <c:pt idx="2">
                  <c:v>retention</c:v>
                </c:pt>
              </c:strCache>
            </c:strRef>
          </c:cat>
          <c:val>
            <c:numRef>
              <c:f>graphsXphase!$B$12:$D$12</c:f>
              <c:numCache>
                <c:formatCode>General</c:formatCode>
                <c:ptCount val="3"/>
                <c:pt idx="0">
                  <c:v>0.20869565217391303</c:v>
                </c:pt>
                <c:pt idx="1">
                  <c:v>0.35087719298245612</c:v>
                </c:pt>
                <c:pt idx="2">
                  <c:v>0.25862068965517243</c:v>
                </c:pt>
              </c:numCache>
            </c:numRef>
          </c:val>
          <c:extLst>
            <c:ext xmlns:c16="http://schemas.microsoft.com/office/drawing/2014/chart" uri="{C3380CC4-5D6E-409C-BE32-E72D297353CC}">
              <c16:uniqueId val="{00000002-E2D4-254C-A73F-F6DF6B5FAC57}"/>
            </c:ext>
          </c:extLst>
        </c:ser>
        <c:dLbls>
          <c:showLegendKey val="0"/>
          <c:showVal val="0"/>
          <c:showCatName val="0"/>
          <c:showSerName val="0"/>
          <c:showPercent val="0"/>
          <c:showBubbleSize val="0"/>
        </c:dLbls>
        <c:gapWidth val="150"/>
        <c:axId val="2064383408"/>
        <c:axId val="2081365024"/>
      </c:barChart>
      <c:catAx>
        <c:axId val="20643834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081365024"/>
        <c:crosses val="autoZero"/>
        <c:auto val="1"/>
        <c:lblAlgn val="ctr"/>
        <c:lblOffset val="100"/>
        <c:noMultiLvlLbl val="0"/>
      </c:catAx>
      <c:valAx>
        <c:axId val="2081365024"/>
        <c:scaling>
          <c:orientation val="minMax"/>
          <c:max val="0.8"/>
          <c:min val="0.1"/>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64383408"/>
        <c:crosses val="autoZero"/>
        <c:crossBetween val="between"/>
      </c:valAx>
      <c:spPr>
        <a:noFill/>
        <a:ln>
          <a:noFill/>
        </a:ln>
        <a:effectLst/>
      </c:spPr>
    </c:plotArea>
    <c:legend>
      <c:legendPos val="b"/>
      <c:layout>
        <c:manualLayout>
          <c:xMode val="edge"/>
          <c:yMode val="edge"/>
          <c:x val="9.8824198259257617E-2"/>
          <c:y val="0.92682964860380312"/>
          <c:w val="0.88639437262519738"/>
          <c:h val="3.9027607223060756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en-US" sz="2800" dirty="0"/>
              <a:t>Intersegment Duration</a:t>
            </a:r>
            <a:r>
              <a:rPr lang="en-US" sz="2800" baseline="0" dirty="0"/>
              <a:t> (ISD)</a:t>
            </a:r>
            <a:endParaRPr lang="en-US" sz="2800" dirty="0"/>
          </a:p>
        </c:rich>
      </c:tx>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4.8836043980406647E-2"/>
          <c:y val="9.0840919891287508E-2"/>
          <c:w val="0.92243337814473991"/>
          <c:h val="0.75346721272085559"/>
        </c:manualLayout>
      </c:layout>
      <c:barChart>
        <c:barDir val="col"/>
        <c:grouping val="clustered"/>
        <c:varyColors val="0"/>
        <c:ser>
          <c:idx val="0"/>
          <c:order val="0"/>
          <c:tx>
            <c:strRef>
              <c:f>ISD!$J$26</c:f>
              <c:strCache>
                <c:ptCount val="1"/>
                <c:pt idx="0">
                  <c:v>Treated</c:v>
                </c:pt>
              </c:strCache>
            </c:strRef>
          </c:tx>
          <c:spPr>
            <a:solidFill>
              <a:srgbClr val="00B0F0"/>
            </a:solidFill>
            <a:ln>
              <a:noFill/>
            </a:ln>
            <a:effectLst/>
          </c:spPr>
          <c:invertIfNegative val="0"/>
          <c:cat>
            <c:strRef>
              <c:f>ISD!$K$25:$M$25</c:f>
              <c:strCache>
                <c:ptCount val="3"/>
                <c:pt idx="0">
                  <c:v>Baseline</c:v>
                </c:pt>
                <c:pt idx="1">
                  <c:v>Post</c:v>
                </c:pt>
                <c:pt idx="2">
                  <c:v>Retention</c:v>
                </c:pt>
              </c:strCache>
            </c:strRef>
          </c:cat>
          <c:val>
            <c:numRef>
              <c:f>ISD!$K$26:$M$26</c:f>
              <c:numCache>
                <c:formatCode>General</c:formatCode>
                <c:ptCount val="3"/>
                <c:pt idx="0">
                  <c:v>101.621566</c:v>
                </c:pt>
                <c:pt idx="1">
                  <c:v>88.532617500000001</c:v>
                </c:pt>
                <c:pt idx="2">
                  <c:v>75.890748900000006</c:v>
                </c:pt>
              </c:numCache>
            </c:numRef>
          </c:val>
          <c:extLst>
            <c:ext xmlns:c16="http://schemas.microsoft.com/office/drawing/2014/chart" uri="{C3380CC4-5D6E-409C-BE32-E72D297353CC}">
              <c16:uniqueId val="{00000000-495E-1C45-82BB-9C89EBDE6DFC}"/>
            </c:ext>
          </c:extLst>
        </c:ser>
        <c:dLbls>
          <c:showLegendKey val="0"/>
          <c:showVal val="0"/>
          <c:showCatName val="0"/>
          <c:showSerName val="0"/>
          <c:showPercent val="0"/>
          <c:showBubbleSize val="0"/>
        </c:dLbls>
        <c:gapWidth val="219"/>
        <c:overlap val="-27"/>
        <c:axId val="2048463920"/>
        <c:axId val="2048468528"/>
      </c:barChart>
      <c:catAx>
        <c:axId val="20484639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048468528"/>
        <c:crosses val="autoZero"/>
        <c:auto val="1"/>
        <c:lblAlgn val="ctr"/>
        <c:lblOffset val="100"/>
        <c:noMultiLvlLbl val="0"/>
      </c:catAx>
      <c:valAx>
        <c:axId val="2048468528"/>
        <c:scaling>
          <c:orientation val="minMax"/>
          <c:min val="4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484639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en-US" sz="2800"/>
              <a:t>Perceptual Analysis-</a:t>
            </a:r>
            <a:r>
              <a:rPr lang="en-US" sz="2800" baseline="0"/>
              <a:t> % Correct</a:t>
            </a:r>
            <a:endParaRPr lang="en-US" sz="2800"/>
          </a:p>
        </c:rich>
      </c:tx>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graphsXphase!$A$10</c:f>
              <c:strCache>
                <c:ptCount val="1"/>
                <c:pt idx="0">
                  <c:v>smoothness</c:v>
                </c:pt>
              </c:strCache>
            </c:strRef>
          </c:tx>
          <c:spPr>
            <a:solidFill>
              <a:srgbClr val="FF0000"/>
            </a:solidFill>
            <a:ln>
              <a:noFill/>
            </a:ln>
            <a:effectLst/>
          </c:spPr>
          <c:invertIfNegative val="0"/>
          <c:cat>
            <c:strRef>
              <c:f>graphsXphase!$B$9:$D$9</c:f>
              <c:strCache>
                <c:ptCount val="3"/>
                <c:pt idx="0">
                  <c:v>baseline</c:v>
                </c:pt>
                <c:pt idx="1">
                  <c:v>post</c:v>
                </c:pt>
                <c:pt idx="2">
                  <c:v>retention</c:v>
                </c:pt>
              </c:strCache>
            </c:strRef>
          </c:cat>
          <c:val>
            <c:numRef>
              <c:f>graphsXphase!$B$10:$D$10</c:f>
              <c:numCache>
                <c:formatCode>General</c:formatCode>
                <c:ptCount val="3"/>
                <c:pt idx="0">
                  <c:v>0.24786324786324787</c:v>
                </c:pt>
                <c:pt idx="1">
                  <c:v>0.42105263157894735</c:v>
                </c:pt>
                <c:pt idx="2">
                  <c:v>0.37931034482758619</c:v>
                </c:pt>
              </c:numCache>
            </c:numRef>
          </c:val>
          <c:extLst>
            <c:ext xmlns:c16="http://schemas.microsoft.com/office/drawing/2014/chart" uri="{C3380CC4-5D6E-409C-BE32-E72D297353CC}">
              <c16:uniqueId val="{00000000-6AD0-6249-8D58-B8FD75F66F23}"/>
            </c:ext>
          </c:extLst>
        </c:ser>
        <c:ser>
          <c:idx val="1"/>
          <c:order val="1"/>
          <c:tx>
            <c:strRef>
              <c:f>graphsXphase!$A$11</c:f>
              <c:strCache>
                <c:ptCount val="1"/>
                <c:pt idx="0">
                  <c:v>stress</c:v>
                </c:pt>
              </c:strCache>
            </c:strRef>
          </c:tx>
          <c:spPr>
            <a:solidFill>
              <a:srgbClr val="00B0F0"/>
            </a:solidFill>
            <a:ln>
              <a:noFill/>
            </a:ln>
            <a:effectLst/>
          </c:spPr>
          <c:invertIfNegative val="0"/>
          <c:cat>
            <c:strRef>
              <c:f>graphsXphase!$B$9:$D$9</c:f>
              <c:strCache>
                <c:ptCount val="3"/>
                <c:pt idx="0">
                  <c:v>baseline</c:v>
                </c:pt>
                <c:pt idx="1">
                  <c:v>post</c:v>
                </c:pt>
                <c:pt idx="2">
                  <c:v>retention</c:v>
                </c:pt>
              </c:strCache>
            </c:strRef>
          </c:cat>
          <c:val>
            <c:numRef>
              <c:f>graphsXphase!$B$11:$D$11</c:f>
              <c:numCache>
                <c:formatCode>General</c:formatCode>
                <c:ptCount val="3"/>
                <c:pt idx="0">
                  <c:v>0.62068965517241381</c:v>
                </c:pt>
                <c:pt idx="1">
                  <c:v>0.77192982456140347</c:v>
                </c:pt>
                <c:pt idx="2">
                  <c:v>0.74137931034482762</c:v>
                </c:pt>
              </c:numCache>
            </c:numRef>
          </c:val>
          <c:extLst>
            <c:ext xmlns:c16="http://schemas.microsoft.com/office/drawing/2014/chart" uri="{C3380CC4-5D6E-409C-BE32-E72D297353CC}">
              <c16:uniqueId val="{00000001-6AD0-6249-8D58-B8FD75F66F23}"/>
            </c:ext>
          </c:extLst>
        </c:ser>
        <c:ser>
          <c:idx val="2"/>
          <c:order val="2"/>
          <c:tx>
            <c:strRef>
              <c:f>graphsXphase!$A$12</c:f>
              <c:strCache>
                <c:ptCount val="1"/>
                <c:pt idx="0">
                  <c:v>distortions</c:v>
                </c:pt>
              </c:strCache>
            </c:strRef>
          </c:tx>
          <c:spPr>
            <a:solidFill>
              <a:schemeClr val="accent3"/>
            </a:solidFill>
            <a:ln>
              <a:noFill/>
            </a:ln>
            <a:effectLst/>
          </c:spPr>
          <c:invertIfNegative val="0"/>
          <c:cat>
            <c:strRef>
              <c:f>graphsXphase!$B$9:$D$9</c:f>
              <c:strCache>
                <c:ptCount val="3"/>
                <c:pt idx="0">
                  <c:v>baseline</c:v>
                </c:pt>
                <c:pt idx="1">
                  <c:v>post</c:v>
                </c:pt>
                <c:pt idx="2">
                  <c:v>retention</c:v>
                </c:pt>
              </c:strCache>
            </c:strRef>
          </c:cat>
          <c:val>
            <c:numRef>
              <c:f>graphsXphase!$B$12:$D$12</c:f>
              <c:numCache>
                <c:formatCode>General</c:formatCode>
                <c:ptCount val="3"/>
                <c:pt idx="0">
                  <c:v>0.20869565217391303</c:v>
                </c:pt>
                <c:pt idx="1">
                  <c:v>0.35087719298245612</c:v>
                </c:pt>
                <c:pt idx="2">
                  <c:v>0.25862068965517243</c:v>
                </c:pt>
              </c:numCache>
            </c:numRef>
          </c:val>
          <c:extLst>
            <c:ext xmlns:c16="http://schemas.microsoft.com/office/drawing/2014/chart" uri="{C3380CC4-5D6E-409C-BE32-E72D297353CC}">
              <c16:uniqueId val="{00000002-6AD0-6249-8D58-B8FD75F66F23}"/>
            </c:ext>
          </c:extLst>
        </c:ser>
        <c:dLbls>
          <c:showLegendKey val="0"/>
          <c:showVal val="0"/>
          <c:showCatName val="0"/>
          <c:showSerName val="0"/>
          <c:showPercent val="0"/>
          <c:showBubbleSize val="0"/>
        </c:dLbls>
        <c:gapWidth val="150"/>
        <c:axId val="2064383408"/>
        <c:axId val="2081365024"/>
      </c:barChart>
      <c:catAx>
        <c:axId val="20643834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081365024"/>
        <c:crosses val="autoZero"/>
        <c:auto val="1"/>
        <c:lblAlgn val="ctr"/>
        <c:lblOffset val="100"/>
        <c:noMultiLvlLbl val="0"/>
      </c:catAx>
      <c:valAx>
        <c:axId val="2081365024"/>
        <c:scaling>
          <c:orientation val="minMax"/>
          <c:max val="0.8"/>
          <c:min val="0.1"/>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64383408"/>
        <c:crosses val="autoZero"/>
        <c:crossBetween val="between"/>
      </c:valAx>
      <c:spPr>
        <a:noFill/>
        <a:ln>
          <a:noFill/>
        </a:ln>
        <a:effectLst/>
      </c:spPr>
    </c:plotArea>
    <c:legend>
      <c:legendPos val="b"/>
      <c:layout>
        <c:manualLayout>
          <c:xMode val="edge"/>
          <c:yMode val="edge"/>
          <c:x val="0.23925716951448348"/>
          <c:y val="0.9609723539969347"/>
          <c:w val="0.59594183866015515"/>
          <c:h val="3.9027607223060756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4449BF-DCD4-2043-8814-17E53BFF7AD1}" type="datetimeFigureOut">
              <a:rPr lang="en-US" smtClean="0"/>
              <a:t>3/19/19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69949F-C1AB-C44F-84A6-0A331170C95C}" type="slidenum">
              <a:rPr lang="en-US" smtClean="0"/>
              <a:t>‹#›</a:t>
            </a:fld>
            <a:endParaRPr lang="en-US"/>
          </a:p>
        </p:txBody>
      </p:sp>
    </p:spTree>
    <p:extLst>
      <p:ext uri="{BB962C8B-B14F-4D97-AF65-F5344CB8AC3E}">
        <p14:creationId xmlns:p14="http://schemas.microsoft.com/office/powerpoint/2010/main" val="3734850782"/>
      </p:ext>
    </p:extLst>
  </p:cSld>
  <p:clrMap bg1="lt1" tx1="dk1" bg2="lt2" tx2="dk2" accent1="accent1" accent2="accent2" accent3="accent3" accent4="accent4" accent5="accent5" accent6="accent6" hlink="hlink" folHlink="folHlink"/>
  <p:notesStyle>
    <a:lvl1pPr marL="0" algn="l" defTabSz="3686650" rtl="0" eaLnBrk="1" latinLnBrk="0" hangingPunct="1">
      <a:defRPr sz="4839" kern="1200">
        <a:solidFill>
          <a:schemeClr val="tx1"/>
        </a:solidFill>
        <a:latin typeface="+mn-lt"/>
        <a:ea typeface="+mn-ea"/>
        <a:cs typeface="+mn-cs"/>
      </a:defRPr>
    </a:lvl1pPr>
    <a:lvl2pPr marL="1843326" algn="l" defTabSz="3686650" rtl="0" eaLnBrk="1" latinLnBrk="0" hangingPunct="1">
      <a:defRPr sz="4839" kern="1200">
        <a:solidFill>
          <a:schemeClr val="tx1"/>
        </a:solidFill>
        <a:latin typeface="+mn-lt"/>
        <a:ea typeface="+mn-ea"/>
        <a:cs typeface="+mn-cs"/>
      </a:defRPr>
    </a:lvl2pPr>
    <a:lvl3pPr marL="3686650" algn="l" defTabSz="3686650" rtl="0" eaLnBrk="1" latinLnBrk="0" hangingPunct="1">
      <a:defRPr sz="4839" kern="1200">
        <a:solidFill>
          <a:schemeClr val="tx1"/>
        </a:solidFill>
        <a:latin typeface="+mn-lt"/>
        <a:ea typeface="+mn-ea"/>
        <a:cs typeface="+mn-cs"/>
      </a:defRPr>
    </a:lvl3pPr>
    <a:lvl4pPr marL="5529975" algn="l" defTabSz="3686650" rtl="0" eaLnBrk="1" latinLnBrk="0" hangingPunct="1">
      <a:defRPr sz="4839" kern="1200">
        <a:solidFill>
          <a:schemeClr val="tx1"/>
        </a:solidFill>
        <a:latin typeface="+mn-lt"/>
        <a:ea typeface="+mn-ea"/>
        <a:cs typeface="+mn-cs"/>
      </a:defRPr>
    </a:lvl4pPr>
    <a:lvl5pPr marL="7373300" algn="l" defTabSz="3686650" rtl="0" eaLnBrk="1" latinLnBrk="0" hangingPunct="1">
      <a:defRPr sz="4839" kern="1200">
        <a:solidFill>
          <a:schemeClr val="tx1"/>
        </a:solidFill>
        <a:latin typeface="+mn-lt"/>
        <a:ea typeface="+mn-ea"/>
        <a:cs typeface="+mn-cs"/>
      </a:defRPr>
    </a:lvl5pPr>
    <a:lvl6pPr marL="9216625" algn="l" defTabSz="3686650" rtl="0" eaLnBrk="1" latinLnBrk="0" hangingPunct="1">
      <a:defRPr sz="4839" kern="1200">
        <a:solidFill>
          <a:schemeClr val="tx1"/>
        </a:solidFill>
        <a:latin typeface="+mn-lt"/>
        <a:ea typeface="+mn-ea"/>
        <a:cs typeface="+mn-cs"/>
      </a:defRPr>
    </a:lvl6pPr>
    <a:lvl7pPr marL="11059951" algn="l" defTabSz="3686650" rtl="0" eaLnBrk="1" latinLnBrk="0" hangingPunct="1">
      <a:defRPr sz="4839" kern="1200">
        <a:solidFill>
          <a:schemeClr val="tx1"/>
        </a:solidFill>
        <a:latin typeface="+mn-lt"/>
        <a:ea typeface="+mn-ea"/>
        <a:cs typeface="+mn-cs"/>
      </a:defRPr>
    </a:lvl7pPr>
    <a:lvl8pPr marL="12903275" algn="l" defTabSz="3686650" rtl="0" eaLnBrk="1" latinLnBrk="0" hangingPunct="1">
      <a:defRPr sz="4839" kern="1200">
        <a:solidFill>
          <a:schemeClr val="tx1"/>
        </a:solidFill>
        <a:latin typeface="+mn-lt"/>
        <a:ea typeface="+mn-ea"/>
        <a:cs typeface="+mn-cs"/>
      </a:defRPr>
    </a:lvl8pPr>
    <a:lvl9pPr marL="14746601" algn="l" defTabSz="3686650" rtl="0" eaLnBrk="1" latinLnBrk="0" hangingPunct="1">
      <a:defRPr sz="4839"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5400" dirty="0"/>
              <a:t>Connectivity refers to how regions of the brain talk to each other. Specifically, our primary hypothesis is that there will be increases in connectivity between L and R premotor cortices. It is also the case that other regions connection strength changes as a result of treatment</a:t>
            </a:r>
          </a:p>
          <a:p>
            <a:endParaRPr lang="en-US" sz="5400" dirty="0"/>
          </a:p>
          <a:p>
            <a:r>
              <a:rPr lang="en-US" sz="5400" dirty="0"/>
              <a:t>In this case, that experience is the principles of motor learning driven TEMPO treatment</a:t>
            </a:r>
            <a:endParaRPr lang="en-US" dirty="0"/>
          </a:p>
        </p:txBody>
      </p:sp>
      <p:sp>
        <p:nvSpPr>
          <p:cNvPr id="4" name="Slide Number Placeholder 3"/>
          <p:cNvSpPr>
            <a:spLocks noGrp="1"/>
          </p:cNvSpPr>
          <p:nvPr>
            <p:ph type="sldNum" sz="quarter" idx="5"/>
          </p:nvPr>
        </p:nvSpPr>
        <p:spPr/>
        <p:txBody>
          <a:bodyPr/>
          <a:lstStyle/>
          <a:p>
            <a:fld id="{1F69949F-C1AB-C44F-84A6-0A331170C95C}" type="slidenum">
              <a:rPr lang="en-US" smtClean="0"/>
              <a:t>1</a:t>
            </a:fld>
            <a:endParaRPr lang="en-US"/>
          </a:p>
        </p:txBody>
      </p:sp>
    </p:spTree>
    <p:extLst>
      <p:ext uri="{BB962C8B-B14F-4D97-AF65-F5344CB8AC3E}">
        <p14:creationId xmlns:p14="http://schemas.microsoft.com/office/powerpoint/2010/main" val="2964037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04C8AE-A152-7144-9428-3984F910000D}"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4234063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04C8AE-A152-7144-9428-3984F910000D}"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1088214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04C8AE-A152-7144-9428-3984F910000D}"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2741246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04C8AE-A152-7144-9428-3984F910000D}" type="datetimeFigureOut">
              <a:rPr lang="en-US" smtClean="0"/>
              <a:t>3/19/19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1513247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04C8AE-A152-7144-9428-3984F910000D}" type="datetimeFigureOut">
              <a:rPr lang="en-US" smtClean="0"/>
              <a:t>3/19/19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634192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04C8AE-A152-7144-9428-3984F910000D}" type="datetimeFigureOut">
              <a:rPr lang="en-US" smtClean="0"/>
              <a:t>3/19/19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2820878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04C8AE-A152-7144-9428-3984F910000D}" type="datetimeFigureOut">
              <a:rPr lang="en-US" smtClean="0"/>
              <a:t>3/19/19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695029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604C8AE-A152-7144-9428-3984F910000D}" type="datetimeFigureOut">
              <a:rPr lang="en-US" smtClean="0"/>
              <a:t>3/19/19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2080288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604C8AE-A152-7144-9428-3984F910000D}" type="datetimeFigureOut">
              <a:rPr lang="en-US" smtClean="0"/>
              <a:t>3/19/19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1151242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04C8AE-A152-7144-9428-3984F910000D}"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1402456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04C8AE-A152-7144-9428-3984F910000D}"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01DBA7-1F90-3446-944C-957303CD473B}" type="slidenum">
              <a:rPr lang="en-US" smtClean="0"/>
              <a:t>‹#›</a:t>
            </a:fld>
            <a:endParaRPr lang="en-US"/>
          </a:p>
        </p:txBody>
      </p:sp>
    </p:spTree>
    <p:extLst>
      <p:ext uri="{BB962C8B-B14F-4D97-AF65-F5344CB8AC3E}">
        <p14:creationId xmlns:p14="http://schemas.microsoft.com/office/powerpoint/2010/main" val="4146755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9604C8AE-A152-7144-9428-3984F910000D}" type="datetimeFigureOut">
              <a:rPr lang="en-US" smtClean="0"/>
              <a:t>3/19/19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EE01DBA7-1F90-3446-944C-957303CD473B}" type="slidenum">
              <a:rPr lang="en-US" smtClean="0"/>
              <a:t>‹#›</a:t>
            </a:fld>
            <a:endParaRPr lang="en-US"/>
          </a:p>
        </p:txBody>
      </p:sp>
    </p:spTree>
    <p:extLst>
      <p:ext uri="{BB962C8B-B14F-4D97-AF65-F5344CB8AC3E}">
        <p14:creationId xmlns:p14="http://schemas.microsoft.com/office/powerpoint/2010/main" val="37098180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chart" Target="../charts/chart2.xml"/><Relationship Id="rId4" Type="http://schemas.openxmlformats.org/officeDocument/2006/relationships/image" Target="../media/image2.jpeg"/><Relationship Id="rId9" Type="http://schemas.openxmlformats.org/officeDocument/2006/relationships/chart" Target="../charts/chart1.xml"/></Relationships>
</file>

<file path=ppt/slides/_rels/slide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82">
            <a:extLst>
              <a:ext uri="{FF2B5EF4-FFF2-40B4-BE49-F238E27FC236}">
                <a16:creationId xmlns:a16="http://schemas.microsoft.com/office/drawing/2014/main" id="{8C65AA3A-08A7-AF40-B0F4-AF40B975DD25}"/>
              </a:ext>
            </a:extLst>
          </p:cNvPr>
          <p:cNvSpPr/>
          <p:nvPr/>
        </p:nvSpPr>
        <p:spPr>
          <a:xfrm>
            <a:off x="35990679" y="3890404"/>
            <a:ext cx="7570376" cy="1622324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2" name="Rectangle 81">
            <a:extLst>
              <a:ext uri="{FF2B5EF4-FFF2-40B4-BE49-F238E27FC236}">
                <a16:creationId xmlns:a16="http://schemas.microsoft.com/office/drawing/2014/main" id="{06647548-6F0A-8944-995B-70BDE29E30C3}"/>
              </a:ext>
            </a:extLst>
          </p:cNvPr>
          <p:cNvSpPr/>
          <p:nvPr/>
        </p:nvSpPr>
        <p:spPr>
          <a:xfrm>
            <a:off x="28215454" y="3978733"/>
            <a:ext cx="7570376" cy="1622324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9" name="Rectangle 78">
            <a:extLst>
              <a:ext uri="{FF2B5EF4-FFF2-40B4-BE49-F238E27FC236}">
                <a16:creationId xmlns:a16="http://schemas.microsoft.com/office/drawing/2014/main" id="{AA9D9A88-B78D-AF4C-A80A-97451872683E}"/>
              </a:ext>
            </a:extLst>
          </p:cNvPr>
          <p:cNvSpPr/>
          <p:nvPr/>
        </p:nvSpPr>
        <p:spPr>
          <a:xfrm>
            <a:off x="14745594" y="19599876"/>
            <a:ext cx="13209797" cy="5274108"/>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74" name="Rectangle 73">
            <a:extLst>
              <a:ext uri="{FF2B5EF4-FFF2-40B4-BE49-F238E27FC236}">
                <a16:creationId xmlns:a16="http://schemas.microsoft.com/office/drawing/2014/main" id="{07503109-7A1A-4649-88E4-C869286B630A}"/>
              </a:ext>
            </a:extLst>
          </p:cNvPr>
          <p:cNvSpPr/>
          <p:nvPr/>
        </p:nvSpPr>
        <p:spPr>
          <a:xfrm>
            <a:off x="35990678" y="12761294"/>
            <a:ext cx="7574103" cy="11393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D4D26A64-354A-0F42-B571-36DCABBEC0B5}"/>
              </a:ext>
            </a:extLst>
          </p:cNvPr>
          <p:cNvSpPr/>
          <p:nvPr/>
        </p:nvSpPr>
        <p:spPr>
          <a:xfrm>
            <a:off x="28209528" y="12748288"/>
            <a:ext cx="7527935" cy="10850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9249123-621B-C543-89C7-E24D877E6509}"/>
              </a:ext>
            </a:extLst>
          </p:cNvPr>
          <p:cNvSpPr/>
          <p:nvPr/>
        </p:nvSpPr>
        <p:spPr>
          <a:xfrm>
            <a:off x="0" y="-1"/>
            <a:ext cx="43891200" cy="37415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3" name="TextBox 2">
            <a:extLst>
              <a:ext uri="{FF2B5EF4-FFF2-40B4-BE49-F238E27FC236}">
                <a16:creationId xmlns:a16="http://schemas.microsoft.com/office/drawing/2014/main" id="{F61B644C-131B-154F-B296-54A8DEFC4225}"/>
              </a:ext>
            </a:extLst>
          </p:cNvPr>
          <p:cNvSpPr txBox="1"/>
          <p:nvPr/>
        </p:nvSpPr>
        <p:spPr>
          <a:xfrm>
            <a:off x="7561090" y="0"/>
            <a:ext cx="29114803" cy="3856312"/>
          </a:xfrm>
          <a:prstGeom prst="rect">
            <a:avLst/>
          </a:prstGeom>
          <a:noFill/>
        </p:spPr>
        <p:txBody>
          <a:bodyPr wrap="square" rtlCol="0">
            <a:spAutoFit/>
          </a:bodyPr>
          <a:lstStyle/>
          <a:p>
            <a:pPr algn="ctr"/>
            <a:r>
              <a:rPr lang="en-US" sz="6600" dirty="0">
                <a:solidFill>
                  <a:schemeClr val="bg1"/>
                </a:solidFill>
                <a:latin typeface="Times New Roman" panose="02020603050405020304" pitchFamily="18" charset="0"/>
                <a:cs typeface="Times New Roman" panose="02020603050405020304" pitchFamily="18" charset="0"/>
              </a:rPr>
              <a:t>Resting State Functional Connectivity Analysis in Children with Childhood Apraxia of Speech Following the Treatment for Establishing Motor Program Organization (TEMPO) </a:t>
            </a:r>
          </a:p>
          <a:p>
            <a:pPr algn="ctr"/>
            <a:r>
              <a:rPr lang="en-US" sz="4659" dirty="0">
                <a:solidFill>
                  <a:schemeClr val="bg1"/>
                </a:solidFill>
                <a:latin typeface="Times New Roman" panose="02020603050405020304" pitchFamily="18" charset="0"/>
                <a:cs typeface="Times New Roman" panose="02020603050405020304" pitchFamily="18" charset="0"/>
              </a:rPr>
              <a:t>Morgan F. James, Amy E. Ramage, PhD, Jenna L. Campbell, PhD, </a:t>
            </a:r>
            <a:r>
              <a:rPr lang="en-US" sz="4659" dirty="0" err="1">
                <a:solidFill>
                  <a:schemeClr val="bg1"/>
                </a:solidFill>
                <a:latin typeface="Times New Roman" panose="02020603050405020304" pitchFamily="18" charset="0"/>
                <a:cs typeface="Times New Roman" panose="02020603050405020304" pitchFamily="18" charset="0"/>
              </a:rPr>
              <a:t>Kirrie</a:t>
            </a:r>
            <a:r>
              <a:rPr lang="en-US" sz="4659" dirty="0">
                <a:solidFill>
                  <a:schemeClr val="bg1"/>
                </a:solidFill>
                <a:latin typeface="Times New Roman" panose="02020603050405020304" pitchFamily="18" charset="0"/>
                <a:cs typeface="Times New Roman" panose="02020603050405020304" pitchFamily="18" charset="0"/>
              </a:rPr>
              <a:t> J. Ballard, PhD, Donald A. Robin, PhD</a:t>
            </a:r>
          </a:p>
        </p:txBody>
      </p:sp>
      <p:sp>
        <p:nvSpPr>
          <p:cNvPr id="4" name="Rectangle 3">
            <a:extLst>
              <a:ext uri="{FF2B5EF4-FFF2-40B4-BE49-F238E27FC236}">
                <a16:creationId xmlns:a16="http://schemas.microsoft.com/office/drawing/2014/main" id="{7871DE24-A964-C64A-A1D3-63EFF146D12A}"/>
              </a:ext>
            </a:extLst>
          </p:cNvPr>
          <p:cNvSpPr/>
          <p:nvPr/>
        </p:nvSpPr>
        <p:spPr>
          <a:xfrm>
            <a:off x="424925" y="3962023"/>
            <a:ext cx="14115819" cy="8633447"/>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5" name="Rectangle 4">
            <a:extLst>
              <a:ext uri="{FF2B5EF4-FFF2-40B4-BE49-F238E27FC236}">
                <a16:creationId xmlns:a16="http://schemas.microsoft.com/office/drawing/2014/main" id="{A9930823-FD92-C142-9E43-28C941E03744}"/>
              </a:ext>
            </a:extLst>
          </p:cNvPr>
          <p:cNvSpPr/>
          <p:nvPr/>
        </p:nvSpPr>
        <p:spPr>
          <a:xfrm>
            <a:off x="424926" y="4007561"/>
            <a:ext cx="14074322" cy="134522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6" name="TextBox 5">
            <a:extLst>
              <a:ext uri="{FF2B5EF4-FFF2-40B4-BE49-F238E27FC236}">
                <a16:creationId xmlns:a16="http://schemas.microsoft.com/office/drawing/2014/main" id="{D79D8C96-9A3D-0143-BF28-183F381BF09D}"/>
              </a:ext>
            </a:extLst>
          </p:cNvPr>
          <p:cNvSpPr txBox="1"/>
          <p:nvPr/>
        </p:nvSpPr>
        <p:spPr>
          <a:xfrm>
            <a:off x="794281" y="4274193"/>
            <a:ext cx="10883538" cy="972254"/>
          </a:xfrm>
          <a:prstGeom prst="rect">
            <a:avLst/>
          </a:prstGeom>
          <a:noFill/>
        </p:spPr>
        <p:txBody>
          <a:bodyPr wrap="square" rtlCol="0">
            <a:spAutoFit/>
          </a:bodyPr>
          <a:lstStyle/>
          <a:p>
            <a:r>
              <a:rPr lang="en-US" sz="5718" dirty="0">
                <a:solidFill>
                  <a:schemeClr val="bg1"/>
                </a:solidFill>
                <a:latin typeface="Times New Roman" panose="02020603050405020304" pitchFamily="18" charset="0"/>
                <a:cs typeface="Times New Roman" panose="02020603050405020304" pitchFamily="18" charset="0"/>
              </a:rPr>
              <a:t>Childhood Apraxia of Speech </a:t>
            </a:r>
          </a:p>
        </p:txBody>
      </p:sp>
      <p:sp>
        <p:nvSpPr>
          <p:cNvPr id="7" name="TextBox 6">
            <a:extLst>
              <a:ext uri="{FF2B5EF4-FFF2-40B4-BE49-F238E27FC236}">
                <a16:creationId xmlns:a16="http://schemas.microsoft.com/office/drawing/2014/main" id="{66B11F05-B712-C74F-A4CD-91E0FC122876}"/>
              </a:ext>
            </a:extLst>
          </p:cNvPr>
          <p:cNvSpPr txBox="1"/>
          <p:nvPr/>
        </p:nvSpPr>
        <p:spPr>
          <a:xfrm>
            <a:off x="909019" y="5751596"/>
            <a:ext cx="12194561" cy="686341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Childhood Apraxia of Speech (CAS</a:t>
            </a:r>
            <a:r>
              <a:rPr lang="en-US" sz="4800" dirty="0">
                <a:latin typeface="Times New Roman" panose="02020603050405020304" pitchFamily="18" charset="0"/>
                <a:cs typeface="Times New Roman" panose="02020603050405020304" pitchFamily="18" charset="0"/>
              </a:rPr>
              <a:t>) is a a motor programming disorder that disrupts spatial and temporal parameters for accurate production of speech sounds [1, 7]</a:t>
            </a:r>
            <a:endParaRPr lang="en-US" sz="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sz="4400" b="1" i="1" dirty="0">
                <a:latin typeface="Times New Roman" panose="02020603050405020304" pitchFamily="18" charset="0"/>
                <a:cs typeface="Times New Roman" panose="02020603050405020304" pitchFamily="18" charset="0"/>
              </a:rPr>
              <a:t>Core Perceptual Features: </a:t>
            </a:r>
          </a:p>
          <a:p>
            <a:pPr marL="1200150" lvl="1" indent="-742950">
              <a:buAutoNum type="alphaLcParenR"/>
            </a:pPr>
            <a:r>
              <a:rPr lang="en-US" sz="4400" dirty="0">
                <a:latin typeface="Times New Roman" panose="02020603050405020304" pitchFamily="18" charset="0"/>
                <a:cs typeface="Times New Roman" panose="02020603050405020304" pitchFamily="18" charset="0"/>
              </a:rPr>
              <a:t>Segmentation (</a:t>
            </a:r>
            <a:r>
              <a:rPr lang="en-US" sz="4400" i="1" dirty="0">
                <a:latin typeface="Times New Roman" panose="02020603050405020304" pitchFamily="18" charset="0"/>
                <a:cs typeface="Times New Roman" panose="02020603050405020304" pitchFamily="18" charset="0"/>
              </a:rPr>
              <a:t>longer than normal time between syllables</a:t>
            </a:r>
            <a:r>
              <a:rPr lang="en-US" sz="4400" dirty="0">
                <a:latin typeface="Times New Roman" panose="02020603050405020304" pitchFamily="18" charset="0"/>
                <a:cs typeface="Times New Roman" panose="02020603050405020304" pitchFamily="18" charset="0"/>
              </a:rPr>
              <a:t>) </a:t>
            </a:r>
          </a:p>
          <a:p>
            <a:pPr marL="1200150" lvl="1" indent="-742950">
              <a:buAutoNum type="alphaLcParenR"/>
            </a:pPr>
            <a:r>
              <a:rPr lang="en-US" sz="4400" dirty="0">
                <a:latin typeface="Times New Roman" panose="02020603050405020304" pitchFamily="18" charset="0"/>
                <a:cs typeface="Times New Roman" panose="02020603050405020304" pitchFamily="18" charset="0"/>
              </a:rPr>
              <a:t>Lack of stress contrast </a:t>
            </a:r>
            <a:r>
              <a:rPr lang="en-US" sz="4400" i="1" dirty="0">
                <a:latin typeface="Times New Roman" panose="02020603050405020304" pitchFamily="18" charset="0"/>
                <a:cs typeface="Times New Roman" panose="02020603050405020304" pitchFamily="18" charset="0"/>
              </a:rPr>
              <a:t>(PApa pronounced papa</a:t>
            </a:r>
            <a:r>
              <a:rPr lang="en-US" sz="4400" dirty="0">
                <a:latin typeface="Times New Roman" panose="02020603050405020304" pitchFamily="18" charset="0"/>
                <a:cs typeface="Times New Roman" panose="02020603050405020304" pitchFamily="18" charset="0"/>
              </a:rPr>
              <a:t>)</a:t>
            </a:r>
          </a:p>
          <a:p>
            <a:pPr marL="1200150" lvl="1" indent="-742950">
              <a:buAutoNum type="alphaLcParenR"/>
            </a:pPr>
            <a:r>
              <a:rPr lang="en-US" sz="4400" dirty="0">
                <a:latin typeface="Times New Roman" panose="02020603050405020304" pitchFamily="18" charset="0"/>
                <a:cs typeface="Times New Roman" panose="02020603050405020304" pitchFamily="18" charset="0"/>
              </a:rPr>
              <a:t>Distorted sounds </a:t>
            </a:r>
          </a:p>
        </p:txBody>
      </p:sp>
      <p:sp>
        <p:nvSpPr>
          <p:cNvPr id="8" name="Rectangle 7">
            <a:extLst>
              <a:ext uri="{FF2B5EF4-FFF2-40B4-BE49-F238E27FC236}">
                <a16:creationId xmlns:a16="http://schemas.microsoft.com/office/drawing/2014/main" id="{B062A1E2-F973-9849-BBE6-A59AA3C7A7BE}"/>
              </a:ext>
            </a:extLst>
          </p:cNvPr>
          <p:cNvSpPr/>
          <p:nvPr/>
        </p:nvSpPr>
        <p:spPr>
          <a:xfrm>
            <a:off x="424926" y="12745545"/>
            <a:ext cx="14165506" cy="12246158"/>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12" name="Rectangle 11">
            <a:extLst>
              <a:ext uri="{FF2B5EF4-FFF2-40B4-BE49-F238E27FC236}">
                <a16:creationId xmlns:a16="http://schemas.microsoft.com/office/drawing/2014/main" id="{E88B2952-DE91-1548-9CD7-FEA6A065BDBC}"/>
              </a:ext>
            </a:extLst>
          </p:cNvPr>
          <p:cNvSpPr/>
          <p:nvPr/>
        </p:nvSpPr>
        <p:spPr>
          <a:xfrm>
            <a:off x="456253" y="12746605"/>
            <a:ext cx="14134177" cy="1972046"/>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13" name="TextBox 12">
            <a:extLst>
              <a:ext uri="{FF2B5EF4-FFF2-40B4-BE49-F238E27FC236}">
                <a16:creationId xmlns:a16="http://schemas.microsoft.com/office/drawing/2014/main" id="{035CC1B1-2568-E64F-9084-AB17B0E7310E}"/>
              </a:ext>
            </a:extLst>
          </p:cNvPr>
          <p:cNvSpPr txBox="1"/>
          <p:nvPr/>
        </p:nvSpPr>
        <p:spPr>
          <a:xfrm>
            <a:off x="604438" y="12715761"/>
            <a:ext cx="11465862" cy="1852815"/>
          </a:xfrm>
          <a:prstGeom prst="rect">
            <a:avLst/>
          </a:prstGeom>
          <a:noFill/>
        </p:spPr>
        <p:txBody>
          <a:bodyPr wrap="square" rtlCol="0">
            <a:spAutoFit/>
          </a:bodyPr>
          <a:lstStyle/>
          <a:p>
            <a:r>
              <a:rPr lang="en-US" sz="5720" dirty="0">
                <a:solidFill>
                  <a:schemeClr val="bg1"/>
                </a:solidFill>
                <a:latin typeface="Times New Roman" panose="02020603050405020304" pitchFamily="18" charset="0"/>
                <a:cs typeface="Times New Roman" panose="02020603050405020304" pitchFamily="18" charset="0"/>
              </a:rPr>
              <a:t>Treatment for Establishing Motor Program Organization (TEMPO)</a:t>
            </a:r>
          </a:p>
        </p:txBody>
      </p:sp>
      <p:pic>
        <p:nvPicPr>
          <p:cNvPr id="14" name="Picture 13" descr="C:\Users\aaa\Pictures\Logo_white_blue grey.jpg">
            <a:extLst>
              <a:ext uri="{FF2B5EF4-FFF2-40B4-BE49-F238E27FC236}">
                <a16:creationId xmlns:a16="http://schemas.microsoft.com/office/drawing/2014/main" id="{15807F72-E2EC-5D45-A8A7-574ED70AB31C}"/>
              </a:ext>
            </a:extLst>
          </p:cNvPr>
          <p:cNvPicPr>
            <a:picLocks noChangeAspect="1" noChangeArrowheads="1"/>
          </p:cNvPicPr>
          <p:nvPr/>
        </p:nvPicPr>
        <p:blipFill>
          <a:blip r:embed="rId3">
            <a:clrChange>
              <a:clrFrom>
                <a:srgbClr val="010066"/>
              </a:clrFrom>
              <a:clrTo>
                <a:srgbClr val="010066">
                  <a:alpha val="0"/>
                </a:srgbClr>
              </a:clrTo>
            </a:clrChange>
          </a:blip>
          <a:srcRect/>
          <a:stretch>
            <a:fillRect/>
          </a:stretch>
        </p:blipFill>
        <p:spPr bwMode="auto">
          <a:xfrm>
            <a:off x="38820338" y="252133"/>
            <a:ext cx="2926416" cy="2978524"/>
          </a:xfrm>
          <a:prstGeom prst="rect">
            <a:avLst/>
          </a:prstGeom>
          <a:noFill/>
          <a:ln w="9525">
            <a:noFill/>
            <a:miter lim="800000"/>
            <a:headEnd/>
            <a:tailEnd/>
          </a:ln>
        </p:spPr>
      </p:pic>
      <p:pic>
        <p:nvPicPr>
          <p:cNvPr id="15" name="Picture 102" descr="UNHseal1">
            <a:extLst>
              <a:ext uri="{FF2B5EF4-FFF2-40B4-BE49-F238E27FC236}">
                <a16:creationId xmlns:a16="http://schemas.microsoft.com/office/drawing/2014/main" id="{9E58C168-63EB-134E-97E5-881B32396382}"/>
              </a:ext>
            </a:extLst>
          </p:cNvPr>
          <p:cNvPicPr>
            <a:picLocks noChangeAspect="1" noChangeArrowheads="1"/>
          </p:cNvPicPr>
          <p:nvPr/>
        </p:nvPicPr>
        <p:blipFill>
          <a:blip r:embed="rId4">
            <a:clrChange>
              <a:clrFrom>
                <a:srgbClr val="FFFFFF"/>
              </a:clrFrom>
              <a:clrTo>
                <a:srgbClr val="FFFFFF">
                  <a:alpha val="0"/>
                </a:srgbClr>
              </a:clrTo>
            </a:clrChange>
            <a:lum bright="70000" contrast="-70000"/>
          </a:blip>
          <a:srcRect/>
          <a:stretch>
            <a:fillRect/>
          </a:stretch>
        </p:blipFill>
        <p:spPr bwMode="auto">
          <a:xfrm>
            <a:off x="2105306" y="310797"/>
            <a:ext cx="3311338" cy="3131484"/>
          </a:xfrm>
          <a:prstGeom prst="rect">
            <a:avLst/>
          </a:prstGeom>
          <a:noFill/>
          <a:ln w="9525">
            <a:noFill/>
            <a:miter lim="800000"/>
            <a:headEnd/>
            <a:tailEnd/>
          </a:ln>
        </p:spPr>
      </p:pic>
      <p:sp>
        <p:nvSpPr>
          <p:cNvPr id="17" name="TextBox 16">
            <a:extLst>
              <a:ext uri="{FF2B5EF4-FFF2-40B4-BE49-F238E27FC236}">
                <a16:creationId xmlns:a16="http://schemas.microsoft.com/office/drawing/2014/main" id="{1AA71638-0A79-F647-BF22-8D3861311D21}"/>
              </a:ext>
            </a:extLst>
          </p:cNvPr>
          <p:cNvSpPr txBox="1"/>
          <p:nvPr/>
        </p:nvSpPr>
        <p:spPr>
          <a:xfrm>
            <a:off x="593749" y="14872059"/>
            <a:ext cx="13653721" cy="3816429"/>
          </a:xfrm>
          <a:prstGeom prst="rect">
            <a:avLst/>
          </a:prstGeom>
          <a:noFill/>
        </p:spPr>
        <p:txBody>
          <a:bodyPr wrap="square" rtlCol="0">
            <a:spAutoFit/>
          </a:bodyPr>
          <a:lstStyle/>
          <a:p>
            <a:pPr marL="685800" indent="-685800">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Intervention explicitly targets each of the three features of CAS through repeated productions of multisyllabic nonwords (</a:t>
            </a:r>
            <a:r>
              <a:rPr lang="en-US" sz="4800" dirty="0" err="1">
                <a:latin typeface="Times New Roman" panose="02020603050405020304" pitchFamily="18" charset="0"/>
                <a:cs typeface="Times New Roman" panose="02020603050405020304" pitchFamily="18" charset="0"/>
              </a:rPr>
              <a:t>eg.</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TAgibu</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buGIta</a:t>
            </a:r>
            <a:r>
              <a:rPr lang="en-US" sz="4800" dirty="0">
                <a:latin typeface="Times New Roman" panose="02020603050405020304" pitchFamily="18" charset="0"/>
                <a:cs typeface="Times New Roman" panose="02020603050405020304" pitchFamily="18" charset="0"/>
              </a:rPr>
              <a:t>)</a:t>
            </a:r>
          </a:p>
          <a:p>
            <a:endParaRPr lang="en-US" sz="1400" dirty="0">
              <a:latin typeface="Times New Roman" panose="02020603050405020304" pitchFamily="18" charset="0"/>
              <a:cs typeface="Times New Roman" panose="02020603050405020304" pitchFamily="18" charset="0"/>
            </a:endParaRPr>
          </a:p>
          <a:p>
            <a:pPr marL="1028700" lvl="1"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Twenty stimuli (10 SW and 10 WS) randomly selected per session. </a:t>
            </a:r>
          </a:p>
          <a:p>
            <a:endParaRPr lang="en-US" sz="4800" dirty="0"/>
          </a:p>
        </p:txBody>
      </p:sp>
      <p:sp>
        <p:nvSpPr>
          <p:cNvPr id="25" name="Rectangle 24">
            <a:extLst>
              <a:ext uri="{FF2B5EF4-FFF2-40B4-BE49-F238E27FC236}">
                <a16:creationId xmlns:a16="http://schemas.microsoft.com/office/drawing/2014/main" id="{1EDEBBBE-A13D-BB46-BCAD-AC6AB1CB73B0}"/>
              </a:ext>
            </a:extLst>
          </p:cNvPr>
          <p:cNvSpPr/>
          <p:nvPr/>
        </p:nvSpPr>
        <p:spPr>
          <a:xfrm>
            <a:off x="14726987" y="4037894"/>
            <a:ext cx="13230244" cy="15383021"/>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26" name="Rectangle 25">
            <a:extLst>
              <a:ext uri="{FF2B5EF4-FFF2-40B4-BE49-F238E27FC236}">
                <a16:creationId xmlns:a16="http://schemas.microsoft.com/office/drawing/2014/main" id="{BC33B09B-E443-3349-80D0-B90776A6E58D}"/>
              </a:ext>
            </a:extLst>
          </p:cNvPr>
          <p:cNvSpPr/>
          <p:nvPr/>
        </p:nvSpPr>
        <p:spPr>
          <a:xfrm>
            <a:off x="14745594" y="3946321"/>
            <a:ext cx="13211636" cy="150444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27" name="TextBox 26">
            <a:extLst>
              <a:ext uri="{FF2B5EF4-FFF2-40B4-BE49-F238E27FC236}">
                <a16:creationId xmlns:a16="http://schemas.microsoft.com/office/drawing/2014/main" id="{FDB01C6B-E726-DC4E-895B-DF16FA1CE845}"/>
              </a:ext>
            </a:extLst>
          </p:cNvPr>
          <p:cNvSpPr txBox="1"/>
          <p:nvPr/>
        </p:nvSpPr>
        <p:spPr>
          <a:xfrm>
            <a:off x="14920026" y="4191009"/>
            <a:ext cx="11252895" cy="972254"/>
          </a:xfrm>
          <a:prstGeom prst="rect">
            <a:avLst/>
          </a:prstGeom>
          <a:noFill/>
        </p:spPr>
        <p:txBody>
          <a:bodyPr wrap="square" rtlCol="0">
            <a:spAutoFit/>
          </a:bodyPr>
          <a:lstStyle/>
          <a:p>
            <a:r>
              <a:rPr lang="en-US" sz="5718" dirty="0">
                <a:solidFill>
                  <a:schemeClr val="bg1"/>
                </a:solidFill>
                <a:latin typeface="Times New Roman" panose="02020603050405020304" pitchFamily="18" charset="0"/>
                <a:cs typeface="Times New Roman" panose="02020603050405020304" pitchFamily="18" charset="0"/>
              </a:rPr>
              <a:t>Imaging Data Analysis</a:t>
            </a:r>
          </a:p>
        </p:txBody>
      </p:sp>
      <p:sp>
        <p:nvSpPr>
          <p:cNvPr id="36" name="TextBox 35">
            <a:extLst>
              <a:ext uri="{FF2B5EF4-FFF2-40B4-BE49-F238E27FC236}">
                <a16:creationId xmlns:a16="http://schemas.microsoft.com/office/drawing/2014/main" id="{C28ECDA5-09F1-444F-9689-32FE2DFC3FB0}"/>
              </a:ext>
            </a:extLst>
          </p:cNvPr>
          <p:cNvSpPr txBox="1"/>
          <p:nvPr/>
        </p:nvSpPr>
        <p:spPr>
          <a:xfrm>
            <a:off x="28161161" y="12877142"/>
            <a:ext cx="6619925" cy="769441"/>
          </a:xfrm>
          <a:prstGeom prst="rect">
            <a:avLst/>
          </a:prstGeom>
          <a:noFill/>
        </p:spPr>
        <p:txBody>
          <a:bodyPr wrap="square" rtlCol="0">
            <a:spAutoFit/>
          </a:bodyPr>
          <a:lstStyle/>
          <a:p>
            <a:pPr algn="ctr"/>
            <a:r>
              <a:rPr lang="en-US" sz="4400" dirty="0">
                <a:solidFill>
                  <a:schemeClr val="bg1"/>
                </a:solidFill>
                <a:latin typeface="Times New Roman" panose="02020603050405020304" pitchFamily="18" charset="0"/>
                <a:cs typeface="Times New Roman" panose="02020603050405020304" pitchFamily="18" charset="0"/>
              </a:rPr>
              <a:t>Pre-TEMPO</a:t>
            </a:r>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4D01A69B-7468-724F-A1FD-A74188ADA994}"/>
              </a:ext>
            </a:extLst>
          </p:cNvPr>
          <p:cNvSpPr txBox="1"/>
          <p:nvPr/>
        </p:nvSpPr>
        <p:spPr>
          <a:xfrm>
            <a:off x="36245985" y="12874417"/>
            <a:ext cx="6619925" cy="769441"/>
          </a:xfrm>
          <a:prstGeom prst="rect">
            <a:avLst/>
          </a:prstGeom>
          <a:noFill/>
        </p:spPr>
        <p:txBody>
          <a:bodyPr wrap="square" rtlCol="0">
            <a:spAutoFit/>
          </a:bodyPr>
          <a:lstStyle/>
          <a:p>
            <a:pPr algn="ctr"/>
            <a:r>
              <a:rPr lang="en-US" sz="4400" dirty="0">
                <a:solidFill>
                  <a:schemeClr val="bg1"/>
                </a:solidFill>
                <a:latin typeface="Times New Roman" panose="02020603050405020304" pitchFamily="18" charset="0"/>
                <a:cs typeface="Times New Roman" panose="02020603050405020304" pitchFamily="18" charset="0"/>
              </a:rPr>
              <a:t>Post-TEMPO</a:t>
            </a:r>
            <a:endParaRPr lang="en-US" sz="3600" dirty="0">
              <a:solidFill>
                <a:schemeClr val="bg1"/>
              </a:solidFill>
              <a:latin typeface="Times New Roman" panose="02020603050405020304" pitchFamily="18" charset="0"/>
              <a:cs typeface="Times New Roman" panose="02020603050405020304" pitchFamily="18" charset="0"/>
            </a:endParaRPr>
          </a:p>
        </p:txBody>
      </p:sp>
      <p:pic>
        <p:nvPicPr>
          <p:cNvPr id="38" name="Picture 37">
            <a:extLst>
              <a:ext uri="{FF2B5EF4-FFF2-40B4-BE49-F238E27FC236}">
                <a16:creationId xmlns:a16="http://schemas.microsoft.com/office/drawing/2014/main" id="{2E8EA9E0-DFC6-CE48-A8CB-68BE2F0565CB}"/>
              </a:ext>
            </a:extLst>
          </p:cNvPr>
          <p:cNvPicPr>
            <a:picLocks noChangeAspect="1"/>
          </p:cNvPicPr>
          <p:nvPr/>
        </p:nvPicPr>
        <p:blipFill rotWithShape="1">
          <a:blip r:embed="rId5"/>
          <a:srcRect l="11785" t="6072" r="9203" b="22200"/>
          <a:stretch/>
        </p:blipFill>
        <p:spPr>
          <a:xfrm>
            <a:off x="28998715" y="14034773"/>
            <a:ext cx="6549899" cy="5579216"/>
          </a:xfrm>
          <a:prstGeom prst="rect">
            <a:avLst/>
          </a:prstGeom>
        </p:spPr>
      </p:pic>
      <p:pic>
        <p:nvPicPr>
          <p:cNvPr id="39" name="Picture 38">
            <a:extLst>
              <a:ext uri="{FF2B5EF4-FFF2-40B4-BE49-F238E27FC236}">
                <a16:creationId xmlns:a16="http://schemas.microsoft.com/office/drawing/2014/main" id="{6012E52D-2060-7445-B09C-3B813F5D1347}"/>
              </a:ext>
            </a:extLst>
          </p:cNvPr>
          <p:cNvPicPr>
            <a:picLocks noChangeAspect="1"/>
          </p:cNvPicPr>
          <p:nvPr/>
        </p:nvPicPr>
        <p:blipFill rotWithShape="1">
          <a:blip r:embed="rId6"/>
          <a:srcRect l="9682" t="11697" r="11346" b="22684"/>
          <a:stretch/>
        </p:blipFill>
        <p:spPr>
          <a:xfrm>
            <a:off x="36390182" y="14032522"/>
            <a:ext cx="6549899" cy="5477945"/>
          </a:xfrm>
          <a:prstGeom prst="rect">
            <a:avLst/>
          </a:prstGeom>
        </p:spPr>
      </p:pic>
      <p:sp>
        <p:nvSpPr>
          <p:cNvPr id="44" name="Rectangle 43">
            <a:extLst>
              <a:ext uri="{FF2B5EF4-FFF2-40B4-BE49-F238E27FC236}">
                <a16:creationId xmlns:a16="http://schemas.microsoft.com/office/drawing/2014/main" id="{6FEA9A1B-35D8-2944-A629-760141868A4B}"/>
              </a:ext>
            </a:extLst>
          </p:cNvPr>
          <p:cNvSpPr/>
          <p:nvPr/>
        </p:nvSpPr>
        <p:spPr>
          <a:xfrm>
            <a:off x="367554" y="25052944"/>
            <a:ext cx="27587837" cy="7554659"/>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45" name="Rectangle 44">
            <a:extLst>
              <a:ext uri="{FF2B5EF4-FFF2-40B4-BE49-F238E27FC236}">
                <a16:creationId xmlns:a16="http://schemas.microsoft.com/office/drawing/2014/main" id="{91A15CF3-45ED-1E4F-A9A1-31D2D07AF31C}"/>
              </a:ext>
            </a:extLst>
          </p:cNvPr>
          <p:cNvSpPr/>
          <p:nvPr/>
        </p:nvSpPr>
        <p:spPr>
          <a:xfrm>
            <a:off x="376187" y="25121674"/>
            <a:ext cx="27579203" cy="1208799"/>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graphicFrame>
        <p:nvGraphicFramePr>
          <p:cNvPr id="51" name="Content Placeholder 6">
            <a:extLst>
              <a:ext uri="{FF2B5EF4-FFF2-40B4-BE49-F238E27FC236}">
                <a16:creationId xmlns:a16="http://schemas.microsoft.com/office/drawing/2014/main" id="{CE51229F-BF4B-604F-B52B-9AAEBCE33AB8}"/>
              </a:ext>
            </a:extLst>
          </p:cNvPr>
          <p:cNvGraphicFramePr>
            <a:graphicFrameLocks/>
          </p:cNvGraphicFramePr>
          <p:nvPr>
            <p:extLst>
              <p:ext uri="{D42A27DB-BD31-4B8C-83A1-F6EECF244321}">
                <p14:modId xmlns:p14="http://schemas.microsoft.com/office/powerpoint/2010/main" val="3104243619"/>
              </p:ext>
            </p:extLst>
          </p:nvPr>
        </p:nvGraphicFramePr>
        <p:xfrm>
          <a:off x="14940247" y="12450150"/>
          <a:ext cx="12838051" cy="6599008"/>
        </p:xfrm>
        <a:graphic>
          <a:graphicData uri="http://schemas.openxmlformats.org/drawingml/2006/table">
            <a:tbl>
              <a:tblPr firstRow="1" firstCol="1" bandRow="1">
                <a:tableStyleId>{5C22544A-7EE6-4342-B048-85BDC9FD1C3A}</a:tableStyleId>
              </a:tblPr>
              <a:tblGrid>
                <a:gridCol w="7416542">
                  <a:extLst>
                    <a:ext uri="{9D8B030D-6E8A-4147-A177-3AD203B41FA5}">
                      <a16:colId xmlns:a16="http://schemas.microsoft.com/office/drawing/2014/main" val="603577728"/>
                    </a:ext>
                  </a:extLst>
                </a:gridCol>
                <a:gridCol w="1940173">
                  <a:extLst>
                    <a:ext uri="{9D8B030D-6E8A-4147-A177-3AD203B41FA5}">
                      <a16:colId xmlns:a16="http://schemas.microsoft.com/office/drawing/2014/main" val="3289360784"/>
                    </a:ext>
                  </a:extLst>
                </a:gridCol>
                <a:gridCol w="1740668">
                  <a:extLst>
                    <a:ext uri="{9D8B030D-6E8A-4147-A177-3AD203B41FA5}">
                      <a16:colId xmlns:a16="http://schemas.microsoft.com/office/drawing/2014/main" val="1276766716"/>
                    </a:ext>
                  </a:extLst>
                </a:gridCol>
                <a:gridCol w="1740668">
                  <a:extLst>
                    <a:ext uri="{9D8B030D-6E8A-4147-A177-3AD203B41FA5}">
                      <a16:colId xmlns:a16="http://schemas.microsoft.com/office/drawing/2014/main" val="1510493370"/>
                    </a:ext>
                  </a:extLst>
                </a:gridCol>
              </a:tblGrid>
              <a:tr h="507617">
                <a:tc>
                  <a:txBody>
                    <a:bodyPr/>
                    <a:lstStyle/>
                    <a:p>
                      <a:pPr marL="0" marR="0" algn="ctr">
                        <a:spcBef>
                          <a:spcPts val="0"/>
                        </a:spcBef>
                        <a:spcAft>
                          <a:spcPts val="0"/>
                        </a:spcAft>
                      </a:pPr>
                      <a:r>
                        <a:rPr lang="en-US" sz="2800" dirty="0">
                          <a:solidFill>
                            <a:schemeClr val="bg1"/>
                          </a:solidFill>
                          <a:effectLst/>
                        </a:rPr>
                        <a:t>Region of Interest</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tc>
                <a:tc gridSpan="3">
                  <a:txBody>
                    <a:bodyPr/>
                    <a:lstStyle/>
                    <a:p>
                      <a:pPr marL="0" marR="0" algn="ctr">
                        <a:spcBef>
                          <a:spcPts val="0"/>
                        </a:spcBef>
                        <a:spcAft>
                          <a:spcPts val="0"/>
                        </a:spcAft>
                      </a:pPr>
                      <a:r>
                        <a:rPr lang="en-US" sz="2800" dirty="0">
                          <a:solidFill>
                            <a:schemeClr val="bg1"/>
                          </a:solidFill>
                          <a:effectLst/>
                        </a:rPr>
                        <a:t>MNI Coordinates</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269865777"/>
                  </a:ext>
                </a:extLst>
              </a:tr>
              <a:tr h="507617">
                <a:tc>
                  <a:txBody>
                    <a:bodyPr/>
                    <a:lstStyle/>
                    <a:p>
                      <a:pPr marL="0" marR="0">
                        <a:spcBef>
                          <a:spcPts val="0"/>
                        </a:spcBef>
                        <a:spcAft>
                          <a:spcPts val="0"/>
                        </a:spcAft>
                      </a:pPr>
                      <a:r>
                        <a:rPr lang="en-US" sz="2800" dirty="0">
                          <a:solidFill>
                            <a:schemeClr val="bg1"/>
                          </a:solidFill>
                          <a:effectLst/>
                        </a:rPr>
                        <a:t> </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tc>
                <a:tc>
                  <a:txBody>
                    <a:bodyPr/>
                    <a:lstStyle/>
                    <a:p>
                      <a:pPr marL="0" marR="0" algn="ctr">
                        <a:spcBef>
                          <a:spcPts val="0"/>
                        </a:spcBef>
                        <a:spcAft>
                          <a:spcPts val="0"/>
                        </a:spcAft>
                      </a:pPr>
                      <a:r>
                        <a:rPr lang="en-US" sz="2800" dirty="0">
                          <a:effectLst/>
                        </a:rPr>
                        <a:t>X</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Y</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Z</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extLst>
                  <a:ext uri="{0D108BD9-81ED-4DB2-BD59-A6C34878D82A}">
                    <a16:rowId xmlns:a16="http://schemas.microsoft.com/office/drawing/2014/main" val="2981609649"/>
                  </a:ext>
                </a:extLst>
              </a:tr>
              <a:tr h="930629">
                <a:tc>
                  <a:txBody>
                    <a:bodyPr/>
                    <a:lstStyle/>
                    <a:p>
                      <a:pPr marL="0" marR="0" algn="l">
                        <a:spcBef>
                          <a:spcPts val="0"/>
                        </a:spcBef>
                        <a:spcAft>
                          <a:spcPts val="0"/>
                        </a:spcAft>
                      </a:pPr>
                      <a:r>
                        <a:rPr lang="en-US" sz="2800" dirty="0">
                          <a:solidFill>
                            <a:schemeClr val="bg1"/>
                          </a:solidFill>
                          <a:effectLst/>
                        </a:rPr>
                        <a:t>Left inferior frontal gyrus (BA44) (lIFG)</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-50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extLst>
                  <a:ext uri="{0D108BD9-81ED-4DB2-BD59-A6C34878D82A}">
                    <a16:rowId xmlns:a16="http://schemas.microsoft.com/office/drawing/2014/main" val="2516370941"/>
                  </a:ext>
                </a:extLst>
              </a:tr>
              <a:tr h="930629">
                <a:tc>
                  <a:txBody>
                    <a:bodyPr/>
                    <a:lstStyle/>
                    <a:p>
                      <a:pPr marL="0" marR="0">
                        <a:spcBef>
                          <a:spcPts val="0"/>
                        </a:spcBef>
                        <a:spcAft>
                          <a:spcPts val="0"/>
                        </a:spcAft>
                      </a:pPr>
                      <a:r>
                        <a:rPr lang="en-US" sz="2800" dirty="0">
                          <a:solidFill>
                            <a:schemeClr val="bg1"/>
                          </a:solidFill>
                          <a:effectLst/>
                        </a:rPr>
                        <a:t>Left inferior frontal gyrus (rIFG)</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50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dirty="0">
                          <a:effectLst/>
                        </a:rPr>
                        <a:t>10</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extLst>
                  <a:ext uri="{0D108BD9-81ED-4DB2-BD59-A6C34878D82A}">
                    <a16:rowId xmlns:a16="http://schemas.microsoft.com/office/drawing/2014/main" val="3863493035"/>
                  </a:ext>
                </a:extLst>
              </a:tr>
              <a:tr h="930629">
                <a:tc>
                  <a:txBody>
                    <a:bodyPr/>
                    <a:lstStyle/>
                    <a:p>
                      <a:pPr marL="0" marR="0">
                        <a:spcBef>
                          <a:spcPts val="0"/>
                        </a:spcBef>
                        <a:spcAft>
                          <a:spcPts val="0"/>
                        </a:spcAft>
                      </a:pPr>
                      <a:r>
                        <a:rPr lang="en-US" sz="2800">
                          <a:solidFill>
                            <a:schemeClr val="bg1"/>
                          </a:solidFill>
                          <a:effectLst/>
                        </a:rPr>
                        <a:t>Left anterior insula (laINS)</a:t>
                      </a:r>
                      <a:endParaRPr lang="en-US" sz="28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-32</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15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2</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extLst>
                  <a:ext uri="{0D108BD9-81ED-4DB2-BD59-A6C34878D82A}">
                    <a16:rowId xmlns:a16="http://schemas.microsoft.com/office/drawing/2014/main" val="3832778789"/>
                  </a:ext>
                </a:extLst>
              </a:tr>
              <a:tr h="930629">
                <a:tc>
                  <a:txBody>
                    <a:bodyPr/>
                    <a:lstStyle/>
                    <a:p>
                      <a:pPr marL="0" marR="0">
                        <a:spcBef>
                          <a:spcPts val="0"/>
                        </a:spcBef>
                        <a:spcAft>
                          <a:spcPts val="0"/>
                        </a:spcAft>
                      </a:pPr>
                      <a:r>
                        <a:rPr lang="en-US" sz="2800" dirty="0">
                          <a:solidFill>
                            <a:schemeClr val="bg1"/>
                          </a:solidFill>
                          <a:effectLst/>
                        </a:rPr>
                        <a:t>Right anterior insula (raINS)</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dirty="0">
                          <a:effectLst/>
                        </a:rPr>
                        <a:t>32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15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dirty="0">
                          <a:effectLst/>
                        </a:rPr>
                        <a:t>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extLst>
                  <a:ext uri="{0D108BD9-81ED-4DB2-BD59-A6C34878D82A}">
                    <a16:rowId xmlns:a16="http://schemas.microsoft.com/office/drawing/2014/main" val="3932729487"/>
                  </a:ext>
                </a:extLst>
              </a:tr>
              <a:tr h="930629">
                <a:tc>
                  <a:txBody>
                    <a:bodyPr/>
                    <a:lstStyle/>
                    <a:p>
                      <a:pPr marL="0" marR="0">
                        <a:spcBef>
                          <a:spcPts val="0"/>
                        </a:spcBef>
                        <a:spcAft>
                          <a:spcPts val="0"/>
                        </a:spcAft>
                      </a:pPr>
                      <a:r>
                        <a:rPr lang="en-US" sz="2800" dirty="0">
                          <a:solidFill>
                            <a:schemeClr val="bg1"/>
                          </a:solidFill>
                          <a:effectLst/>
                        </a:rPr>
                        <a:t>Left ventral premotor cortex (BA6) (lvPM)</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dirty="0">
                          <a:effectLst/>
                        </a:rPr>
                        <a:t>-58</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1</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dirty="0">
                          <a:effectLst/>
                        </a:rPr>
                        <a:t>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extLst>
                  <a:ext uri="{0D108BD9-81ED-4DB2-BD59-A6C34878D82A}">
                    <a16:rowId xmlns:a16="http://schemas.microsoft.com/office/drawing/2014/main" val="4182746964"/>
                  </a:ext>
                </a:extLst>
              </a:tr>
              <a:tr h="930629">
                <a:tc>
                  <a:txBody>
                    <a:bodyPr/>
                    <a:lstStyle/>
                    <a:p>
                      <a:pPr marL="0" marR="0">
                        <a:spcBef>
                          <a:spcPts val="0"/>
                        </a:spcBef>
                        <a:spcAft>
                          <a:spcPts val="0"/>
                        </a:spcAft>
                      </a:pPr>
                      <a:r>
                        <a:rPr lang="en-US" sz="2800" dirty="0">
                          <a:solidFill>
                            <a:schemeClr val="bg1"/>
                          </a:solidFill>
                          <a:effectLst/>
                        </a:rPr>
                        <a:t>Right ventral premotor cortex (rvPM)</a:t>
                      </a:r>
                      <a:endParaRPr lang="en-US" sz="2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a:effectLst/>
                        </a:rPr>
                        <a:t>58</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dirty="0">
                          <a:effectLst/>
                        </a:rPr>
                        <a:t>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tc>
                  <a:txBody>
                    <a:bodyPr/>
                    <a:lstStyle/>
                    <a:p>
                      <a:pPr marL="0" marR="0" algn="ctr">
                        <a:spcBef>
                          <a:spcPts val="0"/>
                        </a:spcBef>
                        <a:spcAft>
                          <a:spcPts val="0"/>
                        </a:spcAft>
                      </a:pPr>
                      <a:r>
                        <a:rPr lang="en-US" sz="2800" dirty="0">
                          <a:effectLst/>
                        </a:rPr>
                        <a:t>23</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0667" marR="110667" marT="0" marB="0" anchor="ctr"/>
                </a:tc>
                <a:extLst>
                  <a:ext uri="{0D108BD9-81ED-4DB2-BD59-A6C34878D82A}">
                    <a16:rowId xmlns:a16="http://schemas.microsoft.com/office/drawing/2014/main" val="4057982815"/>
                  </a:ext>
                </a:extLst>
              </a:tr>
            </a:tbl>
          </a:graphicData>
        </a:graphic>
      </p:graphicFrame>
      <p:sp>
        <p:nvSpPr>
          <p:cNvPr id="56" name="Rectangle 55">
            <a:extLst>
              <a:ext uri="{FF2B5EF4-FFF2-40B4-BE49-F238E27FC236}">
                <a16:creationId xmlns:a16="http://schemas.microsoft.com/office/drawing/2014/main" id="{7A00B1AF-94D1-4D4E-ACA3-8FC3A03C3F72}"/>
              </a:ext>
            </a:extLst>
          </p:cNvPr>
          <p:cNvSpPr/>
          <p:nvPr/>
        </p:nvSpPr>
        <p:spPr>
          <a:xfrm>
            <a:off x="475534" y="18337375"/>
            <a:ext cx="14114897" cy="15389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59" name="Rectangle 58">
            <a:extLst>
              <a:ext uri="{FF2B5EF4-FFF2-40B4-BE49-F238E27FC236}">
                <a16:creationId xmlns:a16="http://schemas.microsoft.com/office/drawing/2014/main" id="{17E09369-DE5A-574A-8028-AE8EF8E341B4}"/>
              </a:ext>
            </a:extLst>
          </p:cNvPr>
          <p:cNvSpPr/>
          <p:nvPr/>
        </p:nvSpPr>
        <p:spPr>
          <a:xfrm>
            <a:off x="28162080" y="19996594"/>
            <a:ext cx="15418933" cy="5308782"/>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60" name="Rectangle 59">
            <a:extLst>
              <a:ext uri="{FF2B5EF4-FFF2-40B4-BE49-F238E27FC236}">
                <a16:creationId xmlns:a16="http://schemas.microsoft.com/office/drawing/2014/main" id="{CF667450-B0DA-764A-8C5F-45E728018308}"/>
              </a:ext>
            </a:extLst>
          </p:cNvPr>
          <p:cNvSpPr/>
          <p:nvPr/>
        </p:nvSpPr>
        <p:spPr>
          <a:xfrm>
            <a:off x="28162081" y="25434225"/>
            <a:ext cx="15418932" cy="7206864"/>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61" name="Rectangle 60">
            <a:extLst>
              <a:ext uri="{FF2B5EF4-FFF2-40B4-BE49-F238E27FC236}">
                <a16:creationId xmlns:a16="http://schemas.microsoft.com/office/drawing/2014/main" id="{B5BFFB1F-5BD5-7343-939E-3F862C9B5F3A}"/>
              </a:ext>
            </a:extLst>
          </p:cNvPr>
          <p:cNvSpPr/>
          <p:nvPr/>
        </p:nvSpPr>
        <p:spPr>
          <a:xfrm>
            <a:off x="28161162" y="19641028"/>
            <a:ext cx="15419852" cy="144059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dirty="0"/>
          </a:p>
        </p:txBody>
      </p:sp>
      <p:sp>
        <p:nvSpPr>
          <p:cNvPr id="62" name="Rectangle 61">
            <a:extLst>
              <a:ext uri="{FF2B5EF4-FFF2-40B4-BE49-F238E27FC236}">
                <a16:creationId xmlns:a16="http://schemas.microsoft.com/office/drawing/2014/main" id="{0855C741-8FA0-3644-B2A7-F954AD7207A2}"/>
              </a:ext>
            </a:extLst>
          </p:cNvPr>
          <p:cNvSpPr/>
          <p:nvPr/>
        </p:nvSpPr>
        <p:spPr>
          <a:xfrm>
            <a:off x="28209529" y="25461263"/>
            <a:ext cx="15418932" cy="10494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63" name="TextBox 62">
            <a:extLst>
              <a:ext uri="{FF2B5EF4-FFF2-40B4-BE49-F238E27FC236}">
                <a16:creationId xmlns:a16="http://schemas.microsoft.com/office/drawing/2014/main" id="{E01FA2AE-AD38-A840-BE11-53AB0A49BB03}"/>
              </a:ext>
            </a:extLst>
          </p:cNvPr>
          <p:cNvSpPr txBox="1"/>
          <p:nvPr/>
        </p:nvSpPr>
        <p:spPr>
          <a:xfrm>
            <a:off x="28162081" y="25538484"/>
            <a:ext cx="11252895" cy="972254"/>
          </a:xfrm>
          <a:prstGeom prst="rect">
            <a:avLst/>
          </a:prstGeom>
          <a:noFill/>
        </p:spPr>
        <p:txBody>
          <a:bodyPr wrap="square" rtlCol="0">
            <a:spAutoFit/>
          </a:bodyPr>
          <a:lstStyle/>
          <a:p>
            <a:r>
              <a:rPr lang="en-US" sz="5718" dirty="0">
                <a:solidFill>
                  <a:schemeClr val="bg1"/>
                </a:solidFill>
                <a:latin typeface="Times New Roman" panose="02020603050405020304" pitchFamily="18" charset="0"/>
                <a:cs typeface="Times New Roman" panose="02020603050405020304" pitchFamily="18" charset="0"/>
              </a:rPr>
              <a:t>References</a:t>
            </a:r>
          </a:p>
        </p:txBody>
      </p:sp>
      <p:sp>
        <p:nvSpPr>
          <p:cNvPr id="64" name="TextBox 63">
            <a:extLst>
              <a:ext uri="{FF2B5EF4-FFF2-40B4-BE49-F238E27FC236}">
                <a16:creationId xmlns:a16="http://schemas.microsoft.com/office/drawing/2014/main" id="{D85288ED-0C4E-734D-9FAC-4B7B646BADF5}"/>
              </a:ext>
            </a:extLst>
          </p:cNvPr>
          <p:cNvSpPr txBox="1"/>
          <p:nvPr/>
        </p:nvSpPr>
        <p:spPr>
          <a:xfrm>
            <a:off x="28487518" y="20000956"/>
            <a:ext cx="11252895" cy="972254"/>
          </a:xfrm>
          <a:prstGeom prst="rect">
            <a:avLst/>
          </a:prstGeom>
          <a:noFill/>
        </p:spPr>
        <p:txBody>
          <a:bodyPr wrap="square" rtlCol="0">
            <a:spAutoFit/>
          </a:bodyPr>
          <a:lstStyle/>
          <a:p>
            <a:r>
              <a:rPr lang="en-US" sz="5718" dirty="0">
                <a:solidFill>
                  <a:schemeClr val="bg1"/>
                </a:solidFill>
                <a:latin typeface="Times New Roman" panose="02020603050405020304" pitchFamily="18" charset="0"/>
                <a:cs typeface="Times New Roman" panose="02020603050405020304" pitchFamily="18" charset="0"/>
              </a:rPr>
              <a:t>Results</a:t>
            </a:r>
          </a:p>
        </p:txBody>
      </p:sp>
      <p:sp>
        <p:nvSpPr>
          <p:cNvPr id="69" name="TextBox 68">
            <a:extLst>
              <a:ext uri="{FF2B5EF4-FFF2-40B4-BE49-F238E27FC236}">
                <a16:creationId xmlns:a16="http://schemas.microsoft.com/office/drawing/2014/main" id="{DBFBDBB3-8BA7-9B40-81B0-60B9F60882D5}"/>
              </a:ext>
            </a:extLst>
          </p:cNvPr>
          <p:cNvSpPr txBox="1"/>
          <p:nvPr/>
        </p:nvSpPr>
        <p:spPr>
          <a:xfrm>
            <a:off x="28487518" y="21298150"/>
            <a:ext cx="14452563" cy="3785652"/>
          </a:xfrm>
          <a:prstGeom prst="rect">
            <a:avLst/>
          </a:prstGeom>
          <a:noFill/>
        </p:spPr>
        <p:txBody>
          <a:bodyPr wrap="square" rtlCol="0">
            <a:spAutoFit/>
          </a:bodyPr>
          <a:lstStyle/>
          <a:p>
            <a:pPr marL="685800" indent="-685800">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TEMPO was found to effectively treat the core features of CAS in this individual </a:t>
            </a:r>
            <a:endParaRPr lang="en-US" sz="4000" dirty="0">
              <a:latin typeface="Times New Roman" panose="02020603050405020304" pitchFamily="18" charset="0"/>
              <a:cs typeface="Times New Roman" panose="02020603050405020304" pitchFamily="18" charset="0"/>
            </a:endParaRPr>
          </a:p>
          <a:p>
            <a:pPr marL="685800" indent="-685800">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Increased connectivity between all bilateral seeds was observed post-treatment compared to pre-treatment </a:t>
            </a:r>
            <a:r>
              <a:rPr lang="en-US" sz="4400" dirty="0">
                <a:latin typeface="Times New Roman" panose="02020603050405020304" pitchFamily="18" charset="0"/>
                <a:cs typeface="Times New Roman" panose="02020603050405020304" pitchFamily="18" charset="0"/>
              </a:rPr>
              <a:t>particularly lvPM--rvPM and laINS--raINS</a:t>
            </a:r>
          </a:p>
        </p:txBody>
      </p:sp>
      <p:sp>
        <p:nvSpPr>
          <p:cNvPr id="70" name="TextBox 69">
            <a:extLst>
              <a:ext uri="{FF2B5EF4-FFF2-40B4-BE49-F238E27FC236}">
                <a16:creationId xmlns:a16="http://schemas.microsoft.com/office/drawing/2014/main" id="{D62AF9E7-E133-904B-B786-E8744AFD1941}"/>
              </a:ext>
            </a:extLst>
          </p:cNvPr>
          <p:cNvSpPr txBox="1"/>
          <p:nvPr/>
        </p:nvSpPr>
        <p:spPr>
          <a:xfrm>
            <a:off x="28404641" y="26371693"/>
            <a:ext cx="14535440" cy="6186309"/>
          </a:xfrm>
          <a:prstGeom prst="rect">
            <a:avLst/>
          </a:prstGeom>
          <a:noFill/>
        </p:spPr>
        <p:txBody>
          <a:bodyPr wrap="square" rtlCol="0">
            <a:spAutoFit/>
          </a:bodyPr>
          <a:lstStyle/>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American Speech-Language-Hearing Association. (2007). </a:t>
            </a:r>
            <a:r>
              <a:rPr lang="en-US" i="1" dirty="0">
                <a:latin typeface="Times New Roman" panose="02020603050405020304" pitchFamily="18" charset="0"/>
                <a:cs typeface="Times New Roman" panose="02020603050405020304" pitchFamily="18" charset="0"/>
              </a:rPr>
              <a:t>Childhood apraxia of speech </a:t>
            </a:r>
            <a:r>
              <a:rPr lang="en-US" dirty="0">
                <a:latin typeface="Times New Roman" panose="02020603050405020304" pitchFamily="18" charset="0"/>
                <a:cs typeface="Times New Roman" panose="02020603050405020304" pitchFamily="18" charset="0"/>
              </a:rPr>
              <a:t>[Position statement]. Available from www. </a:t>
            </a:r>
            <a:r>
              <a:rPr lang="en-US" dirty="0" err="1">
                <a:latin typeface="Times New Roman" panose="02020603050405020304" pitchFamily="18" charset="0"/>
                <a:cs typeface="Times New Roman" panose="02020603050405020304" pitchFamily="18" charset="0"/>
              </a:rPr>
              <a:t>Asha.org</a:t>
            </a:r>
            <a:r>
              <a:rPr lang="en-US" dirty="0">
                <a:latin typeface="Times New Roman" panose="02020603050405020304" pitchFamily="18" charset="0"/>
                <a:cs typeface="Times New Roman" panose="02020603050405020304" pitchFamily="18" charset="0"/>
              </a:rPr>
              <a:t>/policy</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Ballard, K. J., Tourville, J. A., Robin, D. A. (2014). Behavioral, computational, and neuroimaging studies of acquired apraxia of speech. </a:t>
            </a:r>
            <a:r>
              <a:rPr lang="en-US" i="1" dirty="0">
                <a:latin typeface="Times New Roman" panose="02020603050405020304" pitchFamily="18" charset="0"/>
                <a:cs typeface="Times New Roman" panose="02020603050405020304" pitchFamily="18" charset="0"/>
              </a:rPr>
              <a:t>Frontiers in Human Neuroscience, </a:t>
            </a:r>
            <a:r>
              <a:rPr lang="en-US" dirty="0">
                <a:latin typeface="Times New Roman" panose="02020603050405020304" pitchFamily="18" charset="0"/>
                <a:cs typeface="Times New Roman" panose="02020603050405020304" pitchFamily="18" charset="0"/>
              </a:rPr>
              <a:t>8, 892.</a:t>
            </a:r>
            <a:r>
              <a:rPr lang="en-US" i="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a:t>
            </a:r>
            <a:r>
              <a:rPr lang="en-US" dirty="0">
                <a:latin typeface="Times New Roman" panose="02020603050405020304" pitchFamily="18" charset="0"/>
                <a:cs typeface="Times New Roman" panose="02020603050405020304" pitchFamily="18" charset="0"/>
              </a:rPr>
              <a:t>: 10.3389/fnhum.2014.00892</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Duffy, J. R. (2013). </a:t>
            </a:r>
            <a:r>
              <a:rPr lang="en-US" i="1" dirty="0">
                <a:latin typeface="Times New Roman" panose="02020603050405020304" pitchFamily="18" charset="0"/>
                <a:cs typeface="Times New Roman" panose="02020603050405020304" pitchFamily="18" charset="0"/>
              </a:rPr>
              <a:t>Motor speech disorders: Substrates, differential diagnosis, and management. </a:t>
            </a:r>
            <a:r>
              <a:rPr lang="en-US" dirty="0">
                <a:latin typeface="Times New Roman" panose="02020603050405020304" pitchFamily="18" charset="0"/>
                <a:cs typeface="Times New Roman" panose="02020603050405020304" pitchFamily="18" charset="0"/>
              </a:rPr>
              <a:t>St. Louis, MO: Elsevier-Mosby. </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Kent, R. D., &amp; Read, C. (1992). </a:t>
            </a:r>
            <a:r>
              <a:rPr lang="en-US" i="1" dirty="0">
                <a:latin typeface="Times New Roman" panose="02020603050405020304" pitchFamily="18" charset="0"/>
                <a:cs typeface="Times New Roman" panose="02020603050405020304" pitchFamily="18" charset="0"/>
              </a:rPr>
              <a:t>The acoustic analysis of speech.</a:t>
            </a:r>
            <a:r>
              <a:rPr lang="en-US" dirty="0">
                <a:latin typeface="Times New Roman" panose="02020603050405020304" pitchFamily="18" charset="0"/>
                <a:cs typeface="Times New Roman" panose="02020603050405020304" pitchFamily="18" charset="0"/>
              </a:rPr>
              <a:t> </a:t>
            </a:r>
            <a:r>
              <a:rPr lang="es-ES" dirty="0">
                <a:latin typeface="Times New Roman" panose="02020603050405020304" pitchFamily="18" charset="0"/>
                <a:cs typeface="Times New Roman" panose="02020603050405020304" pitchFamily="18" charset="0"/>
              </a:rPr>
              <a:t>San Diego, CA: Singular. </a:t>
            </a: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s-ES" dirty="0" err="1">
                <a:latin typeface="Times New Roman" panose="02020603050405020304" pitchFamily="18" charset="0"/>
                <a:cs typeface="Times New Roman" panose="02020603050405020304" pitchFamily="18" charset="0"/>
              </a:rPr>
              <a:t>Kleim</a:t>
            </a:r>
            <a:r>
              <a:rPr lang="es-ES" dirty="0">
                <a:latin typeface="Times New Roman" panose="02020603050405020304" pitchFamily="18" charset="0"/>
                <a:cs typeface="Times New Roman" panose="02020603050405020304" pitchFamily="18" charset="0"/>
              </a:rPr>
              <a:t>, J. A. &amp; Jones, T. A. (2008). </a:t>
            </a:r>
            <a:r>
              <a:rPr lang="en-US" dirty="0">
                <a:latin typeface="Times New Roman" panose="02020603050405020304" pitchFamily="18" charset="0"/>
                <a:cs typeface="Times New Roman" panose="02020603050405020304" pitchFamily="18" charset="0"/>
              </a:rPr>
              <a:t>Principles of experience-dependent neural plasticity: Implications for rehabilitation after brain damage. </a:t>
            </a:r>
            <a:r>
              <a:rPr lang="en-US" i="1" dirty="0">
                <a:latin typeface="Times New Roman" panose="02020603050405020304" pitchFamily="18" charset="0"/>
                <a:cs typeface="Times New Roman" panose="02020603050405020304" pitchFamily="18" charset="0"/>
              </a:rPr>
              <a:t>Journal of Speech, Language, and Hearing research, 51, </a:t>
            </a:r>
            <a:r>
              <a:rPr lang="en-US" dirty="0">
                <a:latin typeface="Times New Roman" panose="02020603050405020304" pitchFamily="18" charset="0"/>
                <a:cs typeface="Times New Roman" panose="02020603050405020304" pitchFamily="18" charset="0"/>
              </a:rPr>
              <a:t>S225-S239.  </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Maas, E., Robin, D. A., </a:t>
            </a:r>
            <a:r>
              <a:rPr lang="en-US" dirty="0" err="1">
                <a:latin typeface="Times New Roman" panose="02020603050405020304" pitchFamily="18" charset="0"/>
                <a:cs typeface="Times New Roman" panose="02020603050405020304" pitchFamily="18" charset="0"/>
              </a:rPr>
              <a:t>Austermann</a:t>
            </a:r>
            <a:r>
              <a:rPr lang="en-US" dirty="0">
                <a:latin typeface="Times New Roman" panose="02020603050405020304" pitchFamily="18" charset="0"/>
                <a:cs typeface="Times New Roman" panose="02020603050405020304" pitchFamily="18" charset="0"/>
              </a:rPr>
              <a:t> Hula, S. N., Freedman, S. E., Wulf, G., Ballard, K. J., &amp; Schmidt, R. A. (2008). Principles of motor learning in treatment of motor speech disorders. </a:t>
            </a:r>
            <a:r>
              <a:rPr lang="en-US" i="1" dirty="0">
                <a:latin typeface="Times New Roman" panose="02020603050405020304" pitchFamily="18" charset="0"/>
                <a:cs typeface="Times New Roman" panose="02020603050405020304" pitchFamily="18" charset="0"/>
              </a:rPr>
              <a:t>American Journal of Speech-Language Pathology</a:t>
            </a:r>
            <a:r>
              <a:rPr lang="en-US" dirty="0">
                <a:latin typeface="Times New Roman" panose="02020603050405020304" pitchFamily="18" charset="0"/>
                <a:cs typeface="Times New Roman" panose="02020603050405020304" pitchFamily="18" charset="0"/>
              </a:rPr>
              <a:t>, 17, 277-298. doi:10.1044/1058-0360(2008/025).</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Maas, E., Robin, D. A., Wright, D. L., Ballard, K. J. (2008). Motor programming in apraxia of speech. Brain &amp; Language, 106, 107-118. </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McNeil, M. R., Robin, D. A., &amp; Schmidt, R. A. (2009). Apraxia of speech: Definition and differential diagnosis. In M. R. McNeil (Ed.), </a:t>
            </a:r>
            <a:r>
              <a:rPr lang="en-US" i="1" dirty="0">
                <a:latin typeface="Times New Roman" panose="02020603050405020304" pitchFamily="18" charset="0"/>
                <a:cs typeface="Times New Roman" panose="02020603050405020304" pitchFamily="18" charset="0"/>
              </a:rPr>
              <a:t>Clinical management of sensorimotor speech disorders </a:t>
            </a:r>
            <a:r>
              <a:rPr lang="en-US" dirty="0">
                <a:latin typeface="Times New Roman" panose="02020603050405020304" pitchFamily="18" charset="0"/>
                <a:cs typeface="Times New Roman" panose="02020603050405020304" pitchFamily="18" charset="0"/>
              </a:rPr>
              <a:t>(pp. 249-268)</a:t>
            </a:r>
            <a:r>
              <a:rPr lang="en-US" i="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New York, NY: </a:t>
            </a:r>
            <a:r>
              <a:rPr lang="en-US" dirty="0" err="1">
                <a:latin typeface="Times New Roman" panose="02020603050405020304" pitchFamily="18" charset="0"/>
                <a:cs typeface="Times New Roman" panose="02020603050405020304" pitchFamily="18" charset="0"/>
              </a:rPr>
              <a:t>Thieme</a:t>
            </a:r>
            <a:r>
              <a:rPr lang="en-US" dirty="0">
                <a:latin typeface="Times New Roman" panose="02020603050405020304" pitchFamily="18" charset="0"/>
                <a:cs typeface="Times New Roman" panose="02020603050405020304" pitchFamily="18" charset="0"/>
              </a:rPr>
              <a:t>.</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Miller, H (2018). Improvements in Speech of Children with Apraxia: The Efficacy of a Treatment for Establishing Motor Program Organization (TEMPO). (Unpublished Master’s Thesis). </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Murray, E., McCabe, P., Heard, P., &amp; Ballard, K. J. (2015). Differential diagnosis of children with suspected childhood apraxia of speech. </a:t>
            </a:r>
            <a:r>
              <a:rPr lang="en-US" i="1" dirty="0">
                <a:latin typeface="Times New Roman" panose="02020603050405020304" pitchFamily="18" charset="0"/>
                <a:cs typeface="Times New Roman" panose="02020603050405020304" pitchFamily="18" charset="0"/>
              </a:rPr>
              <a:t>Journal of Speech, Language, and Hearing Research,</a:t>
            </a:r>
            <a:r>
              <a:rPr lang="en-US" dirty="0">
                <a:latin typeface="Times New Roman" panose="02020603050405020304" pitchFamily="18" charset="0"/>
                <a:cs typeface="Times New Roman" panose="02020603050405020304" pitchFamily="18" charset="0"/>
              </a:rPr>
              <a:t> 58, 43-60. doi:10.1044/2014_JSLHR-S-12-0358.</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New, A.B., Robin, D., Parkinson, A., Eickhoff, C., Kathrin, R., </a:t>
            </a:r>
            <a:r>
              <a:rPr lang="en-US" dirty="0" err="1">
                <a:latin typeface="Times New Roman" panose="02020603050405020304" pitchFamily="18" charset="0"/>
                <a:cs typeface="Times New Roman" panose="02020603050405020304" pitchFamily="18" charset="0"/>
              </a:rPr>
              <a:t>Hoffstaedter</a:t>
            </a:r>
            <a:r>
              <a:rPr lang="en-US" dirty="0">
                <a:latin typeface="Times New Roman" panose="02020603050405020304" pitchFamily="18" charset="0"/>
                <a:cs typeface="Times New Roman" panose="02020603050405020304" pitchFamily="18" charset="0"/>
              </a:rPr>
              <a:t>, F., …, Eickhoff, S. (2015). The intrinsic resting state voice network in Parkinson’s disease: Intrinsic Voice Network in Parkinson’s Disease. </a:t>
            </a:r>
            <a:r>
              <a:rPr lang="en-US" i="1" dirty="0">
                <a:latin typeface="Times New Roman" panose="02020603050405020304" pitchFamily="18" charset="0"/>
                <a:cs typeface="Times New Roman" panose="02020603050405020304" pitchFamily="18" charset="0"/>
              </a:rPr>
              <a:t>Human Brain Mappings</a:t>
            </a:r>
            <a:r>
              <a:rPr lang="en-US" dirty="0">
                <a:latin typeface="Times New Roman" panose="02020603050405020304" pitchFamily="18" charset="0"/>
                <a:cs typeface="Times New Roman" panose="02020603050405020304" pitchFamily="18" charset="0"/>
              </a:rPr>
              <a:t>, 36(5). </a:t>
            </a:r>
            <a:r>
              <a:rPr lang="en-US" dirty="0" err="1">
                <a:latin typeface="Times New Roman" panose="02020603050405020304" pitchFamily="18" charset="0"/>
                <a:cs typeface="Times New Roman" panose="02020603050405020304" pitchFamily="18" charset="0"/>
              </a:rPr>
              <a:t>doi</a:t>
            </a:r>
            <a:r>
              <a:rPr lang="en-US" dirty="0">
                <a:latin typeface="Times New Roman" panose="02020603050405020304" pitchFamily="18" charset="0"/>
                <a:cs typeface="Times New Roman" panose="02020603050405020304" pitchFamily="18" charset="0"/>
              </a:rPr>
              <a:t>: 10.1002/hbm.22748</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New, A. B., Robin, D., Parkinson, A., Duffy, J., McNeil, M., </a:t>
            </a:r>
            <a:r>
              <a:rPr lang="en-US" dirty="0" err="1">
                <a:latin typeface="Times New Roman" panose="02020603050405020304" pitchFamily="18" charset="0"/>
                <a:cs typeface="Times New Roman" panose="02020603050405020304" pitchFamily="18" charset="0"/>
              </a:rPr>
              <a:t>Piguet</a:t>
            </a:r>
            <a:r>
              <a:rPr lang="en-US" dirty="0">
                <a:latin typeface="Times New Roman" panose="02020603050405020304" pitchFamily="18" charset="0"/>
                <a:cs typeface="Times New Roman" panose="02020603050405020304" pitchFamily="18" charset="0"/>
              </a:rPr>
              <a:t>, O., …, Ballard, K. (2015). Altered Resting-State Network Connectivity in Stroke Patients with and without Apraxia of Speech. </a:t>
            </a:r>
            <a:r>
              <a:rPr lang="en-US" i="1" dirty="0">
                <a:latin typeface="Times New Roman" panose="02020603050405020304" pitchFamily="18" charset="0"/>
                <a:cs typeface="Times New Roman" panose="02020603050405020304" pitchFamily="18" charset="0"/>
              </a:rPr>
              <a:t>Neuroimage Clinical, </a:t>
            </a:r>
            <a:r>
              <a:rPr lang="en-US" dirty="0">
                <a:latin typeface="Times New Roman" panose="02020603050405020304" pitchFamily="18" charset="0"/>
                <a:cs typeface="Times New Roman" panose="02020603050405020304" pitchFamily="18" charset="0"/>
              </a:rPr>
              <a:t>8, 429-439. </a:t>
            </a:r>
            <a:r>
              <a:rPr lang="en-US" dirty="0" err="1">
                <a:latin typeface="Times New Roman" panose="02020603050405020304" pitchFamily="18" charset="0"/>
                <a:cs typeface="Times New Roman" panose="02020603050405020304" pitchFamily="18" charset="0"/>
              </a:rPr>
              <a:t>doi</a:t>
            </a:r>
            <a:r>
              <a:rPr lang="en-US" dirty="0">
                <a:latin typeface="Times New Roman" panose="02020603050405020304" pitchFamily="18" charset="0"/>
                <a:cs typeface="Times New Roman" panose="02020603050405020304" pitchFamily="18" charset="0"/>
              </a:rPr>
              <a:t>: 10.1016/j.nicl.2015.03.013</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Schmidt, R. &amp; Lee, T. (2005) </a:t>
            </a:r>
            <a:r>
              <a:rPr lang="en-US" i="1" dirty="0">
                <a:latin typeface="Times New Roman" panose="02020603050405020304" pitchFamily="18" charset="0"/>
                <a:cs typeface="Times New Roman" panose="02020603050405020304" pitchFamily="18" charset="0"/>
              </a:rPr>
              <a:t>Motor control and learning: A behavioral emphasis</a:t>
            </a:r>
            <a:r>
              <a:rPr lang="en-US" dirty="0">
                <a:latin typeface="Times New Roman" panose="02020603050405020304" pitchFamily="18" charset="0"/>
                <a:cs typeface="Times New Roman" panose="02020603050405020304" pitchFamily="18" charset="0"/>
              </a:rPr>
              <a:t> (4</a:t>
            </a:r>
            <a:r>
              <a:rPr lang="en-US" baseline="30000" dirty="0">
                <a:latin typeface="Times New Roman" panose="02020603050405020304" pitchFamily="18" charset="0"/>
                <a:cs typeface="Times New Roman" panose="02020603050405020304" pitchFamily="18" charset="0"/>
              </a:rPr>
              <a:t>th</a:t>
            </a:r>
            <a:r>
              <a:rPr lang="en-US" dirty="0">
                <a:latin typeface="Times New Roman" panose="02020603050405020304" pitchFamily="18" charset="0"/>
                <a:cs typeface="Times New Roman" panose="02020603050405020304" pitchFamily="18" charset="0"/>
              </a:rPr>
              <a:t> ed.). Champaign, IL: Human Kinetics.</a:t>
            </a:r>
          </a:p>
        </p:txBody>
      </p:sp>
      <p:sp>
        <p:nvSpPr>
          <p:cNvPr id="30" name="TextBox 29">
            <a:extLst>
              <a:ext uri="{FF2B5EF4-FFF2-40B4-BE49-F238E27FC236}">
                <a16:creationId xmlns:a16="http://schemas.microsoft.com/office/drawing/2014/main" id="{9AF352A6-FF4F-E744-899E-CA1B3B72C00B}"/>
              </a:ext>
            </a:extLst>
          </p:cNvPr>
          <p:cNvSpPr txBox="1"/>
          <p:nvPr/>
        </p:nvSpPr>
        <p:spPr>
          <a:xfrm>
            <a:off x="512343" y="18400390"/>
            <a:ext cx="14078087" cy="14465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US" sz="4400" dirty="0">
                <a:solidFill>
                  <a:schemeClr val="bg1"/>
                </a:solidFill>
                <a:latin typeface="Times New Roman" panose="02020603050405020304" pitchFamily="18" charset="0"/>
                <a:cs typeface="Times New Roman" panose="02020603050405020304" pitchFamily="18" charset="0"/>
              </a:rPr>
              <a:t>Principles of Motor Learning and Experience-Dependent Neural Plasticity </a:t>
            </a:r>
          </a:p>
        </p:txBody>
      </p:sp>
      <p:sp>
        <p:nvSpPr>
          <p:cNvPr id="72" name="TextBox 71">
            <a:extLst>
              <a:ext uri="{FF2B5EF4-FFF2-40B4-BE49-F238E27FC236}">
                <a16:creationId xmlns:a16="http://schemas.microsoft.com/office/drawing/2014/main" id="{BDBD1D52-2FA7-B544-B846-39A2918B940E}"/>
              </a:ext>
            </a:extLst>
          </p:cNvPr>
          <p:cNvSpPr txBox="1"/>
          <p:nvPr/>
        </p:nvSpPr>
        <p:spPr>
          <a:xfrm>
            <a:off x="604438" y="19996594"/>
            <a:ext cx="13725872" cy="5709255"/>
          </a:xfrm>
          <a:prstGeom prst="rect">
            <a:avLst/>
          </a:prstGeom>
          <a:noFill/>
        </p:spPr>
        <p:txBody>
          <a:bodyPr wrap="square" rtlCol="0">
            <a:spAutoFit/>
          </a:bodyPr>
          <a:lstStyle/>
          <a:p>
            <a:pPr marL="571500" indent="-571500">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TEMPO is structured using </a:t>
            </a:r>
            <a:r>
              <a:rPr lang="en-US" sz="4400" b="1" dirty="0">
                <a:latin typeface="Times New Roman" panose="02020603050405020304" pitchFamily="18" charset="0"/>
                <a:cs typeface="Times New Roman" panose="02020603050405020304" pitchFamily="18" charset="0"/>
              </a:rPr>
              <a:t>principles of motor learning (PML) </a:t>
            </a:r>
            <a:r>
              <a:rPr lang="en-US" sz="4400" dirty="0">
                <a:latin typeface="Times New Roman" panose="02020603050405020304" pitchFamily="18" charset="0"/>
                <a:cs typeface="Times New Roman" panose="02020603050405020304" pitchFamily="18" charset="0"/>
              </a:rPr>
              <a:t>that are known to promote long-term learning and generalization of speech [6]</a:t>
            </a:r>
          </a:p>
          <a:p>
            <a:endParaRPr lang="en-US" sz="900" dirty="0">
              <a:latin typeface="Times New Roman" panose="02020603050405020304" pitchFamily="18" charset="0"/>
              <a:cs typeface="Times New Roman" panose="02020603050405020304" pitchFamily="18" charset="0"/>
            </a:endParaRPr>
          </a:p>
          <a:p>
            <a:pPr marL="1485900" lvl="2" indent="-5715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e.g. high repetitions, varied stimuli, random practice, specific feedback</a:t>
            </a:r>
          </a:p>
          <a:p>
            <a:pPr lvl="2"/>
            <a:endParaRPr lang="en-US" sz="500" dirty="0">
              <a:latin typeface="Times New Roman" panose="02020603050405020304" pitchFamily="18" charset="0"/>
              <a:cs typeface="Times New Roman" panose="02020603050405020304" pitchFamily="18" charset="0"/>
            </a:endParaRPr>
          </a:p>
          <a:p>
            <a:pPr marL="742950" indent="-742950">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PML engage </a:t>
            </a:r>
            <a:r>
              <a:rPr lang="en-US" sz="4400" b="1" dirty="0">
                <a:latin typeface="Times New Roman" panose="02020603050405020304" pitchFamily="18" charset="0"/>
                <a:cs typeface="Times New Roman" panose="02020603050405020304" pitchFamily="18" charset="0"/>
              </a:rPr>
              <a:t>experience-dependent neural plasticity- </a:t>
            </a:r>
            <a:r>
              <a:rPr lang="en-US" sz="4400" dirty="0">
                <a:latin typeface="Times New Roman" panose="02020603050405020304" pitchFamily="18" charset="0"/>
                <a:cs typeface="Times New Roman" panose="02020603050405020304" pitchFamily="18" charset="0"/>
              </a:rPr>
              <a:t>the ability of the brain to change and adapt in response to environmental cues, experience and behavior. </a:t>
            </a:r>
          </a:p>
          <a:p>
            <a:pPr marL="742950" indent="-742950">
              <a:buFont typeface="Wingdings" pitchFamily="2" charset="2"/>
              <a:buChar char="v"/>
            </a:pPr>
            <a:endParaRPr lang="en-US" sz="4400" b="1" dirty="0">
              <a:latin typeface="Times New Roman" panose="02020603050405020304" pitchFamily="18" charset="0"/>
              <a:cs typeface="Times New Roman" panose="02020603050405020304" pitchFamily="18" charset="0"/>
            </a:endParaRPr>
          </a:p>
        </p:txBody>
      </p:sp>
      <p:sp>
        <p:nvSpPr>
          <p:cNvPr id="73" name="TextBox 72">
            <a:extLst>
              <a:ext uri="{FF2B5EF4-FFF2-40B4-BE49-F238E27FC236}">
                <a16:creationId xmlns:a16="http://schemas.microsoft.com/office/drawing/2014/main" id="{0565356E-9D4F-2143-8720-1F0ADAEE5933}"/>
              </a:ext>
            </a:extLst>
          </p:cNvPr>
          <p:cNvSpPr txBox="1"/>
          <p:nvPr/>
        </p:nvSpPr>
        <p:spPr>
          <a:xfrm>
            <a:off x="604438" y="25288541"/>
            <a:ext cx="12309300" cy="972254"/>
          </a:xfrm>
          <a:prstGeom prst="rect">
            <a:avLst/>
          </a:prstGeom>
          <a:solidFill>
            <a:schemeClr val="accent1"/>
          </a:solidFill>
        </p:spPr>
        <p:txBody>
          <a:bodyPr wrap="square" rtlCol="0">
            <a:spAutoFit/>
          </a:bodyPr>
          <a:lstStyle/>
          <a:p>
            <a:r>
              <a:rPr lang="en-US" sz="5718" dirty="0">
                <a:solidFill>
                  <a:schemeClr val="bg1"/>
                </a:solidFill>
                <a:latin typeface="Times New Roman" panose="02020603050405020304" pitchFamily="18" charset="0"/>
                <a:cs typeface="Times New Roman" panose="02020603050405020304" pitchFamily="18" charset="0"/>
              </a:rPr>
              <a:t>Treatment Design</a:t>
            </a:r>
          </a:p>
        </p:txBody>
      </p:sp>
      <p:pic>
        <p:nvPicPr>
          <p:cNvPr id="75" name="Picture 74">
            <a:extLst>
              <a:ext uri="{FF2B5EF4-FFF2-40B4-BE49-F238E27FC236}">
                <a16:creationId xmlns:a16="http://schemas.microsoft.com/office/drawing/2014/main" id="{1449A36A-F70B-B947-A743-8877C23E54A9}"/>
              </a:ext>
            </a:extLst>
          </p:cNvPr>
          <p:cNvPicPr>
            <a:picLocks noChangeAspect="1"/>
          </p:cNvPicPr>
          <p:nvPr/>
        </p:nvPicPr>
        <p:blipFill>
          <a:blip r:embed="rId7"/>
          <a:stretch>
            <a:fillRect/>
          </a:stretch>
        </p:blipFill>
        <p:spPr>
          <a:xfrm>
            <a:off x="28278790" y="3832407"/>
            <a:ext cx="7512046" cy="8959889"/>
          </a:xfrm>
          <a:prstGeom prst="rect">
            <a:avLst/>
          </a:prstGeom>
        </p:spPr>
      </p:pic>
      <p:pic>
        <p:nvPicPr>
          <p:cNvPr id="76" name="Picture 75">
            <a:extLst>
              <a:ext uri="{FF2B5EF4-FFF2-40B4-BE49-F238E27FC236}">
                <a16:creationId xmlns:a16="http://schemas.microsoft.com/office/drawing/2014/main" id="{44DEACB0-6000-3F4D-8A3B-2EE21184F62D}"/>
              </a:ext>
            </a:extLst>
          </p:cNvPr>
          <p:cNvPicPr>
            <a:picLocks noChangeAspect="1"/>
          </p:cNvPicPr>
          <p:nvPr/>
        </p:nvPicPr>
        <p:blipFill>
          <a:blip r:embed="rId8"/>
          <a:stretch>
            <a:fillRect/>
          </a:stretch>
        </p:blipFill>
        <p:spPr>
          <a:xfrm>
            <a:off x="36037182" y="3832406"/>
            <a:ext cx="7525736" cy="8959889"/>
          </a:xfrm>
          <a:prstGeom prst="rect">
            <a:avLst/>
          </a:prstGeom>
        </p:spPr>
      </p:pic>
      <p:sp>
        <p:nvSpPr>
          <p:cNvPr id="78" name="TextBox 77">
            <a:extLst>
              <a:ext uri="{FF2B5EF4-FFF2-40B4-BE49-F238E27FC236}">
                <a16:creationId xmlns:a16="http://schemas.microsoft.com/office/drawing/2014/main" id="{5FE04758-933E-8147-BA36-9A54ED3E22FD}"/>
              </a:ext>
            </a:extLst>
          </p:cNvPr>
          <p:cNvSpPr txBox="1"/>
          <p:nvPr/>
        </p:nvSpPr>
        <p:spPr>
          <a:xfrm>
            <a:off x="14965231" y="21325305"/>
            <a:ext cx="12813068" cy="3046988"/>
          </a:xfrm>
          <a:prstGeom prst="rect">
            <a:avLst/>
          </a:prstGeom>
          <a:noFill/>
        </p:spPr>
        <p:txBody>
          <a:bodyPr wrap="square" rtlCol="0">
            <a:spAutoFit/>
          </a:bodyPr>
          <a:lstStyle/>
          <a:p>
            <a:pPr marL="685800" indent="-685800">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There will be an increase in functional connectivity between brain regions associated with speech production and childhood apraxia of speech</a:t>
            </a:r>
          </a:p>
        </p:txBody>
      </p:sp>
      <p:sp>
        <p:nvSpPr>
          <p:cNvPr id="80" name="Rectangle 79">
            <a:extLst>
              <a:ext uri="{FF2B5EF4-FFF2-40B4-BE49-F238E27FC236}">
                <a16:creationId xmlns:a16="http://schemas.microsoft.com/office/drawing/2014/main" id="{06B07176-CC04-1E4D-A44F-48EE8080B94A}"/>
              </a:ext>
            </a:extLst>
          </p:cNvPr>
          <p:cNvSpPr/>
          <p:nvPr/>
        </p:nvSpPr>
        <p:spPr>
          <a:xfrm>
            <a:off x="14796203" y="19540565"/>
            <a:ext cx="13159188" cy="131078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81" name="TextBox 80">
            <a:extLst>
              <a:ext uri="{FF2B5EF4-FFF2-40B4-BE49-F238E27FC236}">
                <a16:creationId xmlns:a16="http://schemas.microsoft.com/office/drawing/2014/main" id="{2BEB3109-25F7-6D4D-8CE4-EC93799BBFDA}"/>
              </a:ext>
            </a:extLst>
          </p:cNvPr>
          <p:cNvSpPr txBox="1"/>
          <p:nvPr/>
        </p:nvSpPr>
        <p:spPr>
          <a:xfrm>
            <a:off x="14900139" y="19713513"/>
            <a:ext cx="9746779" cy="972254"/>
          </a:xfrm>
          <a:prstGeom prst="rect">
            <a:avLst/>
          </a:prstGeom>
          <a:noFill/>
        </p:spPr>
        <p:txBody>
          <a:bodyPr wrap="square" rtlCol="0">
            <a:spAutoFit/>
          </a:bodyPr>
          <a:lstStyle/>
          <a:p>
            <a:r>
              <a:rPr lang="en-US" sz="5718" dirty="0">
                <a:solidFill>
                  <a:schemeClr val="bg1"/>
                </a:solidFill>
                <a:latin typeface="Times New Roman" panose="02020603050405020304" pitchFamily="18" charset="0"/>
                <a:cs typeface="Times New Roman" panose="02020603050405020304" pitchFamily="18" charset="0"/>
              </a:rPr>
              <a:t>Hypotheses</a:t>
            </a:r>
          </a:p>
        </p:txBody>
      </p:sp>
      <p:graphicFrame>
        <p:nvGraphicFramePr>
          <p:cNvPr id="84" name="Chart 83">
            <a:extLst>
              <a:ext uri="{FF2B5EF4-FFF2-40B4-BE49-F238E27FC236}">
                <a16:creationId xmlns:a16="http://schemas.microsoft.com/office/drawing/2014/main" id="{9355101F-9E68-1A4D-A7FD-61B8ED250C5D}"/>
              </a:ext>
            </a:extLst>
          </p:cNvPr>
          <p:cNvGraphicFramePr>
            <a:graphicFrameLocks/>
          </p:cNvGraphicFramePr>
          <p:nvPr>
            <p:extLst>
              <p:ext uri="{D42A27DB-BD31-4B8C-83A1-F6EECF244321}">
                <p14:modId xmlns:p14="http://schemas.microsoft.com/office/powerpoint/2010/main" val="4062170160"/>
              </p:ext>
            </p:extLst>
          </p:nvPr>
        </p:nvGraphicFramePr>
        <p:xfrm>
          <a:off x="17206459" y="26812269"/>
          <a:ext cx="5195944" cy="5177815"/>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85" name="Chart 84">
            <a:extLst>
              <a:ext uri="{FF2B5EF4-FFF2-40B4-BE49-F238E27FC236}">
                <a16:creationId xmlns:a16="http://schemas.microsoft.com/office/drawing/2014/main" id="{0995354A-DC1A-4247-A3DA-11974A412D63}"/>
              </a:ext>
            </a:extLst>
          </p:cNvPr>
          <p:cNvGraphicFramePr>
            <a:graphicFrameLocks/>
          </p:cNvGraphicFramePr>
          <p:nvPr>
            <p:extLst>
              <p:ext uri="{D42A27DB-BD31-4B8C-83A1-F6EECF244321}">
                <p14:modId xmlns:p14="http://schemas.microsoft.com/office/powerpoint/2010/main" val="413496667"/>
              </p:ext>
            </p:extLst>
          </p:nvPr>
        </p:nvGraphicFramePr>
        <p:xfrm>
          <a:off x="22402403" y="26729286"/>
          <a:ext cx="5195944" cy="5579514"/>
        </p:xfrm>
        <a:graphic>
          <a:graphicData uri="http://schemas.openxmlformats.org/drawingml/2006/chart">
            <c:chart xmlns:c="http://schemas.openxmlformats.org/drawingml/2006/chart" xmlns:r="http://schemas.openxmlformats.org/officeDocument/2006/relationships" r:id="rId10"/>
          </a:graphicData>
        </a:graphic>
      </p:graphicFrame>
      <p:sp>
        <p:nvSpPr>
          <p:cNvPr id="86" name="TextBox 85">
            <a:extLst>
              <a:ext uri="{FF2B5EF4-FFF2-40B4-BE49-F238E27FC236}">
                <a16:creationId xmlns:a16="http://schemas.microsoft.com/office/drawing/2014/main" id="{17424D04-6699-FF4D-8201-13D1ACDA4AC7}"/>
              </a:ext>
            </a:extLst>
          </p:cNvPr>
          <p:cNvSpPr txBox="1"/>
          <p:nvPr/>
        </p:nvSpPr>
        <p:spPr>
          <a:xfrm>
            <a:off x="456253" y="26399203"/>
            <a:ext cx="16750206" cy="10125849"/>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TEMPO Treatment Design</a:t>
            </a:r>
          </a:p>
          <a:p>
            <a:pPr marL="571500" indent="-5715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Treatment then consisted of 1-hour sessions, 4 days per week for 4 weeks. </a:t>
            </a:r>
          </a:p>
          <a:p>
            <a:pPr marL="571500" indent="-5715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3 baseline probes prior, 2 post-treatment probes, 1 3-month retention probe</a:t>
            </a:r>
          </a:p>
          <a:p>
            <a:pPr marL="571500" indent="-5715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Imaging sessions were conducted within one week of the start time of treatment and within one week once treatment ended.</a:t>
            </a:r>
          </a:p>
          <a:p>
            <a:endParaRPr lang="en-US" sz="1600" dirty="0">
              <a:latin typeface="Times New Roman" panose="02020603050405020304" pitchFamily="18" charset="0"/>
              <a:cs typeface="Times New Roman" panose="02020603050405020304" pitchFamily="18" charset="0"/>
            </a:endParaRPr>
          </a:p>
          <a:p>
            <a:r>
              <a:rPr lang="en-US" sz="4000" b="1" i="1" dirty="0">
                <a:latin typeface="Times New Roman" panose="02020603050405020304" pitchFamily="18" charset="0"/>
                <a:cs typeface="Times New Roman" panose="02020603050405020304" pitchFamily="18" charset="0"/>
              </a:rPr>
              <a:t>Treatment Results</a:t>
            </a:r>
          </a:p>
          <a:p>
            <a:pPr marL="1028700" lvl="1" indent="-5715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Treatment results paralleled a group study (n=12) investigating TEMPO [9]</a:t>
            </a:r>
          </a:p>
          <a:p>
            <a:pPr marL="1028700" lvl="1" indent="-5715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 The participant met all inclusion criteria proposed by the larger group study.</a:t>
            </a:r>
          </a:p>
          <a:p>
            <a:endParaRPr lang="en-US" sz="3600" dirty="0"/>
          </a:p>
          <a:p>
            <a:endParaRPr lang="en-US" sz="3600" dirty="0"/>
          </a:p>
          <a:p>
            <a:endParaRPr lang="en-US" sz="3600" dirty="0"/>
          </a:p>
          <a:p>
            <a:endParaRPr lang="en-US" sz="3600" dirty="0"/>
          </a:p>
          <a:p>
            <a:endParaRPr lang="en-US" sz="3600" dirty="0"/>
          </a:p>
          <a:p>
            <a:endParaRPr lang="en-US" sz="3600" dirty="0"/>
          </a:p>
          <a:p>
            <a:endParaRPr lang="en-US" sz="3600" dirty="0"/>
          </a:p>
        </p:txBody>
      </p:sp>
      <p:sp>
        <p:nvSpPr>
          <p:cNvPr id="88" name="TextBox 87">
            <a:extLst>
              <a:ext uri="{FF2B5EF4-FFF2-40B4-BE49-F238E27FC236}">
                <a16:creationId xmlns:a16="http://schemas.microsoft.com/office/drawing/2014/main" id="{F9EB7708-D908-324F-A9EA-B2C20D8BF5ED}"/>
              </a:ext>
            </a:extLst>
          </p:cNvPr>
          <p:cNvSpPr txBox="1"/>
          <p:nvPr/>
        </p:nvSpPr>
        <p:spPr>
          <a:xfrm>
            <a:off x="14965230" y="6106131"/>
            <a:ext cx="13653721" cy="6309420"/>
          </a:xfrm>
          <a:prstGeom prst="rect">
            <a:avLst/>
          </a:prstGeom>
          <a:noFill/>
        </p:spPr>
        <p:txBody>
          <a:bodyPr wrap="square" rtlCol="0">
            <a:spAutoFit/>
          </a:bodyPr>
          <a:lstStyle/>
          <a:p>
            <a:pPr marL="571500" indent="-571500">
              <a:buFont typeface="Arial" panose="020B0604020202020204" pitchFamily="34" charset="0"/>
              <a:buChar char="•"/>
            </a:pPr>
            <a:r>
              <a:rPr lang="en-US" sz="4400" b="1" dirty="0">
                <a:latin typeface="Times New Roman" panose="02020603050405020304" pitchFamily="18" charset="0"/>
                <a:cs typeface="Times New Roman" panose="02020603050405020304" pitchFamily="18" charset="0"/>
              </a:rPr>
              <a:t>Regions of interest </a:t>
            </a:r>
            <a:r>
              <a:rPr lang="en-US" sz="4400" dirty="0">
                <a:latin typeface="Times New Roman" panose="02020603050405020304" pitchFamily="18" charset="0"/>
                <a:cs typeface="Times New Roman" panose="02020603050405020304" pitchFamily="18" charset="0"/>
              </a:rPr>
              <a:t>informed by: the Directions into Velocities  of Articulators DIVA, meta-analyses [2, 8] and a resting state fMRI study investigating network connectivity in AOS, non-AOS and healthy control subjects [11]</a:t>
            </a:r>
          </a:p>
          <a:p>
            <a:endParaRPr lang="en-US" sz="1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4400" b="1" dirty="0">
                <a:latin typeface="Times New Roman" panose="02020603050405020304" pitchFamily="18" charset="0"/>
                <a:cs typeface="Times New Roman" panose="02020603050405020304" pitchFamily="18" charset="0"/>
              </a:rPr>
              <a:t>Resting state fMRI (</a:t>
            </a:r>
            <a:r>
              <a:rPr lang="en-US" sz="4400" b="1" dirty="0" err="1">
                <a:latin typeface="Times New Roman" panose="02020603050405020304" pitchFamily="18" charset="0"/>
                <a:cs typeface="Times New Roman" panose="02020603050405020304" pitchFamily="18" charset="0"/>
              </a:rPr>
              <a:t>rsfMRI</a:t>
            </a:r>
            <a:r>
              <a:rPr lang="en-US" sz="4400" b="1"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allows for the investigation of the relationship of brain regions independent of task performance </a:t>
            </a:r>
          </a:p>
          <a:p>
            <a:endParaRPr lang="en-US" sz="3600" dirty="0"/>
          </a:p>
        </p:txBody>
      </p:sp>
    </p:spTree>
    <p:extLst>
      <p:ext uri="{BB962C8B-B14F-4D97-AF65-F5344CB8AC3E}">
        <p14:creationId xmlns:p14="http://schemas.microsoft.com/office/powerpoint/2010/main" val="4121454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6C3754B-E379-9D4C-9ADB-B2F0B87D3948}"/>
              </a:ext>
            </a:extLst>
          </p:cNvPr>
          <p:cNvSpPr/>
          <p:nvPr/>
        </p:nvSpPr>
        <p:spPr>
          <a:xfrm>
            <a:off x="14125951" y="8385826"/>
            <a:ext cx="15862806" cy="13685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819" tIns="48409" rIns="96819" bIns="48409" numCol="1" spcCol="0" rtlCol="0" fromWordArt="0" anchor="ctr" anchorCtr="0" forceAA="0" compatLnSpc="1">
            <a:prstTxWarp prst="textNoShape">
              <a:avLst/>
            </a:prstTxWarp>
            <a:noAutofit/>
          </a:bodyPr>
          <a:lstStyle/>
          <a:p>
            <a:pPr algn="ctr"/>
            <a:endParaRPr lang="en-US" sz="2106"/>
          </a:p>
        </p:txBody>
      </p:sp>
      <p:sp>
        <p:nvSpPr>
          <p:cNvPr id="12" name="Rectangle 11">
            <a:extLst>
              <a:ext uri="{FF2B5EF4-FFF2-40B4-BE49-F238E27FC236}">
                <a16:creationId xmlns:a16="http://schemas.microsoft.com/office/drawing/2014/main" id="{921AA46A-FA8B-0440-B03C-BF98229869D4}"/>
              </a:ext>
            </a:extLst>
          </p:cNvPr>
          <p:cNvSpPr/>
          <p:nvPr/>
        </p:nvSpPr>
        <p:spPr>
          <a:xfrm>
            <a:off x="14071765" y="14042129"/>
            <a:ext cx="7954475" cy="1866119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 name="Rectangle 10">
            <a:extLst>
              <a:ext uri="{FF2B5EF4-FFF2-40B4-BE49-F238E27FC236}">
                <a16:creationId xmlns:a16="http://schemas.microsoft.com/office/drawing/2014/main" id="{5B89DE83-1B3C-9841-BA1E-6CD3F16FAA00}"/>
              </a:ext>
            </a:extLst>
          </p:cNvPr>
          <p:cNvSpPr/>
          <p:nvPr/>
        </p:nvSpPr>
        <p:spPr>
          <a:xfrm>
            <a:off x="22110218" y="14042128"/>
            <a:ext cx="7844930" cy="1866119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extBox 1">
            <a:extLst>
              <a:ext uri="{FF2B5EF4-FFF2-40B4-BE49-F238E27FC236}">
                <a16:creationId xmlns:a16="http://schemas.microsoft.com/office/drawing/2014/main" id="{59289F99-4D89-1B46-8E65-0BAF85811DDC}"/>
              </a:ext>
            </a:extLst>
          </p:cNvPr>
          <p:cNvSpPr txBox="1"/>
          <p:nvPr/>
        </p:nvSpPr>
        <p:spPr>
          <a:xfrm>
            <a:off x="602787" y="23193002"/>
            <a:ext cx="12500793" cy="2185214"/>
          </a:xfrm>
          <a:prstGeom prst="rect">
            <a:avLst/>
          </a:prstGeom>
          <a:noFill/>
        </p:spPr>
        <p:txBody>
          <a:bodyPr wrap="square" rtlCol="0">
            <a:spAutoFit/>
          </a:bodyPr>
          <a:lstStyle/>
          <a:p>
            <a:r>
              <a:rPr lang="en-US" sz="4000" dirty="0"/>
              <a:t>	</a:t>
            </a:r>
            <a:r>
              <a:rPr lang="en-US" sz="3200" dirty="0"/>
              <a:t>Treatment results paralleled a group study (n=12) investigating TEMPO (Miller et al., 2018), in which treated stimuli improved from baseline to post-treatment probe, and demonstrated maintenance at the 3-month retention probe</a:t>
            </a:r>
            <a:endParaRPr lang="en-US" sz="4000" dirty="0"/>
          </a:p>
        </p:txBody>
      </p:sp>
      <p:graphicFrame>
        <p:nvGraphicFramePr>
          <p:cNvPr id="3" name="Chart 2">
            <a:extLst>
              <a:ext uri="{FF2B5EF4-FFF2-40B4-BE49-F238E27FC236}">
                <a16:creationId xmlns:a16="http://schemas.microsoft.com/office/drawing/2014/main" id="{57E95AC0-E1E2-2C4D-9376-7026794E1A73}"/>
              </a:ext>
            </a:extLst>
          </p:cNvPr>
          <p:cNvGraphicFramePr>
            <a:graphicFrameLocks/>
          </p:cNvGraphicFramePr>
          <p:nvPr>
            <p:extLst>
              <p:ext uri="{D42A27DB-BD31-4B8C-83A1-F6EECF244321}">
                <p14:modId xmlns:p14="http://schemas.microsoft.com/office/powerpoint/2010/main" val="1684353260"/>
              </p:ext>
            </p:extLst>
          </p:nvPr>
        </p:nvGraphicFramePr>
        <p:xfrm>
          <a:off x="602787" y="25374600"/>
          <a:ext cx="5833103" cy="711119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Chart 3">
            <a:extLst>
              <a:ext uri="{FF2B5EF4-FFF2-40B4-BE49-F238E27FC236}">
                <a16:creationId xmlns:a16="http://schemas.microsoft.com/office/drawing/2014/main" id="{B728EBF2-95D0-E24C-A02A-366374D96D91}"/>
              </a:ext>
            </a:extLst>
          </p:cNvPr>
          <p:cNvGraphicFramePr>
            <a:graphicFrameLocks/>
          </p:cNvGraphicFramePr>
          <p:nvPr>
            <p:extLst>
              <p:ext uri="{D42A27DB-BD31-4B8C-83A1-F6EECF244321}">
                <p14:modId xmlns:p14="http://schemas.microsoft.com/office/powerpoint/2010/main" val="1131061424"/>
              </p:ext>
            </p:extLst>
          </p:nvPr>
        </p:nvGraphicFramePr>
        <p:xfrm>
          <a:off x="6705072" y="25374600"/>
          <a:ext cx="6882604" cy="726648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DD4E54A0-1520-1F4F-9C3F-5A775F61ACB8}"/>
              </a:ext>
            </a:extLst>
          </p:cNvPr>
          <p:cNvSpPr txBox="1"/>
          <p:nvPr/>
        </p:nvSpPr>
        <p:spPr>
          <a:xfrm>
            <a:off x="698533" y="19067148"/>
            <a:ext cx="12309300" cy="972254"/>
          </a:xfrm>
          <a:prstGeom prst="rect">
            <a:avLst/>
          </a:prstGeom>
          <a:noFill/>
        </p:spPr>
        <p:txBody>
          <a:bodyPr wrap="square" rtlCol="0">
            <a:spAutoFit/>
          </a:bodyPr>
          <a:lstStyle/>
          <a:p>
            <a:r>
              <a:rPr lang="en-US" sz="5718" dirty="0"/>
              <a:t>Single-Subject Study Design</a:t>
            </a:r>
          </a:p>
        </p:txBody>
      </p:sp>
      <p:sp>
        <p:nvSpPr>
          <p:cNvPr id="6" name="TextBox 5">
            <a:extLst>
              <a:ext uri="{FF2B5EF4-FFF2-40B4-BE49-F238E27FC236}">
                <a16:creationId xmlns:a16="http://schemas.microsoft.com/office/drawing/2014/main" id="{86334797-8D72-4F41-BA0A-D3FFDE5B8F0A}"/>
              </a:ext>
            </a:extLst>
          </p:cNvPr>
          <p:cNvSpPr txBox="1"/>
          <p:nvPr/>
        </p:nvSpPr>
        <p:spPr>
          <a:xfrm>
            <a:off x="543254" y="22327940"/>
            <a:ext cx="9746779" cy="972254"/>
          </a:xfrm>
          <a:prstGeom prst="rect">
            <a:avLst/>
          </a:prstGeom>
          <a:noFill/>
        </p:spPr>
        <p:txBody>
          <a:bodyPr wrap="square" rtlCol="0">
            <a:spAutoFit/>
          </a:bodyPr>
          <a:lstStyle/>
          <a:p>
            <a:r>
              <a:rPr lang="en-US" sz="5718" dirty="0"/>
              <a:t>Treatment Outcomes</a:t>
            </a:r>
          </a:p>
        </p:txBody>
      </p:sp>
      <p:sp>
        <p:nvSpPr>
          <p:cNvPr id="7" name="TextBox 6">
            <a:extLst>
              <a:ext uri="{FF2B5EF4-FFF2-40B4-BE49-F238E27FC236}">
                <a16:creationId xmlns:a16="http://schemas.microsoft.com/office/drawing/2014/main" id="{A0578B8F-5F15-2B44-A3F2-A66B71A341FB}"/>
              </a:ext>
            </a:extLst>
          </p:cNvPr>
          <p:cNvSpPr txBox="1"/>
          <p:nvPr/>
        </p:nvSpPr>
        <p:spPr>
          <a:xfrm>
            <a:off x="602787" y="19992463"/>
            <a:ext cx="12752995" cy="2062103"/>
          </a:xfrm>
          <a:prstGeom prst="rect">
            <a:avLst/>
          </a:prstGeom>
          <a:noFill/>
        </p:spPr>
        <p:txBody>
          <a:bodyPr wrap="square" rtlCol="0">
            <a:spAutoFit/>
          </a:bodyPr>
          <a:lstStyle/>
          <a:p>
            <a:r>
              <a:rPr lang="en-US" sz="3200" dirty="0"/>
              <a:t>	7 year old male, normal hearing, no orofacial structural abnormalities, muscle weakness or altered tone/reflex, native speaker of English, no other developmental, neurological, genetic or speech disorders, and a diagnosis of CAS made by expert consensus</a:t>
            </a:r>
          </a:p>
        </p:txBody>
      </p:sp>
      <p:sp>
        <p:nvSpPr>
          <p:cNvPr id="8" name="TextBox 7">
            <a:extLst>
              <a:ext uri="{FF2B5EF4-FFF2-40B4-BE49-F238E27FC236}">
                <a16:creationId xmlns:a16="http://schemas.microsoft.com/office/drawing/2014/main" id="{EE950B41-BBC0-5A48-8561-3E61C7D9D58C}"/>
              </a:ext>
            </a:extLst>
          </p:cNvPr>
          <p:cNvSpPr txBox="1"/>
          <p:nvPr/>
        </p:nvSpPr>
        <p:spPr>
          <a:xfrm>
            <a:off x="14022092" y="10009485"/>
            <a:ext cx="15685736" cy="6001643"/>
          </a:xfrm>
          <a:prstGeom prst="rect">
            <a:avLst/>
          </a:prstGeom>
          <a:noFill/>
        </p:spPr>
        <p:txBody>
          <a:bodyPr wrap="square" rtlCol="0">
            <a:spAutoFit/>
          </a:bodyPr>
          <a:lstStyle/>
          <a:p>
            <a:pPr algn="ctr"/>
            <a:r>
              <a:rPr lang="en-US" sz="4800" dirty="0"/>
              <a:t>There will be increased in functional connectivity between brain regions associated with speech production and childhood apraxia of speech. Connectivity refers to how regions of the brain talk to each other. Specifically, our primary hypothesis is that there will be increases in connectivity between L and R premotor cortices. It is also the case that other regions connection strength changes as a result of treatment</a:t>
            </a:r>
            <a:endParaRPr lang="en-US" sz="4400" dirty="0"/>
          </a:p>
        </p:txBody>
      </p:sp>
      <p:pic>
        <p:nvPicPr>
          <p:cNvPr id="9" name="Picture 8">
            <a:extLst>
              <a:ext uri="{FF2B5EF4-FFF2-40B4-BE49-F238E27FC236}">
                <a16:creationId xmlns:a16="http://schemas.microsoft.com/office/drawing/2014/main" id="{9BCE641A-C941-9E4F-A978-5F9EB3F8D68D}"/>
              </a:ext>
            </a:extLst>
          </p:cNvPr>
          <p:cNvPicPr>
            <a:picLocks noChangeAspect="1"/>
          </p:cNvPicPr>
          <p:nvPr/>
        </p:nvPicPr>
        <p:blipFill>
          <a:blip r:embed="rId4"/>
          <a:stretch>
            <a:fillRect/>
          </a:stretch>
        </p:blipFill>
        <p:spPr>
          <a:xfrm>
            <a:off x="14131271" y="14097870"/>
            <a:ext cx="7954477" cy="9156173"/>
          </a:xfrm>
          <a:prstGeom prst="rect">
            <a:avLst/>
          </a:prstGeom>
        </p:spPr>
      </p:pic>
      <p:pic>
        <p:nvPicPr>
          <p:cNvPr id="10" name="Picture 9">
            <a:extLst>
              <a:ext uri="{FF2B5EF4-FFF2-40B4-BE49-F238E27FC236}">
                <a16:creationId xmlns:a16="http://schemas.microsoft.com/office/drawing/2014/main" id="{FDACC8B2-5199-A548-9D67-1DC365AAC002}"/>
              </a:ext>
            </a:extLst>
          </p:cNvPr>
          <p:cNvPicPr>
            <a:picLocks noChangeAspect="1"/>
          </p:cNvPicPr>
          <p:nvPr/>
        </p:nvPicPr>
        <p:blipFill>
          <a:blip r:embed="rId5"/>
          <a:stretch>
            <a:fillRect/>
          </a:stretch>
        </p:blipFill>
        <p:spPr>
          <a:xfrm>
            <a:off x="22156049" y="14042130"/>
            <a:ext cx="7766457" cy="9119246"/>
          </a:xfrm>
          <a:prstGeom prst="rect">
            <a:avLst/>
          </a:prstGeom>
        </p:spPr>
      </p:pic>
      <p:sp>
        <p:nvSpPr>
          <p:cNvPr id="13" name="TextBox 12">
            <a:extLst>
              <a:ext uri="{FF2B5EF4-FFF2-40B4-BE49-F238E27FC236}">
                <a16:creationId xmlns:a16="http://schemas.microsoft.com/office/drawing/2014/main" id="{27F7865D-5D5B-F74E-A554-0AF414D6D29D}"/>
              </a:ext>
            </a:extLst>
          </p:cNvPr>
          <p:cNvSpPr txBox="1"/>
          <p:nvPr/>
        </p:nvSpPr>
        <p:spPr>
          <a:xfrm>
            <a:off x="14385752" y="5497914"/>
            <a:ext cx="15722227" cy="2800767"/>
          </a:xfrm>
          <a:prstGeom prst="rect">
            <a:avLst/>
          </a:prstGeom>
          <a:noFill/>
        </p:spPr>
        <p:txBody>
          <a:bodyPr wrap="square" rtlCol="0">
            <a:spAutoFit/>
          </a:bodyPr>
          <a:lstStyle/>
          <a:p>
            <a:r>
              <a:rPr lang="en-US" sz="4000" dirty="0"/>
              <a:t>	</a:t>
            </a:r>
            <a:r>
              <a:rPr lang="en-US" sz="4400" dirty="0"/>
              <a:t>Neural plasticity is the ability of the brain to change and adapt in response to environmental cues, experience and behavior. In this case, that experience is the principles of motor learning driven TEMPO treatment</a:t>
            </a:r>
            <a:endParaRPr lang="en-US" sz="4000" dirty="0"/>
          </a:p>
        </p:txBody>
      </p:sp>
      <p:sp>
        <p:nvSpPr>
          <p:cNvPr id="14" name="TextBox 13">
            <a:extLst>
              <a:ext uri="{FF2B5EF4-FFF2-40B4-BE49-F238E27FC236}">
                <a16:creationId xmlns:a16="http://schemas.microsoft.com/office/drawing/2014/main" id="{F705647E-691F-884D-BCB0-BDD7811F8EC7}"/>
              </a:ext>
            </a:extLst>
          </p:cNvPr>
          <p:cNvSpPr txBox="1"/>
          <p:nvPr/>
        </p:nvSpPr>
        <p:spPr>
          <a:xfrm>
            <a:off x="14181310" y="8469177"/>
            <a:ext cx="9746779" cy="972254"/>
          </a:xfrm>
          <a:prstGeom prst="rect">
            <a:avLst/>
          </a:prstGeom>
          <a:noFill/>
        </p:spPr>
        <p:txBody>
          <a:bodyPr wrap="square" rtlCol="0">
            <a:spAutoFit/>
          </a:bodyPr>
          <a:lstStyle/>
          <a:p>
            <a:r>
              <a:rPr lang="en-US" sz="5718" dirty="0"/>
              <a:t>Hypotheses</a:t>
            </a:r>
          </a:p>
        </p:txBody>
      </p:sp>
      <p:sp>
        <p:nvSpPr>
          <p:cNvPr id="18" name="TextBox 17">
            <a:extLst>
              <a:ext uri="{FF2B5EF4-FFF2-40B4-BE49-F238E27FC236}">
                <a16:creationId xmlns:a16="http://schemas.microsoft.com/office/drawing/2014/main" id="{7DAEBD3E-23DC-F248-8DA1-8AC4B49FE5ED}"/>
              </a:ext>
            </a:extLst>
          </p:cNvPr>
          <p:cNvSpPr txBox="1"/>
          <p:nvPr/>
        </p:nvSpPr>
        <p:spPr>
          <a:xfrm>
            <a:off x="7873206" y="5171041"/>
            <a:ext cx="4936967" cy="11726287"/>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	Regions of interest for this study were informed through  meta-analyses, as well as the Directions into Velocities of Articulators (DIVA) model of motor speech production and the New et al. 2015 resting state fMRI study investigating differences in network connectivity. </a:t>
            </a:r>
          </a:p>
          <a:p>
            <a:r>
              <a:rPr lang="en-US" sz="3600" dirty="0">
                <a:latin typeface="Times New Roman" panose="02020603050405020304" pitchFamily="18" charset="0"/>
                <a:cs typeface="Times New Roman" panose="02020603050405020304" pitchFamily="18" charset="0"/>
              </a:rPr>
              <a:t>	Resting state functional magnetic resonance imaging (</a:t>
            </a:r>
            <a:r>
              <a:rPr lang="en-US" sz="3600" dirty="0" err="1">
                <a:latin typeface="Times New Roman" panose="02020603050405020304" pitchFamily="18" charset="0"/>
                <a:cs typeface="Times New Roman" panose="02020603050405020304" pitchFamily="18" charset="0"/>
              </a:rPr>
              <a:t>rsfMRI</a:t>
            </a:r>
            <a:r>
              <a:rPr lang="en-US" sz="3600" dirty="0">
                <a:latin typeface="Times New Roman" panose="02020603050405020304" pitchFamily="18" charset="0"/>
                <a:cs typeface="Times New Roman" panose="02020603050405020304" pitchFamily="18" charset="0"/>
              </a:rPr>
              <a:t>) , allows for the investigation of the relationship of brain regions independent of task performance </a:t>
            </a:r>
          </a:p>
          <a:p>
            <a:endParaRPr lang="en-US" sz="3600" dirty="0"/>
          </a:p>
        </p:txBody>
      </p:sp>
      <p:sp>
        <p:nvSpPr>
          <p:cNvPr id="19" name="TextBox 18">
            <a:extLst>
              <a:ext uri="{FF2B5EF4-FFF2-40B4-BE49-F238E27FC236}">
                <a16:creationId xmlns:a16="http://schemas.microsoft.com/office/drawing/2014/main" id="{FF78D271-E792-7542-BC2D-7FCEE3A3B1C7}"/>
              </a:ext>
            </a:extLst>
          </p:cNvPr>
          <p:cNvSpPr txBox="1"/>
          <p:nvPr/>
        </p:nvSpPr>
        <p:spPr>
          <a:xfrm>
            <a:off x="30607574" y="19749218"/>
            <a:ext cx="12740372" cy="2862322"/>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	Imaging data was collected on a 3-Tesla Siemens fMRI scanner. Analysis was completed using SPM12, and by extracting the time course for each ROI as the </a:t>
            </a:r>
            <a:r>
              <a:rPr lang="en-US" sz="3600" dirty="0" err="1">
                <a:latin typeface="Times New Roman" panose="02020603050405020304" pitchFamily="18" charset="0"/>
                <a:cs typeface="Times New Roman" panose="02020603050405020304" pitchFamily="18" charset="0"/>
              </a:rPr>
              <a:t>eigenvariate</a:t>
            </a:r>
            <a:r>
              <a:rPr lang="en-US" sz="3600" dirty="0">
                <a:latin typeface="Times New Roman" panose="02020603050405020304" pitchFamily="18" charset="0"/>
                <a:cs typeface="Times New Roman" panose="02020603050405020304" pitchFamily="18" charset="0"/>
              </a:rPr>
              <a:t> of the resting-state signal time-series of all grey-matter voxels located within 5mm of the respective peak coordinate</a:t>
            </a:r>
          </a:p>
        </p:txBody>
      </p:sp>
    </p:spTree>
    <p:extLst>
      <p:ext uri="{BB962C8B-B14F-4D97-AF65-F5344CB8AC3E}">
        <p14:creationId xmlns:p14="http://schemas.microsoft.com/office/powerpoint/2010/main" val="19213309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10074</TotalTime>
  <Words>1043</Words>
  <Application>Microsoft Macintosh PowerPoint</Application>
  <PresentationFormat>Custom</PresentationFormat>
  <Paragraphs>107</Paragraphs>
  <Slides>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Times New Roman</vt:lpstr>
      <vt:lpstr>Wingdings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Morgan F</dc:creator>
  <cp:lastModifiedBy>James, Morgan F</cp:lastModifiedBy>
  <cp:revision>45</cp:revision>
  <dcterms:created xsi:type="dcterms:W3CDTF">2019-03-19T18:22:29Z</dcterms:created>
  <dcterms:modified xsi:type="dcterms:W3CDTF">2019-03-26T18:17:16Z</dcterms:modified>
</cp:coreProperties>
</file>