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29260800" cy="3657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6" d="100"/>
          <a:sy n="16" d="100"/>
        </p:scale>
        <p:origin x="1670" y="1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94560" y="5985936"/>
            <a:ext cx="24871680" cy="12733867"/>
          </a:xfrm>
        </p:spPr>
        <p:txBody>
          <a:bodyPr anchor="b"/>
          <a:lstStyle>
            <a:lvl1pPr algn="ctr">
              <a:defRPr sz="19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57600" y="19210869"/>
            <a:ext cx="21945600" cy="8830731"/>
          </a:xfrm>
        </p:spPr>
        <p:txBody>
          <a:bodyPr/>
          <a:lstStyle>
            <a:lvl1pPr marL="0" indent="0" algn="ctr">
              <a:buNone/>
              <a:defRPr sz="7680"/>
            </a:lvl1pPr>
            <a:lvl2pPr marL="1463040" indent="0" algn="ctr">
              <a:buNone/>
              <a:defRPr sz="6400"/>
            </a:lvl2pPr>
            <a:lvl3pPr marL="2926080" indent="0" algn="ctr">
              <a:buNone/>
              <a:defRPr sz="5760"/>
            </a:lvl3pPr>
            <a:lvl4pPr marL="4389120" indent="0" algn="ctr">
              <a:buNone/>
              <a:defRPr sz="5120"/>
            </a:lvl4pPr>
            <a:lvl5pPr marL="5852160" indent="0" algn="ctr">
              <a:buNone/>
              <a:defRPr sz="5120"/>
            </a:lvl5pPr>
            <a:lvl6pPr marL="7315200" indent="0" algn="ctr">
              <a:buNone/>
              <a:defRPr sz="5120"/>
            </a:lvl6pPr>
            <a:lvl7pPr marL="8778240" indent="0" algn="ctr">
              <a:buNone/>
              <a:defRPr sz="5120"/>
            </a:lvl7pPr>
            <a:lvl8pPr marL="10241280" indent="0" algn="ctr">
              <a:buNone/>
              <a:defRPr sz="5120"/>
            </a:lvl8pPr>
            <a:lvl9pPr marL="11704320" indent="0" algn="ctr">
              <a:buNone/>
              <a:defRPr sz="512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95868-CB1E-4CD8-8DCA-1308A2E2D6CA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6D8A3-24DF-442A-9F81-1C14B0F96A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9168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95868-CB1E-4CD8-8DCA-1308A2E2D6CA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6D8A3-24DF-442A-9F81-1C14B0F96A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414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6442" y="9118611"/>
            <a:ext cx="25237440" cy="15214597"/>
          </a:xfrm>
        </p:spPr>
        <p:txBody>
          <a:bodyPr anchor="b"/>
          <a:lstStyle>
            <a:lvl1pPr>
              <a:defRPr sz="19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96442" y="24477144"/>
            <a:ext cx="25237440" cy="8000997"/>
          </a:xfrm>
        </p:spPr>
        <p:txBody>
          <a:bodyPr/>
          <a:lstStyle>
            <a:lvl1pPr marL="0" indent="0">
              <a:buNone/>
              <a:defRPr sz="7680">
                <a:solidFill>
                  <a:schemeClr val="tx1"/>
                </a:solidFill>
              </a:defRPr>
            </a:lvl1pPr>
            <a:lvl2pPr marL="146304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2pPr>
            <a:lvl3pPr marL="29260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3pPr>
            <a:lvl4pPr marL="438912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4pPr>
            <a:lvl5pPr marL="585216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5pPr>
            <a:lvl6pPr marL="731520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6pPr>
            <a:lvl7pPr marL="877824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7pPr>
            <a:lvl8pPr marL="1024128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8pPr>
            <a:lvl9pPr marL="1170432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95868-CB1E-4CD8-8DCA-1308A2E2D6CA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6D8A3-24DF-442A-9F81-1C14B0F96A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701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11680" y="9736667"/>
            <a:ext cx="12435840" cy="2320713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13280" y="9736667"/>
            <a:ext cx="12435840" cy="2320713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95868-CB1E-4CD8-8DCA-1308A2E2D6CA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6D8A3-24DF-442A-9F81-1C14B0F96A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204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491" y="1947342"/>
            <a:ext cx="25237440" cy="706966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494" y="8966203"/>
            <a:ext cx="12378688" cy="4394197"/>
          </a:xfrm>
        </p:spPr>
        <p:txBody>
          <a:bodyPr anchor="b"/>
          <a:lstStyle>
            <a:lvl1pPr marL="0" indent="0">
              <a:buNone/>
              <a:defRPr sz="7680" b="1"/>
            </a:lvl1pPr>
            <a:lvl2pPr marL="1463040" indent="0">
              <a:buNone/>
              <a:defRPr sz="6400" b="1"/>
            </a:lvl2pPr>
            <a:lvl3pPr marL="2926080" indent="0">
              <a:buNone/>
              <a:defRPr sz="5760" b="1"/>
            </a:lvl3pPr>
            <a:lvl4pPr marL="4389120" indent="0">
              <a:buNone/>
              <a:defRPr sz="5120" b="1"/>
            </a:lvl4pPr>
            <a:lvl5pPr marL="5852160" indent="0">
              <a:buNone/>
              <a:defRPr sz="5120" b="1"/>
            </a:lvl5pPr>
            <a:lvl6pPr marL="7315200" indent="0">
              <a:buNone/>
              <a:defRPr sz="5120" b="1"/>
            </a:lvl6pPr>
            <a:lvl7pPr marL="8778240" indent="0">
              <a:buNone/>
              <a:defRPr sz="5120" b="1"/>
            </a:lvl7pPr>
            <a:lvl8pPr marL="10241280" indent="0">
              <a:buNone/>
              <a:defRPr sz="5120" b="1"/>
            </a:lvl8pPr>
            <a:lvl9pPr marL="11704320" indent="0">
              <a:buNone/>
              <a:defRPr sz="512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15494" y="13360400"/>
            <a:ext cx="12378688" cy="1965113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4813282" y="8966203"/>
            <a:ext cx="12439651" cy="4394197"/>
          </a:xfrm>
        </p:spPr>
        <p:txBody>
          <a:bodyPr anchor="b"/>
          <a:lstStyle>
            <a:lvl1pPr marL="0" indent="0">
              <a:buNone/>
              <a:defRPr sz="7680" b="1"/>
            </a:lvl1pPr>
            <a:lvl2pPr marL="1463040" indent="0">
              <a:buNone/>
              <a:defRPr sz="6400" b="1"/>
            </a:lvl2pPr>
            <a:lvl3pPr marL="2926080" indent="0">
              <a:buNone/>
              <a:defRPr sz="5760" b="1"/>
            </a:lvl3pPr>
            <a:lvl4pPr marL="4389120" indent="0">
              <a:buNone/>
              <a:defRPr sz="5120" b="1"/>
            </a:lvl4pPr>
            <a:lvl5pPr marL="5852160" indent="0">
              <a:buNone/>
              <a:defRPr sz="5120" b="1"/>
            </a:lvl5pPr>
            <a:lvl6pPr marL="7315200" indent="0">
              <a:buNone/>
              <a:defRPr sz="5120" b="1"/>
            </a:lvl6pPr>
            <a:lvl7pPr marL="8778240" indent="0">
              <a:buNone/>
              <a:defRPr sz="5120" b="1"/>
            </a:lvl7pPr>
            <a:lvl8pPr marL="10241280" indent="0">
              <a:buNone/>
              <a:defRPr sz="5120" b="1"/>
            </a:lvl8pPr>
            <a:lvl9pPr marL="11704320" indent="0">
              <a:buNone/>
              <a:defRPr sz="512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4813282" y="13360400"/>
            <a:ext cx="12439651" cy="1965113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95868-CB1E-4CD8-8DCA-1308A2E2D6CA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6D8A3-24DF-442A-9F81-1C14B0F96A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585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95868-CB1E-4CD8-8DCA-1308A2E2D6CA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6D8A3-24DF-442A-9F81-1C14B0F96A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721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95868-CB1E-4CD8-8DCA-1308A2E2D6CA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6D8A3-24DF-442A-9F81-1C14B0F96A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095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491" y="2438400"/>
            <a:ext cx="9437370" cy="8534400"/>
          </a:xfrm>
        </p:spPr>
        <p:txBody>
          <a:bodyPr anchor="b"/>
          <a:lstStyle>
            <a:lvl1pPr>
              <a:defRPr sz="102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439651" y="5266275"/>
            <a:ext cx="14813280" cy="25992667"/>
          </a:xfrm>
        </p:spPr>
        <p:txBody>
          <a:bodyPr/>
          <a:lstStyle>
            <a:lvl1pPr>
              <a:defRPr sz="10240"/>
            </a:lvl1pPr>
            <a:lvl2pPr>
              <a:defRPr sz="8960"/>
            </a:lvl2pPr>
            <a:lvl3pPr>
              <a:defRPr sz="7680"/>
            </a:lvl3pPr>
            <a:lvl4pPr>
              <a:defRPr sz="6400"/>
            </a:lvl4pPr>
            <a:lvl5pPr>
              <a:defRPr sz="6400"/>
            </a:lvl5pPr>
            <a:lvl6pPr>
              <a:defRPr sz="6400"/>
            </a:lvl6pPr>
            <a:lvl7pPr>
              <a:defRPr sz="6400"/>
            </a:lvl7pPr>
            <a:lvl8pPr>
              <a:defRPr sz="6400"/>
            </a:lvl8pPr>
            <a:lvl9pPr>
              <a:defRPr sz="6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5491" y="10972800"/>
            <a:ext cx="9437370" cy="20328469"/>
          </a:xfrm>
        </p:spPr>
        <p:txBody>
          <a:bodyPr/>
          <a:lstStyle>
            <a:lvl1pPr marL="0" indent="0">
              <a:buNone/>
              <a:defRPr sz="5120"/>
            </a:lvl1pPr>
            <a:lvl2pPr marL="1463040" indent="0">
              <a:buNone/>
              <a:defRPr sz="4480"/>
            </a:lvl2pPr>
            <a:lvl3pPr marL="2926080" indent="0">
              <a:buNone/>
              <a:defRPr sz="3840"/>
            </a:lvl3pPr>
            <a:lvl4pPr marL="4389120" indent="0">
              <a:buNone/>
              <a:defRPr sz="3200"/>
            </a:lvl4pPr>
            <a:lvl5pPr marL="5852160" indent="0">
              <a:buNone/>
              <a:defRPr sz="3200"/>
            </a:lvl5pPr>
            <a:lvl6pPr marL="7315200" indent="0">
              <a:buNone/>
              <a:defRPr sz="3200"/>
            </a:lvl6pPr>
            <a:lvl7pPr marL="8778240" indent="0">
              <a:buNone/>
              <a:defRPr sz="3200"/>
            </a:lvl7pPr>
            <a:lvl8pPr marL="10241280" indent="0">
              <a:buNone/>
              <a:defRPr sz="3200"/>
            </a:lvl8pPr>
            <a:lvl9pPr marL="11704320" indent="0">
              <a:buNone/>
              <a:defRPr sz="32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95868-CB1E-4CD8-8DCA-1308A2E2D6CA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6D8A3-24DF-442A-9F81-1C14B0F96A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063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491" y="2438400"/>
            <a:ext cx="9437370" cy="8534400"/>
          </a:xfrm>
        </p:spPr>
        <p:txBody>
          <a:bodyPr anchor="b"/>
          <a:lstStyle>
            <a:lvl1pPr>
              <a:defRPr sz="102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439651" y="5266275"/>
            <a:ext cx="14813280" cy="25992667"/>
          </a:xfrm>
        </p:spPr>
        <p:txBody>
          <a:bodyPr anchor="t"/>
          <a:lstStyle>
            <a:lvl1pPr marL="0" indent="0">
              <a:buNone/>
              <a:defRPr sz="10240"/>
            </a:lvl1pPr>
            <a:lvl2pPr marL="1463040" indent="0">
              <a:buNone/>
              <a:defRPr sz="8960"/>
            </a:lvl2pPr>
            <a:lvl3pPr marL="2926080" indent="0">
              <a:buNone/>
              <a:defRPr sz="7680"/>
            </a:lvl3pPr>
            <a:lvl4pPr marL="4389120" indent="0">
              <a:buNone/>
              <a:defRPr sz="6400"/>
            </a:lvl4pPr>
            <a:lvl5pPr marL="5852160" indent="0">
              <a:buNone/>
              <a:defRPr sz="6400"/>
            </a:lvl5pPr>
            <a:lvl6pPr marL="7315200" indent="0">
              <a:buNone/>
              <a:defRPr sz="6400"/>
            </a:lvl6pPr>
            <a:lvl7pPr marL="8778240" indent="0">
              <a:buNone/>
              <a:defRPr sz="6400"/>
            </a:lvl7pPr>
            <a:lvl8pPr marL="10241280" indent="0">
              <a:buNone/>
              <a:defRPr sz="6400"/>
            </a:lvl8pPr>
            <a:lvl9pPr marL="11704320" indent="0">
              <a:buNone/>
              <a:defRPr sz="64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5491" y="10972800"/>
            <a:ext cx="9437370" cy="20328469"/>
          </a:xfrm>
        </p:spPr>
        <p:txBody>
          <a:bodyPr/>
          <a:lstStyle>
            <a:lvl1pPr marL="0" indent="0">
              <a:buNone/>
              <a:defRPr sz="5120"/>
            </a:lvl1pPr>
            <a:lvl2pPr marL="1463040" indent="0">
              <a:buNone/>
              <a:defRPr sz="4480"/>
            </a:lvl2pPr>
            <a:lvl3pPr marL="2926080" indent="0">
              <a:buNone/>
              <a:defRPr sz="3840"/>
            </a:lvl3pPr>
            <a:lvl4pPr marL="4389120" indent="0">
              <a:buNone/>
              <a:defRPr sz="3200"/>
            </a:lvl4pPr>
            <a:lvl5pPr marL="5852160" indent="0">
              <a:buNone/>
              <a:defRPr sz="3200"/>
            </a:lvl5pPr>
            <a:lvl6pPr marL="7315200" indent="0">
              <a:buNone/>
              <a:defRPr sz="3200"/>
            </a:lvl6pPr>
            <a:lvl7pPr marL="8778240" indent="0">
              <a:buNone/>
              <a:defRPr sz="3200"/>
            </a:lvl7pPr>
            <a:lvl8pPr marL="10241280" indent="0">
              <a:buNone/>
              <a:defRPr sz="3200"/>
            </a:lvl8pPr>
            <a:lvl9pPr marL="11704320" indent="0">
              <a:buNone/>
              <a:defRPr sz="32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95868-CB1E-4CD8-8DCA-1308A2E2D6CA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6D8A3-24DF-442A-9F81-1C14B0F96A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33335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95868-CB1E-4CD8-8DCA-1308A2E2D6CA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6D8A3-24DF-442A-9F81-1C14B0F96A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354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0939762" y="1947334"/>
            <a:ext cx="6309360" cy="3099646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11682" y="1947334"/>
            <a:ext cx="18562320" cy="3099646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95868-CB1E-4CD8-8DCA-1308A2E2D6CA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6D8A3-24DF-442A-9F81-1C14B0F96A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259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11680" y="1947342"/>
            <a:ext cx="25237440" cy="70696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1680" y="9736667"/>
            <a:ext cx="25237440" cy="23207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11680" y="33900542"/>
            <a:ext cx="6583680" cy="19473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8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295868-CB1E-4CD8-8DCA-1308A2E2D6CA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692640" y="33900542"/>
            <a:ext cx="9875520" cy="19473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8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0665440" y="33900542"/>
            <a:ext cx="6583680" cy="19473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8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A6D8A3-24DF-442A-9F81-1C14B0F96A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482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2926080" rtl="0" eaLnBrk="1" latinLnBrk="0" hangingPunct="1">
        <a:lnSpc>
          <a:spcPct val="90000"/>
        </a:lnSpc>
        <a:spcBef>
          <a:spcPct val="0"/>
        </a:spcBef>
        <a:buNone/>
        <a:defRPr sz="140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31520" indent="-731520" algn="l" defTabSz="2926080" rtl="0" eaLnBrk="1" latinLnBrk="0" hangingPunct="1">
        <a:lnSpc>
          <a:spcPct val="90000"/>
        </a:lnSpc>
        <a:spcBef>
          <a:spcPts val="3200"/>
        </a:spcBef>
        <a:buFont typeface="Arial" panose="020B0604020202020204" pitchFamily="34" charset="0"/>
        <a:buChar char="•"/>
        <a:defRPr sz="896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7680" kern="1200">
          <a:solidFill>
            <a:schemeClr val="tx1"/>
          </a:solidFill>
          <a:latin typeface="+mn-lt"/>
          <a:ea typeface="+mn-ea"/>
          <a:cs typeface="+mn-cs"/>
        </a:defRPr>
      </a:lvl2pPr>
      <a:lvl3pPr marL="365760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6400" kern="1200">
          <a:solidFill>
            <a:schemeClr val="tx1"/>
          </a:solidFill>
          <a:latin typeface="+mn-lt"/>
          <a:ea typeface="+mn-ea"/>
          <a:cs typeface="+mn-cs"/>
        </a:defRPr>
      </a:lvl3pPr>
      <a:lvl4pPr marL="512064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5pPr>
      <a:lvl6pPr marL="804672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6pPr>
      <a:lvl7pPr marL="950976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7pPr>
      <a:lvl8pPr marL="1097280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8pPr>
      <a:lvl9pPr marL="1243584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1pPr>
      <a:lvl2pPr marL="146304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2pPr>
      <a:lvl3pPr marL="292608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3pPr>
      <a:lvl4pPr marL="438912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4pPr>
      <a:lvl5pPr marL="585216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5pPr>
      <a:lvl6pPr marL="731520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6pPr>
      <a:lvl7pPr marL="877824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7pPr>
      <a:lvl8pPr marL="1024128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8pPr>
      <a:lvl9pPr marL="1170432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2.png"/><Relationship Id="rId7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h4.googleusercontent.com/4Gc5TsMIereXcW6pUsxRUe-Jz4D7rEvcrhZe0b5bFrRltBtiD4VhNrHej6bqKFe09BMXBBKgIkET61B2obxtai81tHI7LUgauAXb8f_AMGXMGWAVaXOAOtNz0JMS_QAHfCftfTcH">
            <a:extLst>
              <a:ext uri="{FF2B5EF4-FFF2-40B4-BE49-F238E27FC236}">
                <a16:creationId xmlns:a16="http://schemas.microsoft.com/office/drawing/2014/main" id="{5B49FC5C-B23E-4053-8FEE-F6BCFF090F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8126" y="184820"/>
            <a:ext cx="9742065" cy="3729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05F94F-646D-4879-8DE6-AEECDE83B908}"/>
              </a:ext>
            </a:extLst>
          </p:cNvPr>
          <p:cNvSpPr txBox="1"/>
          <p:nvPr/>
        </p:nvSpPr>
        <p:spPr>
          <a:xfrm>
            <a:off x="2649209" y="302634"/>
            <a:ext cx="625415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>
                <a:solidFill>
                  <a:schemeClr val="accent6"/>
                </a:solidFill>
              </a:rPr>
              <a:t>Company Background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2BC7A5A-3A2B-44A0-AEF3-D78BDC4196BB}"/>
              </a:ext>
            </a:extLst>
          </p:cNvPr>
          <p:cNvSpPr txBox="1"/>
          <p:nvPr/>
        </p:nvSpPr>
        <p:spPr>
          <a:xfrm>
            <a:off x="20880968" y="639364"/>
            <a:ext cx="809817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>
                <a:solidFill>
                  <a:schemeClr val="accent6"/>
                </a:solidFill>
              </a:rPr>
              <a:t>Real World Problem </a:t>
            </a:r>
          </a:p>
          <a:p>
            <a:r>
              <a:rPr lang="en-US" sz="6600" b="1" dirty="0">
                <a:solidFill>
                  <a:schemeClr val="accent6"/>
                </a:solidFill>
              </a:rPr>
              <a:t>Being Addressed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C5EAD73-EB7C-4F48-B3D9-90DDA2F86FE6}"/>
              </a:ext>
            </a:extLst>
          </p:cNvPr>
          <p:cNvSpPr txBox="1"/>
          <p:nvPr/>
        </p:nvSpPr>
        <p:spPr>
          <a:xfrm>
            <a:off x="2849889" y="9277843"/>
            <a:ext cx="378822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>
                <a:solidFill>
                  <a:schemeClr val="accent6"/>
                </a:solidFill>
              </a:rPr>
              <a:t>Solution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A68F0CB-B563-4B6D-84D3-1789E9D71C8B}"/>
              </a:ext>
            </a:extLst>
          </p:cNvPr>
          <p:cNvSpPr txBox="1"/>
          <p:nvPr/>
        </p:nvSpPr>
        <p:spPr>
          <a:xfrm>
            <a:off x="21589901" y="8635747"/>
            <a:ext cx="552994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>
                <a:solidFill>
                  <a:schemeClr val="accent6"/>
                </a:solidFill>
              </a:rPr>
              <a:t>Project Goals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2A8194-1CDB-4490-A5CB-D8B22BE3B760}"/>
              </a:ext>
            </a:extLst>
          </p:cNvPr>
          <p:cNvSpPr txBox="1"/>
          <p:nvPr/>
        </p:nvSpPr>
        <p:spPr>
          <a:xfrm>
            <a:off x="1813029" y="21466733"/>
            <a:ext cx="745678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>
                <a:solidFill>
                  <a:schemeClr val="accent6"/>
                </a:solidFill>
              </a:rPr>
              <a:t>Charity Background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8B8A2B-44F5-4BF2-A890-40980785AC9B}"/>
              </a:ext>
            </a:extLst>
          </p:cNvPr>
          <p:cNvSpPr txBox="1"/>
          <p:nvPr/>
        </p:nvSpPr>
        <p:spPr>
          <a:xfrm>
            <a:off x="21589901" y="16728546"/>
            <a:ext cx="600891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>
                <a:solidFill>
                  <a:schemeClr val="accent6"/>
                </a:solidFill>
              </a:rPr>
              <a:t>Marketing</a:t>
            </a:r>
            <a:r>
              <a:rPr lang="en-US" sz="6000" dirty="0">
                <a:solidFill>
                  <a:schemeClr val="accent6"/>
                </a:solidFill>
              </a:rPr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2906DA3-B176-4627-A26C-FBD02B7955BA}"/>
              </a:ext>
            </a:extLst>
          </p:cNvPr>
          <p:cNvSpPr txBox="1"/>
          <p:nvPr/>
        </p:nvSpPr>
        <p:spPr>
          <a:xfrm>
            <a:off x="19304144" y="27619612"/>
            <a:ext cx="96749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chemeClr val="accent6"/>
                </a:solidFill>
              </a:rPr>
              <a:t>How this Marketing Plan improves Summer Sessions?</a:t>
            </a:r>
          </a:p>
        </p:txBody>
      </p:sp>
      <p:pic>
        <p:nvPicPr>
          <p:cNvPr id="1028" name="Picture 4" descr="https://lh5.googleusercontent.com/pQcjmFlNOeAsOvGOZPc1E0BWREYUNJx5KeUKXKMVzcMhaQovcEK9Zow9EproAyTAWhxY1jKgPeVggrZdV-6t93jME4BDfu-RlmBTv14CjZQAwTTOwuHR5W7D_Qx8hwCFlooRF1xF">
            <a:extLst>
              <a:ext uri="{FF2B5EF4-FFF2-40B4-BE49-F238E27FC236}">
                <a16:creationId xmlns:a16="http://schemas.microsoft.com/office/drawing/2014/main" id="{21629DEA-B0DF-46A7-A646-2A4DE1BE3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9130" y="19738929"/>
            <a:ext cx="7700054" cy="2406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lh5.googleusercontent.com/zqLCcZbsZ7XfqVdkiwIx-Dcb6hfelJ4vQ-pkd3uCyaOZ6Ecn8mtoVR_76YsDzy95xMhrP6PgYm6qYkBm9NC_AfNSS-LkpDMnf2PLrTQaZaRKDpxXMksPMFybOksmFWyPY4_JDIia">
            <a:extLst>
              <a:ext uri="{FF2B5EF4-FFF2-40B4-BE49-F238E27FC236}">
                <a16:creationId xmlns:a16="http://schemas.microsoft.com/office/drawing/2014/main" id="{354C3E29-9DCC-4AB4-9106-B0540F80E2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813" b="90000" l="10000" r="90000">
                        <a14:foregroundMark x1="49500" y1="12687" x2="34063" y2="11813"/>
                        <a14:foregroundMark x1="34063" y1="11813" x2="41625" y2="11438"/>
                        <a14:foregroundMark x1="41625" y1="11438" x2="65250" y2="12063"/>
                        <a14:foregroundMark x1="65250" y1="12063" x2="57125" y2="12687"/>
                        <a14:foregroundMark x1="57125" y1="12687" x2="64625" y2="11438"/>
                        <a14:foregroundMark x1="64625" y1="11438" x2="49125" y2="13375"/>
                        <a14:foregroundMark x1="49125" y1="13375" x2="56000" y2="13875"/>
                        <a14:foregroundMark x1="56000" y1="13875" x2="49500" y2="15313"/>
                        <a14:foregroundMark x1="49500" y1="15313" x2="58938" y2="15313"/>
                        <a14:foregroundMark x1="58938" y1="15313" x2="41125" y2="12063"/>
                        <a14:foregroundMark x1="41125" y1="12063" x2="47563" y2="12063"/>
                        <a14:foregroundMark x1="47563" y1="12063" x2="41125" y2="13250"/>
                        <a14:foregroundMark x1="41125" y1="13250" x2="34313" y2="12063"/>
                        <a14:foregroundMark x1="34313" y1="12063" x2="42063" y2="12063"/>
                        <a14:foregroundMark x1="42063" y1="12063" x2="27750" y2="12313"/>
                        <a14:foregroundMark x1="27750" y1="12313" x2="41625" y2="13375"/>
                        <a14:foregroundMark x1="41625" y1="13375" x2="48000" y2="12063"/>
                        <a14:foregroundMark x1="48000" y1="12063" x2="41375" y2="11563"/>
                        <a14:foregroundMark x1="41375" y1="11563" x2="48875" y2="15937"/>
                        <a14:foregroundMark x1="48875" y1="15937" x2="40375" y2="14000"/>
                        <a14:foregroundMark x1="40375" y1="14000" x2="46688" y2="9875"/>
                        <a14:foregroundMark x1="46688" y1="9875" x2="45625" y2="8813"/>
                        <a14:foregroundMark x1="65000" y1="12687" x2="64375" y2="120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203" y="11227176"/>
            <a:ext cx="7463372" cy="7463372"/>
          </a:xfrm>
          <a:prstGeom prst="rect">
            <a:avLst/>
          </a:prstGeom>
          <a:noFill/>
        </p:spPr>
      </p:pic>
      <p:pic>
        <p:nvPicPr>
          <p:cNvPr id="1032" name="Picture 8" descr="Image result for plastic water bottles in the ocean">
            <a:extLst>
              <a:ext uri="{FF2B5EF4-FFF2-40B4-BE49-F238E27FC236}">
                <a16:creationId xmlns:a16="http://schemas.microsoft.com/office/drawing/2014/main" id="{9A6E6B9B-7C49-4729-B473-06BBFAC480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6267" y="5099113"/>
            <a:ext cx="9865781" cy="5194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C366164-5205-4613-93D1-5D944053FD97}"/>
              </a:ext>
            </a:extLst>
          </p:cNvPr>
          <p:cNvSpPr txBox="1"/>
          <p:nvPr/>
        </p:nvSpPr>
        <p:spPr>
          <a:xfrm>
            <a:off x="851231" y="22390063"/>
            <a:ext cx="9380383" cy="11726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 fontAlgn="base">
              <a:buFont typeface="Arial" panose="020B0604020202020204" pitchFamily="34" charset="0"/>
              <a:buChar char="•"/>
            </a:pPr>
            <a:r>
              <a:rPr lang="en-US" sz="4800" dirty="0"/>
              <a:t>A charity whose mission is to,</a:t>
            </a:r>
          </a:p>
          <a:p>
            <a:pPr marL="1143000" lvl="1" indent="-685800" fontAlgn="base">
              <a:buFont typeface="Arial" panose="020B0604020202020204" pitchFamily="34" charset="0"/>
              <a:buChar char="•"/>
            </a:pPr>
            <a:r>
              <a:rPr lang="en-US" sz="4800" dirty="0"/>
              <a:t> </a:t>
            </a:r>
            <a:r>
              <a:rPr lang="en-US" sz="4800" b="1" dirty="0"/>
              <a:t>Inform</a:t>
            </a:r>
            <a:r>
              <a:rPr lang="en-US" sz="4800" dirty="0"/>
              <a:t> on the topic of plastic pollution.</a:t>
            </a:r>
          </a:p>
          <a:p>
            <a:pPr marL="1143000" lvl="1" indent="-685800" fontAlgn="base">
              <a:buFont typeface="Arial" panose="020B0604020202020204" pitchFamily="34" charset="0"/>
              <a:buChar char="•"/>
            </a:pPr>
            <a:r>
              <a:rPr lang="en-US" sz="4800" b="1" dirty="0"/>
              <a:t>Inspire</a:t>
            </a:r>
            <a:r>
              <a:rPr lang="en-US" sz="4800" dirty="0"/>
              <a:t> people to care about the issue and desire to be part of the solution.</a:t>
            </a:r>
          </a:p>
          <a:p>
            <a:pPr marL="1143000" lvl="1" indent="-685800" fontAlgn="base">
              <a:buFont typeface="Arial" panose="020B0604020202020204" pitchFamily="34" charset="0"/>
              <a:buChar char="•"/>
            </a:pPr>
            <a:r>
              <a:rPr lang="en-US" sz="4800" b="1" dirty="0"/>
              <a:t>Incite</a:t>
            </a:r>
            <a:r>
              <a:rPr lang="en-US" sz="4800" dirty="0"/>
              <a:t> action on real solutions that will shift the global reliance on plastic.</a:t>
            </a:r>
          </a:p>
          <a:p>
            <a:pPr marL="685800" indent="-685800" fontAlgn="base">
              <a:buFont typeface="Arial" panose="020B0604020202020204" pitchFamily="34" charset="0"/>
              <a:buChar char="•"/>
            </a:pPr>
            <a:r>
              <a:rPr lang="en-US" sz="4800" dirty="0"/>
              <a:t>Some of the projects this charity takes part of included providing refilling stations at underprivileged schools and a social enterprise program designed to end plastic pollution. </a:t>
            </a:r>
          </a:p>
          <a:p>
            <a:endParaRPr lang="en-US" sz="3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09F82FC-C2D7-46F1-97CD-83FEB593A92C}"/>
              </a:ext>
            </a:extLst>
          </p:cNvPr>
          <p:cNvSpPr txBox="1"/>
          <p:nvPr/>
        </p:nvSpPr>
        <p:spPr>
          <a:xfrm>
            <a:off x="19990988" y="17715933"/>
            <a:ext cx="8372763" cy="9971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fontAlgn="base">
              <a:buFont typeface="Arial" panose="020B0604020202020204" pitchFamily="34" charset="0"/>
              <a:buChar char="•"/>
            </a:pPr>
            <a:r>
              <a:rPr lang="en-US" sz="4800" dirty="0"/>
              <a:t>Take advantage of campus events like U-Day and Orientation</a:t>
            </a:r>
          </a:p>
          <a:p>
            <a:pPr marL="571500" indent="-571500" fontAlgn="base">
              <a:buFont typeface="Arial" panose="020B0604020202020204" pitchFamily="34" charset="0"/>
              <a:buChar char="•"/>
            </a:pPr>
            <a:r>
              <a:rPr lang="en-US" sz="4800" dirty="0"/>
              <a:t>Set up table in Paul College or Union Court, both high traffic areas</a:t>
            </a:r>
          </a:p>
          <a:p>
            <a:pPr marL="571500" indent="-571500" fontAlgn="base">
              <a:buFont typeface="Arial" panose="020B0604020202020204" pitchFamily="34" charset="0"/>
              <a:buChar char="•"/>
            </a:pPr>
            <a:r>
              <a:rPr lang="en-US" sz="4800" dirty="0"/>
              <a:t>Attend Summer Sessions events including Surf Camps</a:t>
            </a:r>
          </a:p>
          <a:p>
            <a:pPr marL="571500" indent="-571500" fontAlgn="base">
              <a:buFont typeface="Arial" panose="020B0604020202020204" pitchFamily="34" charset="0"/>
              <a:buChar char="•"/>
            </a:pPr>
            <a:r>
              <a:rPr lang="en-US" sz="4800" dirty="0"/>
              <a:t>Promote through social media </a:t>
            </a:r>
          </a:p>
          <a:p>
            <a:pPr marL="571500" indent="-571500" fontAlgn="base">
              <a:buFont typeface="Arial" panose="020B0604020202020204" pitchFamily="34" charset="0"/>
              <a:buChar char="•"/>
            </a:pPr>
            <a:r>
              <a:rPr lang="en-US" sz="4800" dirty="0"/>
              <a:t>Summer Session T-shirt and sticker raffle for customers who purchase a Stainless Steel Water Bottle</a:t>
            </a:r>
          </a:p>
          <a:p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4567904-D6F1-490D-A45F-4B8E924A14EB}"/>
              </a:ext>
            </a:extLst>
          </p:cNvPr>
          <p:cNvSpPr txBox="1"/>
          <p:nvPr/>
        </p:nvSpPr>
        <p:spPr>
          <a:xfrm>
            <a:off x="851231" y="10380580"/>
            <a:ext cx="8052137" cy="9971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 fontAlgn="base">
              <a:buFont typeface="Arial" panose="020B0604020202020204" pitchFamily="34" charset="0"/>
              <a:buChar char="•"/>
            </a:pPr>
            <a:r>
              <a:rPr lang="en-US" sz="4800" dirty="0"/>
              <a:t>Stainless Steel Water Bottles provided by Summer Sessions</a:t>
            </a:r>
          </a:p>
          <a:p>
            <a:pPr marL="685800" indent="-685800" fontAlgn="base">
              <a:buFont typeface="Arial" panose="020B0604020202020204" pitchFamily="34" charset="0"/>
              <a:buChar char="•"/>
            </a:pPr>
            <a:r>
              <a:rPr lang="en-US" sz="4800" dirty="0"/>
              <a:t>These Stainless Steel Water Bottles are easy to wash, have good insulation and save the environment</a:t>
            </a:r>
          </a:p>
          <a:p>
            <a:pPr marL="685800" indent="-685800" fontAlgn="base">
              <a:buFont typeface="Arial" panose="020B0604020202020204" pitchFamily="34" charset="0"/>
              <a:buChar char="•"/>
            </a:pPr>
            <a:r>
              <a:rPr lang="en-US" sz="4800" dirty="0"/>
              <a:t>UNH has places to refill these bottles in every building on campus</a:t>
            </a:r>
          </a:p>
          <a:p>
            <a:pPr marL="685800" indent="-685800" fontAlgn="base">
              <a:buFont typeface="Arial" panose="020B0604020202020204" pitchFamily="34" charset="0"/>
              <a:buChar char="•"/>
            </a:pPr>
            <a:r>
              <a:rPr lang="en-US" sz="4800" dirty="0"/>
              <a:t>A percent of each sale goes towards Plastic Oceans Charity</a:t>
            </a:r>
          </a:p>
          <a:p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DD517EE-0F52-4AA6-A0D3-111C8768AEDE}"/>
              </a:ext>
            </a:extLst>
          </p:cNvPr>
          <p:cNvSpPr txBox="1"/>
          <p:nvPr/>
        </p:nvSpPr>
        <p:spPr>
          <a:xfrm>
            <a:off x="19304143" y="29558604"/>
            <a:ext cx="9105425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fontAlgn="base">
              <a:buFont typeface="Arial" panose="020B0604020202020204" pitchFamily="34" charset="0"/>
              <a:buChar char="•"/>
            </a:pPr>
            <a:r>
              <a:rPr lang="en-US" sz="4800" dirty="0"/>
              <a:t>Opportunity to promote company to students at UNH who aren't from the area</a:t>
            </a:r>
          </a:p>
          <a:p>
            <a:pPr marL="571500" indent="-571500" fontAlgn="base">
              <a:buFont typeface="Arial" panose="020B0604020202020204" pitchFamily="34" charset="0"/>
              <a:buChar char="•"/>
            </a:pPr>
            <a:r>
              <a:rPr lang="en-US" sz="4800" dirty="0"/>
              <a:t>Find students who are interested in Summer Sessions product line or surf lessons</a:t>
            </a:r>
          </a:p>
          <a:p>
            <a:pPr marL="571500" indent="-571500" fontAlgn="base">
              <a:buFont typeface="Arial" panose="020B0604020202020204" pitchFamily="34" charset="0"/>
              <a:buChar char="•"/>
            </a:pPr>
            <a:r>
              <a:rPr lang="en-US" sz="4800" dirty="0"/>
              <a:t>Show how much the company cares about the oceans they surf in </a:t>
            </a:r>
          </a:p>
          <a:p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8EF1EAA-7F70-493A-B538-91BFAD11B944}"/>
              </a:ext>
            </a:extLst>
          </p:cNvPr>
          <p:cNvSpPr txBox="1"/>
          <p:nvPr/>
        </p:nvSpPr>
        <p:spPr>
          <a:xfrm>
            <a:off x="20036806" y="2578356"/>
            <a:ext cx="8372763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 fontAlgn="base">
              <a:buFont typeface="Arial" panose="020B0604020202020204" pitchFamily="34" charset="0"/>
              <a:buChar char="•"/>
            </a:pPr>
            <a:r>
              <a:rPr lang="en-US" sz="4800" dirty="0"/>
              <a:t>38 billion water bottles end up being in landfills every year</a:t>
            </a:r>
          </a:p>
          <a:p>
            <a:pPr marL="685800" indent="-685800" fontAlgn="base">
              <a:buFont typeface="Arial" panose="020B0604020202020204" pitchFamily="34" charset="0"/>
              <a:buChar char="•"/>
            </a:pPr>
            <a:r>
              <a:rPr lang="en-US" sz="4800" dirty="0"/>
              <a:t>Can take up to 1,000 years for plastic water bottles to decompose</a:t>
            </a:r>
          </a:p>
          <a:p>
            <a:pPr marL="685800" indent="-685800" fontAlgn="base">
              <a:buFont typeface="Arial" panose="020B0604020202020204" pitchFamily="34" charset="0"/>
              <a:buChar char="•"/>
            </a:pPr>
            <a:r>
              <a:rPr lang="en-US" sz="4800" dirty="0"/>
              <a:t>Animals, wildlife and humans are all impacted by plastic</a:t>
            </a:r>
          </a:p>
          <a:p>
            <a:endParaRPr lang="en-US" dirty="0"/>
          </a:p>
        </p:txBody>
      </p:sp>
      <p:pic>
        <p:nvPicPr>
          <p:cNvPr id="1034" name="Picture 10" descr="Image result for surf board on beach">
            <a:extLst>
              <a:ext uri="{FF2B5EF4-FFF2-40B4-BE49-F238E27FC236}">
                <a16:creationId xmlns:a16="http://schemas.microsoft.com/office/drawing/2014/main" id="{3868C7F5-41AE-4A25-99DD-2FD37B55B9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9978" y="32132634"/>
            <a:ext cx="7042773" cy="3967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be the change">
            <a:extLst>
              <a:ext uri="{FF2B5EF4-FFF2-40B4-BE49-F238E27FC236}">
                <a16:creationId xmlns:a16="http://schemas.microsoft.com/office/drawing/2014/main" id="{58757A0E-EE6F-4A6D-9591-9EC9339D2C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9130" y="23035472"/>
            <a:ext cx="7954658" cy="7954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0A27231C-A06B-4914-9378-E995A0FCA2B5}"/>
              </a:ext>
            </a:extLst>
          </p:cNvPr>
          <p:cNvSpPr txBox="1"/>
          <p:nvPr/>
        </p:nvSpPr>
        <p:spPr>
          <a:xfrm>
            <a:off x="851231" y="2165684"/>
            <a:ext cx="8052137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800" dirty="0"/>
              <a:t>Two Locations, one in Rye, NH other in Portsmouth, NH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800" dirty="0"/>
              <a:t>Company offers surf equipment, apparel and accessories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800" dirty="0"/>
              <a:t>Also offers surf camps and rentals on water equipment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800" dirty="0"/>
              <a:t>Founded by Tyler and Ryan McGill.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D9255CD-2F6B-47C0-97CC-2812A71A8C31}"/>
              </a:ext>
            </a:extLst>
          </p:cNvPr>
          <p:cNvSpPr txBox="1"/>
          <p:nvPr/>
        </p:nvSpPr>
        <p:spPr>
          <a:xfrm>
            <a:off x="19974947" y="9653451"/>
            <a:ext cx="8372763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800" dirty="0"/>
              <a:t>Raise awareness about plastic pollution while improving the sales of the SS water bottle.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800" dirty="0"/>
              <a:t>Make stainless steel water bottles more popular and utilized on campus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800" dirty="0"/>
              <a:t>Enhance Summer Sessions image at UNH and surrounding community</a:t>
            </a:r>
          </a:p>
          <a:p>
            <a:br>
              <a:rPr lang="en-US" dirty="0"/>
            </a:br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C966A52-82C5-4086-8330-ED58568E9893}"/>
              </a:ext>
            </a:extLst>
          </p:cNvPr>
          <p:cNvSpPr txBox="1"/>
          <p:nvPr/>
        </p:nvSpPr>
        <p:spPr>
          <a:xfrm>
            <a:off x="9629983" y="3914455"/>
            <a:ext cx="103449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/>
              <a:t>Matthew Morrison and Brandon Tweed </a:t>
            </a:r>
          </a:p>
        </p:txBody>
      </p:sp>
    </p:spTree>
    <p:extLst>
      <p:ext uri="{BB962C8B-B14F-4D97-AF65-F5344CB8AC3E}">
        <p14:creationId xmlns:p14="http://schemas.microsoft.com/office/powerpoint/2010/main" val="28785867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2623</TotalTime>
  <Words>338</Words>
  <Application>Microsoft Office PowerPoint</Application>
  <PresentationFormat>Custom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Matthew Morrison</dc:creator>
  <cp:lastModifiedBy>Matthew Morrison</cp:lastModifiedBy>
  <cp:revision>16</cp:revision>
  <dcterms:created xsi:type="dcterms:W3CDTF">2019-03-26T00:50:41Z</dcterms:created>
  <dcterms:modified xsi:type="dcterms:W3CDTF">2019-03-27T20:34:11Z</dcterms:modified>
</cp:coreProperties>
</file>