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3"/>
  </p:notesMasterIdLst>
  <p:sldIdLst>
    <p:sldId id="257" r:id="rId2"/>
  </p:sldIdLst>
  <p:sldSz cx="43891200" cy="32918400"/>
  <p:notesSz cx="6858000" cy="9144000"/>
  <p:defaultTextStyle>
    <a:defPPr>
      <a:defRPr lang="en-US"/>
    </a:defPPr>
    <a:lvl1pPr marL="0" algn="l" defTabSz="2193859" rtl="0" eaLnBrk="1" latinLnBrk="0" hangingPunct="1">
      <a:defRPr sz="8600" kern="1200">
        <a:solidFill>
          <a:schemeClr val="tx1"/>
        </a:solidFill>
        <a:latin typeface="+mn-lt"/>
        <a:ea typeface="+mn-ea"/>
        <a:cs typeface="+mn-cs"/>
      </a:defRPr>
    </a:lvl1pPr>
    <a:lvl2pPr marL="2193859" algn="l" defTabSz="2193859" rtl="0" eaLnBrk="1" latinLnBrk="0" hangingPunct="1">
      <a:defRPr sz="8600" kern="1200">
        <a:solidFill>
          <a:schemeClr val="tx1"/>
        </a:solidFill>
        <a:latin typeface="+mn-lt"/>
        <a:ea typeface="+mn-ea"/>
        <a:cs typeface="+mn-cs"/>
      </a:defRPr>
    </a:lvl2pPr>
    <a:lvl3pPr marL="4387718" algn="l" defTabSz="2193859" rtl="0" eaLnBrk="1" latinLnBrk="0" hangingPunct="1">
      <a:defRPr sz="8600" kern="1200">
        <a:solidFill>
          <a:schemeClr val="tx1"/>
        </a:solidFill>
        <a:latin typeface="+mn-lt"/>
        <a:ea typeface="+mn-ea"/>
        <a:cs typeface="+mn-cs"/>
      </a:defRPr>
    </a:lvl3pPr>
    <a:lvl4pPr marL="6581578" algn="l" defTabSz="2193859" rtl="0" eaLnBrk="1" latinLnBrk="0" hangingPunct="1">
      <a:defRPr sz="8600" kern="1200">
        <a:solidFill>
          <a:schemeClr val="tx1"/>
        </a:solidFill>
        <a:latin typeface="+mn-lt"/>
        <a:ea typeface="+mn-ea"/>
        <a:cs typeface="+mn-cs"/>
      </a:defRPr>
    </a:lvl4pPr>
    <a:lvl5pPr marL="8775432" algn="l" defTabSz="2193859" rtl="0" eaLnBrk="1" latinLnBrk="0" hangingPunct="1">
      <a:defRPr sz="8600" kern="1200">
        <a:solidFill>
          <a:schemeClr val="tx1"/>
        </a:solidFill>
        <a:latin typeface="+mn-lt"/>
        <a:ea typeface="+mn-ea"/>
        <a:cs typeface="+mn-cs"/>
      </a:defRPr>
    </a:lvl5pPr>
    <a:lvl6pPr marL="10969286" algn="l" defTabSz="2193859" rtl="0" eaLnBrk="1" latinLnBrk="0" hangingPunct="1">
      <a:defRPr sz="8600" kern="1200">
        <a:solidFill>
          <a:schemeClr val="tx1"/>
        </a:solidFill>
        <a:latin typeface="+mn-lt"/>
        <a:ea typeface="+mn-ea"/>
        <a:cs typeface="+mn-cs"/>
      </a:defRPr>
    </a:lvl6pPr>
    <a:lvl7pPr marL="13163146" algn="l" defTabSz="2193859" rtl="0" eaLnBrk="1" latinLnBrk="0" hangingPunct="1">
      <a:defRPr sz="8600" kern="1200">
        <a:solidFill>
          <a:schemeClr val="tx1"/>
        </a:solidFill>
        <a:latin typeface="+mn-lt"/>
        <a:ea typeface="+mn-ea"/>
        <a:cs typeface="+mn-cs"/>
      </a:defRPr>
    </a:lvl7pPr>
    <a:lvl8pPr marL="15357005" algn="l" defTabSz="2193859" rtl="0" eaLnBrk="1" latinLnBrk="0" hangingPunct="1">
      <a:defRPr sz="8600" kern="1200">
        <a:solidFill>
          <a:schemeClr val="tx1"/>
        </a:solidFill>
        <a:latin typeface="+mn-lt"/>
        <a:ea typeface="+mn-ea"/>
        <a:cs typeface="+mn-cs"/>
      </a:defRPr>
    </a:lvl8pPr>
    <a:lvl9pPr marL="17550864" algn="l" defTabSz="2193859"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urey, Nathan" initials="FN" lastIdx="13" clrIdx="0">
    <p:extLst>
      <p:ext uri="{19B8F6BF-5375-455C-9EA6-DF929625EA0E}">
        <p15:presenceInfo xmlns:p15="http://schemas.microsoft.com/office/powerpoint/2012/main" userId="S-1-5-21-1343024091-287218729-682003330-21095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497D"/>
    <a:srgbClr val="3333C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21" d="100"/>
          <a:sy n="21" d="100"/>
        </p:scale>
        <p:origin x="270" y="90"/>
      </p:cViewPr>
      <p:guideLst>
        <p:guide orient="horz" pos="10368"/>
        <p:guide pos="1382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Count</c:v>
                </c:pt>
              </c:strCache>
            </c:strRef>
          </c:tx>
          <c:spPr>
            <a:solidFill>
              <a:schemeClr val="tx1"/>
            </a:solidFill>
            <a:ln>
              <a:solidFill>
                <a:sysClr val="windowText" lastClr="000000"/>
              </a:solidFill>
            </a:ln>
            <a:effectLst/>
          </c:spPr>
          <c:invertIfNegative val="0"/>
          <c:cat>
            <c:strRef>
              <c:f>Sheet1!$A$2:$A$13</c:f>
              <c:strCache>
                <c:ptCount val="12"/>
                <c:pt idx="0">
                  <c:v>Jan</c:v>
                </c:pt>
                <c:pt idx="1">
                  <c:v>Feb</c:v>
                </c:pt>
                <c:pt idx="2">
                  <c:v>Mar </c:v>
                </c:pt>
                <c:pt idx="3">
                  <c:v>Apr</c:v>
                </c:pt>
                <c:pt idx="4">
                  <c:v>May</c:v>
                </c:pt>
                <c:pt idx="5">
                  <c:v>Jun</c:v>
                </c:pt>
                <c:pt idx="6">
                  <c:v>Jul</c:v>
                </c:pt>
                <c:pt idx="7">
                  <c:v>Aug</c:v>
                </c:pt>
                <c:pt idx="8">
                  <c:v>Sept</c:v>
                </c:pt>
                <c:pt idx="9">
                  <c:v>Oct</c:v>
                </c:pt>
                <c:pt idx="10">
                  <c:v>Nov</c:v>
                </c:pt>
                <c:pt idx="11">
                  <c:v>Dec</c:v>
                </c:pt>
              </c:strCache>
            </c:strRef>
          </c:cat>
          <c:val>
            <c:numRef>
              <c:f>Sheet1!$B$2:$B$13</c:f>
              <c:numCache>
                <c:formatCode>General</c:formatCode>
                <c:ptCount val="12"/>
                <c:pt idx="0">
                  <c:v>0</c:v>
                </c:pt>
                <c:pt idx="1">
                  <c:v>0</c:v>
                </c:pt>
                <c:pt idx="2">
                  <c:v>0</c:v>
                </c:pt>
                <c:pt idx="3">
                  <c:v>0</c:v>
                </c:pt>
                <c:pt idx="4">
                  <c:v>0</c:v>
                </c:pt>
                <c:pt idx="5">
                  <c:v>17564</c:v>
                </c:pt>
                <c:pt idx="6">
                  <c:v>155005</c:v>
                </c:pt>
                <c:pt idx="7">
                  <c:v>37952</c:v>
                </c:pt>
                <c:pt idx="8">
                  <c:v>97</c:v>
                </c:pt>
                <c:pt idx="9">
                  <c:v>0</c:v>
                </c:pt>
                <c:pt idx="10">
                  <c:v>0</c:v>
                </c:pt>
                <c:pt idx="11">
                  <c:v>0</c:v>
                </c:pt>
              </c:numCache>
            </c:numRef>
          </c:val>
          <c:extLst>
            <c:ext xmlns:c16="http://schemas.microsoft.com/office/drawing/2014/chart" uri="{C3380CC4-5D6E-409C-BE32-E72D297353CC}">
              <c16:uniqueId val="{00000000-C2E2-4A3E-A0E2-92468986F477}"/>
            </c:ext>
          </c:extLst>
        </c:ser>
        <c:dLbls>
          <c:showLegendKey val="0"/>
          <c:showVal val="0"/>
          <c:showCatName val="0"/>
          <c:showSerName val="0"/>
          <c:showPercent val="0"/>
          <c:showBubbleSize val="0"/>
        </c:dLbls>
        <c:gapWidth val="182"/>
        <c:axId val="509383200"/>
        <c:axId val="509389760"/>
      </c:barChart>
      <c:catAx>
        <c:axId val="509383200"/>
        <c:scaling>
          <c:orientation val="minMax"/>
        </c:scaling>
        <c:delete val="0"/>
        <c:axPos val="l"/>
        <c:title>
          <c:tx>
            <c:rich>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Month</a:t>
                </a:r>
              </a:p>
            </c:rich>
          </c:tx>
          <c:layout/>
          <c:overlay val="0"/>
          <c:spPr>
            <a:noFill/>
            <a:ln>
              <a:noFill/>
            </a:ln>
            <a:effectLst/>
          </c:spPr>
          <c:txPr>
            <a:bodyPr rot="-54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crossAx val="509389760"/>
        <c:crosses val="autoZero"/>
        <c:auto val="1"/>
        <c:lblAlgn val="ctr"/>
        <c:lblOffset val="100"/>
        <c:noMultiLvlLbl val="0"/>
      </c:catAx>
      <c:valAx>
        <c:axId val="509389760"/>
        <c:scaling>
          <c:orientation val="minMax"/>
          <c:max val="160000"/>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r>
                  <a:rPr lang="en-US" sz="1800"/>
                  <a:t>Number of Detections</a:t>
                </a:r>
              </a:p>
            </c:rich>
          </c:tx>
          <c:layout/>
          <c:overlay val="0"/>
          <c:spPr>
            <a:noFill/>
            <a:ln>
              <a:noFill/>
            </a:ln>
            <a:effectLst/>
          </c:spPr>
          <c:txPr>
            <a:bodyPr rot="0" spcFirstLastPara="1" vertOverflow="ellipsis" vert="horz" wrap="square" anchor="ctr" anchorCtr="1"/>
            <a:lstStyle/>
            <a:p>
              <a:pPr>
                <a:defRPr sz="18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en-US"/>
          </a:p>
        </c:txPr>
        <c:crossAx val="509383200"/>
        <c:crosses val="autoZero"/>
        <c:crossBetween val="between"/>
      </c:valAx>
      <c:spPr>
        <a:noFill/>
        <a:ln w="38100">
          <a:noFill/>
        </a:ln>
        <a:effectLst/>
      </c:spPr>
    </c:plotArea>
    <c:plotVisOnly val="1"/>
    <c:dispBlanksAs val="gap"/>
    <c:showDLblsOverMax val="0"/>
  </c:chart>
  <c:spPr>
    <a:solidFill>
      <a:schemeClr val="bg1"/>
    </a:solidFill>
    <a:ln w="38100" cap="flat" cmpd="sng" algn="ctr">
      <a:solidFill>
        <a:srgbClr val="1F497D"/>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622A381-FD98-FF47-8BB8-F06C75AD8F49}" type="datetimeFigureOut">
              <a:rPr lang="en-US" smtClean="0"/>
              <a:t>3/27/2019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80249C1-40B8-0C47-8243-507034A29122}" type="slidenum">
              <a:rPr lang="en-US" smtClean="0"/>
              <a:t>‹#›</a:t>
            </a:fld>
            <a:endParaRPr lang="en-US"/>
          </a:p>
        </p:txBody>
      </p:sp>
    </p:spTree>
    <p:extLst>
      <p:ext uri="{BB962C8B-B14F-4D97-AF65-F5344CB8AC3E}">
        <p14:creationId xmlns:p14="http://schemas.microsoft.com/office/powerpoint/2010/main" val="3421049376"/>
      </p:ext>
    </p:extLst>
  </p:cSld>
  <p:clrMap bg1="lt1" tx1="dk1" bg2="lt2" tx2="dk2" accent1="accent1" accent2="accent2" accent3="accent3" accent4="accent4" accent5="accent5" accent6="accent6" hlink="hlink" folHlink="folHlink"/>
  <p:notesStyle>
    <a:lvl1pPr marL="0" algn="l" defTabSz="2193859" rtl="0" eaLnBrk="1" latinLnBrk="0" hangingPunct="1">
      <a:defRPr sz="5800" kern="1200">
        <a:solidFill>
          <a:schemeClr val="tx1"/>
        </a:solidFill>
        <a:latin typeface="+mn-lt"/>
        <a:ea typeface="+mn-ea"/>
        <a:cs typeface="+mn-cs"/>
      </a:defRPr>
    </a:lvl1pPr>
    <a:lvl2pPr marL="2193859" algn="l" defTabSz="2193859" rtl="0" eaLnBrk="1" latinLnBrk="0" hangingPunct="1">
      <a:defRPr sz="5800" kern="1200">
        <a:solidFill>
          <a:schemeClr val="tx1"/>
        </a:solidFill>
        <a:latin typeface="+mn-lt"/>
        <a:ea typeface="+mn-ea"/>
        <a:cs typeface="+mn-cs"/>
      </a:defRPr>
    </a:lvl2pPr>
    <a:lvl3pPr marL="4387718" algn="l" defTabSz="2193859" rtl="0" eaLnBrk="1" latinLnBrk="0" hangingPunct="1">
      <a:defRPr sz="5800" kern="1200">
        <a:solidFill>
          <a:schemeClr val="tx1"/>
        </a:solidFill>
        <a:latin typeface="+mn-lt"/>
        <a:ea typeface="+mn-ea"/>
        <a:cs typeface="+mn-cs"/>
      </a:defRPr>
    </a:lvl3pPr>
    <a:lvl4pPr marL="6581578" algn="l" defTabSz="2193859" rtl="0" eaLnBrk="1" latinLnBrk="0" hangingPunct="1">
      <a:defRPr sz="5800" kern="1200">
        <a:solidFill>
          <a:schemeClr val="tx1"/>
        </a:solidFill>
        <a:latin typeface="+mn-lt"/>
        <a:ea typeface="+mn-ea"/>
        <a:cs typeface="+mn-cs"/>
      </a:defRPr>
    </a:lvl4pPr>
    <a:lvl5pPr marL="8775432" algn="l" defTabSz="2193859" rtl="0" eaLnBrk="1" latinLnBrk="0" hangingPunct="1">
      <a:defRPr sz="5800" kern="1200">
        <a:solidFill>
          <a:schemeClr val="tx1"/>
        </a:solidFill>
        <a:latin typeface="+mn-lt"/>
        <a:ea typeface="+mn-ea"/>
        <a:cs typeface="+mn-cs"/>
      </a:defRPr>
    </a:lvl5pPr>
    <a:lvl6pPr marL="10969286" algn="l" defTabSz="2193859" rtl="0" eaLnBrk="1" latinLnBrk="0" hangingPunct="1">
      <a:defRPr sz="5800" kern="1200">
        <a:solidFill>
          <a:schemeClr val="tx1"/>
        </a:solidFill>
        <a:latin typeface="+mn-lt"/>
        <a:ea typeface="+mn-ea"/>
        <a:cs typeface="+mn-cs"/>
      </a:defRPr>
    </a:lvl6pPr>
    <a:lvl7pPr marL="13163146" algn="l" defTabSz="2193859" rtl="0" eaLnBrk="1" latinLnBrk="0" hangingPunct="1">
      <a:defRPr sz="5800" kern="1200">
        <a:solidFill>
          <a:schemeClr val="tx1"/>
        </a:solidFill>
        <a:latin typeface="+mn-lt"/>
        <a:ea typeface="+mn-ea"/>
        <a:cs typeface="+mn-cs"/>
      </a:defRPr>
    </a:lvl7pPr>
    <a:lvl8pPr marL="15357005" algn="l" defTabSz="2193859" rtl="0" eaLnBrk="1" latinLnBrk="0" hangingPunct="1">
      <a:defRPr sz="5800" kern="1200">
        <a:solidFill>
          <a:schemeClr val="tx1"/>
        </a:solidFill>
        <a:latin typeface="+mn-lt"/>
        <a:ea typeface="+mn-ea"/>
        <a:cs typeface="+mn-cs"/>
      </a:defRPr>
    </a:lvl8pPr>
    <a:lvl9pPr marL="17550864" algn="l" defTabSz="2193859"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4099"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p>
            <a:pPr eaLnBrk="1" hangingPunct="1">
              <a:spcBef>
                <a:spcPct val="0"/>
              </a:spcBef>
            </a:pPr>
            <a:r>
              <a:rPr lang="en-US" sz="1800" dirty="0">
                <a:solidFill>
                  <a:srgbClr val="000000"/>
                </a:solidFill>
                <a:latin typeface="Calibri" charset="0"/>
                <a:ea typeface="MS PGothic" charset="0"/>
              </a:rPr>
              <a:t>Copyright Colin Purrington (</a:t>
            </a:r>
            <a:r>
              <a:rPr lang="en-US" sz="1800" dirty="0">
                <a:solidFill>
                  <a:srgbClr val="000000"/>
                </a:solidFill>
                <a:latin typeface="Times New Roman" charset="0"/>
                <a:ea typeface="MS PGothic" charset="0"/>
              </a:rPr>
              <a:t>http://colinpurrington.com/tips/academic/posterdesign).</a:t>
            </a:r>
            <a:endParaRPr lang="en-US" sz="1800" dirty="0">
              <a:solidFill>
                <a:srgbClr val="000000"/>
              </a:solidFill>
              <a:latin typeface="Calibri" charset="0"/>
              <a:ea typeface="MS PGothic" charset="0"/>
            </a:endParaRPr>
          </a:p>
          <a:p>
            <a:pPr eaLnBrk="1" hangingPunct="1">
              <a:spcBef>
                <a:spcPct val="0"/>
              </a:spcBef>
            </a:pPr>
            <a:endParaRPr lang="en-US" sz="1800" dirty="0">
              <a:solidFill>
                <a:srgbClr val="FF0000"/>
              </a:solidFill>
              <a:latin typeface="Calibri" charset="0"/>
              <a:ea typeface="MS PGothic" charset="0"/>
            </a:endParaRPr>
          </a:p>
        </p:txBody>
      </p:sp>
      <p:sp>
        <p:nvSpPr>
          <p:cNvPr id="4100"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sz="200">
                <a:solidFill>
                  <a:schemeClr val="tx1"/>
                </a:solidFill>
                <a:latin typeface="Calibri" charset="0"/>
                <a:ea typeface="MS PGothic" charset="0"/>
                <a:cs typeface="MS PGothic" charset="0"/>
              </a:defRPr>
            </a:lvl1pPr>
            <a:lvl2pPr marL="141309" indent="-54350">
              <a:defRPr sz="200">
                <a:solidFill>
                  <a:schemeClr val="tx1"/>
                </a:solidFill>
                <a:latin typeface="Calibri" charset="0"/>
                <a:ea typeface="MS PGothic" charset="0"/>
                <a:cs typeface="MS PGothic" charset="0"/>
              </a:defRPr>
            </a:lvl2pPr>
            <a:lvl3pPr marL="217399" indent="-43480">
              <a:defRPr sz="200">
                <a:solidFill>
                  <a:schemeClr val="tx1"/>
                </a:solidFill>
                <a:latin typeface="Calibri" charset="0"/>
                <a:ea typeface="MS PGothic" charset="0"/>
                <a:cs typeface="MS PGothic" charset="0"/>
              </a:defRPr>
            </a:lvl3pPr>
            <a:lvl4pPr marL="304358" indent="-43480">
              <a:defRPr sz="200">
                <a:solidFill>
                  <a:schemeClr val="tx1"/>
                </a:solidFill>
                <a:latin typeface="Calibri" charset="0"/>
                <a:ea typeface="MS PGothic" charset="0"/>
                <a:cs typeface="MS PGothic" charset="0"/>
              </a:defRPr>
            </a:lvl4pPr>
            <a:lvl5pPr marL="391317" indent="-43480">
              <a:defRPr sz="200">
                <a:solidFill>
                  <a:schemeClr val="tx1"/>
                </a:solidFill>
                <a:latin typeface="Calibri" charset="0"/>
                <a:ea typeface="MS PGothic" charset="0"/>
                <a:cs typeface="MS PGothic" charset="0"/>
              </a:defRPr>
            </a:lvl5pPr>
            <a:lvl6pPr marL="478277" indent="-43480" eaLnBrk="0" fontAlgn="base" hangingPunct="0">
              <a:spcBef>
                <a:spcPct val="30000"/>
              </a:spcBef>
              <a:spcAft>
                <a:spcPct val="0"/>
              </a:spcAft>
              <a:defRPr sz="200">
                <a:solidFill>
                  <a:schemeClr val="tx1"/>
                </a:solidFill>
                <a:latin typeface="Calibri" charset="0"/>
                <a:ea typeface="MS PGothic" charset="0"/>
                <a:cs typeface="MS PGothic" charset="0"/>
              </a:defRPr>
            </a:lvl6pPr>
            <a:lvl7pPr marL="565236" indent="-43480" eaLnBrk="0" fontAlgn="base" hangingPunct="0">
              <a:spcBef>
                <a:spcPct val="30000"/>
              </a:spcBef>
              <a:spcAft>
                <a:spcPct val="0"/>
              </a:spcAft>
              <a:defRPr sz="200">
                <a:solidFill>
                  <a:schemeClr val="tx1"/>
                </a:solidFill>
                <a:latin typeface="Calibri" charset="0"/>
                <a:ea typeface="MS PGothic" charset="0"/>
                <a:cs typeface="MS PGothic" charset="0"/>
              </a:defRPr>
            </a:lvl7pPr>
            <a:lvl8pPr marL="652196" indent="-43480" eaLnBrk="0" fontAlgn="base" hangingPunct="0">
              <a:spcBef>
                <a:spcPct val="30000"/>
              </a:spcBef>
              <a:spcAft>
                <a:spcPct val="0"/>
              </a:spcAft>
              <a:defRPr sz="200">
                <a:solidFill>
                  <a:schemeClr val="tx1"/>
                </a:solidFill>
                <a:latin typeface="Calibri" charset="0"/>
                <a:ea typeface="MS PGothic" charset="0"/>
                <a:cs typeface="MS PGothic" charset="0"/>
              </a:defRPr>
            </a:lvl8pPr>
            <a:lvl9pPr marL="739155" indent="-43480" eaLnBrk="0" fontAlgn="base" hangingPunct="0">
              <a:spcBef>
                <a:spcPct val="30000"/>
              </a:spcBef>
              <a:spcAft>
                <a:spcPct val="0"/>
              </a:spcAft>
              <a:defRPr sz="200">
                <a:solidFill>
                  <a:schemeClr val="tx1"/>
                </a:solidFill>
                <a:latin typeface="Calibri" charset="0"/>
                <a:ea typeface="MS PGothic" charset="0"/>
                <a:cs typeface="MS PGothic" charset="0"/>
              </a:defRPr>
            </a:lvl9pPr>
          </a:lstStyle>
          <a:p>
            <a:fld id="{D21C10CF-40BA-B444-8AF3-13CF0D6353F1}" type="slidenum">
              <a:rPr lang="en-US">
                <a:solidFill>
                  <a:prstClr val="black"/>
                </a:solidFill>
                <a:cs typeface="Arial" charset="0"/>
              </a:rPr>
              <a:pPr/>
              <a:t>1</a:t>
            </a:fld>
            <a:endParaRPr lang="en-US" dirty="0">
              <a:solidFill>
                <a:prstClr val="black"/>
              </a:solidFill>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a:t>Click to edit Master title style</a:t>
            </a:r>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7342261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17354609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a:t>Click to edit Master title style</a:t>
            </a:r>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12560019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1867069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9" name="Slide Number Placeholder 8"/>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2414545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5" name="Slide Number Placeholder 4"/>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20067245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4" name="Slide Number Placeholder 3"/>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432770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a:t>Click to edit Master title style</a:t>
            </a:r>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21781611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a:t>Click to edit Master title style</a:t>
            </a:r>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dirty="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a:t>Click to edit Master text styles</a:t>
            </a:r>
          </a:p>
        </p:txBody>
      </p:sp>
      <p:sp>
        <p:nvSpPr>
          <p:cNvPr id="5" name="Date Placeholder 4"/>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7" name="Slide Number Placeholder 6"/>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21486907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18761522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C2B989F-43F0-1440-8A63-2732AA46D5EE}" type="datetimeFigureOut">
              <a:rPr lang="en-US" smtClean="0">
                <a:solidFill>
                  <a:prstClr val="black">
                    <a:tint val="75000"/>
                  </a:prstClr>
                </a:solidFill>
                <a:latin typeface="Calibri"/>
              </a:rPr>
              <a:pPr/>
              <a:t>3/27/2019</a:t>
            </a:fld>
            <a:endParaRPr lang="en-US" dirty="0">
              <a:solidFill>
                <a:prstClr val="black">
                  <a:tint val="75000"/>
                </a:prstClr>
              </a:solidFill>
              <a:latin typeface="Calibri"/>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latin typeface="Calibri"/>
            </a:endParaRPr>
          </a:p>
        </p:txBody>
      </p:sp>
      <p:sp>
        <p:nvSpPr>
          <p:cNvPr id="6" name="Slide Number Placeholder 5"/>
          <p:cNvSpPr>
            <a:spLocks noGrp="1"/>
          </p:cNvSpPr>
          <p:nvPr>
            <p:ph type="sldNum" sz="quarter" idx="12"/>
          </p:nvPr>
        </p:nvSpPr>
        <p:spPr/>
        <p:txBody>
          <a:bodyPr/>
          <a:lstStyle/>
          <a:p>
            <a:fld id="{E09CFD71-CE12-024D-A10F-5A2CACDE159C}" type="slidenum">
              <a:rPr lang="en-US" smtClean="0">
                <a:solidFill>
                  <a:prstClr val="black">
                    <a:tint val="75000"/>
                  </a:prstClr>
                </a:solidFill>
                <a:latin typeface="Calibri"/>
              </a:rPr>
              <a:pPr/>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9128692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a:t>Click to edit Master title style</a:t>
            </a:r>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pPr defTabSz="2194560"/>
            <a:fld id="{BC2B989F-43F0-1440-8A63-2732AA46D5EE}" type="datetimeFigureOut">
              <a:rPr lang="en-US" smtClean="0">
                <a:solidFill>
                  <a:prstClr val="black">
                    <a:tint val="75000"/>
                  </a:prstClr>
                </a:solidFill>
                <a:latin typeface="Calibri"/>
              </a:rPr>
              <a:pPr defTabSz="2194560"/>
              <a:t>3/27/2019</a:t>
            </a:fld>
            <a:endParaRPr lang="en-US" dirty="0">
              <a:solidFill>
                <a:prstClr val="black">
                  <a:tint val="75000"/>
                </a:prstClr>
              </a:solidFill>
              <a:latin typeface="Calibri"/>
            </a:endParaRPr>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pPr defTabSz="2194560"/>
            <a:endParaRPr lang="en-US" dirty="0">
              <a:solidFill>
                <a:prstClr val="black">
                  <a:tint val="75000"/>
                </a:prstClr>
              </a:solidFill>
              <a:latin typeface="Calibri"/>
            </a:endParaRPr>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pPr defTabSz="2194560"/>
            <a:fld id="{E09CFD71-CE12-024D-A10F-5A2CACDE159C}" type="slidenum">
              <a:rPr lang="en-US" smtClean="0">
                <a:solidFill>
                  <a:prstClr val="black">
                    <a:tint val="75000"/>
                  </a:prstClr>
                </a:solidFill>
                <a:latin typeface="Calibri"/>
              </a:rPr>
              <a:pPr defTabSz="2194560"/>
              <a:t>‹#›</a:t>
            </a:fld>
            <a:endParaRPr lang="en-US" dirty="0">
              <a:solidFill>
                <a:prstClr val="black">
                  <a:tint val="75000"/>
                </a:prstClr>
              </a:solidFill>
              <a:latin typeface="Calibri"/>
            </a:endParaRPr>
          </a:p>
        </p:txBody>
      </p:sp>
    </p:spTree>
    <p:extLst>
      <p:ext uri="{BB962C8B-B14F-4D97-AF65-F5344CB8AC3E}">
        <p14:creationId xmlns:p14="http://schemas.microsoft.com/office/powerpoint/2010/main" val="23082725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219456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2194560" rtl="0" eaLnBrk="1" latinLnBrk="0" hangingPunct="1">
        <a:spcBef>
          <a:spcPct val="20000"/>
        </a:spcBef>
        <a:buFont typeface="Arial"/>
        <a:buChar char="•"/>
        <a:defRPr sz="15400" kern="1200">
          <a:solidFill>
            <a:schemeClr val="tx1"/>
          </a:solidFill>
          <a:latin typeface="+mn-lt"/>
          <a:ea typeface="+mn-ea"/>
          <a:cs typeface="+mn-cs"/>
        </a:defRPr>
      </a:lvl1pPr>
      <a:lvl2pPr marL="3566160" indent="-1371600" algn="l" defTabSz="2194560" rtl="0" eaLnBrk="1" latinLnBrk="0" hangingPunct="1">
        <a:spcBef>
          <a:spcPct val="20000"/>
        </a:spcBef>
        <a:buFont typeface="Arial"/>
        <a:buChar char="–"/>
        <a:defRPr sz="13400" kern="1200">
          <a:solidFill>
            <a:schemeClr val="tx1"/>
          </a:solidFill>
          <a:latin typeface="+mn-lt"/>
          <a:ea typeface="+mn-ea"/>
          <a:cs typeface="+mn-cs"/>
        </a:defRPr>
      </a:lvl2pPr>
      <a:lvl3pPr marL="5486400" indent="-1097280" algn="l" defTabSz="2194560" rtl="0" eaLnBrk="1" latinLnBrk="0" hangingPunct="1">
        <a:spcBef>
          <a:spcPct val="20000"/>
        </a:spcBef>
        <a:buFont typeface="Arial"/>
        <a:buChar char="•"/>
        <a:defRPr sz="11500" kern="1200">
          <a:solidFill>
            <a:schemeClr val="tx1"/>
          </a:solidFill>
          <a:latin typeface="+mn-lt"/>
          <a:ea typeface="+mn-ea"/>
          <a:cs typeface="+mn-cs"/>
        </a:defRPr>
      </a:lvl3pPr>
      <a:lvl4pPr marL="7680960" indent="-1097280" algn="l" defTabSz="2194560" rtl="0" eaLnBrk="1" latinLnBrk="0" hangingPunct="1">
        <a:spcBef>
          <a:spcPct val="20000"/>
        </a:spcBef>
        <a:buFont typeface="Arial"/>
        <a:buChar char="–"/>
        <a:defRPr sz="9600" kern="1200">
          <a:solidFill>
            <a:schemeClr val="tx1"/>
          </a:solidFill>
          <a:latin typeface="+mn-lt"/>
          <a:ea typeface="+mn-ea"/>
          <a:cs typeface="+mn-cs"/>
        </a:defRPr>
      </a:lvl4pPr>
      <a:lvl5pPr marL="9875520" indent="-1097280" algn="l" defTabSz="2194560" rtl="0" eaLnBrk="1" latinLnBrk="0" hangingPunct="1">
        <a:spcBef>
          <a:spcPct val="20000"/>
        </a:spcBef>
        <a:buFont typeface="Arial"/>
        <a:buChar char="»"/>
        <a:defRPr sz="9600" kern="1200">
          <a:solidFill>
            <a:schemeClr val="tx1"/>
          </a:solidFill>
          <a:latin typeface="+mn-lt"/>
          <a:ea typeface="+mn-ea"/>
          <a:cs typeface="+mn-cs"/>
        </a:defRPr>
      </a:lvl5pPr>
      <a:lvl6pPr marL="12070080" indent="-1097280" algn="l" defTabSz="2194560" rtl="0" eaLnBrk="1" latinLnBrk="0" hangingPunct="1">
        <a:spcBef>
          <a:spcPct val="20000"/>
        </a:spcBef>
        <a:buFont typeface="Arial"/>
        <a:buChar char="•"/>
        <a:defRPr sz="9600" kern="1200">
          <a:solidFill>
            <a:schemeClr val="tx1"/>
          </a:solidFill>
          <a:latin typeface="+mn-lt"/>
          <a:ea typeface="+mn-ea"/>
          <a:cs typeface="+mn-cs"/>
        </a:defRPr>
      </a:lvl6pPr>
      <a:lvl7pPr marL="14264640" indent="-1097280" algn="l" defTabSz="2194560" rtl="0" eaLnBrk="1" latinLnBrk="0" hangingPunct="1">
        <a:spcBef>
          <a:spcPct val="20000"/>
        </a:spcBef>
        <a:buFont typeface="Arial"/>
        <a:buChar char="•"/>
        <a:defRPr sz="9600" kern="1200">
          <a:solidFill>
            <a:schemeClr val="tx1"/>
          </a:solidFill>
          <a:latin typeface="+mn-lt"/>
          <a:ea typeface="+mn-ea"/>
          <a:cs typeface="+mn-cs"/>
        </a:defRPr>
      </a:lvl7pPr>
      <a:lvl8pPr marL="16459200" indent="-1097280" algn="l" defTabSz="2194560" rtl="0" eaLnBrk="1" latinLnBrk="0" hangingPunct="1">
        <a:spcBef>
          <a:spcPct val="20000"/>
        </a:spcBef>
        <a:buFont typeface="Arial"/>
        <a:buChar char="•"/>
        <a:defRPr sz="9600" kern="1200">
          <a:solidFill>
            <a:schemeClr val="tx1"/>
          </a:solidFill>
          <a:latin typeface="+mn-lt"/>
          <a:ea typeface="+mn-ea"/>
          <a:cs typeface="+mn-cs"/>
        </a:defRPr>
      </a:lvl8pPr>
      <a:lvl9pPr marL="18653760" indent="-1097280" algn="l" defTabSz="2194560" rtl="0" eaLnBrk="1" latinLnBrk="0" hangingPunct="1">
        <a:spcBef>
          <a:spcPct val="20000"/>
        </a:spcBef>
        <a:buFont typeface="Arial"/>
        <a:buChar char="•"/>
        <a:defRPr sz="9600" kern="1200">
          <a:solidFill>
            <a:schemeClr val="tx1"/>
          </a:solidFill>
          <a:latin typeface="+mn-lt"/>
          <a:ea typeface="+mn-ea"/>
          <a:cs typeface="+mn-cs"/>
        </a:defRPr>
      </a:lvl9pPr>
    </p:bodyStyle>
    <p:otherStyle>
      <a:defPPr>
        <a:defRPr lang="en-US"/>
      </a:defPPr>
      <a:lvl1pPr marL="0" algn="l" defTabSz="2194560" rtl="0" eaLnBrk="1" latinLnBrk="0" hangingPunct="1">
        <a:defRPr sz="8600" kern="1200">
          <a:solidFill>
            <a:schemeClr val="tx1"/>
          </a:solidFill>
          <a:latin typeface="+mn-lt"/>
          <a:ea typeface="+mn-ea"/>
          <a:cs typeface="+mn-cs"/>
        </a:defRPr>
      </a:lvl1pPr>
      <a:lvl2pPr marL="2194560" algn="l" defTabSz="2194560" rtl="0" eaLnBrk="1" latinLnBrk="0" hangingPunct="1">
        <a:defRPr sz="8600" kern="1200">
          <a:solidFill>
            <a:schemeClr val="tx1"/>
          </a:solidFill>
          <a:latin typeface="+mn-lt"/>
          <a:ea typeface="+mn-ea"/>
          <a:cs typeface="+mn-cs"/>
        </a:defRPr>
      </a:lvl2pPr>
      <a:lvl3pPr marL="4389120" algn="l" defTabSz="2194560" rtl="0" eaLnBrk="1" latinLnBrk="0" hangingPunct="1">
        <a:defRPr sz="8600" kern="1200">
          <a:solidFill>
            <a:schemeClr val="tx1"/>
          </a:solidFill>
          <a:latin typeface="+mn-lt"/>
          <a:ea typeface="+mn-ea"/>
          <a:cs typeface="+mn-cs"/>
        </a:defRPr>
      </a:lvl3pPr>
      <a:lvl4pPr marL="6583680" algn="l" defTabSz="2194560" rtl="0" eaLnBrk="1" latinLnBrk="0" hangingPunct="1">
        <a:defRPr sz="8600" kern="1200">
          <a:solidFill>
            <a:schemeClr val="tx1"/>
          </a:solidFill>
          <a:latin typeface="+mn-lt"/>
          <a:ea typeface="+mn-ea"/>
          <a:cs typeface="+mn-cs"/>
        </a:defRPr>
      </a:lvl4pPr>
      <a:lvl5pPr marL="8778240" algn="l" defTabSz="2194560" rtl="0" eaLnBrk="1" latinLnBrk="0" hangingPunct="1">
        <a:defRPr sz="8600" kern="1200">
          <a:solidFill>
            <a:schemeClr val="tx1"/>
          </a:solidFill>
          <a:latin typeface="+mn-lt"/>
          <a:ea typeface="+mn-ea"/>
          <a:cs typeface="+mn-cs"/>
        </a:defRPr>
      </a:lvl5pPr>
      <a:lvl6pPr marL="10972800" algn="l" defTabSz="2194560" rtl="0" eaLnBrk="1" latinLnBrk="0" hangingPunct="1">
        <a:defRPr sz="8600" kern="1200">
          <a:solidFill>
            <a:schemeClr val="tx1"/>
          </a:solidFill>
          <a:latin typeface="+mn-lt"/>
          <a:ea typeface="+mn-ea"/>
          <a:cs typeface="+mn-cs"/>
        </a:defRPr>
      </a:lvl6pPr>
      <a:lvl7pPr marL="13167360" algn="l" defTabSz="2194560" rtl="0" eaLnBrk="1" latinLnBrk="0" hangingPunct="1">
        <a:defRPr sz="8600" kern="1200">
          <a:solidFill>
            <a:schemeClr val="tx1"/>
          </a:solidFill>
          <a:latin typeface="+mn-lt"/>
          <a:ea typeface="+mn-ea"/>
          <a:cs typeface="+mn-cs"/>
        </a:defRPr>
      </a:lvl7pPr>
      <a:lvl8pPr marL="15361920" algn="l" defTabSz="2194560" rtl="0" eaLnBrk="1" latinLnBrk="0" hangingPunct="1">
        <a:defRPr sz="8600" kern="1200">
          <a:solidFill>
            <a:schemeClr val="tx1"/>
          </a:solidFill>
          <a:latin typeface="+mn-lt"/>
          <a:ea typeface="+mn-ea"/>
          <a:cs typeface="+mn-cs"/>
        </a:defRPr>
      </a:lvl8pPr>
      <a:lvl9pPr marL="17556480" algn="l" defTabSz="219456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13" Type="http://schemas.openxmlformats.org/officeDocument/2006/relationships/image" Target="../media/image11.jpeg"/><Relationship Id="rId18" Type="http://schemas.openxmlformats.org/officeDocument/2006/relationships/image" Target="../media/image16.png"/><Relationship Id="rId3" Type="http://schemas.openxmlformats.org/officeDocument/2006/relationships/image" Target="../media/image1.jpg"/><Relationship Id="rId7" Type="http://schemas.openxmlformats.org/officeDocument/2006/relationships/image" Target="../media/image5.JPG"/><Relationship Id="rId12" Type="http://schemas.openxmlformats.org/officeDocument/2006/relationships/image" Target="../media/image10.JPG"/><Relationship Id="rId17" Type="http://schemas.openxmlformats.org/officeDocument/2006/relationships/image" Target="../media/image15.png"/><Relationship Id="rId2" Type="http://schemas.openxmlformats.org/officeDocument/2006/relationships/notesSlide" Target="../notesSlides/notesSlide1.xml"/><Relationship Id="rId16" Type="http://schemas.openxmlformats.org/officeDocument/2006/relationships/image" Target="../media/image14.png"/><Relationship Id="rId20"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jpeg"/><Relationship Id="rId5" Type="http://schemas.openxmlformats.org/officeDocument/2006/relationships/image" Target="../media/image3.JPG"/><Relationship Id="rId15" Type="http://schemas.openxmlformats.org/officeDocument/2006/relationships/image" Target="../media/image13.tiff"/><Relationship Id="rId10" Type="http://schemas.openxmlformats.org/officeDocument/2006/relationships/image" Target="../media/image8.JPG"/><Relationship Id="rId19" Type="http://schemas.openxmlformats.org/officeDocument/2006/relationships/chart" Target="../charts/chart1.xml"/><Relationship Id="rId4" Type="http://schemas.openxmlformats.org/officeDocument/2006/relationships/image" Target="../media/image2.jpg"/><Relationship Id="rId9" Type="http://schemas.openxmlformats.org/officeDocument/2006/relationships/image" Target="../media/image7.jpg"/><Relationship Id="rId1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12" name="Rounded Rectangle 11"/>
          <p:cNvSpPr/>
          <p:nvPr/>
        </p:nvSpPr>
        <p:spPr>
          <a:xfrm>
            <a:off x="29418457" y="30677713"/>
            <a:ext cx="14082167" cy="2065283"/>
          </a:xfrm>
          <a:prstGeom prst="round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defTabSz="2194560">
              <a:defRPr/>
            </a:pPr>
            <a:r>
              <a:rPr lang="en-US" dirty="0">
                <a:solidFill>
                  <a:prstClr val="white"/>
                </a:solidFill>
                <a:latin typeface="Lucida Fax"/>
                <a:cs typeface="Lucida Fax"/>
              </a:rPr>
              <a:t>s</a:t>
            </a:r>
          </a:p>
        </p:txBody>
      </p:sp>
      <p:sp>
        <p:nvSpPr>
          <p:cNvPr id="63" name="Rounded Rectangle 62"/>
          <p:cNvSpPr/>
          <p:nvPr/>
        </p:nvSpPr>
        <p:spPr>
          <a:xfrm>
            <a:off x="29418455" y="5060106"/>
            <a:ext cx="14160819" cy="15972330"/>
          </a:xfrm>
          <a:prstGeom prst="roundRect">
            <a:avLst>
              <a:gd name="adj" fmla="val 2565"/>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2194560"/>
            <a:endParaRPr lang="en-US" dirty="0">
              <a:solidFill>
                <a:srgbClr val="FF0000"/>
              </a:solidFill>
              <a:latin typeface="Calibri"/>
            </a:endParaRPr>
          </a:p>
        </p:txBody>
      </p:sp>
      <p:sp>
        <p:nvSpPr>
          <p:cNvPr id="29" name="Rounded Rectangle 28"/>
          <p:cNvSpPr/>
          <p:nvPr/>
        </p:nvSpPr>
        <p:spPr>
          <a:xfrm>
            <a:off x="11646154" y="5060107"/>
            <a:ext cx="17494703" cy="27698468"/>
          </a:xfrm>
          <a:prstGeom prst="roundRect">
            <a:avLst>
              <a:gd name="adj" fmla="val 4944"/>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defTabSz="2194560"/>
            <a:r>
              <a:rPr lang="en-US" dirty="0">
                <a:solidFill>
                  <a:prstClr val="white"/>
                </a:solidFill>
                <a:latin typeface="Calibri"/>
              </a:rPr>
              <a:t>Figure 2</a:t>
            </a:r>
            <a:endParaRPr lang="en-US" dirty="0">
              <a:solidFill>
                <a:schemeClr val="tx1"/>
              </a:solidFill>
              <a:latin typeface="Calibri"/>
            </a:endParaRPr>
          </a:p>
        </p:txBody>
      </p:sp>
      <p:sp>
        <p:nvSpPr>
          <p:cNvPr id="2050" name="Text Box 7"/>
          <p:cNvSpPr>
            <a:spLocks noChangeArrowheads="1"/>
          </p:cNvSpPr>
          <p:nvPr/>
        </p:nvSpPr>
        <p:spPr bwMode="auto">
          <a:xfrm>
            <a:off x="290513" y="5060106"/>
            <a:ext cx="11172825" cy="16320819"/>
          </a:xfrm>
          <a:prstGeom prst="roundRect">
            <a:avLst>
              <a:gd name="adj" fmla="val 4794"/>
            </a:avLst>
          </a:prstGeom>
          <a:solidFill>
            <a:schemeClr val="bg1"/>
          </a:solidFill>
          <a:ln w="38100">
            <a:solidFill>
              <a:schemeClr val="bg1"/>
            </a:solidFill>
            <a:round/>
            <a:headEnd/>
            <a:tailEnd/>
          </a:ln>
        </p:spPr>
        <p:txBody>
          <a:bodyPr tIns="91440" bIns="91440"/>
          <a:lstStyle/>
          <a:p>
            <a:pPr algn="just" defTabSz="2194560">
              <a:spcBef>
                <a:spcPct val="50000"/>
              </a:spcBef>
              <a:tabLst>
                <a:tab pos="500063" algn="l"/>
              </a:tabLst>
            </a:pPr>
            <a:r>
              <a:rPr lang="en-US" sz="3800" b="1" dirty="0">
                <a:solidFill>
                  <a:prstClr val="black"/>
                </a:solidFill>
                <a:latin typeface="Lucida Fax" charset="0"/>
                <a:cs typeface="Arial" charset="0"/>
              </a:rPr>
              <a:t>Introduction</a:t>
            </a: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50000"/>
              </a:spcBef>
              <a:tabLst>
                <a:tab pos="500063" algn="l"/>
              </a:tabLst>
            </a:pPr>
            <a:endParaRPr lang="en-US" sz="3800" b="1" dirty="0">
              <a:solidFill>
                <a:prstClr val="black"/>
              </a:solidFill>
              <a:latin typeface="Lucida Fax" charset="0"/>
              <a:cs typeface="Arial" charset="0"/>
            </a:endParaRPr>
          </a:p>
          <a:p>
            <a:pPr algn="just" defTabSz="2194560">
              <a:spcBef>
                <a:spcPct val="10000"/>
              </a:spcBef>
              <a:tabLst>
                <a:tab pos="500063" algn="l"/>
              </a:tabLst>
            </a:pPr>
            <a:r>
              <a:rPr lang="en-US" sz="2500" dirty="0">
                <a:solidFill>
                  <a:prstClr val="black"/>
                </a:solidFill>
                <a:latin typeface="Lucida Fax" charset="0"/>
                <a:cs typeface="Arial" charset="0"/>
              </a:rPr>
              <a:t>	The Arctic is currently experiencing the fastest warming on the planet (</a:t>
            </a:r>
            <a:r>
              <a:rPr lang="en-US" sz="2500" dirty="0" err="1">
                <a:solidFill>
                  <a:prstClr val="black"/>
                </a:solidFill>
                <a:latin typeface="Lucida Fax" charset="0"/>
                <a:cs typeface="Arial" charset="0"/>
              </a:rPr>
              <a:t>Yurkowski</a:t>
            </a:r>
            <a:r>
              <a:rPr lang="en-US" sz="2500" dirty="0">
                <a:solidFill>
                  <a:prstClr val="black"/>
                </a:solidFill>
                <a:latin typeface="Lucida Fax" charset="0"/>
                <a:cs typeface="Arial" charset="0"/>
              </a:rPr>
              <a:t> et al. 2018). The classic example of Arctic warming is the recent shift in sea ice phenology. This changing climate could have drastic impacts on fisheries in the Arctic, as species move and adapt. This is a particular concern for the Arctic char (</a:t>
            </a:r>
            <a:r>
              <a:rPr lang="en-US" sz="2500" i="1" dirty="0">
                <a:solidFill>
                  <a:prstClr val="black"/>
                </a:solidFill>
                <a:latin typeface="Lucida Fax" charset="0"/>
                <a:cs typeface="Arial" charset="0"/>
              </a:rPr>
              <a:t>Salvelinus </a:t>
            </a:r>
            <a:r>
              <a:rPr lang="en-US" sz="2500" i="1" dirty="0" err="1">
                <a:solidFill>
                  <a:prstClr val="black"/>
                </a:solidFill>
                <a:latin typeface="Lucida Fax" charset="0"/>
                <a:cs typeface="Arial" charset="0"/>
              </a:rPr>
              <a:t>alpinus</a:t>
            </a:r>
            <a:r>
              <a:rPr lang="en-US" sz="2500" dirty="0">
                <a:solidFill>
                  <a:prstClr val="black"/>
                </a:solidFill>
                <a:latin typeface="Lucida Fax" charset="0"/>
                <a:cs typeface="Arial" charset="0"/>
              </a:rPr>
              <a:t>) a commercially, recreationally, and culturally valuable species in the Canadian Arctic. Arctic char base the timing of their annual migrations on seasonal shifts in abiotic factors (temperature, sea ice extent, day length), and it is important to know how this species exploits seasonal variability </a:t>
            </a:r>
            <a:r>
              <a:rPr lang="en-US" sz="2500">
                <a:solidFill>
                  <a:prstClr val="black"/>
                </a:solidFill>
                <a:latin typeface="Lucida Fax" charset="0"/>
                <a:cs typeface="Arial" charset="0"/>
              </a:rPr>
              <a:t>to </a:t>
            </a:r>
            <a:r>
              <a:rPr lang="en-US" sz="2500" smtClean="0">
                <a:solidFill>
                  <a:prstClr val="black"/>
                </a:solidFill>
                <a:latin typeface="Lucida Fax" charset="0"/>
                <a:cs typeface="Arial" charset="0"/>
              </a:rPr>
              <a:t>understand </a:t>
            </a:r>
            <a:r>
              <a:rPr lang="en-US" sz="2500" dirty="0">
                <a:solidFill>
                  <a:prstClr val="black"/>
                </a:solidFill>
                <a:latin typeface="Lucida Fax" charset="0"/>
                <a:cs typeface="Arial" charset="0"/>
              </a:rPr>
              <a:t>their potential resilience to climate change (Moore et al. 2016).</a:t>
            </a:r>
          </a:p>
          <a:p>
            <a:pPr algn="just" defTabSz="2194560">
              <a:spcBef>
                <a:spcPct val="10000"/>
              </a:spcBef>
              <a:tabLst>
                <a:tab pos="500063" algn="l"/>
              </a:tabLst>
            </a:pPr>
            <a:endParaRPr lang="en-US" sz="2500" dirty="0">
              <a:solidFill>
                <a:prstClr val="black"/>
              </a:solidFill>
              <a:latin typeface="Lucida Fax" charset="0"/>
              <a:cs typeface="Arial" charset="0"/>
            </a:endParaRPr>
          </a:p>
          <a:p>
            <a:pPr algn="just" defTabSz="2194560">
              <a:spcBef>
                <a:spcPct val="10000"/>
              </a:spcBef>
              <a:tabLst>
                <a:tab pos="500063" algn="l"/>
              </a:tabLst>
            </a:pPr>
            <a:endParaRPr lang="en-US" sz="2500" dirty="0">
              <a:solidFill>
                <a:prstClr val="black"/>
              </a:solidFill>
              <a:latin typeface="Lucida Fax" charset="0"/>
              <a:cs typeface="Arial" charset="0"/>
            </a:endParaRPr>
          </a:p>
          <a:p>
            <a:pPr algn="just" defTabSz="2194560">
              <a:spcBef>
                <a:spcPct val="10000"/>
              </a:spcBef>
              <a:tabLst>
                <a:tab pos="500063" algn="l"/>
              </a:tabLst>
            </a:pPr>
            <a:endParaRPr lang="en-US" sz="2500" dirty="0">
              <a:solidFill>
                <a:prstClr val="black"/>
              </a:solidFill>
              <a:latin typeface="Lucida Fax" charset="0"/>
              <a:cs typeface="Arial" charset="0"/>
            </a:endParaRPr>
          </a:p>
          <a:p>
            <a:pPr algn="just" defTabSz="2194560">
              <a:spcBef>
                <a:spcPct val="10000"/>
              </a:spcBef>
              <a:tabLst>
                <a:tab pos="500063" algn="l"/>
              </a:tabLst>
            </a:pPr>
            <a:endParaRPr lang="en-US" sz="25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r>
              <a:rPr lang="en-US" sz="2400" dirty="0">
                <a:solidFill>
                  <a:prstClr val="black"/>
                </a:solidFill>
                <a:latin typeface="Lucida Fax" charset="0"/>
                <a:cs typeface="Arial" charset="0"/>
              </a:rPr>
              <a:t> </a:t>
            </a: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500" dirty="0">
              <a:solidFill>
                <a:prstClr val="black"/>
              </a:solidFill>
              <a:latin typeface="Lucida Fax" charset="0"/>
              <a:cs typeface="Arial" charset="0"/>
            </a:endParaRPr>
          </a:p>
          <a:p>
            <a:pPr algn="just" defTabSz="2194560">
              <a:spcBef>
                <a:spcPct val="10000"/>
              </a:spcBef>
              <a:tabLst>
                <a:tab pos="500063" algn="l"/>
              </a:tabLst>
            </a:pPr>
            <a:endParaRPr lang="en-US" sz="2500" dirty="0">
              <a:solidFill>
                <a:prstClr val="black"/>
              </a:solidFill>
              <a:latin typeface="Lucida Fax" charset="0"/>
              <a:cs typeface="Arial" charset="0"/>
            </a:endParaRPr>
          </a:p>
        </p:txBody>
      </p:sp>
      <p:sp>
        <p:nvSpPr>
          <p:cNvPr id="2053" name="Text Box 13"/>
          <p:cNvSpPr>
            <a:spLocks noChangeArrowheads="1"/>
          </p:cNvSpPr>
          <p:nvPr/>
        </p:nvSpPr>
        <p:spPr bwMode="auto">
          <a:xfrm>
            <a:off x="29418455" y="21301248"/>
            <a:ext cx="14160817" cy="3887568"/>
          </a:xfrm>
          <a:prstGeom prst="roundRect">
            <a:avLst>
              <a:gd name="adj" fmla="val 14587"/>
            </a:avLst>
          </a:prstGeom>
          <a:solidFill>
            <a:schemeClr val="bg1"/>
          </a:solidFill>
          <a:ln w="38100">
            <a:solidFill>
              <a:schemeClr val="bg1"/>
            </a:solidFill>
            <a:round/>
            <a:headEnd/>
            <a:tailEnd/>
          </a:ln>
        </p:spPr>
        <p:txBody>
          <a:bodyPr tIns="91440" bIns="91440"/>
          <a:lstStyle/>
          <a:p>
            <a:pPr algn="just" defTabSz="2194560">
              <a:spcBef>
                <a:spcPct val="50000"/>
              </a:spcBef>
              <a:tabLst>
                <a:tab pos="635000" algn="l"/>
              </a:tabLst>
            </a:pPr>
            <a:r>
              <a:rPr lang="en-US" sz="3800" b="1" dirty="0">
                <a:solidFill>
                  <a:srgbClr val="000000"/>
                </a:solidFill>
                <a:latin typeface="Lucida Fax"/>
                <a:cs typeface="Lucida Fax"/>
              </a:rPr>
              <a:t>Future work</a:t>
            </a:r>
          </a:p>
          <a:p>
            <a:pPr algn="just" defTabSz="2194560" eaLnBrk="0" hangingPunct="0">
              <a:spcBef>
                <a:spcPct val="20000"/>
              </a:spcBef>
              <a:tabLst>
                <a:tab pos="635000" algn="l"/>
              </a:tabLst>
            </a:pPr>
            <a:r>
              <a:rPr lang="en-US" sz="2400" dirty="0">
                <a:solidFill>
                  <a:prstClr val="black"/>
                </a:solidFill>
                <a:latin typeface="Lucida Fax"/>
                <a:cs typeface="Lucida Fax"/>
              </a:rPr>
              <a:t>	</a:t>
            </a:r>
            <a:r>
              <a:rPr lang="en-US" sz="2500" dirty="0">
                <a:solidFill>
                  <a:prstClr val="black"/>
                </a:solidFill>
                <a:latin typeface="Lucida Fax"/>
                <a:cs typeface="Lucida Fax"/>
              </a:rPr>
              <a:t>To further characterize seasonal movements of char, movement rates of individuals will be calculated, and lattice density home ranges will be estimated and compared among seasons. To characterize feeding habitats of char during the ice-off, diet will be characterized with an index of relative importance (IRI) for each consumed taxa. Furthermore, an existing bioenergetics model will be used to simulate observed feeding and growth by char during the ice off, and to identify potential binge-feeding.</a:t>
            </a: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1600" dirty="0">
              <a:solidFill>
                <a:prstClr val="black"/>
              </a:solidFill>
              <a:latin typeface="Lucida Fax"/>
              <a:cs typeface="Lucida Fax"/>
            </a:endParaRPr>
          </a:p>
          <a:p>
            <a:pPr algn="just" defTabSz="2194560" eaLnBrk="0" hangingPunct="0">
              <a:spcBef>
                <a:spcPct val="20000"/>
              </a:spcBef>
              <a:tabLst>
                <a:tab pos="635000" algn="l"/>
              </a:tabLst>
            </a:pPr>
            <a:r>
              <a:rPr lang="en-US" sz="1600" dirty="0">
                <a:solidFill>
                  <a:prstClr val="black"/>
                </a:solidFill>
                <a:latin typeface="Lucida Fax"/>
                <a:cs typeface="Lucida Fax"/>
              </a:rPr>
              <a:t>	</a:t>
            </a:r>
          </a:p>
          <a:p>
            <a:pPr algn="just" defTabSz="2194560" eaLnBrk="0" hangingPunct="0">
              <a:spcBef>
                <a:spcPct val="20000"/>
              </a:spcBef>
              <a:tabLst>
                <a:tab pos="635000" algn="l"/>
              </a:tabLst>
            </a:pPr>
            <a:r>
              <a:rPr lang="en-US" sz="2400" dirty="0">
                <a:solidFill>
                  <a:prstClr val="black"/>
                </a:solidFill>
                <a:latin typeface="Lucida Fax"/>
                <a:cs typeface="Lucida Fax"/>
              </a:rPr>
              <a:t>	</a:t>
            </a: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endParaRPr lang="en-US" sz="2400" dirty="0">
              <a:solidFill>
                <a:prstClr val="black"/>
              </a:solidFill>
              <a:latin typeface="Lucida Fax"/>
              <a:cs typeface="Lucida Fax"/>
            </a:endParaRPr>
          </a:p>
          <a:p>
            <a:pPr algn="just" defTabSz="2194560" eaLnBrk="0" hangingPunct="0">
              <a:spcBef>
                <a:spcPct val="20000"/>
              </a:spcBef>
              <a:tabLst>
                <a:tab pos="635000" algn="l"/>
              </a:tabLst>
            </a:pPr>
            <a:r>
              <a:rPr lang="en-US" sz="1600" dirty="0">
                <a:solidFill>
                  <a:prstClr val="black"/>
                </a:solidFill>
                <a:latin typeface="Lucida Fax"/>
                <a:cs typeface="Lucida Fax"/>
              </a:rPr>
              <a:t>	</a:t>
            </a:r>
          </a:p>
          <a:p>
            <a:pPr algn="just" defTabSz="2194560" eaLnBrk="0" hangingPunct="0">
              <a:spcBef>
                <a:spcPct val="20000"/>
              </a:spcBef>
              <a:tabLst>
                <a:tab pos="635000" algn="l"/>
              </a:tabLst>
            </a:pPr>
            <a:r>
              <a:rPr lang="en-US" sz="2400" dirty="0">
                <a:solidFill>
                  <a:prstClr val="black"/>
                </a:solidFill>
                <a:latin typeface="Lucida Fax"/>
                <a:cs typeface="Lucida Fax"/>
              </a:rPr>
              <a:t>		</a:t>
            </a:r>
            <a:r>
              <a:rPr lang="en-US" sz="2400" dirty="0">
                <a:solidFill>
                  <a:srgbClr val="000000"/>
                </a:solidFill>
                <a:latin typeface="Lucida Fax"/>
                <a:cs typeface="Lucida Fax"/>
              </a:rPr>
              <a:t>	</a:t>
            </a:r>
          </a:p>
        </p:txBody>
      </p:sp>
      <p:sp>
        <p:nvSpPr>
          <p:cNvPr id="2" name="Rectangle 180"/>
          <p:cNvSpPr>
            <a:spLocks noChangeArrowheads="1"/>
          </p:cNvSpPr>
          <p:nvPr/>
        </p:nvSpPr>
        <p:spPr bwMode="auto">
          <a:xfrm>
            <a:off x="6840177" y="822278"/>
            <a:ext cx="30240516" cy="3285097"/>
          </a:xfrm>
          <a:prstGeom prst="roundRect">
            <a:avLst>
              <a:gd name="adj" fmla="val 12856"/>
            </a:avLst>
          </a:prstGeom>
          <a:solidFill>
            <a:schemeClr val="accent1">
              <a:lumMod val="60000"/>
              <a:lumOff val="40000"/>
            </a:schemeClr>
          </a:solidFill>
          <a:ln>
            <a:noFill/>
          </a:ln>
          <a:effectLst>
            <a:outerShdw blurRad="40000" dist="20000" dir="5400000" rotWithShape="0">
              <a:srgbClr val="000000">
                <a:alpha val="37999"/>
              </a:srgbClr>
            </a:outerShdw>
          </a:effectLst>
          <a:extLst/>
        </p:spPr>
        <p:txBody>
          <a:bodyPr wrap="square" lIns="78373" tIns="39187" rIns="78373" bIns="39187" anchor="ctr">
            <a:spAutoFit/>
          </a:bodyPr>
          <a:lstStyle/>
          <a:p>
            <a:pPr algn="ctr" defTabSz="2194560">
              <a:defRPr/>
            </a:pPr>
            <a:r>
              <a:rPr lang="en-US" sz="6000" b="1" dirty="0">
                <a:solidFill>
                  <a:srgbClr val="000000"/>
                </a:solidFill>
                <a:latin typeface="Lucida Fax" panose="02060602050505020204" pitchFamily="18" charset="0"/>
                <a:ea typeface="ＭＳ Ｐゴシック" charset="0"/>
                <a:cs typeface="Calibri"/>
              </a:rPr>
              <a:t>Movement and trophic ecology of Arctic Char</a:t>
            </a:r>
          </a:p>
          <a:p>
            <a:pPr algn="ctr" defTabSz="2194560">
              <a:defRPr/>
            </a:pPr>
            <a:r>
              <a:rPr lang="en-US" sz="5300" b="1" dirty="0">
                <a:solidFill>
                  <a:srgbClr val="000000"/>
                </a:solidFill>
                <a:latin typeface="Lucida Fax" panose="02060602050505020204" pitchFamily="18" charset="0"/>
                <a:ea typeface="ＭＳ Ｐゴシック" charset="0"/>
                <a:cs typeface="Calibri"/>
              </a:rPr>
              <a:t>Lars J. Hammer</a:t>
            </a:r>
            <a:r>
              <a:rPr lang="en-US" sz="5300" b="1" baseline="30000" dirty="0">
                <a:solidFill>
                  <a:srgbClr val="000000"/>
                </a:solidFill>
                <a:latin typeface="Lucida Fax" panose="02060602050505020204" pitchFamily="18" charset="0"/>
                <a:ea typeface="ＭＳ Ｐゴシック" charset="0"/>
                <a:cs typeface="Calibri"/>
              </a:rPr>
              <a:t>1</a:t>
            </a:r>
            <a:r>
              <a:rPr lang="en-US" sz="5300" b="1" dirty="0">
                <a:solidFill>
                  <a:srgbClr val="000000"/>
                </a:solidFill>
                <a:latin typeface="Lucida Fax" panose="02060602050505020204" pitchFamily="18" charset="0"/>
                <a:ea typeface="ＭＳ Ｐゴシック" charset="0"/>
                <a:cs typeface="Calibri"/>
              </a:rPr>
              <a:t>, Nigel E. Hussey</a:t>
            </a:r>
            <a:r>
              <a:rPr lang="en-US" sz="5300" b="1" baseline="30000" dirty="0">
                <a:solidFill>
                  <a:srgbClr val="000000"/>
                </a:solidFill>
                <a:latin typeface="Lucida Fax" panose="02060602050505020204" pitchFamily="18" charset="0"/>
                <a:ea typeface="ＭＳ Ｐゴシック" charset="0"/>
                <a:cs typeface="Calibri"/>
              </a:rPr>
              <a:t>2</a:t>
            </a:r>
            <a:r>
              <a:rPr lang="en-US" sz="5300" b="1" dirty="0">
                <a:solidFill>
                  <a:srgbClr val="000000"/>
                </a:solidFill>
                <a:latin typeface="Lucida Fax" panose="02060602050505020204" pitchFamily="18" charset="0"/>
                <a:ea typeface="ＭＳ Ｐゴシック" charset="0"/>
                <a:cs typeface="Calibri"/>
              </a:rPr>
              <a:t>, Nathan B. Furey</a:t>
            </a:r>
            <a:r>
              <a:rPr lang="en-US" sz="5300" b="1" baseline="30000" dirty="0">
                <a:solidFill>
                  <a:srgbClr val="000000"/>
                </a:solidFill>
                <a:latin typeface="Lucida Fax" panose="02060602050505020204" pitchFamily="18" charset="0"/>
                <a:ea typeface="ＭＳ Ｐゴシック" charset="0"/>
                <a:cs typeface="Calibri"/>
              </a:rPr>
              <a:t>1</a:t>
            </a:r>
            <a:endParaRPr lang="en-US" sz="5300" b="1" dirty="0">
              <a:solidFill>
                <a:srgbClr val="000000"/>
              </a:solidFill>
              <a:latin typeface="Lucida Fax" panose="02060602050505020204" pitchFamily="18" charset="0"/>
              <a:ea typeface="ＭＳ Ｐゴシック" charset="0"/>
              <a:cs typeface="Calibri"/>
            </a:endParaRPr>
          </a:p>
          <a:p>
            <a:pPr algn="ctr" defTabSz="2194560">
              <a:defRPr/>
            </a:pPr>
            <a:r>
              <a:rPr lang="en-US" sz="3600" b="1" baseline="30000" dirty="0">
                <a:solidFill>
                  <a:srgbClr val="000000"/>
                </a:solidFill>
                <a:latin typeface="Lucida Fax" panose="02060602050505020204" pitchFamily="18" charset="0"/>
                <a:ea typeface="ＭＳ Ｐゴシック" charset="0"/>
                <a:cs typeface="Calibri"/>
              </a:rPr>
              <a:t>1</a:t>
            </a:r>
            <a:r>
              <a:rPr lang="en-US" sz="3600" b="1" dirty="0">
                <a:solidFill>
                  <a:srgbClr val="000000"/>
                </a:solidFill>
                <a:latin typeface="Lucida Fax" panose="02060602050505020204" pitchFamily="18" charset="0"/>
                <a:ea typeface="ＭＳ Ｐゴシック" charset="0"/>
                <a:cs typeface="Calibri"/>
              </a:rPr>
              <a:t>Department of Biological Sciences, College of Life Sciences and Agriculture, University of New Hampshire. New Hampshire, USA. </a:t>
            </a:r>
            <a:r>
              <a:rPr lang="en-US" sz="3600" b="1" baseline="30000" dirty="0">
                <a:solidFill>
                  <a:srgbClr val="000000"/>
                </a:solidFill>
                <a:latin typeface="Lucida Fax" panose="02060602050505020204" pitchFamily="18" charset="0"/>
                <a:ea typeface="ＭＳ Ｐゴシック" charset="0"/>
                <a:cs typeface="Calibri"/>
              </a:rPr>
              <a:t>2</a:t>
            </a:r>
            <a:r>
              <a:rPr lang="en-US" sz="3600" b="1" dirty="0">
                <a:solidFill>
                  <a:srgbClr val="000000"/>
                </a:solidFill>
                <a:latin typeface="Lucida Fax" panose="02060602050505020204" pitchFamily="18" charset="0"/>
                <a:ea typeface="ＭＳ Ｐゴシック" charset="0"/>
                <a:cs typeface="Calibri"/>
              </a:rPr>
              <a:t> Department of Biology, University of Windsor. Windsor, Ontario, Canada.</a:t>
            </a:r>
            <a:endParaRPr lang="en-US" sz="1000" b="1" dirty="0">
              <a:solidFill>
                <a:srgbClr val="000000"/>
              </a:solidFill>
              <a:latin typeface="Lucida Fax" panose="02060602050505020204" pitchFamily="18" charset="0"/>
              <a:ea typeface="ＭＳ Ｐゴシック" charset="0"/>
              <a:cs typeface="Calibri"/>
            </a:endParaRPr>
          </a:p>
        </p:txBody>
      </p:sp>
      <p:grpSp>
        <p:nvGrpSpPr>
          <p:cNvPr id="2062" name="Group 13"/>
          <p:cNvGrpSpPr>
            <a:grpSpLocks/>
          </p:cNvGrpSpPr>
          <p:nvPr/>
        </p:nvGrpSpPr>
        <p:grpSpPr bwMode="auto">
          <a:xfrm>
            <a:off x="290513" y="22406106"/>
            <a:ext cx="11172825" cy="10304343"/>
            <a:chOff x="361480" y="9456509"/>
            <a:chExt cx="11173222" cy="9572540"/>
          </a:xfrm>
        </p:grpSpPr>
        <p:sp>
          <p:nvSpPr>
            <p:cNvPr id="2222" name="Text Box 7"/>
            <p:cNvSpPr>
              <a:spLocks noChangeArrowheads="1"/>
            </p:cNvSpPr>
            <p:nvPr/>
          </p:nvSpPr>
          <p:spPr bwMode="auto">
            <a:xfrm>
              <a:off x="361480" y="9456509"/>
              <a:ext cx="11173222" cy="9572540"/>
            </a:xfrm>
            <a:prstGeom prst="roundRect">
              <a:avLst>
                <a:gd name="adj" fmla="val 6824"/>
              </a:avLst>
            </a:prstGeom>
            <a:solidFill>
              <a:schemeClr val="bg1"/>
            </a:solidFill>
            <a:ln w="38100">
              <a:solidFill>
                <a:schemeClr val="bg1"/>
              </a:solidFill>
              <a:round/>
              <a:headEnd/>
              <a:tailEnd/>
            </a:ln>
          </p:spPr>
          <p:txBody>
            <a:bodyPr tIns="91440" bIns="91440"/>
            <a:lstStyle/>
            <a:p>
              <a:pPr algn="just" defTabSz="2194560">
                <a:spcBef>
                  <a:spcPct val="50000"/>
                </a:spcBef>
                <a:tabLst>
                  <a:tab pos="500063" algn="l"/>
                </a:tabLst>
              </a:pPr>
              <a:r>
                <a:rPr lang="en-US" sz="3800" b="1" dirty="0">
                  <a:solidFill>
                    <a:prstClr val="black"/>
                  </a:solidFill>
                  <a:latin typeface="Lucida Fax" charset="0"/>
                  <a:cs typeface="Arial" charset="0"/>
                </a:rPr>
                <a:t>Research Questions</a:t>
              </a:r>
            </a:p>
            <a:p>
              <a:pPr algn="just" defTabSz="2194560">
                <a:spcBef>
                  <a:spcPct val="10000"/>
                </a:spcBef>
                <a:tabLst>
                  <a:tab pos="500063" algn="l"/>
                </a:tabLst>
              </a:pPr>
              <a:r>
                <a:rPr lang="en-US" sz="2400" dirty="0">
                  <a:solidFill>
                    <a:prstClr val="black"/>
                  </a:solidFill>
                  <a:latin typeface="Lucida Fax" charset="0"/>
                  <a:cs typeface="Arial" charset="0"/>
                </a:rPr>
                <a:t>	</a:t>
              </a:r>
            </a:p>
            <a:p>
              <a:pPr marL="457200" indent="-457200" algn="just" defTabSz="2194560">
                <a:spcBef>
                  <a:spcPct val="10000"/>
                </a:spcBef>
                <a:buAutoNum type="arabicPeriod"/>
                <a:tabLst>
                  <a:tab pos="500063" algn="l"/>
                </a:tabLst>
              </a:pPr>
              <a:r>
                <a:rPr lang="en-US" sz="2800" dirty="0">
                  <a:solidFill>
                    <a:prstClr val="black"/>
                  </a:solidFill>
                  <a:latin typeface="Lucida Fax" charset="0"/>
                  <a:cs typeface="Arial" charset="0"/>
                </a:rPr>
                <a:t>How are Arctic char movements influenced by environmental and biotic factors during the ice-off in an Arctic coastal embayment?</a:t>
              </a: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endParaRPr lang="en-US" sz="2400" dirty="0">
                <a:solidFill>
                  <a:prstClr val="black"/>
                </a:solidFill>
                <a:latin typeface="Lucida Fax" charset="0"/>
                <a:cs typeface="Arial" charset="0"/>
              </a:endParaRPr>
            </a:p>
            <a:p>
              <a:pPr algn="just" defTabSz="2194560">
                <a:spcBef>
                  <a:spcPct val="10000"/>
                </a:spcBef>
                <a:tabLst>
                  <a:tab pos="500063" algn="l"/>
                </a:tabLst>
              </a:pPr>
              <a:r>
                <a:rPr lang="en-US" sz="2800" dirty="0">
                  <a:solidFill>
                    <a:prstClr val="black"/>
                  </a:solidFill>
                  <a:latin typeface="Lucida Fax" charset="0"/>
                  <a:cs typeface="Arial" charset="0"/>
                </a:rPr>
                <a:t>2. How is Arctic char feeding in this </a:t>
              </a:r>
              <a:r>
                <a:rPr lang="en-US" sz="2800">
                  <a:solidFill>
                    <a:prstClr val="black"/>
                  </a:solidFill>
                  <a:latin typeface="Lucida Fax" charset="0"/>
                  <a:cs typeface="Arial" charset="0"/>
                </a:rPr>
                <a:t>landscape influenced </a:t>
              </a:r>
              <a:r>
                <a:rPr lang="en-US" sz="2800" dirty="0">
                  <a:solidFill>
                    <a:prstClr val="black"/>
                  </a:solidFill>
                  <a:latin typeface="Lucida Fax" charset="0"/>
                  <a:cs typeface="Arial" charset="0"/>
                </a:rPr>
                <a:t>by temporal variability in food availability?</a:t>
              </a:r>
            </a:p>
          </p:txBody>
        </p:sp>
        <p:sp>
          <p:nvSpPr>
            <p:cNvPr id="2223" name="TextBox 25"/>
            <p:cNvSpPr txBox="1">
              <a:spLocks noChangeArrowheads="1"/>
            </p:cNvSpPr>
            <p:nvPr/>
          </p:nvSpPr>
          <p:spPr bwMode="auto">
            <a:xfrm>
              <a:off x="730855" y="18293333"/>
              <a:ext cx="10583122" cy="4574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tIns="91440" bIns="91440">
              <a:spAutoFit/>
            </a:bodyPr>
            <a:lstStyle>
              <a:lvl1pPr>
                <a:defRPr sz="12300">
                  <a:solidFill>
                    <a:schemeClr val="tx1"/>
                  </a:solidFill>
                  <a:latin typeface="Times New Roman" charset="0"/>
                  <a:ea typeface="MS PGothic" charset="0"/>
                  <a:cs typeface="MS PGothic" charset="0"/>
                </a:defRPr>
              </a:lvl1pPr>
              <a:lvl2pPr marL="742950" indent="-285750">
                <a:defRPr sz="10700">
                  <a:solidFill>
                    <a:schemeClr val="tx1"/>
                  </a:solidFill>
                  <a:latin typeface="Times New Roman" charset="0"/>
                  <a:ea typeface="MS PGothic" charset="0"/>
                  <a:cs typeface="MS PGothic" charset="0"/>
                </a:defRPr>
              </a:lvl2pPr>
              <a:lvl3pPr marL="1143000" indent="-228600">
                <a:defRPr sz="9200">
                  <a:solidFill>
                    <a:schemeClr val="tx1"/>
                  </a:solidFill>
                  <a:latin typeface="Times New Roman" charset="0"/>
                  <a:ea typeface="MS PGothic" charset="0"/>
                  <a:cs typeface="MS PGothic" charset="0"/>
                </a:defRPr>
              </a:lvl3pPr>
              <a:lvl4pPr marL="1600200" indent="-228600">
                <a:defRPr sz="7600">
                  <a:solidFill>
                    <a:schemeClr val="tx1"/>
                  </a:solidFill>
                  <a:latin typeface="Times New Roman" charset="0"/>
                  <a:ea typeface="MS PGothic" charset="0"/>
                  <a:cs typeface="MS PGothic" charset="0"/>
                </a:defRPr>
              </a:lvl4pPr>
              <a:lvl5pPr marL="2057400" indent="-228600">
                <a:defRPr sz="7600">
                  <a:solidFill>
                    <a:schemeClr val="tx1"/>
                  </a:solidFill>
                  <a:latin typeface="Times New Roman" charset="0"/>
                  <a:ea typeface="MS PGothic" charset="0"/>
                  <a:cs typeface="MS PGothic" charset="0"/>
                </a:defRPr>
              </a:lvl5pPr>
              <a:lvl6pPr marL="2514600" indent="-228600" eaLnBrk="0" hangingPunct="0">
                <a:defRPr sz="7600">
                  <a:solidFill>
                    <a:schemeClr val="tx1"/>
                  </a:solidFill>
                  <a:latin typeface="Times New Roman" charset="0"/>
                  <a:ea typeface="MS PGothic" charset="0"/>
                  <a:cs typeface="MS PGothic" charset="0"/>
                </a:defRPr>
              </a:lvl6pPr>
              <a:lvl7pPr marL="2971800" indent="-228600" eaLnBrk="0" hangingPunct="0">
                <a:defRPr sz="7600">
                  <a:solidFill>
                    <a:schemeClr val="tx1"/>
                  </a:solidFill>
                  <a:latin typeface="Times New Roman" charset="0"/>
                  <a:ea typeface="MS PGothic" charset="0"/>
                  <a:cs typeface="MS PGothic" charset="0"/>
                </a:defRPr>
              </a:lvl7pPr>
              <a:lvl8pPr marL="3429000" indent="-228600" eaLnBrk="0" hangingPunct="0">
                <a:defRPr sz="7600">
                  <a:solidFill>
                    <a:schemeClr val="tx1"/>
                  </a:solidFill>
                  <a:latin typeface="Times New Roman" charset="0"/>
                  <a:ea typeface="MS PGothic" charset="0"/>
                  <a:cs typeface="MS PGothic" charset="0"/>
                </a:defRPr>
              </a:lvl8pPr>
              <a:lvl9pPr marL="3886200" indent="-228600" eaLnBrk="0" hangingPunct="0">
                <a:defRPr sz="7600">
                  <a:solidFill>
                    <a:schemeClr val="tx1"/>
                  </a:solidFill>
                  <a:latin typeface="Times New Roman" charset="0"/>
                  <a:ea typeface="MS PGothic" charset="0"/>
                  <a:cs typeface="MS PGothic" charset="0"/>
                </a:defRPr>
              </a:lvl9pPr>
            </a:lstStyle>
            <a:p>
              <a:pPr algn="just" defTabSz="2194560"/>
              <a:endParaRPr lang="en-US" sz="2000" dirty="0">
                <a:solidFill>
                  <a:prstClr val="black"/>
                </a:solidFill>
                <a:latin typeface="Lucida Fax" charset="0"/>
                <a:cs typeface="Arial" charset="0"/>
              </a:endParaRPr>
            </a:p>
          </p:txBody>
        </p:sp>
      </p:grpSp>
      <p:sp>
        <p:nvSpPr>
          <p:cNvPr id="2065" name="Text Box 16"/>
          <p:cNvSpPr>
            <a:spLocks noChangeArrowheads="1"/>
          </p:cNvSpPr>
          <p:nvPr/>
        </p:nvSpPr>
        <p:spPr bwMode="auto">
          <a:xfrm>
            <a:off x="29418455" y="25389114"/>
            <a:ext cx="14082169" cy="3470220"/>
          </a:xfrm>
          <a:prstGeom prst="roundRect">
            <a:avLst>
              <a:gd name="adj" fmla="val 12375"/>
            </a:avLst>
          </a:prstGeom>
          <a:solidFill>
            <a:schemeClr val="bg1"/>
          </a:solidFill>
          <a:ln w="38100">
            <a:solidFill>
              <a:schemeClr val="bg1"/>
            </a:solidFill>
            <a:round/>
            <a:headEnd/>
            <a:tailEnd/>
          </a:ln>
        </p:spPr>
        <p:txBody>
          <a:bodyPr tIns="91440" bIns="91440"/>
          <a:lstStyle/>
          <a:p>
            <a:pPr defTabSz="2194560">
              <a:spcBef>
                <a:spcPct val="50000"/>
              </a:spcBef>
            </a:pPr>
            <a:r>
              <a:rPr lang="en-US" sz="3800" b="1" dirty="0">
                <a:solidFill>
                  <a:srgbClr val="000000"/>
                </a:solidFill>
                <a:latin typeface="Lucida Fax"/>
                <a:cs typeface="Lucida Fax"/>
              </a:rPr>
              <a:t>Acknowledgments</a:t>
            </a:r>
          </a:p>
          <a:p>
            <a:pPr defTabSz="2194560">
              <a:spcBef>
                <a:spcPct val="50000"/>
              </a:spcBef>
            </a:pPr>
            <a:r>
              <a:rPr lang="en-US" sz="2500" dirty="0">
                <a:solidFill>
                  <a:srgbClr val="000000"/>
                </a:solidFill>
                <a:latin typeface="Lucida Fax"/>
                <a:cs typeface="Lucida Fax"/>
              </a:rPr>
              <a:t>We would like to thank the Ecosystem Approach to Tremblay Sound (EAT), field crews from 2017-2018, the Department of Fisheries and Oceans, </a:t>
            </a:r>
            <a:r>
              <a:rPr lang="en-US" sz="2500" dirty="0" err="1">
                <a:solidFill>
                  <a:srgbClr val="000000"/>
                </a:solidFill>
                <a:latin typeface="Lucida Fax"/>
                <a:cs typeface="Lucida Fax"/>
              </a:rPr>
              <a:t>Mittimatalik</a:t>
            </a:r>
            <a:r>
              <a:rPr lang="en-US" sz="2500" dirty="0">
                <a:solidFill>
                  <a:srgbClr val="000000"/>
                </a:solidFill>
                <a:latin typeface="Lucida Fax"/>
                <a:cs typeface="Lucida Fax"/>
              </a:rPr>
              <a:t> Hunters and Trappers Organization, the Nunavut Wildlife Management Board, Government of Nunavut, Ocean Tracking Network, </a:t>
            </a:r>
            <a:r>
              <a:rPr lang="en-US" sz="2500" dirty="0" err="1">
                <a:solidFill>
                  <a:srgbClr val="000000"/>
                </a:solidFill>
                <a:latin typeface="Lucida Fax"/>
                <a:cs typeface="Lucida Fax"/>
              </a:rPr>
              <a:t>Golder</a:t>
            </a:r>
            <a:r>
              <a:rPr lang="en-US" sz="2500" dirty="0">
                <a:solidFill>
                  <a:srgbClr val="000000"/>
                </a:solidFill>
                <a:latin typeface="Lucida Fax"/>
                <a:cs typeface="Lucida Fax"/>
              </a:rPr>
              <a:t>, and </a:t>
            </a:r>
            <a:r>
              <a:rPr lang="en-US" sz="2500" dirty="0" err="1">
                <a:solidFill>
                  <a:srgbClr val="000000"/>
                </a:solidFill>
                <a:latin typeface="Lucida Fax"/>
                <a:cs typeface="Lucida Fax"/>
              </a:rPr>
              <a:t>Baffinland</a:t>
            </a:r>
            <a:r>
              <a:rPr lang="en-US" sz="2500" dirty="0">
                <a:solidFill>
                  <a:srgbClr val="000000"/>
                </a:solidFill>
                <a:latin typeface="Lucida Fax"/>
                <a:cs typeface="Lucida Fax"/>
              </a:rPr>
              <a:t> for the assistance and funding of this project. Additionally, we thank thesis committee members not already listed (Elizabeth Fairchild). </a:t>
            </a:r>
          </a:p>
        </p:txBody>
      </p:sp>
      <p:sp>
        <p:nvSpPr>
          <p:cNvPr id="65" name="Text Box 15"/>
          <p:cNvSpPr txBox="1">
            <a:spLocks noChangeArrowheads="1"/>
          </p:cNvSpPr>
          <p:nvPr/>
        </p:nvSpPr>
        <p:spPr bwMode="auto">
          <a:xfrm>
            <a:off x="29418456" y="29059632"/>
            <a:ext cx="14082168" cy="1421834"/>
          </a:xfrm>
          <a:prstGeom prst="roundRect">
            <a:avLst/>
          </a:prstGeom>
          <a:solidFill>
            <a:schemeClr val="bg1"/>
          </a:solidFill>
          <a:ln w="38100">
            <a:solidFill>
              <a:schemeClr val="bg1"/>
            </a:solidFill>
            <a:round/>
            <a:headEnd/>
            <a:tailEnd/>
          </a:ln>
        </p:spPr>
        <p:txBody>
          <a:bodyPr tIns="91440" bIns="91440"/>
          <a:lstStyle>
            <a:lvl1pPr marL="500063" indent="-500063" eaLnBrk="0" hangingPunct="0">
              <a:spcBef>
                <a:spcPct val="20000"/>
              </a:spcBef>
              <a:buChar char="•"/>
              <a:defRPr sz="12300">
                <a:solidFill>
                  <a:schemeClr val="tx1"/>
                </a:solidFill>
                <a:latin typeface="Times New Roman" pitchFamily="18" charset="0"/>
                <a:ea typeface="MS PGothic" pitchFamily="34" charset="-128"/>
              </a:defRPr>
            </a:lvl1pPr>
            <a:lvl2pPr marL="742950" indent="-285750" eaLnBrk="0" hangingPunct="0">
              <a:spcBef>
                <a:spcPct val="20000"/>
              </a:spcBef>
              <a:buChar char="–"/>
              <a:defRPr sz="10700">
                <a:solidFill>
                  <a:schemeClr val="tx1"/>
                </a:solidFill>
                <a:latin typeface="Times New Roman" pitchFamily="18" charset="0"/>
                <a:ea typeface="MS PGothic" pitchFamily="34" charset="-128"/>
              </a:defRPr>
            </a:lvl2pPr>
            <a:lvl3pPr marL="1143000" indent="-228600" eaLnBrk="0" hangingPunct="0">
              <a:spcBef>
                <a:spcPct val="20000"/>
              </a:spcBef>
              <a:buChar char="•"/>
              <a:defRPr sz="9200">
                <a:solidFill>
                  <a:schemeClr val="tx1"/>
                </a:solidFill>
                <a:latin typeface="Times New Roman" pitchFamily="18" charset="0"/>
                <a:ea typeface="MS PGothic" pitchFamily="34" charset="-128"/>
              </a:defRPr>
            </a:lvl3pPr>
            <a:lvl4pPr marL="1600200" indent="-228600" eaLnBrk="0" hangingPunct="0">
              <a:spcBef>
                <a:spcPct val="20000"/>
              </a:spcBef>
              <a:buChar char="–"/>
              <a:defRPr sz="7600">
                <a:solidFill>
                  <a:schemeClr val="tx1"/>
                </a:solidFill>
                <a:latin typeface="Times New Roman" pitchFamily="18" charset="0"/>
                <a:ea typeface="MS PGothic" pitchFamily="34" charset="-128"/>
              </a:defRPr>
            </a:lvl4pPr>
            <a:lvl5pPr marL="2057400" indent="-228600" eaLnBrk="0" hangingPunct="0">
              <a:spcBef>
                <a:spcPct val="20000"/>
              </a:spcBef>
              <a:buChar char="»"/>
              <a:defRPr sz="7600">
                <a:solidFill>
                  <a:schemeClr val="tx1"/>
                </a:solidFill>
                <a:latin typeface="Times New Roman" pitchFamily="18" charset="0"/>
                <a:ea typeface="MS PGothic" pitchFamily="34" charset="-128"/>
              </a:defRPr>
            </a:lvl5pPr>
            <a:lvl6pPr marL="2514600" indent="-228600" eaLnBrk="0" fontAlgn="base" hangingPunct="0">
              <a:spcBef>
                <a:spcPct val="20000"/>
              </a:spcBef>
              <a:spcAft>
                <a:spcPct val="0"/>
              </a:spcAft>
              <a:buChar char="»"/>
              <a:defRPr sz="7600">
                <a:solidFill>
                  <a:schemeClr val="tx1"/>
                </a:solidFill>
                <a:latin typeface="Times New Roman" pitchFamily="18" charset="0"/>
                <a:ea typeface="MS PGothic" pitchFamily="34" charset="-128"/>
              </a:defRPr>
            </a:lvl6pPr>
            <a:lvl7pPr marL="2971800" indent="-228600" eaLnBrk="0" fontAlgn="base" hangingPunct="0">
              <a:spcBef>
                <a:spcPct val="20000"/>
              </a:spcBef>
              <a:spcAft>
                <a:spcPct val="0"/>
              </a:spcAft>
              <a:buChar char="»"/>
              <a:defRPr sz="7600">
                <a:solidFill>
                  <a:schemeClr val="tx1"/>
                </a:solidFill>
                <a:latin typeface="Times New Roman" pitchFamily="18" charset="0"/>
                <a:ea typeface="MS PGothic" pitchFamily="34" charset="-128"/>
              </a:defRPr>
            </a:lvl7pPr>
            <a:lvl8pPr marL="3429000" indent="-228600" eaLnBrk="0" fontAlgn="base" hangingPunct="0">
              <a:spcBef>
                <a:spcPct val="20000"/>
              </a:spcBef>
              <a:spcAft>
                <a:spcPct val="0"/>
              </a:spcAft>
              <a:buChar char="»"/>
              <a:defRPr sz="7600">
                <a:solidFill>
                  <a:schemeClr val="tx1"/>
                </a:solidFill>
                <a:latin typeface="Times New Roman" pitchFamily="18" charset="0"/>
                <a:ea typeface="MS PGothic" pitchFamily="34" charset="-128"/>
              </a:defRPr>
            </a:lvl8pPr>
            <a:lvl9pPr marL="3886200" indent="-228600" eaLnBrk="0" fontAlgn="base" hangingPunct="0">
              <a:spcBef>
                <a:spcPct val="20000"/>
              </a:spcBef>
              <a:spcAft>
                <a:spcPct val="0"/>
              </a:spcAft>
              <a:buChar char="»"/>
              <a:defRPr sz="7600">
                <a:solidFill>
                  <a:schemeClr val="tx1"/>
                </a:solidFill>
                <a:latin typeface="Times New Roman" pitchFamily="18" charset="0"/>
                <a:ea typeface="MS PGothic" pitchFamily="34" charset="-128"/>
              </a:defRPr>
            </a:lvl9pPr>
          </a:lstStyle>
          <a:p>
            <a:pPr algn="just" defTabSz="2194560" eaLnBrk="1" hangingPunct="1">
              <a:spcBef>
                <a:spcPct val="50000"/>
              </a:spcBef>
              <a:buFontTx/>
              <a:buNone/>
              <a:defRPr/>
            </a:pPr>
            <a:r>
              <a:rPr lang="en-US" altLang="en-US" sz="2000" b="1" dirty="0">
                <a:solidFill>
                  <a:srgbClr val="000000"/>
                </a:solidFill>
                <a:latin typeface="Lucida Fax"/>
                <a:cs typeface="Lucida Fax"/>
              </a:rPr>
              <a:t>References</a:t>
            </a:r>
            <a:endParaRPr lang="en-US" altLang="en-US" sz="1600" b="1" dirty="0">
              <a:solidFill>
                <a:srgbClr val="000000"/>
              </a:solidFill>
              <a:latin typeface="Lucida Fax"/>
              <a:cs typeface="Lucida Fax"/>
            </a:endParaRPr>
          </a:p>
          <a:p>
            <a:pPr defTabSz="2194560">
              <a:spcBef>
                <a:spcPct val="0"/>
              </a:spcBef>
              <a:buFontTx/>
              <a:buNone/>
              <a:defRPr/>
            </a:pPr>
            <a:r>
              <a:rPr lang="en-US" altLang="en-US" sz="1200" dirty="0">
                <a:solidFill>
                  <a:prstClr val="black"/>
                </a:solidFill>
                <a:latin typeface="Lucida Fax"/>
                <a:cs typeface="Lucida Fax"/>
              </a:rPr>
              <a:t>1. Moore J., Harris LN, Kessel ST, </a:t>
            </a:r>
            <a:r>
              <a:rPr lang="en-US" altLang="en-US" sz="1200" dirty="0" err="1">
                <a:solidFill>
                  <a:prstClr val="black"/>
                </a:solidFill>
                <a:latin typeface="Lucida Fax"/>
                <a:cs typeface="Lucida Fax"/>
              </a:rPr>
              <a:t>Bernatchez</a:t>
            </a:r>
            <a:r>
              <a:rPr lang="en-US" altLang="en-US" sz="1200" dirty="0">
                <a:solidFill>
                  <a:prstClr val="black"/>
                </a:solidFill>
                <a:latin typeface="Lucida Fax"/>
                <a:cs typeface="Lucida Fax"/>
              </a:rPr>
              <a:t> L, Tallman RF, Fisk AT. 2016. Preference for nearshore and estuarine habitats in anadromous Arctic char (</a:t>
            </a:r>
            <a:r>
              <a:rPr lang="en-US" altLang="en-US" sz="1200" i="1" dirty="0" err="1">
                <a:solidFill>
                  <a:prstClr val="black"/>
                </a:solidFill>
                <a:latin typeface="Lucida Fax"/>
                <a:cs typeface="Lucida Fax"/>
              </a:rPr>
              <a:t>Salvelinus</a:t>
            </a:r>
            <a:r>
              <a:rPr lang="en-US" altLang="en-US" sz="1200" i="1" dirty="0">
                <a:solidFill>
                  <a:prstClr val="black"/>
                </a:solidFill>
                <a:latin typeface="Lucida Fax"/>
                <a:cs typeface="Lucida Fax"/>
              </a:rPr>
              <a:t> </a:t>
            </a:r>
            <a:r>
              <a:rPr lang="en-US" altLang="en-US" sz="1200" i="1" dirty="0" err="1">
                <a:solidFill>
                  <a:prstClr val="black"/>
                </a:solidFill>
                <a:latin typeface="Lucida Fax"/>
                <a:cs typeface="Lucida Fax"/>
              </a:rPr>
              <a:t>alpinus</a:t>
            </a:r>
            <a:r>
              <a:rPr lang="en-US" altLang="en-US" sz="1200" dirty="0">
                <a:solidFill>
                  <a:prstClr val="black"/>
                </a:solidFill>
                <a:latin typeface="Lucida Fax"/>
                <a:cs typeface="Lucida Fax"/>
              </a:rPr>
              <a:t>) from the Canadian high Arctic (Victoria Island, Nunavut) revealed by acoustic telemetry. Can. J. Fish. </a:t>
            </a:r>
            <a:r>
              <a:rPr lang="en-US" altLang="en-US" sz="1200" dirty="0" err="1">
                <a:solidFill>
                  <a:prstClr val="black"/>
                </a:solidFill>
                <a:latin typeface="Lucida Fax"/>
                <a:cs typeface="Lucida Fax"/>
              </a:rPr>
              <a:t>Aquat</a:t>
            </a:r>
            <a:r>
              <a:rPr lang="en-US" altLang="en-US" sz="1200" dirty="0">
                <a:solidFill>
                  <a:prstClr val="black"/>
                </a:solidFill>
                <a:latin typeface="Lucida Fax"/>
                <a:cs typeface="Lucida Fax"/>
              </a:rPr>
              <a:t>. Sci. 73: 1434-1445.</a:t>
            </a:r>
            <a:endParaRPr lang="en-US" altLang="en-US" sz="1200" i="1" dirty="0">
              <a:solidFill>
                <a:prstClr val="black"/>
              </a:solidFill>
              <a:latin typeface="Lucida Fax"/>
              <a:cs typeface="Lucida Fax"/>
            </a:endParaRPr>
          </a:p>
          <a:p>
            <a:pPr defTabSz="2194560">
              <a:spcBef>
                <a:spcPct val="0"/>
              </a:spcBef>
              <a:buFontTx/>
              <a:buNone/>
              <a:defRPr/>
            </a:pPr>
            <a:endParaRPr lang="en-US" altLang="en-US" sz="1200" dirty="0">
              <a:solidFill>
                <a:prstClr val="black"/>
              </a:solidFill>
              <a:latin typeface="Lucida Fax"/>
              <a:cs typeface="Lucida Fax"/>
            </a:endParaRPr>
          </a:p>
          <a:p>
            <a:pPr defTabSz="2194560">
              <a:spcBef>
                <a:spcPct val="0"/>
              </a:spcBef>
              <a:buFontTx/>
              <a:buNone/>
              <a:defRPr/>
            </a:pPr>
            <a:r>
              <a:rPr lang="en-US" altLang="en-US" sz="1200" dirty="0">
                <a:solidFill>
                  <a:prstClr val="black"/>
                </a:solidFill>
                <a:latin typeface="Lucida Fax"/>
                <a:cs typeface="Lucida Fax"/>
              </a:rPr>
              <a:t>2. </a:t>
            </a:r>
            <a:r>
              <a:rPr lang="en-US" altLang="en-US" sz="1200" dirty="0" err="1">
                <a:solidFill>
                  <a:prstClr val="black"/>
                </a:solidFill>
                <a:latin typeface="Lucida Fax"/>
                <a:cs typeface="Lucida Fax"/>
              </a:rPr>
              <a:t>Yurkowski</a:t>
            </a:r>
            <a:r>
              <a:rPr lang="en-US" altLang="en-US" sz="1200" dirty="0">
                <a:solidFill>
                  <a:prstClr val="black"/>
                </a:solidFill>
                <a:latin typeface="Lucida Fax"/>
                <a:cs typeface="Lucida Fax"/>
              </a:rPr>
              <a:t> DJ, Hussey NE, Ferguson SH, Fisk AT. 2018. A temporal shift in trophic diversity among a predator assemblage in a warming Arctic. R. Soc. Open sci. 5: 180259. http://dx.doi.org/10.1098/rsos.180259.</a:t>
            </a:r>
          </a:p>
        </p:txBody>
      </p:sp>
      <p:sp>
        <p:nvSpPr>
          <p:cNvPr id="15" name="TextBox 14"/>
          <p:cNvSpPr txBox="1"/>
          <p:nvPr/>
        </p:nvSpPr>
        <p:spPr>
          <a:xfrm>
            <a:off x="29989880" y="6627723"/>
            <a:ext cx="348613" cy="461665"/>
          </a:xfrm>
          <a:prstGeom prst="rect">
            <a:avLst/>
          </a:prstGeom>
          <a:noFill/>
        </p:spPr>
        <p:txBody>
          <a:bodyPr wrap="square" rtlCol="0">
            <a:spAutoFit/>
          </a:bodyPr>
          <a:lstStyle/>
          <a:p>
            <a:pPr defTabSz="2194560"/>
            <a:r>
              <a:rPr lang="en-US" sz="2400" b="1" dirty="0">
                <a:solidFill>
                  <a:prstClr val="white"/>
                </a:solidFill>
                <a:latin typeface="Lucida Fax"/>
                <a:cs typeface="Lucida Fax"/>
              </a:rPr>
              <a:t>A</a:t>
            </a:r>
          </a:p>
        </p:txBody>
      </p:sp>
      <p:sp>
        <p:nvSpPr>
          <p:cNvPr id="16" name="TextBox 15"/>
          <p:cNvSpPr txBox="1"/>
          <p:nvPr/>
        </p:nvSpPr>
        <p:spPr>
          <a:xfrm>
            <a:off x="36997527" y="6596250"/>
            <a:ext cx="227985" cy="461665"/>
          </a:xfrm>
          <a:prstGeom prst="rect">
            <a:avLst/>
          </a:prstGeom>
          <a:noFill/>
        </p:spPr>
        <p:txBody>
          <a:bodyPr wrap="square" rtlCol="0">
            <a:spAutoFit/>
          </a:bodyPr>
          <a:lstStyle/>
          <a:p>
            <a:pPr defTabSz="2194560"/>
            <a:r>
              <a:rPr lang="en-US" sz="2400" b="1" dirty="0">
                <a:solidFill>
                  <a:prstClr val="white"/>
                </a:solidFill>
                <a:latin typeface="Lucida Fax"/>
                <a:cs typeface="Lucida Fax"/>
              </a:rPr>
              <a:t>B</a:t>
            </a:r>
          </a:p>
        </p:txBody>
      </p:sp>
      <p:sp>
        <p:nvSpPr>
          <p:cNvPr id="17" name="TextBox 16"/>
          <p:cNvSpPr txBox="1"/>
          <p:nvPr/>
        </p:nvSpPr>
        <p:spPr>
          <a:xfrm>
            <a:off x="29989880" y="13645252"/>
            <a:ext cx="407484" cy="461665"/>
          </a:xfrm>
          <a:prstGeom prst="rect">
            <a:avLst/>
          </a:prstGeom>
          <a:noFill/>
        </p:spPr>
        <p:txBody>
          <a:bodyPr wrap="none" rtlCol="0">
            <a:spAutoFit/>
          </a:bodyPr>
          <a:lstStyle/>
          <a:p>
            <a:pPr defTabSz="2194560"/>
            <a:r>
              <a:rPr lang="en-US" sz="2400" b="1" dirty="0">
                <a:solidFill>
                  <a:prstClr val="white"/>
                </a:solidFill>
                <a:latin typeface="Lucida Fax"/>
                <a:cs typeface="Lucida Fax"/>
              </a:rPr>
              <a:t>C</a:t>
            </a:r>
          </a:p>
        </p:txBody>
      </p:sp>
      <p:sp>
        <p:nvSpPr>
          <p:cNvPr id="31" name="TextBox 30"/>
          <p:cNvSpPr txBox="1"/>
          <p:nvPr/>
        </p:nvSpPr>
        <p:spPr>
          <a:xfrm>
            <a:off x="11945150" y="5755211"/>
            <a:ext cx="6566366" cy="677108"/>
          </a:xfrm>
          <a:prstGeom prst="rect">
            <a:avLst/>
          </a:prstGeom>
          <a:noFill/>
        </p:spPr>
        <p:txBody>
          <a:bodyPr wrap="square" rtlCol="0">
            <a:spAutoFit/>
          </a:bodyPr>
          <a:lstStyle/>
          <a:p>
            <a:pPr defTabSz="2194560"/>
            <a:r>
              <a:rPr lang="en-US" sz="3800" b="1" dirty="0">
                <a:solidFill>
                  <a:prstClr val="black"/>
                </a:solidFill>
                <a:latin typeface="Lucida Fax"/>
                <a:cs typeface="Lucida Fax"/>
              </a:rPr>
              <a:t>Materials and Methods</a:t>
            </a:r>
          </a:p>
        </p:txBody>
      </p:sp>
      <p:sp>
        <p:nvSpPr>
          <p:cNvPr id="28" name="TextBox 27"/>
          <p:cNvSpPr txBox="1"/>
          <p:nvPr/>
        </p:nvSpPr>
        <p:spPr>
          <a:xfrm>
            <a:off x="13485881" y="29526364"/>
            <a:ext cx="184666" cy="369332"/>
          </a:xfrm>
          <a:prstGeom prst="rect">
            <a:avLst/>
          </a:prstGeom>
          <a:noFill/>
        </p:spPr>
        <p:txBody>
          <a:bodyPr wrap="none" rtlCol="0">
            <a:spAutoFit/>
          </a:bodyPr>
          <a:lstStyle/>
          <a:p>
            <a:pPr defTabSz="2194560"/>
            <a:endParaRPr lang="en-US" sz="1800" dirty="0">
              <a:solidFill>
                <a:prstClr val="black"/>
              </a:solidFill>
              <a:latin typeface="Calibri"/>
            </a:endParaRPr>
          </a:p>
        </p:txBody>
      </p:sp>
      <p:sp>
        <p:nvSpPr>
          <p:cNvPr id="51" name="TextBox 50"/>
          <p:cNvSpPr txBox="1"/>
          <p:nvPr/>
        </p:nvSpPr>
        <p:spPr>
          <a:xfrm>
            <a:off x="11945151" y="12544754"/>
            <a:ext cx="6041710" cy="1015663"/>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4. </a:t>
            </a:r>
            <a:r>
              <a:rPr lang="en-US" sz="2000" dirty="0">
                <a:solidFill>
                  <a:prstClr val="black"/>
                </a:solidFill>
                <a:latin typeface="Lucida Fax"/>
                <a:cs typeface="Lucida Fax"/>
              </a:rPr>
              <a:t>The study location (Tremblay Sound, Nunavut, Canada) relative to the Boston Logan International Airport.</a:t>
            </a:r>
          </a:p>
        </p:txBody>
      </p:sp>
      <p:sp>
        <p:nvSpPr>
          <p:cNvPr id="59" name="TextBox 58"/>
          <p:cNvSpPr txBox="1"/>
          <p:nvPr/>
        </p:nvSpPr>
        <p:spPr>
          <a:xfrm>
            <a:off x="11995683" y="20362213"/>
            <a:ext cx="6515833" cy="1015663"/>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6. </a:t>
            </a:r>
            <a:r>
              <a:rPr lang="en-US" sz="2000" dirty="0">
                <a:solidFill>
                  <a:prstClr val="black"/>
                </a:solidFill>
                <a:latin typeface="Lucida Fax"/>
                <a:cs typeface="Lucida Fax"/>
              </a:rPr>
              <a:t>Surgery and implantation of acoustic transmitter into the abdominal cavity of an Arctic char.</a:t>
            </a:r>
          </a:p>
        </p:txBody>
      </p:sp>
      <p:sp>
        <p:nvSpPr>
          <p:cNvPr id="19" name="TextBox 18"/>
          <p:cNvSpPr txBox="1"/>
          <p:nvPr/>
        </p:nvSpPr>
        <p:spPr>
          <a:xfrm>
            <a:off x="29950800" y="14453030"/>
            <a:ext cx="837038" cy="400110"/>
          </a:xfrm>
          <a:prstGeom prst="rect">
            <a:avLst/>
          </a:prstGeom>
          <a:noFill/>
        </p:spPr>
        <p:txBody>
          <a:bodyPr wrap="square" rtlCol="0">
            <a:spAutoFit/>
          </a:bodyPr>
          <a:lstStyle/>
          <a:p>
            <a:r>
              <a:rPr lang="en-US" sz="2000" dirty="0">
                <a:solidFill>
                  <a:srgbClr val="FFFFFF"/>
                </a:solidFill>
              </a:rPr>
              <a:t>1</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0513" y="239808"/>
            <a:ext cx="6010490" cy="4367156"/>
          </a:xfrm>
          <a:prstGeom prst="roundRect">
            <a:avLst>
              <a:gd name="adj" fmla="val 16667"/>
            </a:avLst>
          </a:prstGeom>
          <a:ln>
            <a:noFill/>
          </a:ln>
          <a:effectLst/>
        </p:spPr>
      </p:pic>
      <p:pic>
        <p:nvPicPr>
          <p:cNvPr id="11" name="Picture 10"/>
          <p:cNvPicPr>
            <a:picLocks noChangeAspect="1"/>
          </p:cNvPicPr>
          <p:nvPr/>
        </p:nvPicPr>
        <p:blipFill rotWithShape="1">
          <a:blip r:embed="rId4">
            <a:extLst>
              <a:ext uri="{28A0092B-C50C-407E-A947-70E740481C1C}">
                <a14:useLocalDpi xmlns:a14="http://schemas.microsoft.com/office/drawing/2010/main" val="0"/>
              </a:ext>
            </a:extLst>
          </a:blip>
          <a:srcRect t="68339"/>
          <a:stretch/>
        </p:blipFill>
        <p:spPr>
          <a:xfrm>
            <a:off x="565793" y="18100276"/>
            <a:ext cx="10716238" cy="22619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Picture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40648" y="27401679"/>
            <a:ext cx="10637673" cy="4390238"/>
          </a:xfrm>
          <a:prstGeom prst="roundRect">
            <a:avLst>
              <a:gd name="adj" fmla="val 16667"/>
            </a:avLst>
          </a:prstGeom>
          <a:ln>
            <a:noFill/>
          </a:ln>
          <a:effectLst/>
        </p:spPr>
      </p:pic>
      <p:pic>
        <p:nvPicPr>
          <p:cNvPr id="66" name="Picture 65">
            <a:extLst>
              <a:ext uri="{FF2B5EF4-FFF2-40B4-BE49-F238E27FC236}">
                <a16:creationId xmlns:a16="http://schemas.microsoft.com/office/drawing/2014/main" id="{9163943E-18A2-2D43-8D85-C4EC47C131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066817" y="7298716"/>
            <a:ext cx="5565798" cy="5087527"/>
          </a:xfrm>
          <a:prstGeom prst="roundRect">
            <a:avLst>
              <a:gd name="adj" fmla="val 16667"/>
            </a:avLst>
          </a:prstGeom>
          <a:ln>
            <a:noFill/>
          </a:ln>
          <a:effectLst/>
        </p:spPr>
      </p:pic>
      <p:pic>
        <p:nvPicPr>
          <p:cNvPr id="82" name="Picture 81">
            <a:extLst>
              <a:ext uri="{FF2B5EF4-FFF2-40B4-BE49-F238E27FC236}">
                <a16:creationId xmlns:a16="http://schemas.microsoft.com/office/drawing/2014/main" id="{C15B1FAF-16C6-EE4D-BF7C-DFD6B9C646E2}"/>
              </a:ext>
            </a:extLst>
          </p:cNvPr>
          <p:cNvPicPr>
            <a:picLocks noChangeAspect="1"/>
          </p:cNvPicPr>
          <p:nvPr/>
        </p:nvPicPr>
        <p:blipFill rotWithShape="1">
          <a:blip r:embed="rId7"/>
          <a:srcRect l="17098" r="9690"/>
          <a:stretch/>
        </p:blipFill>
        <p:spPr>
          <a:xfrm>
            <a:off x="11995683" y="14059981"/>
            <a:ext cx="6033052" cy="6182190"/>
          </a:xfrm>
          <a:prstGeom prst="roundRect">
            <a:avLst>
              <a:gd name="adj" fmla="val 16667"/>
            </a:avLst>
          </a:prstGeom>
          <a:ln>
            <a:noFill/>
          </a:ln>
          <a:effectLst/>
        </p:spPr>
      </p:pic>
      <p:pic>
        <p:nvPicPr>
          <p:cNvPr id="83" name="Picture 82">
            <a:extLst>
              <a:ext uri="{FF2B5EF4-FFF2-40B4-BE49-F238E27FC236}">
                <a16:creationId xmlns:a16="http://schemas.microsoft.com/office/drawing/2014/main" id="{FA2280CC-7657-2E48-BBA5-9E3D4CCC4032}"/>
              </a:ext>
            </a:extLst>
          </p:cNvPr>
          <p:cNvPicPr>
            <a:picLocks noChangeAspect="1"/>
          </p:cNvPicPr>
          <p:nvPr/>
        </p:nvPicPr>
        <p:blipFill>
          <a:blip r:embed="rId8"/>
          <a:stretch>
            <a:fillRect/>
          </a:stretch>
        </p:blipFill>
        <p:spPr>
          <a:xfrm rot="5400000">
            <a:off x="22705303" y="14556573"/>
            <a:ext cx="6682268" cy="5011702"/>
          </a:xfrm>
          <a:prstGeom prst="roundRect">
            <a:avLst>
              <a:gd name="adj" fmla="val 16667"/>
            </a:avLst>
          </a:prstGeom>
          <a:ln>
            <a:noFill/>
          </a:ln>
          <a:effectLst/>
        </p:spPr>
      </p:pic>
      <p:pic>
        <p:nvPicPr>
          <p:cNvPr id="21" name="Picture 20"/>
          <p:cNvPicPr>
            <a:picLocks noChangeAspect="1"/>
          </p:cNvPicPr>
          <p:nvPr/>
        </p:nvPicPr>
        <p:blipFill rotWithShape="1">
          <a:blip r:embed="rId9">
            <a:extLst>
              <a:ext uri="{28A0092B-C50C-407E-A947-70E740481C1C}">
                <a14:useLocalDpi xmlns:a14="http://schemas.microsoft.com/office/drawing/2010/main" val="0"/>
              </a:ext>
            </a:extLst>
          </a:blip>
          <a:srcRect l="1947" t="1688" r="2393" b="1740"/>
          <a:stretch/>
        </p:blipFill>
        <p:spPr>
          <a:xfrm>
            <a:off x="23593765" y="6316181"/>
            <a:ext cx="4723683" cy="6171263"/>
          </a:xfrm>
          <a:prstGeom prst="roundRect">
            <a:avLst>
              <a:gd name="adj" fmla="val 16667"/>
            </a:avLst>
          </a:prstGeom>
          <a:ln>
            <a:noFill/>
          </a:ln>
          <a:effectLst/>
        </p:spPr>
      </p:pic>
      <p:pic>
        <p:nvPicPr>
          <p:cNvPr id="84" name="Picture 83">
            <a:extLst>
              <a:ext uri="{FF2B5EF4-FFF2-40B4-BE49-F238E27FC236}">
                <a16:creationId xmlns:a16="http://schemas.microsoft.com/office/drawing/2014/main" id="{16372167-D09B-C046-B038-38870CB69D43}"/>
              </a:ext>
            </a:extLst>
          </p:cNvPr>
          <p:cNvPicPr>
            <a:picLocks noChangeAspect="1"/>
          </p:cNvPicPr>
          <p:nvPr/>
        </p:nvPicPr>
        <p:blipFill rotWithShape="1">
          <a:blip r:embed="rId10"/>
          <a:srcRect t="17283" b="16922"/>
          <a:stretch/>
        </p:blipFill>
        <p:spPr>
          <a:xfrm rot="5400000">
            <a:off x="10023618" y="24479377"/>
            <a:ext cx="9884775" cy="4877803"/>
          </a:xfrm>
          <a:prstGeom prst="roundRect">
            <a:avLst>
              <a:gd name="adj" fmla="val 16667"/>
            </a:avLst>
          </a:prstGeom>
          <a:ln>
            <a:noFill/>
          </a:ln>
          <a:effectLst/>
        </p:spPr>
      </p:pic>
      <p:sp>
        <p:nvSpPr>
          <p:cNvPr id="85" name="TextBox 84"/>
          <p:cNvSpPr txBox="1"/>
          <p:nvPr/>
        </p:nvSpPr>
        <p:spPr>
          <a:xfrm>
            <a:off x="29803499" y="5271207"/>
            <a:ext cx="6566366" cy="677108"/>
          </a:xfrm>
          <a:prstGeom prst="rect">
            <a:avLst/>
          </a:prstGeom>
          <a:noFill/>
        </p:spPr>
        <p:txBody>
          <a:bodyPr wrap="square" rtlCol="0">
            <a:spAutoFit/>
          </a:bodyPr>
          <a:lstStyle/>
          <a:p>
            <a:pPr defTabSz="2194560"/>
            <a:r>
              <a:rPr lang="en-US" sz="3800" b="1" dirty="0">
                <a:solidFill>
                  <a:prstClr val="black"/>
                </a:solidFill>
                <a:latin typeface="Lucida Fax"/>
                <a:cs typeface="Lucida Fax"/>
              </a:rPr>
              <a:t>Preliminary Results</a:t>
            </a:r>
          </a:p>
        </p:txBody>
      </p:sp>
      <p:pic>
        <p:nvPicPr>
          <p:cNvPr id="6" name="Picture 5"/>
          <p:cNvPicPr>
            <a:picLocks noChangeAspect="1"/>
          </p:cNvPicPr>
          <p:nvPr/>
        </p:nvPicPr>
        <p:blipFill rotWithShape="1">
          <a:blip r:embed="rId11">
            <a:extLst>
              <a:ext uri="{28A0092B-C50C-407E-A947-70E740481C1C}">
                <a14:useLocalDpi xmlns:a14="http://schemas.microsoft.com/office/drawing/2010/main" val="0"/>
              </a:ext>
            </a:extLst>
          </a:blip>
          <a:srcRect l="5219" t="6717" r="3385" b="5070"/>
          <a:stretch/>
        </p:blipFill>
        <p:spPr>
          <a:xfrm>
            <a:off x="30193622" y="13468284"/>
            <a:ext cx="5188889" cy="6061357"/>
          </a:xfrm>
          <a:prstGeom prst="rect">
            <a:avLst/>
          </a:prstGeom>
          <a:ln w="38100">
            <a:solidFill>
              <a:schemeClr val="tx2"/>
            </a:solidFill>
          </a:ln>
        </p:spPr>
      </p:pic>
      <p:sp>
        <p:nvSpPr>
          <p:cNvPr id="44" name="TextBox 43"/>
          <p:cNvSpPr txBox="1"/>
          <p:nvPr/>
        </p:nvSpPr>
        <p:spPr>
          <a:xfrm>
            <a:off x="780983" y="20632326"/>
            <a:ext cx="10284268" cy="400110"/>
          </a:xfrm>
          <a:prstGeom prst="rect">
            <a:avLst/>
          </a:prstGeom>
          <a:noFill/>
        </p:spPr>
        <p:txBody>
          <a:bodyPr wrap="square" rtlCol="0">
            <a:spAutoFit/>
          </a:bodyPr>
          <a:lstStyle/>
          <a:p>
            <a:r>
              <a:rPr lang="en-US" sz="2000" b="1" dirty="0">
                <a:latin typeface="Lucida Fax" panose="02060602050505020204" pitchFamily="18" charset="0"/>
              </a:rPr>
              <a:t>Figure 2. </a:t>
            </a:r>
            <a:r>
              <a:rPr lang="en-US" sz="2000" dirty="0">
                <a:latin typeface="Lucida Fax" panose="02060602050505020204" pitchFamily="18" charset="0"/>
              </a:rPr>
              <a:t>A tagged Arctic char ready for release.</a:t>
            </a:r>
          </a:p>
        </p:txBody>
      </p:sp>
      <p:sp>
        <p:nvSpPr>
          <p:cNvPr id="45" name="TextBox 44"/>
          <p:cNvSpPr txBox="1"/>
          <p:nvPr/>
        </p:nvSpPr>
        <p:spPr>
          <a:xfrm>
            <a:off x="780983" y="31889585"/>
            <a:ext cx="8304538" cy="707886"/>
          </a:xfrm>
          <a:prstGeom prst="rect">
            <a:avLst/>
          </a:prstGeom>
          <a:noFill/>
        </p:spPr>
        <p:txBody>
          <a:bodyPr wrap="square" rtlCol="0">
            <a:spAutoFit/>
          </a:bodyPr>
          <a:lstStyle/>
          <a:p>
            <a:r>
              <a:rPr lang="en-US" sz="2000" b="1" dirty="0">
                <a:latin typeface="Lucida Fax" panose="02060602050505020204" pitchFamily="18" charset="0"/>
              </a:rPr>
              <a:t>Figure 3. </a:t>
            </a:r>
            <a:r>
              <a:rPr lang="en-US" sz="2000" dirty="0">
                <a:latin typeface="Lucida Fax" panose="02060602050505020204" pitchFamily="18" charset="0"/>
              </a:rPr>
              <a:t>The Arctic field camp in Tremblay Sound, Nunavut, Canada.</a:t>
            </a:r>
          </a:p>
        </p:txBody>
      </p:sp>
      <p:pic>
        <p:nvPicPr>
          <p:cNvPr id="47" name="Picture 46"/>
          <p:cNvPicPr>
            <a:picLocks noChangeAspect="1"/>
          </p:cNvPicPr>
          <p:nvPr/>
        </p:nvPicPr>
        <p:blipFill rotWithShape="1">
          <a:blip r:embed="rId9">
            <a:extLst>
              <a:ext uri="{28A0092B-C50C-407E-A947-70E740481C1C}">
                <a14:useLocalDpi xmlns:a14="http://schemas.microsoft.com/office/drawing/2010/main" val="0"/>
              </a:ext>
            </a:extLst>
          </a:blip>
          <a:srcRect l="1947" t="1688" r="2393" b="1740"/>
          <a:stretch/>
        </p:blipFill>
        <p:spPr>
          <a:xfrm>
            <a:off x="37154231" y="13468285"/>
            <a:ext cx="4682479" cy="6117432"/>
          </a:xfrm>
          <a:prstGeom prst="roundRect">
            <a:avLst>
              <a:gd name="adj" fmla="val 16667"/>
            </a:avLst>
          </a:prstGeom>
          <a:ln>
            <a:noFill/>
          </a:ln>
          <a:effectLst/>
        </p:spPr>
      </p:pic>
      <p:sp>
        <p:nvSpPr>
          <p:cNvPr id="50" name="TextBox 49"/>
          <p:cNvSpPr txBox="1"/>
          <p:nvPr/>
        </p:nvSpPr>
        <p:spPr>
          <a:xfrm>
            <a:off x="12005381" y="31940816"/>
            <a:ext cx="6300594" cy="707886"/>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8. </a:t>
            </a:r>
            <a:r>
              <a:rPr lang="en-US" sz="2000" dirty="0">
                <a:solidFill>
                  <a:prstClr val="black"/>
                </a:solidFill>
                <a:latin typeface="Lucida Fax"/>
                <a:cs typeface="Lucida Fax"/>
              </a:rPr>
              <a:t>The digestive tract of a char full of amphipods.</a:t>
            </a:r>
          </a:p>
        </p:txBody>
      </p:sp>
      <p:pic>
        <p:nvPicPr>
          <p:cNvPr id="25" name="Picture 24"/>
          <p:cNvPicPr>
            <a:picLocks noChangeAspect="1"/>
          </p:cNvPicPr>
          <p:nvPr/>
        </p:nvPicPr>
        <p:blipFill rotWithShape="1">
          <a:blip r:embed="rId12">
            <a:extLst>
              <a:ext uri="{28A0092B-C50C-407E-A947-70E740481C1C}">
                <a14:useLocalDpi xmlns:a14="http://schemas.microsoft.com/office/drawing/2010/main" val="0"/>
              </a:ext>
            </a:extLst>
          </a:blip>
          <a:srcRect l="22930" r="20189"/>
          <a:stretch/>
        </p:blipFill>
        <p:spPr>
          <a:xfrm>
            <a:off x="23275460" y="23158759"/>
            <a:ext cx="5544178" cy="7310298"/>
          </a:xfrm>
          <a:prstGeom prst="roundRect">
            <a:avLst>
              <a:gd name="adj" fmla="val 16667"/>
            </a:avLst>
          </a:prstGeom>
          <a:ln>
            <a:noFill/>
          </a:ln>
          <a:effectLst/>
        </p:spPr>
      </p:pic>
      <p:sp>
        <p:nvSpPr>
          <p:cNvPr id="53" name="TextBox 52"/>
          <p:cNvSpPr txBox="1"/>
          <p:nvPr/>
        </p:nvSpPr>
        <p:spPr>
          <a:xfrm>
            <a:off x="29818613" y="12414379"/>
            <a:ext cx="6130155" cy="1015663"/>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10. </a:t>
            </a:r>
            <a:r>
              <a:rPr lang="en-US" sz="2000" dirty="0" err="1">
                <a:solidFill>
                  <a:prstClr val="black"/>
                </a:solidFill>
                <a:latin typeface="Lucida Fax"/>
                <a:cs typeface="Lucida Fax"/>
              </a:rPr>
              <a:t>Barplot</a:t>
            </a:r>
            <a:r>
              <a:rPr lang="en-US" sz="2000" dirty="0">
                <a:solidFill>
                  <a:prstClr val="black"/>
                </a:solidFill>
                <a:latin typeface="Lucida Fax"/>
                <a:cs typeface="Lucida Fax"/>
              </a:rPr>
              <a:t> of the number of detections recorded from July 2017 – July 2018. </a:t>
            </a:r>
          </a:p>
        </p:txBody>
      </p:sp>
      <p:sp>
        <p:nvSpPr>
          <p:cNvPr id="54" name="TextBox 53"/>
          <p:cNvSpPr txBox="1"/>
          <p:nvPr/>
        </p:nvSpPr>
        <p:spPr>
          <a:xfrm>
            <a:off x="36997527" y="11922883"/>
            <a:ext cx="6303610" cy="1015663"/>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11. </a:t>
            </a:r>
            <a:r>
              <a:rPr lang="en-US" sz="2000" dirty="0">
                <a:solidFill>
                  <a:prstClr val="black"/>
                </a:solidFill>
                <a:latin typeface="Lucida Fax"/>
                <a:cs typeface="Lucida Fax"/>
              </a:rPr>
              <a:t>Movement plot for ID 1667. Lines indicate movement between receivers (black dots), and line color represents month.</a:t>
            </a:r>
          </a:p>
        </p:txBody>
      </p:sp>
      <p:sp>
        <p:nvSpPr>
          <p:cNvPr id="55" name="TextBox 54"/>
          <p:cNvSpPr txBox="1"/>
          <p:nvPr/>
        </p:nvSpPr>
        <p:spPr>
          <a:xfrm>
            <a:off x="29678059" y="19558008"/>
            <a:ext cx="6530316" cy="1323439"/>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12. </a:t>
            </a:r>
            <a:r>
              <a:rPr lang="en-US" sz="2000" dirty="0">
                <a:solidFill>
                  <a:prstClr val="black"/>
                </a:solidFill>
                <a:latin typeface="Lucida Fax"/>
                <a:cs typeface="Lucida Fax"/>
              </a:rPr>
              <a:t>Brownian bridge home range estimator showing the probability of locating </a:t>
            </a:r>
            <a:r>
              <a:rPr lang="en-US" sz="2000" dirty="0" smtClean="0">
                <a:solidFill>
                  <a:prstClr val="black"/>
                </a:solidFill>
                <a:latin typeface="Lucida Fax"/>
                <a:cs typeface="Lucida Fax"/>
              </a:rPr>
              <a:t>ID 1657 at </a:t>
            </a:r>
            <a:r>
              <a:rPr lang="en-US" sz="2000" dirty="0">
                <a:solidFill>
                  <a:prstClr val="black"/>
                </a:solidFill>
                <a:latin typeface="Lucida Fax"/>
                <a:cs typeface="Lucida Fax"/>
              </a:rPr>
              <a:t>a specific location within Tremblay </a:t>
            </a:r>
            <a:r>
              <a:rPr lang="en-US" sz="2000" dirty="0" smtClean="0">
                <a:solidFill>
                  <a:prstClr val="black"/>
                </a:solidFill>
                <a:latin typeface="Lucida Fax"/>
                <a:cs typeface="Lucida Fax"/>
              </a:rPr>
              <a:t>Sound during the ice-free period.</a:t>
            </a:r>
            <a:endParaRPr lang="en-US" sz="2000" dirty="0">
              <a:solidFill>
                <a:prstClr val="black"/>
              </a:solidFill>
              <a:latin typeface="Lucida Fax"/>
              <a:cs typeface="Lucida Fax"/>
            </a:endParaRPr>
          </a:p>
        </p:txBody>
      </p:sp>
      <p:sp>
        <p:nvSpPr>
          <p:cNvPr id="56" name="TextBox 55"/>
          <p:cNvSpPr txBox="1"/>
          <p:nvPr/>
        </p:nvSpPr>
        <p:spPr>
          <a:xfrm>
            <a:off x="36628666" y="19597260"/>
            <a:ext cx="6012998" cy="1015663"/>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13. </a:t>
            </a:r>
            <a:r>
              <a:rPr lang="en-US" sz="2000" dirty="0">
                <a:solidFill>
                  <a:prstClr val="black"/>
                </a:solidFill>
                <a:latin typeface="Lucida Fax"/>
                <a:cs typeface="Lucida Fax"/>
              </a:rPr>
              <a:t>Numbers and locations of tagged fish entering (2018) and exiting (2017) Tremblay Sound.</a:t>
            </a:r>
          </a:p>
        </p:txBody>
      </p:sp>
      <p:sp>
        <p:nvSpPr>
          <p:cNvPr id="26" name="Right Arrow 25"/>
          <p:cNvSpPr/>
          <p:nvPr/>
        </p:nvSpPr>
        <p:spPr>
          <a:xfrm rot="3045490">
            <a:off x="37487809" y="17666574"/>
            <a:ext cx="1022319" cy="548625"/>
          </a:xfrm>
          <a:prstGeom prst="rightArrow">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t>31</a:t>
            </a:r>
          </a:p>
        </p:txBody>
      </p:sp>
      <p:sp>
        <p:nvSpPr>
          <p:cNvPr id="27" name="Left Arrow 26"/>
          <p:cNvSpPr/>
          <p:nvPr/>
        </p:nvSpPr>
        <p:spPr>
          <a:xfrm rot="2916679">
            <a:off x="37058474" y="17860056"/>
            <a:ext cx="1016949" cy="569414"/>
          </a:xfrm>
          <a:prstGeom prst="leftArrow">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t>49</a:t>
            </a:r>
            <a:endParaRPr lang="en-US" dirty="0"/>
          </a:p>
        </p:txBody>
      </p:sp>
      <p:sp>
        <p:nvSpPr>
          <p:cNvPr id="60" name="Right Arrow 59"/>
          <p:cNvSpPr/>
          <p:nvPr/>
        </p:nvSpPr>
        <p:spPr>
          <a:xfrm rot="18853437">
            <a:off x="40390762" y="13830084"/>
            <a:ext cx="1022319" cy="473750"/>
          </a:xfrm>
          <a:prstGeom prst="rightArrow">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t>8</a:t>
            </a:r>
          </a:p>
        </p:txBody>
      </p:sp>
      <p:sp>
        <p:nvSpPr>
          <p:cNvPr id="61" name="Left Arrow 60"/>
          <p:cNvSpPr/>
          <p:nvPr/>
        </p:nvSpPr>
        <p:spPr>
          <a:xfrm rot="18783287">
            <a:off x="40673244" y="14134753"/>
            <a:ext cx="1016949" cy="457506"/>
          </a:xfrm>
          <a:prstGeom prst="leftArrow">
            <a:avLst/>
          </a:prstGeom>
          <a:solidFill>
            <a:schemeClr val="tx2"/>
          </a:solidFill>
          <a:ln>
            <a:solidFill>
              <a:schemeClr val="tx2"/>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dirty="0"/>
              <a:t>1</a:t>
            </a:r>
            <a:endParaRPr lang="en-US" dirty="0"/>
          </a:p>
        </p:txBody>
      </p:sp>
      <p:pic>
        <p:nvPicPr>
          <p:cNvPr id="52" name="Picture 5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368771" y="6079083"/>
            <a:ext cx="9016308" cy="6011446"/>
          </a:xfrm>
          <a:prstGeom prst="roundRect">
            <a:avLst>
              <a:gd name="adj" fmla="val 16667"/>
            </a:avLst>
          </a:prstGeom>
          <a:ln>
            <a:noFill/>
          </a:ln>
          <a:effectLst/>
        </p:spPr>
      </p:pic>
      <p:sp>
        <p:nvSpPr>
          <p:cNvPr id="57" name="TextBox 56"/>
          <p:cNvSpPr txBox="1"/>
          <p:nvPr/>
        </p:nvSpPr>
        <p:spPr>
          <a:xfrm>
            <a:off x="1179070" y="12140831"/>
            <a:ext cx="10284268" cy="400110"/>
          </a:xfrm>
          <a:prstGeom prst="rect">
            <a:avLst/>
          </a:prstGeom>
          <a:noFill/>
        </p:spPr>
        <p:txBody>
          <a:bodyPr wrap="square" rtlCol="0">
            <a:spAutoFit/>
          </a:bodyPr>
          <a:lstStyle/>
          <a:p>
            <a:r>
              <a:rPr lang="en-US" sz="2000" b="1" dirty="0">
                <a:latin typeface="Lucida Fax" panose="02060602050505020204" pitchFamily="18" charset="0"/>
              </a:rPr>
              <a:t>Figure 1. </a:t>
            </a:r>
            <a:r>
              <a:rPr lang="en-US" sz="2000" dirty="0">
                <a:latin typeface="Lucida Fax" panose="02060602050505020204" pitchFamily="18" charset="0"/>
              </a:rPr>
              <a:t>Tremblay </a:t>
            </a:r>
            <a:r>
              <a:rPr lang="en-US" sz="2000" dirty="0" smtClean="0">
                <a:latin typeface="Lucida Fax" panose="02060602050505020204" pitchFamily="18" charset="0"/>
              </a:rPr>
              <a:t>Sound Nunavut, Canada </a:t>
            </a:r>
            <a:r>
              <a:rPr lang="en-US" sz="2000" dirty="0">
                <a:latin typeface="Lucida Fax" panose="02060602050505020204" pitchFamily="18" charset="0"/>
              </a:rPr>
              <a:t>during the ice-free Summer.</a:t>
            </a:r>
          </a:p>
        </p:txBody>
      </p:sp>
      <p:sp>
        <p:nvSpPr>
          <p:cNvPr id="4" name="TextBox 3"/>
          <p:cNvSpPr txBox="1"/>
          <p:nvPr/>
        </p:nvSpPr>
        <p:spPr>
          <a:xfrm>
            <a:off x="18305974" y="7780376"/>
            <a:ext cx="5172338" cy="3170099"/>
          </a:xfrm>
          <a:prstGeom prst="rect">
            <a:avLst/>
          </a:prstGeom>
          <a:noFill/>
        </p:spPr>
        <p:txBody>
          <a:bodyPr wrap="square" rtlCol="0">
            <a:spAutoFit/>
          </a:bodyPr>
          <a:lstStyle/>
          <a:p>
            <a:pPr marL="914400" indent="-457200">
              <a:buFont typeface="Arial" panose="020B0604020202020204" pitchFamily="34" charset="0"/>
              <a:buChar char="•"/>
            </a:pPr>
            <a:r>
              <a:rPr lang="en-US" sz="3200" dirty="0"/>
              <a:t>45 km long sound</a:t>
            </a:r>
          </a:p>
          <a:p>
            <a:endParaRPr lang="en-US" sz="3200" dirty="0"/>
          </a:p>
          <a:p>
            <a:pPr marL="914400" indent="-457200">
              <a:buFont typeface="Arial" panose="020B0604020202020204" pitchFamily="34" charset="0"/>
              <a:buChar char="•"/>
            </a:pPr>
            <a:r>
              <a:rPr lang="en-US" sz="3200" dirty="0"/>
              <a:t>70 acoustic telemetry receivers</a:t>
            </a:r>
          </a:p>
          <a:p>
            <a:endParaRPr lang="en-US" sz="3600" dirty="0"/>
          </a:p>
          <a:p>
            <a:endParaRPr lang="en-US" sz="3600" dirty="0"/>
          </a:p>
        </p:txBody>
      </p:sp>
      <p:sp>
        <p:nvSpPr>
          <p:cNvPr id="62" name="TextBox 61"/>
          <p:cNvSpPr txBox="1"/>
          <p:nvPr/>
        </p:nvSpPr>
        <p:spPr>
          <a:xfrm>
            <a:off x="18511516" y="14175904"/>
            <a:ext cx="4761254" cy="4585871"/>
          </a:xfrm>
          <a:prstGeom prst="rect">
            <a:avLst/>
          </a:prstGeom>
          <a:noFill/>
        </p:spPr>
        <p:txBody>
          <a:bodyPr wrap="square" rtlCol="0">
            <a:spAutoFit/>
          </a:bodyPr>
          <a:lstStyle/>
          <a:p>
            <a:pPr marL="914400" indent="-457200">
              <a:buFont typeface="Arial" panose="020B0604020202020204" pitchFamily="34" charset="0"/>
              <a:buChar char="•"/>
            </a:pPr>
            <a:r>
              <a:rPr lang="en-US" sz="3200" dirty="0"/>
              <a:t>Acoustic tags implanted in 66 char</a:t>
            </a:r>
          </a:p>
          <a:p>
            <a:endParaRPr lang="en-US" sz="3200" dirty="0"/>
          </a:p>
          <a:p>
            <a:pPr marL="914400" indent="-457200">
              <a:buFont typeface="Arial" panose="020B0604020202020204" pitchFamily="34" charset="0"/>
              <a:buChar char="•"/>
            </a:pPr>
            <a:r>
              <a:rPr lang="en-US" sz="3200" dirty="0"/>
              <a:t>Receivers “listen” for acoustic tags to provide an approximate location of a tagged animal</a:t>
            </a:r>
          </a:p>
          <a:p>
            <a:pPr marL="1143000" indent="-1143000">
              <a:buFont typeface="Arial" panose="020B0604020202020204" pitchFamily="34" charset="0"/>
              <a:buChar char="•"/>
            </a:pPr>
            <a:endParaRPr lang="en-US" sz="3600" dirty="0"/>
          </a:p>
        </p:txBody>
      </p:sp>
      <p:sp>
        <p:nvSpPr>
          <p:cNvPr id="64" name="TextBox 63"/>
          <p:cNvSpPr txBox="1"/>
          <p:nvPr/>
        </p:nvSpPr>
        <p:spPr>
          <a:xfrm>
            <a:off x="17454206" y="22655572"/>
            <a:ext cx="5606233" cy="8525411"/>
          </a:xfrm>
          <a:prstGeom prst="rect">
            <a:avLst/>
          </a:prstGeom>
          <a:noFill/>
        </p:spPr>
        <p:txBody>
          <a:bodyPr wrap="square" rtlCol="0">
            <a:spAutoFit/>
          </a:bodyPr>
          <a:lstStyle/>
          <a:p>
            <a:pPr marL="914400" indent="-457200">
              <a:buFont typeface="Arial" panose="020B0604020202020204" pitchFamily="34" charset="0"/>
              <a:buChar char="•"/>
            </a:pPr>
            <a:r>
              <a:rPr lang="en-US" sz="3200" dirty="0"/>
              <a:t>60 stomachs sampled (37 in 2017 and 23 in 2018)</a:t>
            </a:r>
          </a:p>
          <a:p>
            <a:endParaRPr lang="en-US" sz="3200" dirty="0"/>
          </a:p>
          <a:p>
            <a:pPr marL="914400" indent="-457200">
              <a:buFont typeface="Arial" panose="020B0604020202020204" pitchFamily="34" charset="0"/>
              <a:buChar char="•"/>
            </a:pPr>
            <a:r>
              <a:rPr lang="en-US" sz="3200" dirty="0"/>
              <a:t>Mass, length, and number of individuals for each taxa </a:t>
            </a:r>
            <a:r>
              <a:rPr lang="en-US" sz="3200" dirty="0" smtClean="0"/>
              <a:t>consumed</a:t>
            </a:r>
          </a:p>
          <a:p>
            <a:pPr marL="457200"/>
            <a:endParaRPr lang="en-US" sz="3200" dirty="0" smtClean="0"/>
          </a:p>
          <a:p>
            <a:pPr marL="914400" indent="-457200">
              <a:buFont typeface="Arial" panose="020B0604020202020204" pitchFamily="34" charset="0"/>
              <a:buChar char="•"/>
            </a:pPr>
            <a:r>
              <a:rPr lang="en-US" sz="3200" dirty="0" smtClean="0"/>
              <a:t>Fish size (mass) and water temperature will be used in concert w/ bioenergetics models to compare observed consumption (C) with a theoretical maximum 24-hr consumption and digestion (</a:t>
            </a:r>
            <a:r>
              <a:rPr lang="en-US" sz="3200" dirty="0" err="1" smtClean="0"/>
              <a:t>Cmax</a:t>
            </a:r>
            <a:r>
              <a:rPr lang="en-US" sz="3200" dirty="0" smtClean="0"/>
              <a:t>)</a:t>
            </a:r>
            <a:endParaRPr lang="en-US" sz="3200" dirty="0"/>
          </a:p>
          <a:p>
            <a:pPr marL="1143000" indent="-1143000">
              <a:buFont typeface="Arial" panose="020B0604020202020204" pitchFamily="34" charset="0"/>
              <a:buChar char="•"/>
            </a:pPr>
            <a:endParaRPr lang="en-US" sz="3600" dirty="0"/>
          </a:p>
        </p:txBody>
      </p:sp>
      <p:sp>
        <p:nvSpPr>
          <p:cNvPr id="58" name="TextBox 57"/>
          <p:cNvSpPr txBox="1"/>
          <p:nvPr/>
        </p:nvSpPr>
        <p:spPr>
          <a:xfrm>
            <a:off x="22777928" y="12473156"/>
            <a:ext cx="6041710" cy="707886"/>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5. </a:t>
            </a:r>
            <a:r>
              <a:rPr lang="en-US" sz="2000" dirty="0">
                <a:solidFill>
                  <a:prstClr val="black"/>
                </a:solidFill>
                <a:latin typeface="Lucida Fax"/>
                <a:cs typeface="Lucida Fax"/>
              </a:rPr>
              <a:t>Receiver locations (green dots) within Tremblay Sound, Nunavut, Canada.</a:t>
            </a:r>
          </a:p>
        </p:txBody>
      </p:sp>
      <p:sp>
        <p:nvSpPr>
          <p:cNvPr id="67" name="TextBox 66"/>
          <p:cNvSpPr txBox="1"/>
          <p:nvPr/>
        </p:nvSpPr>
        <p:spPr>
          <a:xfrm>
            <a:off x="23201886" y="20630522"/>
            <a:ext cx="5530317" cy="707886"/>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7. </a:t>
            </a:r>
            <a:r>
              <a:rPr lang="en-US" sz="2000" dirty="0">
                <a:solidFill>
                  <a:prstClr val="black"/>
                </a:solidFill>
                <a:latin typeface="Lucida Fax"/>
                <a:cs typeface="Lucida Fax"/>
              </a:rPr>
              <a:t>Acoustic telemetry receivers ready for deployment.</a:t>
            </a:r>
          </a:p>
        </p:txBody>
      </p:sp>
      <p:sp>
        <p:nvSpPr>
          <p:cNvPr id="68" name="TextBox 67"/>
          <p:cNvSpPr txBox="1"/>
          <p:nvPr/>
        </p:nvSpPr>
        <p:spPr>
          <a:xfrm>
            <a:off x="22625243" y="30677714"/>
            <a:ext cx="6300594" cy="707886"/>
          </a:xfrm>
          <a:prstGeom prst="rect">
            <a:avLst/>
          </a:prstGeom>
          <a:noFill/>
        </p:spPr>
        <p:txBody>
          <a:bodyPr wrap="square" rtlCol="0">
            <a:spAutoFit/>
          </a:bodyPr>
          <a:lstStyle/>
          <a:p>
            <a:pPr algn="just" defTabSz="2194560"/>
            <a:r>
              <a:rPr lang="en-US" sz="2000" b="1" dirty="0">
                <a:solidFill>
                  <a:prstClr val="black"/>
                </a:solidFill>
                <a:latin typeface="Lucida Fax"/>
                <a:cs typeface="Lucida Fax"/>
              </a:rPr>
              <a:t>Figure 9. </a:t>
            </a:r>
            <a:r>
              <a:rPr lang="en-US" sz="2000" dirty="0">
                <a:solidFill>
                  <a:prstClr val="black"/>
                </a:solidFill>
                <a:latin typeface="Lucida Fax"/>
                <a:cs typeface="Lucida Fax"/>
              </a:rPr>
              <a:t>stomach content separated to lowest possible taxonomic level. </a:t>
            </a:r>
          </a:p>
        </p:txBody>
      </p:sp>
      <p:pic>
        <p:nvPicPr>
          <p:cNvPr id="69" name="Picture 68"/>
          <p:cNvPicPr>
            <a:picLocks noChangeAspect="1"/>
          </p:cNvPicPr>
          <p:nvPr/>
        </p:nvPicPr>
        <p:blipFill>
          <a:blip r:embed="rId14">
            <a:extLst>
              <a:ext uri="{28A0092B-C50C-407E-A947-70E740481C1C}">
                <a14:useLocalDpi xmlns:a14="http://schemas.microsoft.com/office/drawing/2010/main"/>
              </a:ext>
            </a:extLst>
          </a:blip>
          <a:stretch>
            <a:fillRect/>
          </a:stretch>
        </p:blipFill>
        <p:spPr>
          <a:xfrm>
            <a:off x="40889485" y="30700205"/>
            <a:ext cx="2235357" cy="2021685"/>
          </a:xfrm>
          <a:prstGeom prst="rect">
            <a:avLst/>
          </a:prstGeom>
        </p:spPr>
      </p:pic>
      <p:pic>
        <p:nvPicPr>
          <p:cNvPr id="70" name="Picture 69"/>
          <p:cNvPicPr>
            <a:picLocks noChangeAspect="1"/>
          </p:cNvPicPr>
          <p:nvPr/>
        </p:nvPicPr>
        <p:blipFill>
          <a:blip r:embed="rId15"/>
          <a:stretch>
            <a:fillRect/>
          </a:stretch>
        </p:blipFill>
        <p:spPr>
          <a:xfrm>
            <a:off x="33709882" y="30934851"/>
            <a:ext cx="2888179" cy="1545175"/>
          </a:xfrm>
          <a:prstGeom prst="rect">
            <a:avLst/>
          </a:prstGeom>
        </p:spPr>
      </p:pic>
      <p:pic>
        <p:nvPicPr>
          <p:cNvPr id="71" name="Picture 20"/>
          <p:cNvPicPr>
            <a:picLocks noChangeAspect="1" noChangeArrowheads="1"/>
          </p:cNvPicPr>
          <p:nvPr/>
        </p:nvPicPr>
        <p:blipFill>
          <a:blip r:embed="rId16">
            <a:extLst>
              <a:ext uri="{28A0092B-C50C-407E-A947-70E740481C1C}">
                <a14:useLocalDpi xmlns:a14="http://schemas.microsoft.com/office/drawing/2010/main"/>
              </a:ext>
            </a:extLst>
          </a:blip>
          <a:srcRect/>
          <a:stretch>
            <a:fillRect/>
          </a:stretch>
        </p:blipFill>
        <p:spPr bwMode="auto">
          <a:xfrm>
            <a:off x="29584849" y="30881018"/>
            <a:ext cx="3731018" cy="1599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2" name="Picture 6"/>
          <p:cNvPicPr>
            <a:picLocks noChangeAspect="1" noChangeArrowheads="1"/>
          </p:cNvPicPr>
          <p:nvPr/>
        </p:nvPicPr>
        <p:blipFill>
          <a:blip r:embed="rId17">
            <a:extLst>
              <a:ext uri="{28A0092B-C50C-407E-A947-70E740481C1C}">
                <a14:useLocalDpi xmlns:a14="http://schemas.microsoft.com/office/drawing/2010/main"/>
              </a:ext>
            </a:extLst>
          </a:blip>
          <a:srcRect/>
          <a:stretch>
            <a:fillRect/>
          </a:stretch>
        </p:blipFill>
        <p:spPr bwMode="auto">
          <a:xfrm>
            <a:off x="37619868" y="30733501"/>
            <a:ext cx="2416111" cy="19710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4"/>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38446285" y="353280"/>
            <a:ext cx="4369661" cy="4209693"/>
          </a:xfrm>
          <a:prstGeom prst="rect">
            <a:avLst/>
          </a:prstGeom>
        </p:spPr>
      </p:pic>
      <p:graphicFrame>
        <p:nvGraphicFramePr>
          <p:cNvPr id="73" name="Chart 72"/>
          <p:cNvGraphicFramePr>
            <a:graphicFrameLocks/>
          </p:cNvGraphicFramePr>
          <p:nvPr>
            <p:extLst>
              <p:ext uri="{D42A27DB-BD31-4B8C-83A1-F6EECF244321}">
                <p14:modId xmlns:p14="http://schemas.microsoft.com/office/powerpoint/2010/main" val="942566026"/>
              </p:ext>
            </p:extLst>
          </p:nvPr>
        </p:nvGraphicFramePr>
        <p:xfrm>
          <a:off x="29638682" y="5976682"/>
          <a:ext cx="7160095" cy="6409561"/>
        </p:xfrm>
        <a:graphic>
          <a:graphicData uri="http://schemas.openxmlformats.org/drawingml/2006/chart">
            <c:chart xmlns:c="http://schemas.openxmlformats.org/drawingml/2006/chart" xmlns:r="http://schemas.openxmlformats.org/officeDocument/2006/relationships" r:id="rId19"/>
          </a:graphicData>
        </a:graphic>
      </p:graphicFrame>
      <p:pic>
        <p:nvPicPr>
          <p:cNvPr id="7" name="Picture 6"/>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37076375" y="5976682"/>
            <a:ext cx="6238860" cy="5921444"/>
          </a:xfrm>
          <a:prstGeom prst="rect">
            <a:avLst/>
          </a:prstGeom>
          <a:ln w="38100">
            <a:solidFill>
              <a:srgbClr val="1F497D"/>
            </a:solidFill>
          </a:ln>
        </p:spPr>
      </p:pic>
    </p:spTree>
    <p:extLst>
      <p:ext uri="{BB962C8B-B14F-4D97-AF65-F5344CB8AC3E}">
        <p14:creationId xmlns:p14="http://schemas.microsoft.com/office/powerpoint/2010/main" val="85873249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1471</TotalTime>
  <Words>588</Words>
  <Application>Microsoft Office PowerPoint</Application>
  <PresentationFormat>Custom</PresentationFormat>
  <Paragraphs>107</Paragraphs>
  <Slides>1</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MS PGothic</vt:lpstr>
      <vt:lpstr>MS PGothic</vt:lpstr>
      <vt:lpstr>Arial</vt:lpstr>
      <vt:lpstr>Calibri</vt:lpstr>
      <vt:lpstr>Lucida Fax</vt:lpstr>
      <vt:lpstr>Times New Roman</vt:lpstr>
      <vt:lpstr>1_Office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Lars Hammer</dc:creator>
  <cp:lastModifiedBy>Hammer, Lars J</cp:lastModifiedBy>
  <cp:revision>87</cp:revision>
  <dcterms:created xsi:type="dcterms:W3CDTF">2017-12-01T17:11:54Z</dcterms:created>
  <dcterms:modified xsi:type="dcterms:W3CDTF">2019-03-27T20:48:44Z</dcterms:modified>
</cp:coreProperties>
</file>