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32918400" cy="21945600"/>
  <p:notesSz cx="9388475" cy="12771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326533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653067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979601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306134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1632668" algn="l" defTabSz="653067" rtl="0" eaLnBrk="1" latinLnBrk="0" hangingPunct="1"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6pPr>
    <a:lvl7pPr marL="1959201" algn="l" defTabSz="653067" rtl="0" eaLnBrk="1" latinLnBrk="0" hangingPunct="1"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7pPr>
    <a:lvl8pPr marL="2285735" algn="l" defTabSz="653067" rtl="0" eaLnBrk="1" latinLnBrk="0" hangingPunct="1"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8pPr>
    <a:lvl9pPr marL="2612269" algn="l" defTabSz="653067" rtl="0" eaLnBrk="1" latinLnBrk="0" hangingPunct="1">
      <a:defRPr sz="2100" kern="1200">
        <a:solidFill>
          <a:schemeClr val="tx1"/>
        </a:solidFill>
        <a:latin typeface="Times New Roman" pitchFamily="27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53">
          <p15:clr>
            <a:srgbClr val="A4A3A4"/>
          </p15:clr>
        </p15:guide>
        <p15:guide id="2" pos="1079">
          <p15:clr>
            <a:srgbClr val="A4A3A4"/>
          </p15:clr>
        </p15:guide>
        <p15:guide id="3" orient="horz" pos="4899">
          <p15:clr>
            <a:srgbClr val="A4A3A4"/>
          </p15:clr>
        </p15:guide>
        <p15:guide id="4" pos="79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3DE"/>
    <a:srgbClr val="87212E"/>
    <a:srgbClr val="000066"/>
    <a:srgbClr val="FF0000"/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323" autoAdjust="0"/>
    <p:restoredTop sz="94663"/>
  </p:normalViewPr>
  <p:slideViewPr>
    <p:cSldViewPr snapToGrid="0" showGuides="1">
      <p:cViewPr varScale="1">
        <p:scale>
          <a:sx n="36" d="100"/>
          <a:sy n="36" d="100"/>
        </p:scale>
        <p:origin x="1944" y="296"/>
      </p:cViewPr>
      <p:guideLst>
        <p:guide orient="horz" pos="7553"/>
        <p:guide pos="1079"/>
        <p:guide orient="horz" pos="4899"/>
        <p:guide pos="79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reeveskennedy/Documents/Dissertation%20Docs/Interactions%20and%20curvilinear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reeveskennedy/Documents/Dissertation/Current%20Paper%201%20Docs/DOuble%20Check%20Analysis-11-6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reeveskennedy/Documents/Dissertation/Current%20Paper%201%20Docs/DOuble%20Check%20Analysis-11-6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reeveskennedy/Documents/Dissertation/Current%20Paper%201%20Docs/DOuble%20Check%20Analysis-11-6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reeveskennedy/Documents/Dissertation/Current%20Paper%201%20Docs/DOuble%20Check%20Analysis-11-6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Male Bullying Victimization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'New Plots -711'!$A$70</c:f>
              <c:strCache>
                <c:ptCount val="1"/>
                <c:pt idx="0">
                  <c:v>Male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'New Plots -711'!$B$69:$C$69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'New Plots -711'!$B$70:$C$70</c:f>
              <c:numCache>
                <c:formatCode>General</c:formatCode>
                <c:ptCount val="2"/>
                <c:pt idx="0">
                  <c:v>31.4</c:v>
                </c:pt>
                <c:pt idx="1">
                  <c:v>27.5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C02-564C-BE29-D93EBE6135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1763880"/>
        <c:axId val="511770768"/>
      </c:lineChart>
      <c:dateAx>
        <c:axId val="51176388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1770768"/>
        <c:crosses val="autoZero"/>
        <c:auto val="0"/>
        <c:lblOffset val="100"/>
        <c:baseTimeUnit val="days"/>
      </c:dateAx>
      <c:valAx>
        <c:axId val="511770768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1763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Male and Female FTF Bullying</a:t>
            </a:r>
            <a:r>
              <a:rPr lang="en-US" sz="1600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Victimization Controlling for Grade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'Year and age'!$A$81</c:f>
              <c:strCache>
                <c:ptCount val="1"/>
                <c:pt idx="0">
                  <c:v>Female FTF Victimization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'Year and age'!$B$80:$C$80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'Year and age'!$B$81:$C$81</c:f>
              <c:numCache>
                <c:formatCode>General</c:formatCode>
                <c:ptCount val="2"/>
                <c:pt idx="0">
                  <c:v>26.3</c:v>
                </c:pt>
                <c:pt idx="1">
                  <c:v>30.2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32B-5C46-9950-CE4C06C40A17}"/>
            </c:ext>
          </c:extLst>
        </c:ser>
        <c:ser>
          <c:idx val="1"/>
          <c:order val="1"/>
          <c:tx>
            <c:strRef>
              <c:f>'Year and age'!$A$82</c:f>
              <c:strCache>
                <c:ptCount val="1"/>
                <c:pt idx="0">
                  <c:v>Male FTF Victimization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'Year and age'!$B$80:$C$80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'Year and age'!$B$82:$C$82</c:f>
              <c:numCache>
                <c:formatCode>General</c:formatCode>
                <c:ptCount val="2"/>
                <c:pt idx="0">
                  <c:v>30.9</c:v>
                </c:pt>
                <c:pt idx="1">
                  <c:v>23.4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32B-5C46-9950-CE4C06C40A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25912335"/>
        <c:axId val="1526356719"/>
      </c:lineChart>
      <c:dateAx>
        <c:axId val="152591233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26356719"/>
        <c:crosses val="autoZero"/>
        <c:auto val="0"/>
        <c:lblOffset val="100"/>
        <c:baseTimeUnit val="days"/>
      </c:dateAx>
      <c:valAx>
        <c:axId val="15263567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25912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Significant FTF Bullying Victimization Trends by Grade and Gender</a:t>
            </a:r>
          </a:p>
        </c:rich>
      </c:tx>
      <c:layout>
        <c:manualLayout>
          <c:xMode val="edge"/>
          <c:yMode val="edge"/>
          <c:x val="0.1133817018244089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'Age as subtype'!$A$111</c:f>
              <c:strCache>
                <c:ptCount val="1"/>
                <c:pt idx="0">
                  <c:v>Female 8th &amp; Below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'Age as subtype'!$B$110:$C$110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'Age as subtype'!$B$111:$C$111</c:f>
              <c:numCache>
                <c:formatCode>General</c:formatCode>
                <c:ptCount val="2"/>
                <c:pt idx="0">
                  <c:v>33.630000000000003</c:v>
                </c:pt>
                <c:pt idx="1">
                  <c:v>47.25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4D9-6D44-9BB7-F791C45AF10E}"/>
            </c:ext>
          </c:extLst>
        </c:ser>
        <c:ser>
          <c:idx val="1"/>
          <c:order val="1"/>
          <c:tx>
            <c:strRef>
              <c:f>'Age as subtype'!$A$112</c:f>
              <c:strCache>
                <c:ptCount val="1"/>
                <c:pt idx="0">
                  <c:v>Gender-Combined 9th Grade &amp; Above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'Age as subtype'!$B$110:$C$110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'Age as subtype'!$B$112:$C$112</c:f>
              <c:numCache>
                <c:formatCode>General</c:formatCode>
                <c:ptCount val="2"/>
                <c:pt idx="0">
                  <c:v>21.76</c:v>
                </c:pt>
                <c:pt idx="1">
                  <c:v>17.649999999999999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4D9-6D44-9BB7-F791C45AF10E}"/>
            </c:ext>
          </c:extLst>
        </c:ser>
        <c:ser>
          <c:idx val="2"/>
          <c:order val="2"/>
          <c:tx>
            <c:strRef>
              <c:f>'Age as subtype'!$A$113</c:f>
              <c:strCache>
                <c:ptCount val="1"/>
                <c:pt idx="0">
                  <c:v>Male 9th Grade &amp; Above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'Age as subtype'!$B$110:$C$110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'Age as subtype'!$B$113:$C$113</c:f>
              <c:numCache>
                <c:formatCode>General</c:formatCode>
                <c:ptCount val="2"/>
                <c:pt idx="0">
                  <c:v>20.67</c:v>
                </c:pt>
                <c:pt idx="1">
                  <c:v>14.76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4D9-6D44-9BB7-F791C45AF1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53753935"/>
        <c:axId val="1553448719"/>
      </c:lineChart>
      <c:dateAx>
        <c:axId val="155375393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553448719"/>
        <c:crosses val="autoZero"/>
        <c:auto val="0"/>
        <c:lblOffset val="100"/>
        <c:baseTimeUnit val="days"/>
      </c:dateAx>
      <c:valAx>
        <c:axId val="15534487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537539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Cyberbullying Victimization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'Analysis no controls'!$D$30</c:f>
              <c:strCache>
                <c:ptCount val="1"/>
                <c:pt idx="0">
                  <c:v>cybervic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'Analysis no controls'!$E$29:$F$29</c:f>
              <c:numCache>
                <c:formatCode>General</c:formatCode>
                <c:ptCount val="2"/>
                <c:pt idx="0">
                  <c:v>2000</c:v>
                </c:pt>
                <c:pt idx="1">
                  <c:v>2017</c:v>
                </c:pt>
              </c:numCache>
            </c:numRef>
          </c:cat>
          <c:val>
            <c:numRef>
              <c:f>'Analysis no controls'!$E$30:$F$30</c:f>
              <c:numCache>
                <c:formatCode>General</c:formatCode>
                <c:ptCount val="2"/>
                <c:pt idx="0">
                  <c:v>9.9</c:v>
                </c:pt>
                <c:pt idx="1">
                  <c:v>16.2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F09-CB47-B531-56B3CCD3385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8461776"/>
        <c:axId val="208461448"/>
      </c:lineChart>
      <c:dateAx>
        <c:axId val="20846177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461448"/>
        <c:crosses val="autoZero"/>
        <c:auto val="0"/>
        <c:lblOffset val="100"/>
        <c:baseTimeUnit val="days"/>
      </c:dateAx>
      <c:valAx>
        <c:axId val="208461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dirty="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8461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Physical and Verbal Bullying Victimization Over</a:t>
            </a:r>
            <a:r>
              <a:rPr lang="en-US" sz="1600" baseline="0">
                <a:latin typeface="Times New Roman" panose="02020603050405020304" pitchFamily="18" charset="0"/>
                <a:cs typeface="Times New Roman" panose="02020603050405020304" pitchFamily="18" charset="0"/>
              </a:rPr>
              <a:t> Time 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'Subtype plots - 3-11'!$A$3</c:f>
              <c:strCache>
                <c:ptCount val="1"/>
                <c:pt idx="0">
                  <c:v>Physical Bullying Victimization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'Subtype plots - 3-11'!$B$2:$C$2</c:f>
              <c:numCache>
                <c:formatCode>General</c:formatCode>
                <c:ptCount val="2"/>
                <c:pt idx="0">
                  <c:v>2005</c:v>
                </c:pt>
                <c:pt idx="1">
                  <c:v>2017</c:v>
                </c:pt>
              </c:numCache>
            </c:numRef>
          </c:cat>
          <c:val>
            <c:numRef>
              <c:f>'Subtype plots - 3-11'!$B$3:$C$3</c:f>
              <c:numCache>
                <c:formatCode>General</c:formatCode>
                <c:ptCount val="2"/>
                <c:pt idx="0">
                  <c:v>28.9</c:v>
                </c:pt>
                <c:pt idx="1">
                  <c:v>7.9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E9D-8243-9F19-C827CB67D9BE}"/>
            </c:ext>
          </c:extLst>
        </c:ser>
        <c:ser>
          <c:idx val="1"/>
          <c:order val="1"/>
          <c:tx>
            <c:strRef>
              <c:f>'Subtype plots - 3-11'!$A$4</c:f>
              <c:strCache>
                <c:ptCount val="1"/>
                <c:pt idx="0">
                  <c:v>Verbal Bullying Victimization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'Subtype plots - 3-11'!$B$2:$C$2</c:f>
              <c:numCache>
                <c:formatCode>General</c:formatCode>
                <c:ptCount val="2"/>
                <c:pt idx="0">
                  <c:v>2005</c:v>
                </c:pt>
                <c:pt idx="1">
                  <c:v>2017</c:v>
                </c:pt>
              </c:numCache>
            </c:numRef>
          </c:cat>
          <c:val>
            <c:numRef>
              <c:f>'Subtype plots - 3-11'!$B$4:$C$4</c:f>
              <c:numCache>
                <c:formatCode>General</c:formatCode>
                <c:ptCount val="2"/>
                <c:pt idx="0">
                  <c:v>23.1</c:v>
                </c:pt>
                <c:pt idx="1">
                  <c:v>9.1999999999999993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E9D-8243-9F19-C827CB67D9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87544495"/>
        <c:axId val="1463499439"/>
      </c:lineChart>
      <c:dateAx>
        <c:axId val="158754449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63499439"/>
        <c:crosses val="autoZero"/>
        <c:auto val="0"/>
        <c:lblOffset val="100"/>
        <c:baseTimeUnit val="days"/>
      </c:dateAx>
      <c:valAx>
        <c:axId val="14634994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75444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Bullying Perpetration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'New Plots -711'!$A$456</c:f>
              <c:strCache>
                <c:ptCount val="1"/>
                <c:pt idx="0">
                  <c:v>Perpetration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'New Plots -711'!$B$455:$C$455</c:f>
              <c:numCache>
                <c:formatCode>General</c:formatCode>
                <c:ptCount val="2"/>
                <c:pt idx="0">
                  <c:v>1998</c:v>
                </c:pt>
                <c:pt idx="1">
                  <c:v>2017</c:v>
                </c:pt>
              </c:numCache>
            </c:numRef>
          </c:cat>
          <c:val>
            <c:numRef>
              <c:f>'New Plots -711'!$B$456:$C$456</c:f>
              <c:numCache>
                <c:formatCode>General</c:formatCode>
                <c:ptCount val="2"/>
                <c:pt idx="0">
                  <c:v>20.420000000000002</c:v>
                </c:pt>
                <c:pt idx="1">
                  <c:v>9.8000000000000007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5B0-0643-BFE0-F0CB0D0187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9876904"/>
        <c:axId val="489876248"/>
      </c:lineChart>
      <c:dateAx>
        <c:axId val="4898769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Year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Calibri" panose="020F0502020204030204" pitchFamily="34" charset="0"/>
              </a:defRPr>
            </a:pPr>
            <a:endParaRPr lang="en-US"/>
          </a:p>
        </c:txPr>
        <c:crossAx val="489876248"/>
        <c:crosses val="autoZero"/>
        <c:auto val="0"/>
        <c:lblOffset val="100"/>
        <c:baseTimeUnit val="days"/>
      </c:dateAx>
      <c:valAx>
        <c:axId val="489876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/>
                  <a:t>Percent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9876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2130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2130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fld id="{12B199BC-D0CF-4DA5-9741-A0772C9F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38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14950" y="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6488" y="962025"/>
            <a:ext cx="7183437" cy="4789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55713" y="6072188"/>
            <a:ext cx="6884987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212215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14950" y="1212215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fld id="{0D4418BF-7CE8-4AC4-BC3B-111C69096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3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326533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653067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979601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306134" algn="l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1632668" algn="l" defTabSz="65306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959201" algn="l" defTabSz="65306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85735" algn="l" defTabSz="65306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612269" algn="l" defTabSz="653067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962025"/>
            <a:ext cx="7183437" cy="4789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418BF-7CE8-4AC4-BC3B-111C6909691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891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4418BF-7CE8-4AC4-BC3B-111C6909691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153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6817219"/>
            <a:ext cx="27980640" cy="470400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0" y="12435626"/>
            <a:ext cx="23042880" cy="5608749"/>
          </a:xfrm>
        </p:spPr>
        <p:txBody>
          <a:bodyPr/>
          <a:lstStyle>
            <a:lvl1pPr marL="0" indent="0" algn="ctr">
              <a:buNone/>
              <a:defRPr/>
            </a:lvl1pPr>
            <a:lvl2pPr marL="326533" indent="0" algn="ctr">
              <a:buNone/>
              <a:defRPr/>
            </a:lvl2pPr>
            <a:lvl3pPr marL="653067" indent="0" algn="ctr">
              <a:buNone/>
              <a:defRPr/>
            </a:lvl3pPr>
            <a:lvl4pPr marL="979601" indent="0" algn="ctr">
              <a:buNone/>
              <a:defRPr/>
            </a:lvl4pPr>
            <a:lvl5pPr marL="1306134" indent="0" algn="ctr">
              <a:buNone/>
              <a:defRPr/>
            </a:lvl5pPr>
            <a:lvl6pPr marL="1632668" indent="0" algn="ctr">
              <a:buNone/>
              <a:defRPr/>
            </a:lvl6pPr>
            <a:lvl7pPr marL="1959201" indent="0" algn="ctr">
              <a:buNone/>
              <a:defRPr/>
            </a:lvl7pPr>
            <a:lvl8pPr marL="2285735" indent="0" algn="ctr">
              <a:buNone/>
              <a:defRPr/>
            </a:lvl8pPr>
            <a:lvl9pPr marL="261226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FD4991-B0AA-4C78-9F45-3F23A133B3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C8139-951B-4346-AB20-7923F52BA5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025" y="14102367"/>
            <a:ext cx="27980640" cy="4358426"/>
          </a:xfrm>
        </p:spPr>
        <p:txBody>
          <a:bodyPr anchor="t"/>
          <a:lstStyle>
            <a:lvl1pPr algn="l">
              <a:defRPr sz="29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025" y="9301768"/>
            <a:ext cx="27980640" cy="480059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6533" indent="0">
              <a:buNone/>
              <a:defRPr sz="1300"/>
            </a:lvl2pPr>
            <a:lvl3pPr marL="653067" indent="0">
              <a:buNone/>
              <a:defRPr sz="1100"/>
            </a:lvl3pPr>
            <a:lvl4pPr marL="979601" indent="0">
              <a:buNone/>
              <a:defRPr sz="1000"/>
            </a:lvl4pPr>
            <a:lvl5pPr marL="1306134" indent="0">
              <a:buNone/>
              <a:defRPr sz="1000"/>
            </a:lvl5pPr>
            <a:lvl6pPr marL="1632668" indent="0">
              <a:buNone/>
              <a:defRPr sz="1000"/>
            </a:lvl6pPr>
            <a:lvl7pPr marL="1959201" indent="0">
              <a:buNone/>
              <a:defRPr sz="1000"/>
            </a:lvl7pPr>
            <a:lvl8pPr marL="2285735" indent="0">
              <a:buNone/>
              <a:defRPr sz="1000"/>
            </a:lvl8pPr>
            <a:lvl9pPr marL="261226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600EBC-7D1B-49A5-86C2-37AAAE67778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7679" y="6341772"/>
            <a:ext cx="13933771" cy="1316542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16953" y="6341772"/>
            <a:ext cx="13933771" cy="1316542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796770-0A6D-4276-A1D0-832F75DE5C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878983"/>
            <a:ext cx="29626560" cy="3657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921" y="4912218"/>
            <a:ext cx="14544976" cy="2047741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6533" indent="0">
              <a:buNone/>
              <a:defRPr sz="1400" b="1"/>
            </a:lvl2pPr>
            <a:lvl3pPr marL="653067" indent="0">
              <a:buNone/>
              <a:defRPr sz="1300" b="1"/>
            </a:lvl3pPr>
            <a:lvl4pPr marL="979601" indent="0">
              <a:buNone/>
              <a:defRPr sz="1100" b="1"/>
            </a:lvl4pPr>
            <a:lvl5pPr marL="1306134" indent="0">
              <a:buNone/>
              <a:defRPr sz="1100" b="1"/>
            </a:lvl5pPr>
            <a:lvl6pPr marL="1632668" indent="0">
              <a:buNone/>
              <a:defRPr sz="1100" b="1"/>
            </a:lvl6pPr>
            <a:lvl7pPr marL="1959201" indent="0">
              <a:buNone/>
              <a:defRPr sz="1100" b="1"/>
            </a:lvl7pPr>
            <a:lvl8pPr marL="2285735" indent="0">
              <a:buNone/>
              <a:defRPr sz="1100" b="1"/>
            </a:lvl8pPr>
            <a:lvl9pPr marL="2612269" indent="0">
              <a:buNone/>
              <a:defRPr sz="1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921" y="6959959"/>
            <a:ext cx="14544976" cy="1264383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2692" y="4912218"/>
            <a:ext cx="14549789" cy="2047741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6533" indent="0">
              <a:buNone/>
              <a:defRPr sz="1400" b="1"/>
            </a:lvl2pPr>
            <a:lvl3pPr marL="653067" indent="0">
              <a:buNone/>
              <a:defRPr sz="1300" b="1"/>
            </a:lvl3pPr>
            <a:lvl4pPr marL="979601" indent="0">
              <a:buNone/>
              <a:defRPr sz="1100" b="1"/>
            </a:lvl4pPr>
            <a:lvl5pPr marL="1306134" indent="0">
              <a:buNone/>
              <a:defRPr sz="1100" b="1"/>
            </a:lvl5pPr>
            <a:lvl6pPr marL="1632668" indent="0">
              <a:buNone/>
              <a:defRPr sz="1100" b="1"/>
            </a:lvl6pPr>
            <a:lvl7pPr marL="1959201" indent="0">
              <a:buNone/>
              <a:defRPr sz="1100" b="1"/>
            </a:lvl7pPr>
            <a:lvl8pPr marL="2285735" indent="0">
              <a:buNone/>
              <a:defRPr sz="1100" b="1"/>
            </a:lvl8pPr>
            <a:lvl9pPr marL="2612269" indent="0">
              <a:buNone/>
              <a:defRPr sz="1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2692" y="6959959"/>
            <a:ext cx="14549789" cy="1264383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FBEA6E-6B58-4CC6-8D61-D7A483A210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7FA94F-F46C-4767-8B52-928E2037B1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EB4570-57DB-462E-93B8-C404F64FC1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873618"/>
            <a:ext cx="10829625" cy="3718775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180" y="873617"/>
            <a:ext cx="18402300" cy="18730175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0" y="4592393"/>
            <a:ext cx="10829625" cy="15011399"/>
          </a:xfrm>
        </p:spPr>
        <p:txBody>
          <a:bodyPr/>
          <a:lstStyle>
            <a:lvl1pPr marL="0" indent="0">
              <a:buNone/>
              <a:defRPr sz="1000"/>
            </a:lvl1pPr>
            <a:lvl2pPr marL="326533" indent="0">
              <a:buNone/>
              <a:defRPr sz="800"/>
            </a:lvl2pPr>
            <a:lvl3pPr marL="653067" indent="0">
              <a:buNone/>
              <a:defRPr sz="700"/>
            </a:lvl3pPr>
            <a:lvl4pPr marL="979601" indent="0">
              <a:buNone/>
              <a:defRPr sz="600"/>
            </a:lvl4pPr>
            <a:lvl5pPr marL="1306134" indent="0">
              <a:buNone/>
              <a:defRPr sz="600"/>
            </a:lvl5pPr>
            <a:lvl6pPr marL="1632668" indent="0">
              <a:buNone/>
              <a:defRPr sz="600"/>
            </a:lvl6pPr>
            <a:lvl7pPr marL="1959201" indent="0">
              <a:buNone/>
              <a:defRPr sz="600"/>
            </a:lvl7pPr>
            <a:lvl8pPr marL="2285735" indent="0">
              <a:buNone/>
              <a:defRPr sz="600"/>
            </a:lvl8pPr>
            <a:lvl9pPr marL="2612269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1BBA61-B487-4C09-AFBE-F608CC0882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536" y="15362351"/>
            <a:ext cx="19751040" cy="1812702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536" y="1960810"/>
            <a:ext cx="19751040" cy="13167574"/>
          </a:xfrm>
        </p:spPr>
        <p:txBody>
          <a:bodyPr/>
          <a:lstStyle>
            <a:lvl1pPr marL="0" indent="0">
              <a:buNone/>
              <a:defRPr sz="2300"/>
            </a:lvl1pPr>
            <a:lvl2pPr marL="326533" indent="0">
              <a:buNone/>
              <a:defRPr sz="2000"/>
            </a:lvl2pPr>
            <a:lvl3pPr marL="653067" indent="0">
              <a:buNone/>
              <a:defRPr sz="1700"/>
            </a:lvl3pPr>
            <a:lvl4pPr marL="979601" indent="0">
              <a:buNone/>
              <a:defRPr sz="1400"/>
            </a:lvl4pPr>
            <a:lvl5pPr marL="1306134" indent="0">
              <a:buNone/>
              <a:defRPr sz="1400"/>
            </a:lvl5pPr>
            <a:lvl6pPr marL="1632668" indent="0">
              <a:buNone/>
              <a:defRPr sz="1400"/>
            </a:lvl6pPr>
            <a:lvl7pPr marL="1959201" indent="0">
              <a:buNone/>
              <a:defRPr sz="1400"/>
            </a:lvl7pPr>
            <a:lvl8pPr marL="2285735" indent="0">
              <a:buNone/>
              <a:defRPr sz="1400"/>
            </a:lvl8pPr>
            <a:lvl9pPr marL="2612269" indent="0">
              <a:buNone/>
              <a:defRPr sz="14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536" y="17175051"/>
            <a:ext cx="19751040" cy="2575775"/>
          </a:xfrm>
        </p:spPr>
        <p:txBody>
          <a:bodyPr/>
          <a:lstStyle>
            <a:lvl1pPr marL="0" indent="0">
              <a:buNone/>
              <a:defRPr sz="1000"/>
            </a:lvl1pPr>
            <a:lvl2pPr marL="326533" indent="0">
              <a:buNone/>
              <a:defRPr sz="800"/>
            </a:lvl2pPr>
            <a:lvl3pPr marL="653067" indent="0">
              <a:buNone/>
              <a:defRPr sz="700"/>
            </a:lvl3pPr>
            <a:lvl4pPr marL="979601" indent="0">
              <a:buNone/>
              <a:defRPr sz="600"/>
            </a:lvl4pPr>
            <a:lvl5pPr marL="1306134" indent="0">
              <a:buNone/>
              <a:defRPr sz="600"/>
            </a:lvl5pPr>
            <a:lvl6pPr marL="1632668" indent="0">
              <a:buNone/>
              <a:defRPr sz="600"/>
            </a:lvl6pPr>
            <a:lvl7pPr marL="1959201" indent="0">
              <a:buNone/>
              <a:defRPr sz="600"/>
            </a:lvl7pPr>
            <a:lvl8pPr marL="2285735" indent="0">
              <a:buNone/>
              <a:defRPr sz="600"/>
            </a:lvl8pPr>
            <a:lvl9pPr marL="2612269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EDBD1D-0B06-493F-9B9E-7B6F9BBD04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542859-F12A-449A-AC2B-FAA8DA0E01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455563" y="1951149"/>
            <a:ext cx="6995160" cy="175560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7678" y="1951149"/>
            <a:ext cx="20872383" cy="175560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DF5ECC-1565-4C5A-A3E7-30DD94B653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0" y="660400"/>
            <a:ext cx="23317200" cy="16763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4800600" y="2392403"/>
            <a:ext cx="23317200" cy="553998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3/28/19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857250" y="3901440"/>
            <a:ext cx="9601200" cy="812800"/>
          </a:xfrm>
          <a:prstGeom prst="round1Rect">
            <a:avLst/>
          </a:prstGeom>
          <a:solidFill>
            <a:schemeClr val="accent2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857250" y="4714240"/>
            <a:ext cx="9601200" cy="45720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857250" y="10021824"/>
            <a:ext cx="9601200" cy="812800"/>
          </a:xfrm>
          <a:prstGeom prst="round1Rect">
            <a:avLst/>
          </a:prstGeom>
          <a:solidFill>
            <a:schemeClr val="accent3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857250" y="10834626"/>
            <a:ext cx="9601200" cy="6058777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857250" y="17221200"/>
            <a:ext cx="9601200" cy="812800"/>
          </a:xfrm>
          <a:prstGeom prst="round1Rect">
            <a:avLst/>
          </a:prstGeom>
          <a:solidFill>
            <a:schemeClr val="accent4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857250" y="18038064"/>
            <a:ext cx="9601200" cy="30480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1658600" y="3901440"/>
            <a:ext cx="9601200" cy="812800"/>
          </a:xfrm>
          <a:prstGeom prst="round1Rect">
            <a:avLst/>
          </a:prstGeom>
          <a:solidFill>
            <a:schemeClr val="accent5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1658600" y="4714240"/>
            <a:ext cx="9601200" cy="30480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1658600" y="7965440"/>
            <a:ext cx="9601200" cy="41148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1658600" y="15646401"/>
            <a:ext cx="9601200" cy="1168400"/>
          </a:xfrm>
        </p:spPr>
        <p:txBody>
          <a:bodyPr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1658600" y="17221200"/>
            <a:ext cx="9601200" cy="812800"/>
          </a:xfrm>
          <a:prstGeom prst="round1Rect">
            <a:avLst/>
          </a:prstGeom>
          <a:solidFill>
            <a:schemeClr val="accent6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1658600" y="18038064"/>
            <a:ext cx="9601200" cy="30480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425660" y="3901440"/>
            <a:ext cx="9601200" cy="812800"/>
          </a:xfrm>
          <a:prstGeom prst="round1Rect">
            <a:avLst/>
          </a:prstGeom>
          <a:solidFill>
            <a:schemeClr val="accent6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2425660" y="4714240"/>
            <a:ext cx="9601200" cy="48768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2425660" y="10558272"/>
            <a:ext cx="9601200" cy="48768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2425660" y="17221200"/>
            <a:ext cx="9601200" cy="812800"/>
          </a:xfrm>
          <a:prstGeom prst="round1Rect">
            <a:avLst/>
          </a:prstGeom>
          <a:solidFill>
            <a:schemeClr val="accent1"/>
          </a:solidFill>
        </p:spPr>
        <p:txBody>
          <a:bodyPr lIns="238502" anchor="ctr">
            <a:noAutofit/>
          </a:bodyPr>
          <a:lstStyle>
            <a:lvl1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3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2425660" y="18038064"/>
            <a:ext cx="9601200" cy="3048000"/>
          </a:xfrm>
        </p:spPr>
        <p:txBody>
          <a:bodyPr lIns="238502" tIns="119251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</p:spTree>
    <p:extLst>
      <p:ext uri="{BB962C8B-B14F-4D97-AF65-F5344CB8AC3E}">
        <p14:creationId xmlns:p14="http://schemas.microsoft.com/office/powerpoint/2010/main" val="140972418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7678" y="1951149"/>
            <a:ext cx="27983047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18554" tIns="159277" rIns="318554" bIns="15927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7678" y="6341772"/>
            <a:ext cx="27983047" cy="13165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18554" tIns="159277" rIns="318554" bIns="1592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7677" y="19995525"/>
            <a:ext cx="6858000" cy="14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18554" tIns="159277" rIns="318554" bIns="159277" numCol="1" anchor="t" anchorCtr="0" compatLnSpc="1">
            <a:prstTxWarp prst="textNoShape">
              <a:avLst/>
            </a:prstTxWarp>
          </a:bodyPr>
          <a:lstStyle>
            <a:lvl1pPr>
              <a:defRPr sz="5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248325" y="19995525"/>
            <a:ext cx="10421753" cy="14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18554" tIns="159277" rIns="318554" bIns="159277" numCol="1" anchor="t" anchorCtr="0" compatLnSpc="1">
            <a:prstTxWarp prst="textNoShape">
              <a:avLst/>
            </a:prstTxWarp>
          </a:bodyPr>
          <a:lstStyle>
            <a:lvl1pPr algn="ctr">
              <a:defRPr sz="50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592723" y="19995525"/>
            <a:ext cx="6858000" cy="146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18554" tIns="159277" rIns="318554" bIns="159277" numCol="1" anchor="t" anchorCtr="0" compatLnSpc="1">
            <a:prstTxWarp prst="textNoShape">
              <a:avLst/>
            </a:prstTxWarp>
          </a:bodyPr>
          <a:lstStyle>
            <a:lvl1pPr algn="r">
              <a:defRPr sz="5000"/>
            </a:lvl1pPr>
          </a:lstStyle>
          <a:p>
            <a:fld id="{0870CD87-B729-45C9-B46A-E130E2DB8C2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335902" y="296562"/>
            <a:ext cx="32246596" cy="21352476"/>
          </a:xfrm>
          <a:prstGeom prst="rect">
            <a:avLst/>
          </a:prstGeom>
          <a:blipFill rotWithShape="1">
            <a:blip r:embed="rId14"/>
            <a:tile tx="0" ty="0" sx="100000" sy="100000" flip="none" algn="tl"/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819957" y="3566716"/>
            <a:ext cx="7389845" cy="17848547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8782766" y="3566716"/>
            <a:ext cx="7389845" cy="17848547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16745575" y="3566716"/>
            <a:ext cx="7389845" cy="17848547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24708384" y="3566716"/>
            <a:ext cx="7389845" cy="17848547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339292" y="324522"/>
            <a:ext cx="32204473" cy="2895705"/>
          </a:xfrm>
          <a:prstGeom prst="rect">
            <a:avLst/>
          </a:prstGeom>
          <a:solidFill>
            <a:srgbClr val="8721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3789" tIns="31894" rIns="63789" bIns="3189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67456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187104" rtl="0" eaLnBrk="0" fontAlgn="base" hangingPunct="0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187104" rtl="0" eaLnBrk="0" fontAlgn="base" hangingPunct="0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2pPr>
      <a:lvl3pPr algn="ctr" defTabSz="3187104" rtl="0" eaLnBrk="0" fontAlgn="base" hangingPunct="0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3pPr>
      <a:lvl4pPr algn="ctr" defTabSz="3187104" rtl="0" eaLnBrk="0" fontAlgn="base" hangingPunct="0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4pPr>
      <a:lvl5pPr algn="ctr" defTabSz="3187104" rtl="0" eaLnBrk="0" fontAlgn="base" hangingPunct="0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5pPr>
      <a:lvl6pPr marL="326533" algn="ctr" defTabSz="3187104" rtl="0" fontAlgn="base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6pPr>
      <a:lvl7pPr marL="653067" algn="ctr" defTabSz="3187104" rtl="0" fontAlgn="base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7pPr>
      <a:lvl8pPr marL="979601" algn="ctr" defTabSz="3187104" rtl="0" fontAlgn="base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8pPr>
      <a:lvl9pPr marL="1306134" algn="ctr" defTabSz="3187104" rtl="0" fontAlgn="base">
        <a:spcBef>
          <a:spcPct val="0"/>
        </a:spcBef>
        <a:spcAft>
          <a:spcPct val="0"/>
        </a:spcAft>
        <a:defRPr sz="15100">
          <a:solidFill>
            <a:schemeClr val="tx2"/>
          </a:solidFill>
          <a:latin typeface="Times New Roman" pitchFamily="27" charset="0"/>
        </a:defRPr>
      </a:lvl9pPr>
    </p:titleStyle>
    <p:bodyStyle>
      <a:lvl1pPr marL="1193889" indent="-1193889" algn="l" defTabSz="3187104" rtl="0" eaLnBrk="0" fontAlgn="base" hangingPunct="0">
        <a:spcBef>
          <a:spcPct val="20000"/>
        </a:spcBef>
        <a:spcAft>
          <a:spcPct val="0"/>
        </a:spcAft>
        <a:buChar char="•"/>
        <a:defRPr sz="11200">
          <a:solidFill>
            <a:schemeClr val="tx1"/>
          </a:solidFill>
          <a:latin typeface="+mn-lt"/>
          <a:ea typeface="+mn-ea"/>
          <a:cs typeface="+mn-cs"/>
        </a:defRPr>
      </a:lvl1pPr>
      <a:lvl2pPr marL="2587325" indent="-994340" algn="l" defTabSz="3187104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2pPr>
      <a:lvl3pPr marL="3979628" indent="-792525" algn="l" defTabSz="3187104" rtl="0" eaLnBrk="0" fontAlgn="base" hangingPunct="0">
        <a:spcBef>
          <a:spcPct val="20000"/>
        </a:spcBef>
        <a:spcAft>
          <a:spcPct val="0"/>
        </a:spcAft>
        <a:buChar char="•"/>
        <a:defRPr sz="8400">
          <a:solidFill>
            <a:schemeClr val="tx1"/>
          </a:solidFill>
          <a:latin typeface="+mn-lt"/>
        </a:defRPr>
      </a:lvl3pPr>
      <a:lvl4pPr marL="5573747" indent="-793658" algn="l" defTabSz="3187104" rtl="0" eaLnBrk="0" fontAlgn="base" hangingPunct="0">
        <a:spcBef>
          <a:spcPct val="20000"/>
        </a:spcBef>
        <a:spcAft>
          <a:spcPct val="0"/>
        </a:spcAft>
        <a:buChar char="–"/>
        <a:defRPr sz="7000">
          <a:solidFill>
            <a:schemeClr val="tx1"/>
          </a:solidFill>
          <a:latin typeface="+mn-lt"/>
        </a:defRPr>
      </a:lvl4pPr>
      <a:lvl5pPr marL="7166732" indent="-795925" algn="l" defTabSz="3187104" rtl="0" eaLnBrk="0" fontAlgn="base" hangingPunct="0">
        <a:spcBef>
          <a:spcPct val="20000"/>
        </a:spcBef>
        <a:spcAft>
          <a:spcPct val="0"/>
        </a:spcAft>
        <a:buChar char="»"/>
        <a:defRPr sz="7000">
          <a:solidFill>
            <a:schemeClr val="tx1"/>
          </a:solidFill>
          <a:latin typeface="+mn-lt"/>
        </a:defRPr>
      </a:lvl5pPr>
      <a:lvl6pPr marL="7493266" indent="-795925" algn="l" defTabSz="3187104" rtl="0" fontAlgn="base">
        <a:spcBef>
          <a:spcPct val="20000"/>
        </a:spcBef>
        <a:spcAft>
          <a:spcPct val="0"/>
        </a:spcAft>
        <a:buChar char="»"/>
        <a:defRPr sz="7000">
          <a:solidFill>
            <a:schemeClr val="tx1"/>
          </a:solidFill>
          <a:latin typeface="+mn-lt"/>
        </a:defRPr>
      </a:lvl6pPr>
      <a:lvl7pPr marL="7819799" indent="-795925" algn="l" defTabSz="3187104" rtl="0" fontAlgn="base">
        <a:spcBef>
          <a:spcPct val="20000"/>
        </a:spcBef>
        <a:spcAft>
          <a:spcPct val="0"/>
        </a:spcAft>
        <a:buChar char="»"/>
        <a:defRPr sz="7000">
          <a:solidFill>
            <a:schemeClr val="tx1"/>
          </a:solidFill>
          <a:latin typeface="+mn-lt"/>
        </a:defRPr>
      </a:lvl7pPr>
      <a:lvl8pPr marL="8146332" indent="-795925" algn="l" defTabSz="3187104" rtl="0" fontAlgn="base">
        <a:spcBef>
          <a:spcPct val="20000"/>
        </a:spcBef>
        <a:spcAft>
          <a:spcPct val="0"/>
        </a:spcAft>
        <a:buChar char="»"/>
        <a:defRPr sz="7000">
          <a:solidFill>
            <a:schemeClr val="tx1"/>
          </a:solidFill>
          <a:latin typeface="+mn-lt"/>
        </a:defRPr>
      </a:lvl8pPr>
      <a:lvl9pPr marL="8472866" indent="-795925" algn="l" defTabSz="3187104" rtl="0" fontAlgn="base">
        <a:spcBef>
          <a:spcPct val="20000"/>
        </a:spcBef>
        <a:spcAft>
          <a:spcPct val="0"/>
        </a:spcAft>
        <a:buChar char="»"/>
        <a:defRPr sz="7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6533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3067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9601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6134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2668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9201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85735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12269" algn="l" defTabSz="65306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2.png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10" Type="http://schemas.openxmlformats.org/officeDocument/2006/relationships/chart" Target="../charts/chart6.xml"/><Relationship Id="rId4" Type="http://schemas.openxmlformats.org/officeDocument/2006/relationships/image" Target="../media/image3.tiff"/><Relationship Id="rId9" Type="http://schemas.openxmlformats.org/officeDocument/2006/relationships/chart" Target="../charts/char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3158" y="521697"/>
            <a:ext cx="26841696" cy="2553570"/>
          </a:xfrm>
          <a:prstGeom prst="rect">
            <a:avLst/>
          </a:prstGeom>
          <a:noFill/>
        </p:spPr>
        <p:txBody>
          <a:bodyPr wrap="square" lIns="63789" tIns="31894" rIns="63789" bIns="31894" rtlCol="0" anchor="ctr" anchorCtr="0">
            <a:noAutofit/>
          </a:bodyPr>
          <a:lstStyle/>
          <a:p>
            <a:pPr>
              <a:spcAft>
                <a:spcPts val="349"/>
              </a:spcAft>
            </a:pPr>
            <a:r>
              <a:rPr lang="en-US" sz="6700" b="1" dirty="0">
                <a:solidFill>
                  <a:schemeClr val="bg1"/>
                </a:solidFill>
                <a:latin typeface="Arial"/>
                <a:cs typeface="Arial"/>
              </a:rPr>
              <a:t>Bullying Trends in the United States: A Meta-Regression</a:t>
            </a:r>
          </a:p>
          <a:p>
            <a:r>
              <a:rPr lang="en-US" sz="3300" b="1" dirty="0">
                <a:solidFill>
                  <a:schemeClr val="bg1"/>
                </a:solidFill>
                <a:latin typeface="Arial"/>
                <a:cs typeface="Arial"/>
              </a:rPr>
              <a:t>Reeve Kennedy MSW, MA, Department of Sociology, University of New Hampshire, </a:t>
            </a:r>
            <a:r>
              <a:rPr lang="en-US" sz="3600" dirty="0" err="1">
                <a:solidFill>
                  <a:schemeClr val="bg1"/>
                </a:solidFill>
                <a:cs typeface="Times New Roman" pitchFamily="27" charset="0"/>
              </a:rPr>
              <a:t>reeve.kennedy@unh.edu</a:t>
            </a:r>
            <a:endParaRPr lang="en-US" sz="3600" dirty="0">
              <a:solidFill>
                <a:schemeClr val="bg1"/>
              </a:solidFill>
              <a:cs typeface="Times New Roman" pitchFamily="27" charset="0"/>
            </a:endParaRPr>
          </a:p>
          <a:p>
            <a:endParaRPr lang="en-US" sz="33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9910" y="3646210"/>
            <a:ext cx="7383798" cy="954444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Introduction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249" y="14378000"/>
            <a:ext cx="7383798" cy="1149254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Objectives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01850" y="3553668"/>
            <a:ext cx="7389845" cy="970113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Methods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01849" y="13535478"/>
            <a:ext cx="7389845" cy="1077791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Analysis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695604" y="3577167"/>
            <a:ext cx="7401878" cy="946614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Results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695022" y="17816299"/>
            <a:ext cx="7402460" cy="1104268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>
                <a:latin typeface="Arial"/>
                <a:cs typeface="Arial"/>
              </a:rPr>
              <a:t>References</a:t>
            </a:r>
            <a:endParaRPr lang="en-US" sz="3300" b="1" dirty="0">
              <a:latin typeface="Arial"/>
              <a:cs typeface="Arial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040219" y="4600654"/>
            <a:ext cx="7294000" cy="942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18554" tIns="321340" rIns="318554" bIns="32134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Findings from multiple studies show varying trends for bullying in the US, with some showing a decline and others showing no 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Inconsistent rates from study to study, even for the same year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Studies consistently show cyberbullying is on the rise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Possible variation by gender and age</a:t>
            </a:r>
          </a:p>
          <a:p>
            <a:pPr marL="669433" lvl="1" indent="-342900">
              <a:buFont typeface="Arial" panose="020B0604020202020204" pitchFamily="34" charset="0"/>
              <a:buChar char="•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669433" lvl="1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Studies show bullying among males might be declining, while bullying among females might be increasing</a:t>
            </a:r>
          </a:p>
          <a:p>
            <a:pPr marL="669433" lvl="1" indent="-342900">
              <a:buFont typeface="Arial" panose="020B0604020202020204" pitchFamily="34" charset="0"/>
              <a:buChar char="•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669433" lvl="1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Variation in rates by age – higher rates among younger adolescents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86082" y="15431733"/>
            <a:ext cx="7402460" cy="6157280"/>
          </a:xfrm>
          <a:prstGeom prst="rect">
            <a:avLst/>
          </a:prstGeom>
        </p:spPr>
        <p:txBody>
          <a:bodyPr wrap="square" lIns="191366" tIns="191366" rIns="191366" bIns="191366">
            <a:spAutoFit/>
          </a:bodyPr>
          <a:lstStyle/>
          <a:p>
            <a:pPr marL="549497" indent="-514350" defTabSz="2649684">
              <a:spcBef>
                <a:spcPct val="50000"/>
              </a:spcBef>
              <a:buFont typeface="+mj-lt"/>
              <a:buAutoNum type="arabicPeriod"/>
            </a:pPr>
            <a:r>
              <a:rPr lang="en-US" sz="3000" dirty="0"/>
              <a:t>Identify factors that help explain variations in trends of bullying involvement</a:t>
            </a:r>
          </a:p>
          <a:p>
            <a:pPr marL="549497" indent="-514350" defTabSz="2649684">
              <a:spcBef>
                <a:spcPct val="50000"/>
              </a:spcBef>
              <a:buFont typeface="+mj-lt"/>
              <a:buAutoNum type="arabicPeriod"/>
            </a:pPr>
            <a:r>
              <a:rPr lang="en-US" sz="3000" dirty="0"/>
              <a:t>Establish the trends of bullying behaviors over the past 20 years </a:t>
            </a:r>
          </a:p>
          <a:p>
            <a:pPr marL="876030" lvl="1" indent="-514350" defTabSz="2649684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sz="3000" dirty="0"/>
              <a:t>FTF bullying victimization &amp; perpetration, cyberbullying, verbal bullying, physical bullying, relational bullying</a:t>
            </a:r>
          </a:p>
          <a:p>
            <a:pPr marL="549497" indent="-514350" defTabSz="2649684">
              <a:spcBef>
                <a:spcPct val="50000"/>
              </a:spcBef>
              <a:buFont typeface="+mj-lt"/>
              <a:buAutoNum type="arabicPeriod"/>
            </a:pPr>
            <a:r>
              <a:rPr lang="en-US" sz="3000" dirty="0"/>
              <a:t>Determine differences by gender and grade</a:t>
            </a: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4695022" y="18726245"/>
            <a:ext cx="7371359" cy="2957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18554" tIns="321340" rIns="318554" bIns="321340">
            <a:spAutoFit/>
          </a:bodyPr>
          <a:lstStyle/>
          <a:p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Chester, Kayleigh L. et al. 2015. “Cross-National Time Trends in Bullying Victimization in 33 Countries among Children Aged 11, 13, and 15 from 2002 to 2010.”  </a:t>
            </a:r>
            <a:r>
              <a:rPr lang="en-US" sz="1000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European Journal of Public Health, 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25: 61-64. </a:t>
            </a:r>
          </a:p>
          <a:p>
            <a:endParaRPr lang="en-US" sz="1000" dirty="0">
              <a:solidFill>
                <a:schemeClr val="accent6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Perlus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Jessamyn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G., Ashley Brooks-Russell, Jing Wang, and Ronald J. </a:t>
            </a:r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Iannotti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. 2014. “Trends in Bullying, Physical Fighting, and Weapon Carrying Among 6</a:t>
            </a:r>
            <a:r>
              <a:rPr lang="en-US" sz="1000" baseline="30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th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- through 10</a:t>
            </a:r>
            <a:r>
              <a:rPr lang="en-US" sz="1000" baseline="30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th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-grade Students from 1998 to 2010: Findings from a National Study.” </a:t>
            </a:r>
            <a:r>
              <a:rPr lang="en-US" sz="1000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American Journal of Public Health,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 104: 1100-1106. doi:10.2105/AJPH.2013.301761</a:t>
            </a:r>
          </a:p>
          <a:p>
            <a:endParaRPr lang="en-US" sz="1000" dirty="0">
              <a:solidFill>
                <a:schemeClr val="accent6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Rajan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Sonali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, Rachel </a:t>
            </a:r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Namdar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, and Kelly V. </a:t>
            </a:r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Ruggles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. 2015. “Aggressive and Violent Behaviors in the School Environment Among a Nationally Representative Sample of Adolescent Youth.” </a:t>
            </a:r>
            <a:r>
              <a:rPr lang="en-US" sz="1000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Journal of School Health, 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85: 446-457.</a:t>
            </a:r>
          </a:p>
          <a:p>
            <a:endParaRPr lang="en-US" sz="1000" dirty="0">
              <a:solidFill>
                <a:schemeClr val="accent6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Schneider, Shari Kessel, Lydia O’Donnell, and Erin Smith. 2015. “Trends in Cyberbullying and School Bullying Victimization in a Regional Census of High School Students.” </a:t>
            </a:r>
            <a:r>
              <a:rPr lang="en-US" sz="1000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Journal of School Health, 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85: 611-620. </a:t>
            </a:r>
          </a:p>
          <a:p>
            <a:endParaRPr lang="en-US" sz="1000" dirty="0">
              <a:solidFill>
                <a:schemeClr val="accent6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  <a:p>
            <a:r>
              <a:rPr lang="en-US" sz="1000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Shetgiri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, Rashmi, Hua Lin, and Glenn Flores. 2013. “Trends in Risk and Protective Factors for Child Bullying Perpetration in the United States.” </a:t>
            </a:r>
            <a:r>
              <a:rPr lang="en-US" sz="1000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Child Psychiatry and Human Development, </a:t>
            </a:r>
            <a:r>
              <a:rPr lang="en-US" sz="1000" dirty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44: 89-104. DOI 10.1007/s10578-012-0312-3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4847143" y="4419058"/>
            <a:ext cx="7277854" cy="8196300"/>
          </a:xfrm>
          <a:prstGeom prst="rect">
            <a:avLst/>
          </a:prstGeom>
          <a:noFill/>
        </p:spPr>
        <p:txBody>
          <a:bodyPr wrap="square" lIns="191366" tIns="191366" rIns="191366" bIns="191366" rtlCol="0">
            <a:spAutoFit/>
          </a:bodyPr>
          <a:lstStyle/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FTF bullying victimization significantly decreasing for males, increasing for females (only when controlling for grade)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Younger adolescents experience more bullying than older adolescents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Trends vary by grade, gender, and         grade x gender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Cyberbullying increasing over time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FTF bullying perpetration, verbal bullying and physical bullying all decreasing over time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Wording of questions, time frame, grade, sample type, sample location, aspects of bullying definition all significantly impact reported rates of bullying from study to study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373684" y="12475610"/>
            <a:ext cx="3694360" cy="817357"/>
          </a:xfrm>
          <a:prstGeom prst="rect">
            <a:avLst/>
          </a:prstGeom>
          <a:noFill/>
        </p:spPr>
        <p:txBody>
          <a:bodyPr wrap="square" lIns="191366" tIns="191366" rIns="191366" bIns="191366" rtlCol="0">
            <a:spAutoFit/>
          </a:bodyPr>
          <a:lstStyle/>
          <a:p>
            <a:pPr defTabSz="3187104">
              <a:spcBef>
                <a:spcPct val="30000"/>
              </a:spcBef>
            </a:pPr>
            <a:r>
              <a:rPr lang="en-US" sz="2800" dirty="0"/>
              <a:t>Flow Diagram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3757" y="1207536"/>
            <a:ext cx="5103206" cy="119433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4722537" y="12423264"/>
            <a:ext cx="7402460" cy="1104268"/>
          </a:xfrm>
          <a:prstGeom prst="rect">
            <a:avLst/>
          </a:prstGeom>
          <a:solidFill>
            <a:srgbClr val="87212E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191366" tIns="191366" rIns="191366" bIns="191366" rtlCol="0" anchor="ctr" anchorCtr="0">
            <a:normAutofit/>
          </a:bodyPr>
          <a:lstStyle/>
          <a:p>
            <a:pPr algn="ctr">
              <a:spcAft>
                <a:spcPts val="0"/>
              </a:spcAft>
            </a:pPr>
            <a:r>
              <a:rPr lang="en-US" sz="3300" b="1" dirty="0">
                <a:latin typeface="Arial"/>
                <a:cs typeface="Arial"/>
              </a:rPr>
              <a:t>Conclusions/Future Directions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33678" y="4512118"/>
            <a:ext cx="7277854" cy="2372735"/>
          </a:xfrm>
          <a:prstGeom prst="rect">
            <a:avLst/>
          </a:prstGeom>
        </p:spPr>
        <p:txBody>
          <a:bodyPr wrap="square" lIns="63789" tIns="31894" rIns="63789" bIns="31894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Systematic search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Pre-defined inclusion and exclusion criteria based on previous literature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Data extraction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Intra-Rater Reliability check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479068" y="14563375"/>
            <a:ext cx="7989887" cy="6857472"/>
          </a:xfrm>
          <a:prstGeom prst="rect">
            <a:avLst/>
          </a:prstGeom>
          <a:noFill/>
        </p:spPr>
        <p:txBody>
          <a:bodyPr wrap="square" lIns="191366" tIns="191366" rIns="191366" bIns="191366" rtlCol="0">
            <a:spAutoFit/>
          </a:bodyPr>
          <a:lstStyle/>
          <a:p>
            <a:pPr algn="ctr" defTabSz="3187104">
              <a:spcBef>
                <a:spcPct val="30000"/>
              </a:spcBef>
            </a:pPr>
            <a:r>
              <a:rPr lang="en-US" sz="2800" dirty="0">
                <a:latin typeface="+mn-lt"/>
              </a:rPr>
              <a:t>Meta-Regressions:</a:t>
            </a:r>
          </a:p>
          <a:p>
            <a:pPr marL="228600" lvl="1" indent="0" algn="ctr">
              <a:buNone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Random Effects Models, Restricted Maximum Likelihood, Knapp Hartung</a:t>
            </a:r>
          </a:p>
          <a:p>
            <a:pPr marL="228600" lvl="1" indent="0" algn="ctr">
              <a:buNone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685800" lvl="1" indent="-457200">
              <a:buFont typeface="+mj-lt"/>
              <a:buAutoNum type="arabicPeriod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Univariate meta-regressions to determine significance of covariates</a:t>
            </a:r>
          </a:p>
          <a:p>
            <a:pPr marL="685800" lvl="1" indent="-457200">
              <a:buFont typeface="+mj-lt"/>
              <a:buAutoNum type="arabicPeriod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685800" lvl="1" indent="-457200">
              <a:buFont typeface="+mj-lt"/>
              <a:buAutoNum type="arabicPeriod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Multivariate meta-regression by bullying type - rates per year</a:t>
            </a:r>
          </a:p>
          <a:p>
            <a:pPr marL="685800" lvl="1" indent="-457200">
              <a:buFont typeface="+mj-lt"/>
              <a:buAutoNum type="arabicPeriod"/>
            </a:pPr>
            <a:endParaRPr lang="en-US" sz="3000" dirty="0">
              <a:latin typeface="+mn-lt"/>
              <a:cs typeface="Arial" panose="020B0604020202020204" pitchFamily="34" charset="0"/>
            </a:endParaRPr>
          </a:p>
          <a:p>
            <a:pPr marL="685800" lvl="1" indent="-457200">
              <a:buFont typeface="+mj-lt"/>
              <a:buAutoNum type="arabicPeriod"/>
            </a:pPr>
            <a:r>
              <a:rPr lang="en-US" sz="3000" dirty="0">
                <a:latin typeface="+mn-lt"/>
                <a:cs typeface="Arial" panose="020B0604020202020204" pitchFamily="34" charset="0"/>
              </a:rPr>
              <a:t>Multivariate meta-regression for each bullying type per year - Subgroups by Gender and Grade</a:t>
            </a:r>
          </a:p>
          <a:p>
            <a:pPr defTabSz="3187104">
              <a:spcBef>
                <a:spcPct val="30000"/>
              </a:spcBef>
            </a:pPr>
            <a:endParaRPr lang="en-US" sz="2500" dirty="0"/>
          </a:p>
        </p:txBody>
      </p:sp>
      <p:sp>
        <p:nvSpPr>
          <p:cNvPr id="50" name="TextBox 49"/>
          <p:cNvSpPr txBox="1"/>
          <p:nvPr/>
        </p:nvSpPr>
        <p:spPr>
          <a:xfrm>
            <a:off x="24721003" y="13360570"/>
            <a:ext cx="7587797" cy="4670719"/>
          </a:xfrm>
          <a:prstGeom prst="rect">
            <a:avLst/>
          </a:prstGeom>
          <a:noFill/>
        </p:spPr>
        <p:txBody>
          <a:bodyPr wrap="square" lIns="191366" tIns="191366" rIns="191366" bIns="191366" rtlCol="0">
            <a:spAutoFit/>
          </a:bodyPr>
          <a:lstStyle/>
          <a:p>
            <a:pPr marL="457200" indent="-457200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More research needs to explore why bullying is decreasing among males and increasing among females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Consistent trends regarding grade/age can guide implementation of prevention programs</a:t>
            </a:r>
          </a:p>
          <a:p>
            <a:pPr marL="398678" indent="-398678" defTabSz="3187104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900" dirty="0"/>
              <a:t>The influence of methodological and survey features need to be taken into consideration when designing studies and when making comparisons across studies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DB194D57-D631-2640-8C52-D12BB727AB2B}"/>
              </a:ext>
            </a:extLst>
          </p:cNvPr>
          <p:cNvSpPr txBox="1"/>
          <p:nvPr/>
        </p:nvSpPr>
        <p:spPr>
          <a:xfrm>
            <a:off x="8979494" y="6408293"/>
            <a:ext cx="1847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36" name="Picture 135">
            <a:extLst>
              <a:ext uri="{FF2B5EF4-FFF2-40B4-BE49-F238E27FC236}">
                <a16:creationId xmlns:a16="http://schemas.microsoft.com/office/drawing/2014/main" id="{A19B5609-EBD5-2F4A-9DF4-788DC6DEA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4046" y="7101237"/>
            <a:ext cx="7124974" cy="6191345"/>
          </a:xfrm>
          <a:prstGeom prst="rect">
            <a:avLst/>
          </a:prstGeom>
        </p:spPr>
      </p:pic>
      <p:graphicFrame>
        <p:nvGraphicFramePr>
          <p:cNvPr id="142" name="Chart 141">
            <a:extLst>
              <a:ext uri="{FF2B5EF4-FFF2-40B4-BE49-F238E27FC236}">
                <a16:creationId xmlns:a16="http://schemas.microsoft.com/office/drawing/2014/main" id="{45FD36F5-050F-4C32-88B0-8202345849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8505948"/>
              </p:ext>
            </p:extLst>
          </p:nvPr>
        </p:nvGraphicFramePr>
        <p:xfrm>
          <a:off x="16667478" y="4711024"/>
          <a:ext cx="3294995" cy="26223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3" name="Rectangle 4">
            <a:extLst>
              <a:ext uri="{FF2B5EF4-FFF2-40B4-BE49-F238E27FC236}">
                <a16:creationId xmlns:a16="http://schemas.microsoft.com/office/drawing/2014/main" id="{B41AF2CB-93A6-D441-96DC-7DFB35B4A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7132" y="7109157"/>
            <a:ext cx="329184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0C1F9BBA-2B8F-1649-A9FF-D4188FAFF381}"/>
              </a:ext>
            </a:extLst>
          </p:cNvPr>
          <p:cNvSpPr txBox="1"/>
          <p:nvPr/>
        </p:nvSpPr>
        <p:spPr>
          <a:xfrm>
            <a:off x="17419764" y="3754100"/>
            <a:ext cx="609955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Significant Face-to-Face (FTF) Bullying Victimization</a:t>
            </a:r>
          </a:p>
          <a:p>
            <a:pPr algn="ctr"/>
            <a:r>
              <a:rPr lang="en-US" dirty="0"/>
              <a:t>Trends (p&lt;.05+)</a:t>
            </a:r>
          </a:p>
        </p:txBody>
      </p:sp>
      <p:graphicFrame>
        <p:nvGraphicFramePr>
          <p:cNvPr id="146" name="Chart 145">
            <a:extLst>
              <a:ext uri="{FF2B5EF4-FFF2-40B4-BE49-F238E27FC236}">
                <a16:creationId xmlns:a16="http://schemas.microsoft.com/office/drawing/2014/main" id="{7F246A04-264B-4F4C-B9D0-6A769ABD7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8217430"/>
              </p:ext>
            </p:extLst>
          </p:nvPr>
        </p:nvGraphicFramePr>
        <p:xfrm>
          <a:off x="19900562" y="4492764"/>
          <a:ext cx="4132926" cy="3685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48" name="Chart 147">
            <a:extLst>
              <a:ext uri="{FF2B5EF4-FFF2-40B4-BE49-F238E27FC236}">
                <a16:creationId xmlns:a16="http://schemas.microsoft.com/office/drawing/2014/main" id="{2CAB9302-6E47-0846-9D05-5A34431DF8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6473785"/>
              </p:ext>
            </p:extLst>
          </p:nvPr>
        </p:nvGraphicFramePr>
        <p:xfrm>
          <a:off x="17552158" y="8637776"/>
          <a:ext cx="5577239" cy="39814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49" name="TextBox 148">
            <a:extLst>
              <a:ext uri="{FF2B5EF4-FFF2-40B4-BE49-F238E27FC236}">
                <a16:creationId xmlns:a16="http://schemas.microsoft.com/office/drawing/2014/main" id="{4EF6706E-A3F6-BF4E-873C-D75BA658BBDA}"/>
              </a:ext>
            </a:extLst>
          </p:cNvPr>
          <p:cNvSpPr txBox="1"/>
          <p:nvPr/>
        </p:nvSpPr>
        <p:spPr>
          <a:xfrm>
            <a:off x="18304881" y="13267498"/>
            <a:ext cx="515564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Bullying Subtype Significant Trends (p&lt;.05+)</a:t>
            </a:r>
          </a:p>
        </p:txBody>
      </p:sp>
      <p:graphicFrame>
        <p:nvGraphicFramePr>
          <p:cNvPr id="153" name="Chart 152">
            <a:extLst>
              <a:ext uri="{FF2B5EF4-FFF2-40B4-BE49-F238E27FC236}">
                <a16:creationId xmlns:a16="http://schemas.microsoft.com/office/drawing/2014/main" id="{72C3021E-97E1-47AE-9E5E-0B1B958D7C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0901896"/>
              </p:ext>
            </p:extLst>
          </p:nvPr>
        </p:nvGraphicFramePr>
        <p:xfrm>
          <a:off x="16728236" y="13841776"/>
          <a:ext cx="3694360" cy="2622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55" name="Chart 154">
            <a:extLst>
              <a:ext uri="{FF2B5EF4-FFF2-40B4-BE49-F238E27FC236}">
                <a16:creationId xmlns:a16="http://schemas.microsoft.com/office/drawing/2014/main" id="{438F95E7-396E-FF4A-A27F-6FC72C83B1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3442801"/>
              </p:ext>
            </p:extLst>
          </p:nvPr>
        </p:nvGraphicFramePr>
        <p:xfrm>
          <a:off x="17143048" y="16781733"/>
          <a:ext cx="6395461" cy="3999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56" name="Chart 155">
            <a:extLst>
              <a:ext uri="{FF2B5EF4-FFF2-40B4-BE49-F238E27FC236}">
                <a16:creationId xmlns:a16="http://schemas.microsoft.com/office/drawing/2014/main" id="{86AC3451-0DA8-4113-A980-7C15B817B5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7963704"/>
              </p:ext>
            </p:extLst>
          </p:nvPr>
        </p:nvGraphicFramePr>
        <p:xfrm>
          <a:off x="20232781" y="13841776"/>
          <a:ext cx="3776812" cy="2622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8"/>
          </p:nvPr>
        </p:nvSpPr>
        <p:spPr/>
        <p:txBody>
          <a:bodyPr>
            <a:normAutofit fontScale="62500" lnSpcReduction="20000"/>
          </a:bodyPr>
          <a:lstStyle/>
          <a:p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3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-1" y="660400"/>
            <a:ext cx="32918400" cy="21955125"/>
          </a:xfrm>
          <a:prstGeom prst="rect">
            <a:avLst/>
          </a:prstGeom>
          <a:solidFill>
            <a:schemeClr val="accent3">
              <a:lumMod val="95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197" tIns="38098" rIns="76197" bIns="38098"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727259" y="1566969"/>
            <a:ext cx="25463882" cy="7909854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pPr algn="ctr"/>
            <a:r>
              <a:rPr lang="en-US" sz="9600" b="1" dirty="0">
                <a:solidFill>
                  <a:srgbClr val="002060"/>
                </a:solidFill>
              </a:rPr>
              <a:t>This poster template provided courtesy of </a:t>
            </a:r>
          </a:p>
          <a:p>
            <a:pPr algn="ctr"/>
            <a:r>
              <a:rPr lang="en-US" sz="9600" b="1" dirty="0">
                <a:solidFill>
                  <a:srgbClr val="002060"/>
                </a:solidFill>
              </a:rPr>
              <a:t>UNH ESRC Poster Printing Services</a:t>
            </a:r>
          </a:p>
          <a:p>
            <a:pPr algn="ctr"/>
            <a:endParaRPr lang="en-US" sz="8000" dirty="0">
              <a:solidFill>
                <a:schemeClr val="tx2"/>
              </a:solidFill>
            </a:endParaRPr>
          </a:p>
          <a:p>
            <a:pPr algn="ctr"/>
            <a:endParaRPr lang="en-US" sz="8000" dirty="0">
              <a:solidFill>
                <a:schemeClr val="tx2"/>
              </a:solidFill>
            </a:endParaRPr>
          </a:p>
          <a:p>
            <a:pPr algn="ctr"/>
            <a:r>
              <a:rPr lang="en-US" sz="9600" dirty="0">
                <a:solidFill>
                  <a:srgbClr val="002060"/>
                </a:solidFill>
              </a:rPr>
              <a:t>Trust us to make your poster look </a:t>
            </a:r>
            <a:r>
              <a:rPr lang="en-US" sz="9600" b="1" dirty="0">
                <a:solidFill>
                  <a:srgbClr val="002060"/>
                </a:solidFill>
              </a:rPr>
              <a:t>GREAT!</a:t>
            </a:r>
          </a:p>
          <a:p>
            <a:pPr algn="ctr"/>
            <a:endParaRPr lang="en-US" sz="61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000" y="18433228"/>
            <a:ext cx="2732089" cy="284792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713610" y="11762524"/>
            <a:ext cx="20065409" cy="3400927"/>
          </a:xfrm>
          <a:prstGeom prst="rect">
            <a:avLst/>
          </a:prstGeom>
          <a:noFill/>
        </p:spPr>
        <p:txBody>
          <a:bodyPr wrap="square" lIns="76197" tIns="38098" rIns="76197" bIns="38098" rtlCol="0" anchor="ctr">
            <a:spAutoFit/>
          </a:bodyPr>
          <a:lstStyle/>
          <a:p>
            <a:r>
              <a:rPr lang="en-US" sz="8000" b="1" dirty="0">
                <a:solidFill>
                  <a:srgbClr val="002060"/>
                </a:solidFill>
              </a:rPr>
              <a:t>Website: </a:t>
            </a:r>
            <a:r>
              <a:rPr lang="en-US" sz="8000" dirty="0">
                <a:solidFill>
                  <a:srgbClr val="002060"/>
                </a:solidFill>
              </a:rPr>
              <a:t>http://posters.unh.edu</a:t>
            </a:r>
          </a:p>
          <a:p>
            <a:r>
              <a:rPr lang="en-US" sz="8000" b="1" dirty="0">
                <a:solidFill>
                  <a:srgbClr val="002060"/>
                </a:solidFill>
              </a:rPr>
              <a:t>Poster Guide: </a:t>
            </a:r>
            <a:r>
              <a:rPr lang="en-US" sz="8000" dirty="0">
                <a:solidFill>
                  <a:srgbClr val="002060"/>
                </a:solidFill>
              </a:rPr>
              <a:t>http://goo.gl/1E7TJY</a:t>
            </a:r>
          </a:p>
          <a:p>
            <a:endParaRPr lang="en-US" sz="5600" dirty="0"/>
          </a:p>
        </p:txBody>
      </p:sp>
      <p:sp>
        <p:nvSpPr>
          <p:cNvPr id="25" name="TextBox 24"/>
          <p:cNvSpPr txBox="1"/>
          <p:nvPr/>
        </p:nvSpPr>
        <p:spPr>
          <a:xfrm>
            <a:off x="7847336" y="19268567"/>
            <a:ext cx="25071063" cy="1308046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n-US" sz="8000" b="1" dirty="0">
                <a:solidFill>
                  <a:schemeClr val="accent4">
                    <a:lumMod val="65000"/>
                    <a:lumOff val="35000"/>
                  </a:schemeClr>
                </a:solidFill>
              </a:rPr>
              <a:t>DELETE THIS SLIDE BEFORE PRINTING</a:t>
            </a:r>
          </a:p>
        </p:txBody>
      </p:sp>
    </p:spTree>
    <p:extLst>
      <p:ext uri="{BB962C8B-B14F-4D97-AF65-F5344CB8AC3E}">
        <p14:creationId xmlns:p14="http://schemas.microsoft.com/office/powerpoint/2010/main" val="2258765796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Blank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1001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7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5125</TotalTime>
  <Words>698</Words>
  <Application>Microsoft Macintosh PowerPoint</Application>
  <PresentationFormat>Custom</PresentationFormat>
  <Paragraphs>86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Blank</vt:lpstr>
      <vt:lpstr>PowerPoint Presentation</vt:lpstr>
      <vt:lpstr>PowerPoint Presentation</vt:lpstr>
    </vt:vector>
  </TitlesOfParts>
  <Company>Calvin College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 Alderink</dc:creator>
  <cp:lastModifiedBy>Reeve S Kennedy</cp:lastModifiedBy>
  <cp:revision>138</cp:revision>
  <cp:lastPrinted>2002-12-02T18:20:07Z</cp:lastPrinted>
  <dcterms:created xsi:type="dcterms:W3CDTF">2011-03-15T12:21:07Z</dcterms:created>
  <dcterms:modified xsi:type="dcterms:W3CDTF">2019-03-28T13:27:11Z</dcterms:modified>
</cp:coreProperties>
</file>