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2803763" cy="30275213"/>
  <p:notesSz cx="9144000" cy="6858000"/>
  <p:defaultTextStyle>
    <a:defPPr>
      <a:defRPr lang="en-US"/>
    </a:defPPr>
    <a:lvl1pPr marL="0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7941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5882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3823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1764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39705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7646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5587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3528" algn="l" defTabSz="208794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6" userDrawn="1">
          <p15:clr>
            <a:srgbClr val="A4A3A4"/>
          </p15:clr>
        </p15:guide>
        <p15:guide id="2" pos="134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DD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7" autoAdjust="0"/>
    <p:restoredTop sz="95232" autoAdjust="0"/>
  </p:normalViewPr>
  <p:slideViewPr>
    <p:cSldViewPr snapToGrid="0" snapToObjects="1">
      <p:cViewPr varScale="1">
        <p:scale>
          <a:sx n="19" d="100"/>
          <a:sy n="19" d="100"/>
        </p:scale>
        <p:origin x="1733" y="178"/>
      </p:cViewPr>
      <p:guideLst>
        <p:guide orient="horz" pos="9536"/>
        <p:guide pos="134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NPRC%20RESEARCH\Wet%20Tg\NEW%20METHOD\Data_Analysi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NPRC%20RESEARCH\Wet%20Tg\NEW%20METHOD\Data_Analysi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NPRC%20RESEARCH\Wet%20Tg\NEW%20METHOD\Data_Analysi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600" b="0" i="0" u="none" strike="noStrike" baseline="0" dirty="0">
                <a:effectLst/>
              </a:rPr>
              <a:t>W𝑓</a:t>
            </a:r>
            <a:r>
              <a:rPr lang="en-US" altLang="zh-CN" sz="1600" b="0" i="0" u="none" strike="noStrike" baseline="-25000" dirty="0" err="1">
                <a:effectLst/>
              </a:rPr>
              <a:t>nw</a:t>
            </a:r>
            <a:r>
              <a:rPr lang="en-US" altLang="zh-CN" sz="1600" b="0" i="0" u="none" strike="noStrike" baseline="-25000" dirty="0">
                <a:effectLst/>
              </a:rPr>
              <a:t> </a:t>
            </a:r>
            <a:r>
              <a:rPr lang="en-US" altLang="zh-CN" sz="1600" dirty="0">
                <a:solidFill>
                  <a:schemeClr val="tx1"/>
                </a:solidFill>
              </a:rPr>
              <a:t>for MMA-MA samples with different water content added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0.1274426081784559"/>
          <c:y val="0.1158508326042831"/>
          <c:w val="0.81753999699082203"/>
          <c:h val="0.72470806098015761"/>
        </c:manualLayout>
      </c:layout>
      <c:scatterChart>
        <c:scatterStyle val="lineMarker"/>
        <c:varyColors val="0"/>
        <c:ser>
          <c:idx val="0"/>
          <c:order val="0"/>
          <c:tx>
            <c:v>24wt% water added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1"/>
                </a:solidFill>
              </a:ln>
              <a:effectLst/>
            </c:spPr>
          </c:marker>
          <c:xVal>
            <c:numRef>
              <c:f>'GTMMA-MA IonEX'!$A$8:$A$17</c:f>
              <c:numCache>
                <c:formatCode>General</c:formatCode>
                <c:ptCount val="10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  <c:pt idx="9">
                  <c:v>19</c:v>
                </c:pt>
              </c:numCache>
            </c:numRef>
          </c:xVal>
          <c:yVal>
            <c:numRef>
              <c:f>'GTMMA-MA IonEX'!$H$8:$H$17</c:f>
              <c:numCache>
                <c:formatCode>General</c:formatCode>
                <c:ptCount val="10"/>
                <c:pt idx="0">
                  <c:v>0</c:v>
                </c:pt>
                <c:pt idx="1">
                  <c:v>3.4179244761430819E-2</c:v>
                </c:pt>
                <c:pt idx="2">
                  <c:v>3.5586913555710101E-2</c:v>
                </c:pt>
                <c:pt idx="3">
                  <c:v>3.4648924059726548E-2</c:v>
                </c:pt>
                <c:pt idx="4">
                  <c:v>3.6289210331777594E-2</c:v>
                </c:pt>
                <c:pt idx="5">
                  <c:v>3.6172231908366603E-2</c:v>
                </c:pt>
                <c:pt idx="6">
                  <c:v>3.6990485010860052E-2</c:v>
                </c:pt>
                <c:pt idx="7">
                  <c:v>3.7262927392035967E-2</c:v>
                </c:pt>
                <c:pt idx="8">
                  <c:v>3.8351157140655151E-2</c:v>
                </c:pt>
                <c:pt idx="9">
                  <c:v>3.7885074352854757E-2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58B-4F3B-8220-349B6158785C}"/>
            </c:ext>
          </c:extLst>
        </c:ser>
        <c:ser>
          <c:idx val="1"/>
          <c:order val="1"/>
          <c:tx>
            <c:v>29wt% water added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2"/>
                </a:solidFill>
              </a:ln>
              <a:effectLst/>
            </c:spPr>
          </c:marker>
          <c:xVal>
            <c:numRef>
              <c:f>'GTMMA-MA IonEX'!$A$28:$A$35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</c:numCache>
            </c:numRef>
          </c:xVal>
          <c:yVal>
            <c:numRef>
              <c:f>'GTMMA-MA IonEX'!$O$28:$O$35</c:f>
              <c:numCache>
                <c:formatCode>General</c:formatCode>
                <c:ptCount val="8"/>
                <c:pt idx="0">
                  <c:v>0</c:v>
                </c:pt>
                <c:pt idx="1">
                  <c:v>4.0539774407919407E-2</c:v>
                </c:pt>
                <c:pt idx="2">
                  <c:v>4.102081467584319E-2</c:v>
                </c:pt>
                <c:pt idx="3">
                  <c:v>4.4634989826398352E-2</c:v>
                </c:pt>
                <c:pt idx="4">
                  <c:v>4.3636202814977328E-2</c:v>
                </c:pt>
                <c:pt idx="5">
                  <c:v>4.4591607686143009E-2</c:v>
                </c:pt>
                <c:pt idx="6">
                  <c:v>4.5285249488293641E-2</c:v>
                </c:pt>
                <c:pt idx="7">
                  <c:v>4.5155268380395908E-2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58B-4F3B-8220-349B6158785C}"/>
            </c:ext>
          </c:extLst>
        </c:ser>
        <c:ser>
          <c:idx val="4"/>
          <c:order val="4"/>
          <c:tx>
            <c:v>33wt% water added</c:v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5"/>
                </a:solidFill>
              </a:ln>
              <a:effectLst/>
            </c:spPr>
          </c:marker>
          <c:xVal>
            <c:numRef>
              <c:f>'GTMMA-MA IonEX'!$A$86:$A$94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'GTMMA-MA IonEX'!$H$86:$H$94</c:f>
              <c:numCache>
                <c:formatCode>General</c:formatCode>
                <c:ptCount val="9"/>
                <c:pt idx="0">
                  <c:v>0</c:v>
                </c:pt>
                <c:pt idx="1">
                  <c:v>2.3083303485588229E-2</c:v>
                </c:pt>
                <c:pt idx="2">
                  <c:v>2.8024990293847897E-2</c:v>
                </c:pt>
                <c:pt idx="3">
                  <c:v>3.0533358650744146E-2</c:v>
                </c:pt>
                <c:pt idx="4">
                  <c:v>3.0842483033081056E-2</c:v>
                </c:pt>
                <c:pt idx="5">
                  <c:v>3.0308417029597339E-2</c:v>
                </c:pt>
                <c:pt idx="6">
                  <c:v>3.1375961077472168E-2</c:v>
                </c:pt>
                <c:pt idx="7">
                  <c:v>3.5455805179661397E-2</c:v>
                </c:pt>
                <c:pt idx="8">
                  <c:v>3.6150964732489903E-2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58B-4F3B-8220-349B6158785C}"/>
            </c:ext>
          </c:extLst>
        </c:ser>
        <c:ser>
          <c:idx val="5"/>
          <c:order val="5"/>
          <c:tx>
            <c:v>10wt% water added</c:v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6"/>
                </a:solidFill>
              </a:ln>
              <a:effectLst/>
            </c:spPr>
          </c:marker>
          <c:xVal>
            <c:numRef>
              <c:f>'GTMMA-MA IonEX'!$A$104:$A$113</c:f>
              <c:numCache>
                <c:formatCode>General</c:formatCode>
                <c:ptCount val="10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  <c:pt idx="9">
                  <c:v>19</c:v>
                </c:pt>
              </c:numCache>
            </c:numRef>
          </c:xVal>
          <c:yVal>
            <c:numRef>
              <c:f>'GTMMA-MA IonEX'!$H$104:$H$113</c:f>
              <c:numCache>
                <c:formatCode>General</c:formatCode>
                <c:ptCount val="10"/>
                <c:pt idx="0">
                  <c:v>0</c:v>
                </c:pt>
                <c:pt idx="1">
                  <c:v>2.2534077460515802E-2</c:v>
                </c:pt>
                <c:pt idx="2">
                  <c:v>2.8121565441773778E-2</c:v>
                </c:pt>
                <c:pt idx="3">
                  <c:v>3.1240510851120836E-2</c:v>
                </c:pt>
                <c:pt idx="4">
                  <c:v>3.3045400654311413E-2</c:v>
                </c:pt>
                <c:pt idx="5">
                  <c:v>3.3834898994097598E-2</c:v>
                </c:pt>
                <c:pt idx="6">
                  <c:v>3.4276455191324946E-2</c:v>
                </c:pt>
                <c:pt idx="7">
                  <c:v>3.4686110427191198E-2</c:v>
                </c:pt>
                <c:pt idx="8">
                  <c:v>3.4812088280394948E-2</c:v>
                </c:pt>
                <c:pt idx="9">
                  <c:v>3.512688910434883E-2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E58B-4F3B-8220-349B6158785C}"/>
            </c:ext>
          </c:extLst>
        </c:ser>
        <c:ser>
          <c:idx val="7"/>
          <c:order val="7"/>
          <c:tx>
            <c:v>15wt% water added</c:v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'GTMMA-MA IonEX'!$A$143:$A$152</c:f>
              <c:numCache>
                <c:formatCode>General</c:formatCode>
                <c:ptCount val="10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  <c:pt idx="9">
                  <c:v>19</c:v>
                </c:pt>
              </c:numCache>
            </c:numRef>
          </c:xVal>
          <c:yVal>
            <c:numRef>
              <c:f>'GTMMA-MA IonEX'!$O$143:$O$152</c:f>
              <c:numCache>
                <c:formatCode>General</c:formatCode>
                <c:ptCount val="10"/>
                <c:pt idx="0">
                  <c:v>0</c:v>
                </c:pt>
                <c:pt idx="1">
                  <c:v>1.8947466598269874E-2</c:v>
                </c:pt>
                <c:pt idx="2">
                  <c:v>2.4746187010337956E-2</c:v>
                </c:pt>
                <c:pt idx="3">
                  <c:v>2.7734514010528094E-2</c:v>
                </c:pt>
                <c:pt idx="4">
                  <c:v>3.0020794621985113E-2</c:v>
                </c:pt>
                <c:pt idx="5">
                  <c:v>3.2107126507645488E-2</c:v>
                </c:pt>
                <c:pt idx="6">
                  <c:v>3.3241347300504799E-2</c:v>
                </c:pt>
                <c:pt idx="7">
                  <c:v>3.4523588250277085E-2</c:v>
                </c:pt>
                <c:pt idx="8">
                  <c:v>3.4900070878224769E-2</c:v>
                </c:pt>
                <c:pt idx="9">
                  <c:v>3.6140383029414462E-2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E58B-4F3B-8220-349B6158785C}"/>
            </c:ext>
          </c:extLst>
        </c:ser>
        <c:ser>
          <c:idx val="8"/>
          <c:order val="8"/>
          <c:tx>
            <c:v>Theoretical line (3.76wt%)</c:v>
          </c:tx>
          <c:spPr>
            <a:ln w="25400" cap="flat">
              <a:solidFill>
                <a:schemeClr val="accent3">
                  <a:lumMod val="60000"/>
                </a:schemeClr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'GTMMA-MA IonEX'!$N$83:$N$94</c:f>
              <c:numCache>
                <c:formatCode>General</c:formatCode>
                <c:ptCount val="12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  <c:pt idx="9">
                  <c:v>19</c:v>
                </c:pt>
                <c:pt idx="10">
                  <c:v>21</c:v>
                </c:pt>
                <c:pt idx="11">
                  <c:v>23</c:v>
                </c:pt>
              </c:numCache>
            </c:numRef>
          </c:xVal>
          <c:yVal>
            <c:numRef>
              <c:f>'GTMMA-MA IonEX'!$O$83:$O$94</c:f>
              <c:numCache>
                <c:formatCode>General</c:formatCode>
                <c:ptCount val="12"/>
                <c:pt idx="0">
                  <c:v>3.7600000000000001E-2</c:v>
                </c:pt>
                <c:pt idx="1">
                  <c:v>3.7600000000000001E-2</c:v>
                </c:pt>
                <c:pt idx="2">
                  <c:v>3.7600000000000001E-2</c:v>
                </c:pt>
                <c:pt idx="3">
                  <c:v>3.7600000000000001E-2</c:v>
                </c:pt>
                <c:pt idx="4">
                  <c:v>3.7600000000000001E-2</c:v>
                </c:pt>
                <c:pt idx="5">
                  <c:v>3.7600000000000001E-2</c:v>
                </c:pt>
                <c:pt idx="6">
                  <c:v>3.7600000000000001E-2</c:v>
                </c:pt>
                <c:pt idx="7">
                  <c:v>3.7600000000000001E-2</c:v>
                </c:pt>
                <c:pt idx="8">
                  <c:v>3.7600000000000001E-2</c:v>
                </c:pt>
                <c:pt idx="9">
                  <c:v>3.7600000000000001E-2</c:v>
                </c:pt>
                <c:pt idx="10">
                  <c:v>3.7600000000000001E-2</c:v>
                </c:pt>
                <c:pt idx="11">
                  <c:v>3.7600000000000001E-2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E58B-4F3B-8220-349B61587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2367928"/>
        <c:axId val="502364976"/>
        <c:extLst>
          <c:ext xmlns:c15="http://schemas.microsoft.com/office/drawing/2012/chart" uri="{02D57815-91ED-43cb-92C2-25804820EDAC}">
            <c15:filteredScatterSeries>
              <c15:ser>
                <c:idx val="2"/>
                <c:order val="2"/>
                <c:tx>
                  <c:v>wet3 heat only</c:v>
                </c:tx>
                <c:spPr>
                  <a:ln w="19050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/>
                    </a:solidFill>
                    <a:ln w="9525">
                      <a:solidFill>
                        <a:schemeClr val="accent3"/>
                      </a:solidFill>
                    </a:ln>
                    <a:effectLst/>
                  </c:spPr>
                </c:marker>
                <c:xVal>
                  <c:numRef>
                    <c:extLst>
                      <c:ext uri="{02D57815-91ED-43cb-92C2-25804820EDAC}">
                        <c15:formulaRef>
                          <c15:sqref>'GTMMA-MA IonEX'!$A$47:$A$56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1</c:v>
                      </c:pt>
                      <c:pt idx="1">
                        <c:v>3</c:v>
                      </c:pt>
                      <c:pt idx="2">
                        <c:v>5</c:v>
                      </c:pt>
                      <c:pt idx="3">
                        <c:v>7</c:v>
                      </c:pt>
                      <c:pt idx="4">
                        <c:v>9</c:v>
                      </c:pt>
                      <c:pt idx="5">
                        <c:v>11</c:v>
                      </c:pt>
                      <c:pt idx="6">
                        <c:v>13</c:v>
                      </c:pt>
                      <c:pt idx="7">
                        <c:v>15</c:v>
                      </c:pt>
                      <c:pt idx="8">
                        <c:v>17</c:v>
                      </c:pt>
                      <c:pt idx="9">
                        <c:v>19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'GTMMA-MA IonEX'!$E$47:$E$56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0</c:v>
                      </c:pt>
                      <c:pt idx="1">
                        <c:v>2.3097203117835828E-2</c:v>
                      </c:pt>
                      <c:pt idx="2">
                        <c:v>2.6754824725938871E-2</c:v>
                      </c:pt>
                      <c:pt idx="3">
                        <c:v>2.8177233129090044E-2</c:v>
                      </c:pt>
                      <c:pt idx="4">
                        <c:v>2.8831992552762826E-2</c:v>
                      </c:pt>
                      <c:pt idx="5">
                        <c:v>2.9373862420629927E-2</c:v>
                      </c:pt>
                      <c:pt idx="6">
                        <c:v>2.9486751976435573E-2</c:v>
                      </c:pt>
                      <c:pt idx="7">
                        <c:v>2.975768691036914E-2</c:v>
                      </c:pt>
                      <c:pt idx="8">
                        <c:v>3.0864004557264527E-2</c:v>
                      </c:pt>
                      <c:pt idx="9">
                        <c:v>3.2196101315771164E-2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6-E58B-4F3B-8220-349B6158785C}"/>
                  </c:ext>
                </c:extLst>
              </c15:ser>
            </c15:filteredScatterSeries>
            <c15:filteredScatterSeries>
              <c15:ser>
                <c:idx val="3"/>
                <c:order val="3"/>
                <c:tx>
                  <c:v>wet3_2</c:v>
                </c:tx>
                <c:spPr>
                  <a:ln w="1905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4"/>
                    </a:solidFill>
                    <a:ln w="9525">
                      <a:solidFill>
                        <a:schemeClr val="accent4"/>
                      </a:solidFill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'GTMMA-MA IonEX'!$A$68:$A$76</c15:sqref>
                        </c15:formulaRef>
                      </c:ext>
                    </c:extLst>
                    <c:numCache>
                      <c:formatCode>General</c:formatCode>
                      <c:ptCount val="9"/>
                      <c:pt idx="0">
                        <c:v>1</c:v>
                      </c:pt>
                      <c:pt idx="1">
                        <c:v>3</c:v>
                      </c:pt>
                      <c:pt idx="2">
                        <c:v>5</c:v>
                      </c:pt>
                      <c:pt idx="3">
                        <c:v>7</c:v>
                      </c:pt>
                      <c:pt idx="4">
                        <c:v>9</c:v>
                      </c:pt>
                      <c:pt idx="5">
                        <c:v>11</c:v>
                      </c:pt>
                      <c:pt idx="6">
                        <c:v>13</c:v>
                      </c:pt>
                      <c:pt idx="7">
                        <c:v>15</c:v>
                      </c:pt>
                      <c:pt idx="8">
                        <c:v>17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'GTMMA-MA IonEX'!$E$68:$E$76</c15:sqref>
                        </c15:formulaRef>
                      </c:ext>
                    </c:extLst>
                    <c:numCache>
                      <c:formatCode>General</c:formatCode>
                      <c:ptCount val="9"/>
                      <c:pt idx="0">
                        <c:v>0</c:v>
                      </c:pt>
                      <c:pt idx="1">
                        <c:v>2.7206914280156154E-2</c:v>
                      </c:pt>
                      <c:pt idx="2">
                        <c:v>3.1597815665513361E-2</c:v>
                      </c:pt>
                      <c:pt idx="3">
                        <c:v>3.3293037086442399E-2</c:v>
                      </c:pt>
                      <c:pt idx="4">
                        <c:v>3.4071171509163882E-2</c:v>
                      </c:pt>
                      <c:pt idx="5">
                        <c:v>3.4682562841302257E-2</c:v>
                      </c:pt>
                      <c:pt idx="6">
                        <c:v>3.4793724901691032E-2</c:v>
                      </c:pt>
                      <c:pt idx="7">
                        <c:v>3.515500159795458E-2</c:v>
                      </c:pt>
                      <c:pt idx="8">
                        <c:v>3.6405574777328469E-2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E58B-4F3B-8220-349B6158785C}"/>
                  </c:ext>
                </c:extLst>
              </c15:ser>
            </c15:filteredScatterSeries>
            <c15:filteredScatterSeries>
              <c15:ser>
                <c:idx val="6"/>
                <c:order val="6"/>
                <c:spPr>
                  <a:ln w="19050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'GTMMA-MA IonEX'!$A$124:$A$133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1</c:v>
                      </c:pt>
                      <c:pt idx="1">
                        <c:v>3</c:v>
                      </c:pt>
                      <c:pt idx="2">
                        <c:v>5</c:v>
                      </c:pt>
                      <c:pt idx="3">
                        <c:v>7</c:v>
                      </c:pt>
                      <c:pt idx="4">
                        <c:v>9</c:v>
                      </c:pt>
                      <c:pt idx="5">
                        <c:v>11</c:v>
                      </c:pt>
                      <c:pt idx="6">
                        <c:v>13</c:v>
                      </c:pt>
                      <c:pt idx="7">
                        <c:v>15</c:v>
                      </c:pt>
                      <c:pt idx="8">
                        <c:v>17</c:v>
                      </c:pt>
                      <c:pt idx="9">
                        <c:v>19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'GTMMA-MA IonEX'!$H$124:$H$133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0</c:v>
                      </c:pt>
                      <c:pt idx="1">
                        <c:v>3.3835898299782223E-2</c:v>
                      </c:pt>
                      <c:pt idx="2">
                        <c:v>4.5186990903145242E-2</c:v>
                      </c:pt>
                      <c:pt idx="3">
                        <c:v>4.6049114303025933E-2</c:v>
                      </c:pt>
                      <c:pt idx="4">
                        <c:v>4.8197626865494662E-2</c:v>
                      </c:pt>
                      <c:pt idx="5">
                        <c:v>6.5043490411150262E-2</c:v>
                      </c:pt>
                      <c:pt idx="6">
                        <c:v>6.8751957134407266E-2</c:v>
                      </c:pt>
                      <c:pt idx="7">
                        <c:v>7.5272656079050052E-2</c:v>
                      </c:pt>
                      <c:pt idx="8">
                        <c:v>8.0503864872602346E-2</c:v>
                      </c:pt>
                      <c:pt idx="9">
                        <c:v>8.1702672720410846E-2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E58B-4F3B-8220-349B6158785C}"/>
                  </c:ext>
                </c:extLst>
              </c15:ser>
            </c15:filteredScatterSeries>
          </c:ext>
        </c:extLst>
      </c:scatterChart>
      <c:valAx>
        <c:axId val="502367928"/>
        <c:scaling>
          <c:orientation val="minMax"/>
          <c:max val="19"/>
          <c:min val="1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600" dirty="0">
                    <a:solidFill>
                      <a:schemeClr val="tx1"/>
                    </a:solidFill>
                  </a:rPr>
                  <a:t>The Number</a:t>
                </a:r>
                <a:r>
                  <a:rPr lang="en-US" altLang="zh-CN" sz="1600" baseline="0" dirty="0">
                    <a:solidFill>
                      <a:schemeClr val="tx1"/>
                    </a:solidFill>
                  </a:rPr>
                  <a:t> of </a:t>
                </a:r>
                <a:r>
                  <a:rPr lang="en-US" altLang="zh-CN" sz="1600" dirty="0">
                    <a:solidFill>
                      <a:schemeClr val="tx1"/>
                    </a:solidFill>
                  </a:rPr>
                  <a:t>Heating cycle</a:t>
                </a:r>
              </a:p>
            </c:rich>
          </c:tx>
          <c:layout>
            <c:manualLayout>
              <c:xMode val="edge"/>
              <c:yMode val="edge"/>
              <c:x val="0.35379903889218406"/>
              <c:y val="0.908119411049290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4976"/>
        <c:crosses val="autoZero"/>
        <c:crossBetween val="midCat"/>
      </c:valAx>
      <c:valAx>
        <c:axId val="502364976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600" b="0" i="0" u="none" strike="noStrike" baseline="0" dirty="0">
                    <a:effectLst/>
                  </a:rPr>
                  <a:t>W𝑓</a:t>
                </a:r>
                <a:r>
                  <a:rPr lang="en-US" altLang="zh-CN" sz="1600" b="0" i="0" u="none" strike="noStrike" baseline="-25000" dirty="0" err="1">
                    <a:effectLst/>
                  </a:rPr>
                  <a:t>nw</a:t>
                </a:r>
                <a:endParaRPr lang="en-US" altLang="zh-CN" sz="16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6.0721704265494425E-3"/>
              <c:y val="0.3932849902567298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0.00%" sourceLinked="0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7928"/>
        <c:crosses val="autoZero"/>
        <c:crossBetween val="midCat"/>
        <c:majorUnit val="1.0000000000000002E-2"/>
      </c:valAx>
      <c:spPr>
        <a:noFill/>
        <a:ln w="15875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68120879400716194"/>
          <c:y val="0.40463081143910801"/>
          <c:w val="0.227378172820422"/>
          <c:h val="0.42072204474427072"/>
        </c:manualLayout>
      </c:layout>
      <c:overlay val="0"/>
      <c:spPr>
        <a:noFill/>
        <a:ln w="12700"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920" b="0" i="0" u="none" strike="noStrike" baseline="0" dirty="0">
                <a:effectLst/>
              </a:rPr>
              <a:t>W𝑓</a:t>
            </a:r>
            <a:r>
              <a:rPr lang="en-US" altLang="zh-CN" sz="1920" b="0" i="0" u="none" strike="noStrike" baseline="-25000" dirty="0" err="1">
                <a:effectLst/>
              </a:rPr>
              <a:t>nw</a:t>
            </a:r>
            <a:r>
              <a:rPr lang="en-US" altLang="zh-CN" sz="1920" b="0" i="0" u="none" strike="noStrike" baseline="-25000" dirty="0">
                <a:effectLst/>
              </a:rPr>
              <a:t> </a:t>
            </a:r>
            <a:r>
              <a:rPr lang="en-US" dirty="0"/>
              <a:t>for different polymer samples</a:t>
            </a:r>
          </a:p>
        </c:rich>
      </c:tx>
      <c:layout>
        <c:manualLayout>
          <c:xMode val="edge"/>
          <c:yMode val="edge"/>
          <c:x val="0.2636843275209963"/>
          <c:y val="2.115992068243005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0.14513420406223193"/>
          <c:y val="0.10971728271176541"/>
          <c:w val="0.81753999699082203"/>
          <c:h val="0.72470806098015761"/>
        </c:manualLayout>
      </c:layout>
      <c:scatterChart>
        <c:scatterStyle val="lineMarker"/>
        <c:varyColors val="0"/>
        <c:ser>
          <c:idx val="0"/>
          <c:order val="0"/>
          <c:tx>
            <c:v>STY-BA(hydrophobic)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1"/>
                </a:solidFill>
              </a:ln>
              <a:effectLst/>
            </c:spPr>
          </c:marker>
          <c:xVal>
            <c:numRef>
              <c:f>Sheet1!$A$1:$A$9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Sheet1!$B$1:$B$9</c:f>
              <c:numCache>
                <c:formatCode>General</c:formatCode>
                <c:ptCount val="9"/>
                <c:pt idx="0">
                  <c:v>0</c:v>
                </c:pt>
                <c:pt idx="1">
                  <c:v>6.0955195622308441E-3</c:v>
                </c:pt>
                <c:pt idx="2">
                  <c:v>9.7172921329961876E-3</c:v>
                </c:pt>
                <c:pt idx="3">
                  <c:v>1.1405927223914631E-2</c:v>
                </c:pt>
                <c:pt idx="4">
                  <c:v>1.1780397684554396E-2</c:v>
                </c:pt>
                <c:pt idx="5">
                  <c:v>1.2266785372558266E-2</c:v>
                </c:pt>
                <c:pt idx="6">
                  <c:v>1.230417997946435E-2</c:v>
                </c:pt>
                <c:pt idx="7">
                  <c:v>1.2229387933991785E-2</c:v>
                </c:pt>
                <c:pt idx="8">
                  <c:v>1.2864759502379145E-2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45E-4700-BBFF-EE40FC705927}"/>
            </c:ext>
          </c:extLst>
        </c:ser>
        <c:ser>
          <c:idx val="1"/>
          <c:order val="1"/>
          <c:tx>
            <c:v>MMA-MA(hydrophilic)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2"/>
                </a:solidFill>
              </a:ln>
              <a:effectLst/>
            </c:spPr>
          </c:marker>
          <c:xVal>
            <c:numRef>
              <c:f>Sheet1!$A$12:$A$20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Sheet1!$B$12:$B$20</c:f>
              <c:numCache>
                <c:formatCode>General</c:formatCode>
                <c:ptCount val="9"/>
                <c:pt idx="0">
                  <c:v>0</c:v>
                </c:pt>
                <c:pt idx="1">
                  <c:v>3.4179244761430819E-2</c:v>
                </c:pt>
                <c:pt idx="2">
                  <c:v>3.5586913555710101E-2</c:v>
                </c:pt>
                <c:pt idx="3">
                  <c:v>3.4648924059726548E-2</c:v>
                </c:pt>
                <c:pt idx="4">
                  <c:v>3.6289210331777594E-2</c:v>
                </c:pt>
                <c:pt idx="5">
                  <c:v>3.6172231908366603E-2</c:v>
                </c:pt>
                <c:pt idx="6">
                  <c:v>3.6990485010860052E-2</c:v>
                </c:pt>
                <c:pt idx="7">
                  <c:v>3.7262927392035967E-2</c:v>
                </c:pt>
                <c:pt idx="8">
                  <c:v>3.8351157140655151E-2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45E-4700-BBFF-EE40FC705927}"/>
            </c:ext>
          </c:extLst>
        </c:ser>
        <c:ser>
          <c:idx val="2"/>
          <c:order val="2"/>
          <c:tx>
            <c:v>STY-BA theoretical</c:v>
          </c:tx>
          <c:spPr>
            <a:ln w="25400" cap="rnd">
              <a:solidFill>
                <a:schemeClr val="accent1">
                  <a:lumMod val="75000"/>
                </a:schemeClr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Sheet1!$A$35:$A$43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Sheet1!$B$35:$B$43</c:f>
              <c:numCache>
                <c:formatCode>General</c:formatCode>
                <c:ptCount val="9"/>
                <c:pt idx="0">
                  <c:v>8.0000000000000002E-3</c:v>
                </c:pt>
                <c:pt idx="1">
                  <c:v>8.0000000000000002E-3</c:v>
                </c:pt>
                <c:pt idx="2">
                  <c:v>8.0000000000000002E-3</c:v>
                </c:pt>
                <c:pt idx="3">
                  <c:v>8.0000000000000002E-3</c:v>
                </c:pt>
                <c:pt idx="4">
                  <c:v>8.0000000000000002E-3</c:v>
                </c:pt>
                <c:pt idx="5">
                  <c:v>8.0000000000000002E-3</c:v>
                </c:pt>
                <c:pt idx="6">
                  <c:v>8.0000000000000002E-3</c:v>
                </c:pt>
                <c:pt idx="7">
                  <c:v>8.0000000000000002E-3</c:v>
                </c:pt>
                <c:pt idx="8">
                  <c:v>8.0000000000000002E-3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45E-4700-BBFF-EE40FC705927}"/>
            </c:ext>
          </c:extLst>
        </c:ser>
        <c:ser>
          <c:idx val="3"/>
          <c:order val="3"/>
          <c:tx>
            <c:v>MMA-MA theoretical</c:v>
          </c:tx>
          <c:spPr>
            <a:ln w="25400" cap="rnd">
              <a:solidFill>
                <a:srgbClr val="FFC000"/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Sheet1!$A$25:$A$33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Sheet1!$B$25:$B$33</c:f>
              <c:numCache>
                <c:formatCode>General</c:formatCode>
                <c:ptCount val="9"/>
                <c:pt idx="0">
                  <c:v>3.7600000000000001E-2</c:v>
                </c:pt>
                <c:pt idx="1">
                  <c:v>3.7600000000000001E-2</c:v>
                </c:pt>
                <c:pt idx="2">
                  <c:v>3.7600000000000001E-2</c:v>
                </c:pt>
                <c:pt idx="3">
                  <c:v>3.7600000000000001E-2</c:v>
                </c:pt>
                <c:pt idx="4">
                  <c:v>3.7600000000000001E-2</c:v>
                </c:pt>
                <c:pt idx="5">
                  <c:v>3.7600000000000001E-2</c:v>
                </c:pt>
                <c:pt idx="6">
                  <c:v>3.7600000000000001E-2</c:v>
                </c:pt>
                <c:pt idx="7">
                  <c:v>3.7600000000000001E-2</c:v>
                </c:pt>
                <c:pt idx="8">
                  <c:v>3.7600000000000001E-2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845E-4700-BBFF-EE40FC705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2367928"/>
        <c:axId val="502364976"/>
        <c:extLst/>
      </c:scatterChart>
      <c:valAx>
        <c:axId val="502367928"/>
        <c:scaling>
          <c:orientation val="minMax"/>
          <c:max val="18"/>
          <c:min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The Number of Heating cycle</a:t>
                </a:r>
              </a:p>
            </c:rich>
          </c:tx>
          <c:layout>
            <c:manualLayout>
              <c:xMode val="edge"/>
              <c:yMode val="edge"/>
              <c:x val="0.38506544031748635"/>
              <c:y val="0.9221449909702107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4976"/>
        <c:crosses val="autoZero"/>
        <c:crossBetween val="midCat"/>
        <c:majorUnit val="2"/>
      </c:valAx>
      <c:valAx>
        <c:axId val="502364976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600" b="0" i="0" u="none" strike="noStrike" baseline="0" dirty="0">
                    <a:effectLst/>
                  </a:rPr>
                  <a:t>W𝑓</a:t>
                </a:r>
                <a:r>
                  <a:rPr lang="en-US" altLang="zh-CN" sz="1600" b="0" i="0" u="none" strike="noStrike" baseline="-25000" dirty="0" err="1">
                    <a:effectLst/>
                  </a:rPr>
                  <a:t>nw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2.5911436527190496E-3"/>
              <c:y val="0.3932850931572053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0.00%" sourceLinked="0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7928"/>
        <c:crosses val="autoZero"/>
        <c:crossBetween val="midCat"/>
        <c:majorUnit val="1.0000000000000002E-2"/>
      </c:valAx>
      <c:spPr>
        <a:noFill/>
        <a:ln w="15875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58965290153328709"/>
          <c:y val="0.38128424973626934"/>
          <c:w val="0.24693745416009652"/>
          <c:h val="0.22802284760972022"/>
        </c:manualLayout>
      </c:layout>
      <c:overlay val="0"/>
      <c:spPr>
        <a:noFill/>
        <a:ln w="12700"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 cap="flat" cmpd="sng" algn="ctr">
      <a:noFill/>
      <a:round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600" b="0" i="0" u="none" strike="noStrike" baseline="0" dirty="0">
                <a:effectLst/>
              </a:rPr>
              <a:t>W𝑓</a:t>
            </a:r>
            <a:r>
              <a:rPr lang="en-US" altLang="zh-CN" sz="1600" b="0" i="0" u="none" strike="noStrike" baseline="-25000" dirty="0" err="1">
                <a:effectLst/>
              </a:rPr>
              <a:t>nw</a:t>
            </a:r>
            <a:r>
              <a:rPr lang="en-US" altLang="zh-CN" sz="1600" b="0" i="0" u="none" strike="noStrike" baseline="-25000" dirty="0">
                <a:effectLst/>
              </a:rPr>
              <a:t>  </a:t>
            </a:r>
            <a:r>
              <a:rPr lang="en-US" altLang="zh-CN" sz="1600" baseline="0" dirty="0">
                <a:solidFill>
                  <a:schemeClr val="tx1"/>
                </a:solidFill>
              </a:rPr>
              <a:t>for MMA-MA sample with and without SDS</a:t>
            </a:r>
            <a:endParaRPr lang="en-US" altLang="zh-CN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4283533069107816"/>
          <c:y val="4.95547228512304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0.12483054049558055"/>
          <c:y val="0.15495176543577591"/>
          <c:w val="0.80183246931300345"/>
          <c:h val="0.68836790674867687"/>
        </c:manualLayout>
      </c:layout>
      <c:scatterChart>
        <c:scatterStyle val="lineMarker"/>
        <c:varyColors val="0"/>
        <c:ser>
          <c:idx val="1"/>
          <c:order val="0"/>
          <c:tx>
            <c:v>MMA-MA ion-exchanged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chemeClr val="accent2"/>
                </a:solidFill>
              </a:ln>
              <a:effectLst/>
            </c:spPr>
          </c:marker>
          <c:xVal>
            <c:numRef>
              <c:f>Sheet1!$A$12:$A$20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Sheet1!$B$12:$B$20</c:f>
              <c:numCache>
                <c:formatCode>General</c:formatCode>
                <c:ptCount val="9"/>
                <c:pt idx="0">
                  <c:v>0</c:v>
                </c:pt>
                <c:pt idx="1">
                  <c:v>3.4179244761430819E-2</c:v>
                </c:pt>
                <c:pt idx="2">
                  <c:v>3.5586913555710101E-2</c:v>
                </c:pt>
                <c:pt idx="3">
                  <c:v>3.4648924059726548E-2</c:v>
                </c:pt>
                <c:pt idx="4">
                  <c:v>3.6289210331777594E-2</c:v>
                </c:pt>
                <c:pt idx="5">
                  <c:v>3.6172231908366603E-2</c:v>
                </c:pt>
                <c:pt idx="6">
                  <c:v>3.6990485010860052E-2</c:v>
                </c:pt>
                <c:pt idx="7">
                  <c:v>3.7262927392035967E-2</c:v>
                </c:pt>
                <c:pt idx="8">
                  <c:v>3.8351157140655151E-2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580-4F01-A97E-1F563B7D490D}"/>
            </c:ext>
          </c:extLst>
        </c:ser>
        <c:ser>
          <c:idx val="3"/>
          <c:order val="1"/>
          <c:tx>
            <c:v>MMA-MA theoretical</c:v>
          </c:tx>
          <c:spPr>
            <a:ln w="25400" cap="rnd">
              <a:solidFill>
                <a:srgbClr val="FFC000"/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Sheet1!$A$25:$A$33</c:f>
              <c:numCache>
                <c:formatCode>General</c:formatCode>
                <c:ptCount val="9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</c:numCache>
            </c:numRef>
          </c:xVal>
          <c:yVal>
            <c:numRef>
              <c:f>Sheet1!$B$25:$B$33</c:f>
              <c:numCache>
                <c:formatCode>General</c:formatCode>
                <c:ptCount val="9"/>
                <c:pt idx="0">
                  <c:v>3.7600000000000001E-2</c:v>
                </c:pt>
                <c:pt idx="1">
                  <c:v>3.7600000000000001E-2</c:v>
                </c:pt>
                <c:pt idx="2">
                  <c:v>3.7600000000000001E-2</c:v>
                </c:pt>
                <c:pt idx="3">
                  <c:v>3.7600000000000001E-2</c:v>
                </c:pt>
                <c:pt idx="4">
                  <c:v>3.7600000000000001E-2</c:v>
                </c:pt>
                <c:pt idx="5">
                  <c:v>3.7600000000000001E-2</c:v>
                </c:pt>
                <c:pt idx="6">
                  <c:v>3.7600000000000001E-2</c:v>
                </c:pt>
                <c:pt idx="7">
                  <c:v>3.7600000000000001E-2</c:v>
                </c:pt>
                <c:pt idx="8">
                  <c:v>3.7600000000000001E-2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4580-4F01-A97E-1F563B7D490D}"/>
            </c:ext>
          </c:extLst>
        </c:ser>
        <c:ser>
          <c:idx val="0"/>
          <c:order val="2"/>
          <c:tx>
            <c:v>MMA-MA with SDS</c:v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noFill/>
              <a:ln w="19050">
                <a:solidFill>
                  <a:srgbClr val="FF0000"/>
                </a:solidFill>
              </a:ln>
              <a:effectLst/>
            </c:spPr>
          </c:marker>
          <c:xVal>
            <c:numRef>
              <c:f>Sheet1!$A$45:$A$54</c:f>
              <c:numCache>
                <c:formatCode>General</c:formatCode>
                <c:ptCount val="10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7</c:v>
                </c:pt>
                <c:pt idx="4">
                  <c:v>9</c:v>
                </c:pt>
                <c:pt idx="5">
                  <c:v>11</c:v>
                </c:pt>
                <c:pt idx="6">
                  <c:v>13</c:v>
                </c:pt>
                <c:pt idx="7">
                  <c:v>15</c:v>
                </c:pt>
                <c:pt idx="8">
                  <c:v>17</c:v>
                </c:pt>
                <c:pt idx="9">
                  <c:v>19</c:v>
                </c:pt>
              </c:numCache>
            </c:numRef>
          </c:xVal>
          <c:yVal>
            <c:numRef>
              <c:f>Sheet1!$B$45:$B$54</c:f>
              <c:numCache>
                <c:formatCode>General</c:formatCode>
                <c:ptCount val="10"/>
                <c:pt idx="0">
                  <c:v>0</c:v>
                </c:pt>
                <c:pt idx="1">
                  <c:v>5.9746826234040255E-2</c:v>
                </c:pt>
                <c:pt idx="2">
                  <c:v>6.220295323440847E-2</c:v>
                </c:pt>
                <c:pt idx="3">
                  <c:v>6.300607631415589E-2</c:v>
                </c:pt>
                <c:pt idx="4">
                  <c:v>6.2700286917383219E-2</c:v>
                </c:pt>
                <c:pt idx="5">
                  <c:v>6.23942978657804E-2</c:v>
                </c:pt>
                <c:pt idx="6">
                  <c:v>6.220295323440847E-2</c:v>
                </c:pt>
                <c:pt idx="7">
                  <c:v>6.1590125249591593E-2</c:v>
                </c:pt>
                <c:pt idx="8">
                  <c:v>6.151346543101182E-2</c:v>
                </c:pt>
                <c:pt idx="9">
                  <c:v>6.120670086711763E-2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580-4F01-A97E-1F563B7D49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2367928"/>
        <c:axId val="502364976"/>
        <c:extLst/>
      </c:scatterChart>
      <c:valAx>
        <c:axId val="502367928"/>
        <c:scaling>
          <c:orientation val="minMax"/>
          <c:max val="18"/>
          <c:min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600" dirty="0">
                    <a:solidFill>
                      <a:schemeClr val="tx1"/>
                    </a:solidFill>
                  </a:rPr>
                  <a:t>The number</a:t>
                </a:r>
                <a:r>
                  <a:rPr lang="en-US" altLang="zh-CN" sz="1600" baseline="0" dirty="0">
                    <a:solidFill>
                      <a:schemeClr val="tx1"/>
                    </a:solidFill>
                  </a:rPr>
                  <a:t> of </a:t>
                </a:r>
                <a:r>
                  <a:rPr lang="en-US" altLang="zh-CN" sz="1600" dirty="0">
                    <a:solidFill>
                      <a:schemeClr val="tx1"/>
                    </a:solidFill>
                  </a:rPr>
                  <a:t>Heating cycle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4976"/>
        <c:crosses val="autoZero"/>
        <c:crossBetween val="midCat"/>
      </c:valAx>
      <c:valAx>
        <c:axId val="502364976"/>
        <c:scaling>
          <c:orientation val="minMax"/>
          <c:max val="8.0000000000000016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600" b="0" i="0" u="none" strike="noStrike" baseline="0" dirty="0">
                    <a:effectLst/>
                  </a:rPr>
                  <a:t>W𝑓</a:t>
                </a:r>
                <a:r>
                  <a:rPr lang="en-US" altLang="zh-CN" sz="1600" b="0" i="0" u="none" strike="noStrike" baseline="-25000" dirty="0" err="1">
                    <a:effectLst/>
                  </a:rPr>
                  <a:t>nw</a:t>
                </a:r>
                <a:r>
                  <a:rPr lang="en-US" altLang="zh-CN" sz="1600" b="0" i="0" u="none" strike="noStrike" baseline="-25000" dirty="0">
                    <a:effectLst/>
                  </a:rPr>
                  <a:t> </a:t>
                </a:r>
                <a:endParaRPr lang="en-US" altLang="zh-CN" sz="16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6.0721704265494425E-3"/>
              <c:y val="0.3932849902567298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0.0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02367928"/>
        <c:crosses val="autoZero"/>
        <c:crossBetween val="midCat"/>
        <c:majorUnit val="2.0000000000000004E-2"/>
      </c:valAx>
      <c:spPr>
        <a:noFill/>
        <a:ln w="12700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65857057361694815"/>
          <c:y val="0.65548698245554704"/>
          <c:w val="0.24282616513426622"/>
          <c:h val="0.16724836020690723"/>
        </c:manualLayout>
      </c:layout>
      <c:overlay val="0"/>
      <c:spPr>
        <a:noFill/>
        <a:ln w="12700"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163223-34C3-4687-BFD3-8E8061BAD931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AE338-D0AA-4A8F-A81C-597456257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7404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6DDEE-A1CF-444E-93F5-12B19DF523F4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904C0-E136-48DF-B537-DB2A7E499F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0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C904C0-E136-48DF-B537-DB2A7E499F8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177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283" y="9404941"/>
            <a:ext cx="36383198" cy="64895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0565" y="17155954"/>
            <a:ext cx="29962634" cy="77369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6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3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3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7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84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608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7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14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29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32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1203" y="19454630"/>
            <a:ext cx="36383198" cy="6012994"/>
          </a:xfrm>
        </p:spPr>
        <p:txBody>
          <a:bodyPr anchor="t"/>
          <a:lstStyle>
            <a:lvl1pPr algn="l">
              <a:defRPr sz="1294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81203" y="12831929"/>
            <a:ext cx="36383198" cy="6622701"/>
          </a:xfrm>
        </p:spPr>
        <p:txBody>
          <a:bodyPr anchor="b"/>
          <a:lstStyle>
            <a:lvl1pPr marL="0" indent="0">
              <a:buNone/>
              <a:defRPr sz="6436">
                <a:solidFill>
                  <a:schemeClr val="tx1">
                    <a:tint val="75000"/>
                  </a:schemeClr>
                </a:solidFill>
              </a:defRPr>
            </a:lvl1pPr>
            <a:lvl2pPr marL="147680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3601" indent="0">
              <a:buNone/>
              <a:defRPr sz="5163">
                <a:solidFill>
                  <a:schemeClr val="tx1">
                    <a:tint val="75000"/>
                  </a:schemeClr>
                </a:solidFill>
              </a:defRPr>
            </a:lvl3pPr>
            <a:lvl4pPr marL="4430402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4pPr>
            <a:lvl5pPr marL="5907203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5pPr>
            <a:lvl6pPr marL="7384003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6pPr>
            <a:lvl7pPr marL="8860804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7pPr>
            <a:lvl8pPr marL="10337605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8pPr>
            <a:lvl9pPr marL="11814405" indent="0">
              <a:buNone/>
              <a:defRPr sz="45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599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89374" y="44088281"/>
            <a:ext cx="63410507" cy="124710047"/>
          </a:xfrm>
        </p:spPr>
        <p:txBody>
          <a:bodyPr/>
          <a:lstStyle>
            <a:lvl1pPr>
              <a:defRPr sz="9053"/>
            </a:lvl1pPr>
            <a:lvl2pPr>
              <a:defRPr sz="7780"/>
            </a:lvl2pPr>
            <a:lvl3pPr>
              <a:defRPr sz="6436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13280" y="44088281"/>
            <a:ext cx="63417936" cy="124710047"/>
          </a:xfrm>
        </p:spPr>
        <p:txBody>
          <a:bodyPr/>
          <a:lstStyle>
            <a:lvl1pPr>
              <a:defRPr sz="9053"/>
            </a:lvl1pPr>
            <a:lvl2pPr>
              <a:defRPr sz="7780"/>
            </a:lvl2pPr>
            <a:lvl3pPr>
              <a:defRPr sz="6436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676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0189" y="1212413"/>
            <a:ext cx="38523387" cy="504586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0188" y="6776884"/>
            <a:ext cx="18912429" cy="2824283"/>
          </a:xfrm>
        </p:spPr>
        <p:txBody>
          <a:bodyPr anchor="b"/>
          <a:lstStyle>
            <a:lvl1pPr marL="0" indent="0">
              <a:buNone/>
              <a:defRPr sz="7780" b="1"/>
            </a:lvl1pPr>
            <a:lvl2pPr marL="1476801" indent="0">
              <a:buNone/>
              <a:defRPr sz="6436" b="1"/>
            </a:lvl2pPr>
            <a:lvl3pPr marL="2953601" indent="0">
              <a:buNone/>
              <a:defRPr sz="5800" b="1"/>
            </a:lvl3pPr>
            <a:lvl4pPr marL="4430402" indent="0">
              <a:buNone/>
              <a:defRPr sz="5163" b="1"/>
            </a:lvl4pPr>
            <a:lvl5pPr marL="5907203" indent="0">
              <a:buNone/>
              <a:defRPr sz="5163" b="1"/>
            </a:lvl5pPr>
            <a:lvl6pPr marL="7384003" indent="0">
              <a:buNone/>
              <a:defRPr sz="5163" b="1"/>
            </a:lvl6pPr>
            <a:lvl7pPr marL="8860804" indent="0">
              <a:buNone/>
              <a:defRPr sz="5163" b="1"/>
            </a:lvl7pPr>
            <a:lvl8pPr marL="10337605" indent="0">
              <a:buNone/>
              <a:defRPr sz="5163" b="1"/>
            </a:lvl8pPr>
            <a:lvl9pPr marL="11814405" indent="0">
              <a:buNone/>
              <a:defRPr sz="516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40188" y="9601168"/>
            <a:ext cx="18912429" cy="17443290"/>
          </a:xfrm>
        </p:spPr>
        <p:txBody>
          <a:bodyPr/>
          <a:lstStyle>
            <a:lvl1pPr>
              <a:defRPr sz="7780"/>
            </a:lvl1pPr>
            <a:lvl2pPr>
              <a:defRPr sz="6436"/>
            </a:lvl2pPr>
            <a:lvl3pPr>
              <a:defRPr sz="5800"/>
            </a:lvl3pPr>
            <a:lvl4pPr>
              <a:defRPr sz="5163"/>
            </a:lvl4pPr>
            <a:lvl5pPr>
              <a:defRPr sz="5163"/>
            </a:lvl5pPr>
            <a:lvl6pPr>
              <a:defRPr sz="5163"/>
            </a:lvl6pPr>
            <a:lvl7pPr>
              <a:defRPr sz="5163"/>
            </a:lvl7pPr>
            <a:lvl8pPr>
              <a:defRPr sz="5163"/>
            </a:lvl8pPr>
            <a:lvl9pPr>
              <a:defRPr sz="516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743720" y="6776884"/>
            <a:ext cx="18919858" cy="2824283"/>
          </a:xfrm>
        </p:spPr>
        <p:txBody>
          <a:bodyPr anchor="b"/>
          <a:lstStyle>
            <a:lvl1pPr marL="0" indent="0">
              <a:buNone/>
              <a:defRPr sz="7780" b="1"/>
            </a:lvl1pPr>
            <a:lvl2pPr marL="1476801" indent="0">
              <a:buNone/>
              <a:defRPr sz="6436" b="1"/>
            </a:lvl2pPr>
            <a:lvl3pPr marL="2953601" indent="0">
              <a:buNone/>
              <a:defRPr sz="5800" b="1"/>
            </a:lvl3pPr>
            <a:lvl4pPr marL="4430402" indent="0">
              <a:buNone/>
              <a:defRPr sz="5163" b="1"/>
            </a:lvl4pPr>
            <a:lvl5pPr marL="5907203" indent="0">
              <a:buNone/>
              <a:defRPr sz="5163" b="1"/>
            </a:lvl5pPr>
            <a:lvl6pPr marL="7384003" indent="0">
              <a:buNone/>
              <a:defRPr sz="5163" b="1"/>
            </a:lvl6pPr>
            <a:lvl7pPr marL="8860804" indent="0">
              <a:buNone/>
              <a:defRPr sz="5163" b="1"/>
            </a:lvl7pPr>
            <a:lvl8pPr marL="10337605" indent="0">
              <a:buNone/>
              <a:defRPr sz="5163" b="1"/>
            </a:lvl8pPr>
            <a:lvl9pPr marL="11814405" indent="0">
              <a:buNone/>
              <a:defRPr sz="516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743720" y="9601168"/>
            <a:ext cx="18919858" cy="17443290"/>
          </a:xfrm>
        </p:spPr>
        <p:txBody>
          <a:bodyPr/>
          <a:lstStyle>
            <a:lvl1pPr>
              <a:defRPr sz="7780"/>
            </a:lvl1pPr>
            <a:lvl2pPr>
              <a:defRPr sz="6436"/>
            </a:lvl2pPr>
            <a:lvl3pPr>
              <a:defRPr sz="5800"/>
            </a:lvl3pPr>
            <a:lvl4pPr>
              <a:defRPr sz="5163"/>
            </a:lvl4pPr>
            <a:lvl5pPr>
              <a:defRPr sz="5163"/>
            </a:lvl5pPr>
            <a:lvl6pPr>
              <a:defRPr sz="5163"/>
            </a:lvl6pPr>
            <a:lvl7pPr>
              <a:defRPr sz="5163"/>
            </a:lvl7pPr>
            <a:lvl8pPr>
              <a:defRPr sz="5163"/>
            </a:lvl8pPr>
            <a:lvl9pPr>
              <a:defRPr sz="516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039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65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0192" y="1205402"/>
            <a:ext cx="14082142" cy="5129967"/>
          </a:xfrm>
        </p:spPr>
        <p:txBody>
          <a:bodyPr anchor="b"/>
          <a:lstStyle>
            <a:lvl1pPr algn="l">
              <a:defRPr sz="643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35083" y="1205404"/>
            <a:ext cx="23928492" cy="25839056"/>
          </a:xfrm>
        </p:spPr>
        <p:txBody>
          <a:bodyPr/>
          <a:lstStyle>
            <a:lvl1pPr>
              <a:defRPr sz="10327"/>
            </a:lvl1pPr>
            <a:lvl2pPr>
              <a:defRPr sz="9053"/>
            </a:lvl2pPr>
            <a:lvl3pPr>
              <a:defRPr sz="7780"/>
            </a:lvl3pPr>
            <a:lvl4pPr>
              <a:defRPr sz="6436"/>
            </a:lvl4pPr>
            <a:lvl5pPr>
              <a:defRPr sz="6436"/>
            </a:lvl5pPr>
            <a:lvl6pPr>
              <a:defRPr sz="6436"/>
            </a:lvl6pPr>
            <a:lvl7pPr>
              <a:defRPr sz="6436"/>
            </a:lvl7pPr>
            <a:lvl8pPr>
              <a:defRPr sz="6436"/>
            </a:lvl8pPr>
            <a:lvl9pPr>
              <a:defRPr sz="643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0192" y="6335371"/>
            <a:ext cx="14082142" cy="20709089"/>
          </a:xfrm>
        </p:spPr>
        <p:txBody>
          <a:bodyPr/>
          <a:lstStyle>
            <a:lvl1pPr marL="0" indent="0">
              <a:buNone/>
              <a:defRPr sz="4527"/>
            </a:lvl1pPr>
            <a:lvl2pPr marL="1476801" indent="0">
              <a:buNone/>
              <a:defRPr sz="3890"/>
            </a:lvl2pPr>
            <a:lvl3pPr marL="2953601" indent="0">
              <a:buNone/>
              <a:defRPr sz="3254"/>
            </a:lvl3pPr>
            <a:lvl4pPr marL="4430402" indent="0">
              <a:buNone/>
              <a:defRPr sz="2900"/>
            </a:lvl4pPr>
            <a:lvl5pPr marL="5907203" indent="0">
              <a:buNone/>
              <a:defRPr sz="2900"/>
            </a:lvl5pPr>
            <a:lvl6pPr marL="7384003" indent="0">
              <a:buNone/>
              <a:defRPr sz="2900"/>
            </a:lvl6pPr>
            <a:lvl7pPr marL="8860804" indent="0">
              <a:buNone/>
              <a:defRPr sz="2900"/>
            </a:lvl7pPr>
            <a:lvl8pPr marL="10337605" indent="0">
              <a:buNone/>
              <a:defRPr sz="2900"/>
            </a:lvl8pPr>
            <a:lvl9pPr marL="11814405" indent="0">
              <a:buNone/>
              <a:defRPr sz="2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45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838" y="21192650"/>
            <a:ext cx="25682258" cy="2501912"/>
          </a:xfrm>
        </p:spPr>
        <p:txBody>
          <a:bodyPr anchor="b"/>
          <a:lstStyle>
            <a:lvl1pPr algn="l">
              <a:defRPr sz="643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9838" y="2705146"/>
            <a:ext cx="25682258" cy="18165128"/>
          </a:xfrm>
        </p:spPr>
        <p:txBody>
          <a:bodyPr/>
          <a:lstStyle>
            <a:lvl1pPr marL="0" indent="0">
              <a:buNone/>
              <a:defRPr sz="10327"/>
            </a:lvl1pPr>
            <a:lvl2pPr marL="1476801" indent="0">
              <a:buNone/>
              <a:defRPr sz="9053"/>
            </a:lvl2pPr>
            <a:lvl3pPr marL="2953601" indent="0">
              <a:buNone/>
              <a:defRPr sz="7780"/>
            </a:lvl3pPr>
            <a:lvl4pPr marL="4430402" indent="0">
              <a:buNone/>
              <a:defRPr sz="6436"/>
            </a:lvl4pPr>
            <a:lvl5pPr marL="5907203" indent="0">
              <a:buNone/>
              <a:defRPr sz="6436"/>
            </a:lvl5pPr>
            <a:lvl6pPr marL="7384003" indent="0">
              <a:buNone/>
              <a:defRPr sz="6436"/>
            </a:lvl6pPr>
            <a:lvl7pPr marL="8860804" indent="0">
              <a:buNone/>
              <a:defRPr sz="6436"/>
            </a:lvl7pPr>
            <a:lvl8pPr marL="10337605" indent="0">
              <a:buNone/>
              <a:defRPr sz="6436"/>
            </a:lvl8pPr>
            <a:lvl9pPr marL="11814405" indent="0">
              <a:buNone/>
              <a:defRPr sz="643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9838" y="23694562"/>
            <a:ext cx="25682258" cy="3553130"/>
          </a:xfrm>
        </p:spPr>
        <p:txBody>
          <a:bodyPr/>
          <a:lstStyle>
            <a:lvl1pPr marL="0" indent="0">
              <a:buNone/>
              <a:defRPr sz="4527"/>
            </a:lvl1pPr>
            <a:lvl2pPr marL="1476801" indent="0">
              <a:buNone/>
              <a:defRPr sz="3890"/>
            </a:lvl2pPr>
            <a:lvl3pPr marL="2953601" indent="0">
              <a:buNone/>
              <a:defRPr sz="3254"/>
            </a:lvl3pPr>
            <a:lvl4pPr marL="4430402" indent="0">
              <a:buNone/>
              <a:defRPr sz="2900"/>
            </a:lvl4pPr>
            <a:lvl5pPr marL="5907203" indent="0">
              <a:buNone/>
              <a:defRPr sz="2900"/>
            </a:lvl5pPr>
            <a:lvl6pPr marL="7384003" indent="0">
              <a:buNone/>
              <a:defRPr sz="2900"/>
            </a:lvl6pPr>
            <a:lvl7pPr marL="8860804" indent="0">
              <a:buNone/>
              <a:defRPr sz="2900"/>
            </a:lvl7pPr>
            <a:lvl8pPr marL="10337605" indent="0">
              <a:buNone/>
              <a:defRPr sz="2900"/>
            </a:lvl8pPr>
            <a:lvl9pPr marL="11814405" indent="0">
              <a:buNone/>
              <a:defRPr sz="2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963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01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751330" y="7568806"/>
            <a:ext cx="31879885" cy="1612295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89373" y="7568806"/>
            <a:ext cx="94948558" cy="1612295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056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40189" y="1212413"/>
            <a:ext cx="38523387" cy="5045869"/>
          </a:xfrm>
          <a:prstGeom prst="rect">
            <a:avLst/>
          </a:prstGeom>
        </p:spPr>
        <p:txBody>
          <a:bodyPr vert="horz" lIns="417588" tIns="208794" rIns="417588" bIns="208794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0189" y="7064219"/>
            <a:ext cx="38523387" cy="19980241"/>
          </a:xfrm>
          <a:prstGeom prst="rect">
            <a:avLst/>
          </a:prstGeom>
        </p:spPr>
        <p:txBody>
          <a:bodyPr vert="horz" lIns="417588" tIns="208794" rIns="417588" bIns="20879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0189" y="28060639"/>
            <a:ext cx="9987544" cy="1611875"/>
          </a:xfrm>
          <a:prstGeom prst="rect">
            <a:avLst/>
          </a:prstGeom>
        </p:spPr>
        <p:txBody>
          <a:bodyPr vert="horz" lIns="417588" tIns="208794" rIns="417588" bIns="208794" rtlCol="0" anchor="ctr"/>
          <a:lstStyle>
            <a:lvl1pPr algn="l">
              <a:defRPr sz="3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98414-6EEA-9648-A6ED-F769F8842F70}" type="datetimeFigureOut">
              <a:rPr lang="en-US" smtClean="0"/>
              <a:pPr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624620" y="28060639"/>
            <a:ext cx="13554525" cy="1611875"/>
          </a:xfrm>
          <a:prstGeom prst="rect">
            <a:avLst/>
          </a:prstGeom>
        </p:spPr>
        <p:txBody>
          <a:bodyPr vert="horz" lIns="417588" tIns="208794" rIns="417588" bIns="208794" rtlCol="0" anchor="ctr"/>
          <a:lstStyle>
            <a:lvl1pPr algn="ctr">
              <a:defRPr sz="3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676030" y="28060639"/>
            <a:ext cx="9987544" cy="1611875"/>
          </a:xfrm>
          <a:prstGeom prst="rect">
            <a:avLst/>
          </a:prstGeom>
        </p:spPr>
        <p:txBody>
          <a:bodyPr vert="horz" lIns="417588" tIns="208794" rIns="417588" bIns="208794" rtlCol="0" anchor="ctr"/>
          <a:lstStyle>
            <a:lvl1pPr algn="r">
              <a:defRPr sz="3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CD056-E590-3A4B-ADAF-8C7596FDD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20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76801" rtl="0" eaLnBrk="1" latinLnBrk="0" hangingPunct="1">
        <a:spcBef>
          <a:spcPct val="0"/>
        </a:spcBef>
        <a:buNone/>
        <a:defRPr sz="142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601" indent="-1107601" algn="l" defTabSz="1476801" rtl="0" eaLnBrk="1" latinLnBrk="0" hangingPunct="1">
        <a:spcBef>
          <a:spcPct val="20000"/>
        </a:spcBef>
        <a:buFont typeface="Arial"/>
        <a:buChar char="•"/>
        <a:defRPr sz="10327" kern="1200">
          <a:solidFill>
            <a:schemeClr val="tx1"/>
          </a:solidFill>
          <a:latin typeface="+mn-lt"/>
          <a:ea typeface="+mn-ea"/>
          <a:cs typeface="+mn-cs"/>
        </a:defRPr>
      </a:lvl1pPr>
      <a:lvl2pPr marL="2399801" indent="-923000" algn="l" defTabSz="1476801" rtl="0" eaLnBrk="1" latinLnBrk="0" hangingPunct="1">
        <a:spcBef>
          <a:spcPct val="20000"/>
        </a:spcBef>
        <a:buFont typeface="Arial"/>
        <a:buChar char="–"/>
        <a:defRPr sz="9053" kern="1200">
          <a:solidFill>
            <a:schemeClr val="tx1"/>
          </a:solidFill>
          <a:latin typeface="+mn-lt"/>
          <a:ea typeface="+mn-ea"/>
          <a:cs typeface="+mn-cs"/>
        </a:defRPr>
      </a:lvl2pPr>
      <a:lvl3pPr marL="3692001" indent="-738400" algn="l" defTabSz="1476801" rtl="0" eaLnBrk="1" latinLnBrk="0" hangingPunct="1">
        <a:spcBef>
          <a:spcPct val="20000"/>
        </a:spcBef>
        <a:buFont typeface="Arial"/>
        <a:buChar char="•"/>
        <a:defRPr sz="7780" kern="1200">
          <a:solidFill>
            <a:schemeClr val="tx1"/>
          </a:solidFill>
          <a:latin typeface="+mn-lt"/>
          <a:ea typeface="+mn-ea"/>
          <a:cs typeface="+mn-cs"/>
        </a:defRPr>
      </a:lvl3pPr>
      <a:lvl4pPr marL="5168802" indent="-738400" algn="l" defTabSz="1476801" rtl="0" eaLnBrk="1" latinLnBrk="0" hangingPunct="1">
        <a:spcBef>
          <a:spcPct val="20000"/>
        </a:spcBef>
        <a:buFont typeface="Arial"/>
        <a:buChar char="–"/>
        <a:defRPr sz="6436" kern="1200">
          <a:solidFill>
            <a:schemeClr val="tx1"/>
          </a:solidFill>
          <a:latin typeface="+mn-lt"/>
          <a:ea typeface="+mn-ea"/>
          <a:cs typeface="+mn-cs"/>
        </a:defRPr>
      </a:lvl4pPr>
      <a:lvl5pPr marL="6645603" indent="-738400" algn="l" defTabSz="1476801" rtl="0" eaLnBrk="1" latinLnBrk="0" hangingPunct="1">
        <a:spcBef>
          <a:spcPct val="20000"/>
        </a:spcBef>
        <a:buFont typeface="Arial"/>
        <a:buChar char="»"/>
        <a:defRPr sz="6436" kern="1200">
          <a:solidFill>
            <a:schemeClr val="tx1"/>
          </a:solidFill>
          <a:latin typeface="+mn-lt"/>
          <a:ea typeface="+mn-ea"/>
          <a:cs typeface="+mn-cs"/>
        </a:defRPr>
      </a:lvl5pPr>
      <a:lvl6pPr marL="8122403" indent="-738400" algn="l" defTabSz="1476801" rtl="0" eaLnBrk="1" latinLnBrk="0" hangingPunct="1">
        <a:spcBef>
          <a:spcPct val="20000"/>
        </a:spcBef>
        <a:buFont typeface="Arial"/>
        <a:buChar char="•"/>
        <a:defRPr sz="6436" kern="1200">
          <a:solidFill>
            <a:schemeClr val="tx1"/>
          </a:solidFill>
          <a:latin typeface="+mn-lt"/>
          <a:ea typeface="+mn-ea"/>
          <a:cs typeface="+mn-cs"/>
        </a:defRPr>
      </a:lvl6pPr>
      <a:lvl7pPr marL="9599204" indent="-738400" algn="l" defTabSz="1476801" rtl="0" eaLnBrk="1" latinLnBrk="0" hangingPunct="1">
        <a:spcBef>
          <a:spcPct val="20000"/>
        </a:spcBef>
        <a:buFont typeface="Arial"/>
        <a:buChar char="•"/>
        <a:defRPr sz="6436" kern="1200">
          <a:solidFill>
            <a:schemeClr val="tx1"/>
          </a:solidFill>
          <a:latin typeface="+mn-lt"/>
          <a:ea typeface="+mn-ea"/>
          <a:cs typeface="+mn-cs"/>
        </a:defRPr>
      </a:lvl7pPr>
      <a:lvl8pPr marL="11076005" indent="-738400" algn="l" defTabSz="1476801" rtl="0" eaLnBrk="1" latinLnBrk="0" hangingPunct="1">
        <a:spcBef>
          <a:spcPct val="20000"/>
        </a:spcBef>
        <a:buFont typeface="Arial"/>
        <a:buChar char="•"/>
        <a:defRPr sz="6436" kern="1200">
          <a:solidFill>
            <a:schemeClr val="tx1"/>
          </a:solidFill>
          <a:latin typeface="+mn-lt"/>
          <a:ea typeface="+mn-ea"/>
          <a:cs typeface="+mn-cs"/>
        </a:defRPr>
      </a:lvl8pPr>
      <a:lvl9pPr marL="12552805" indent="-738400" algn="l" defTabSz="1476801" rtl="0" eaLnBrk="1" latinLnBrk="0" hangingPunct="1">
        <a:spcBef>
          <a:spcPct val="20000"/>
        </a:spcBef>
        <a:buFont typeface="Arial"/>
        <a:buChar char="•"/>
        <a:defRPr sz="643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801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3601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30402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7203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4003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60804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7605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14405" algn="l" defTabSz="1476801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1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21.png"/><Relationship Id="rId34" Type="http://schemas.openxmlformats.org/officeDocument/2006/relationships/chart" Target="../charts/chart1.xml"/><Relationship Id="rId42" Type="http://schemas.openxmlformats.org/officeDocument/2006/relationships/hyperlink" Target="http://www.google.com/url?sa=i&amp;source=images&amp;cd=&amp;cad=rja&amp;docid=h67Mpb1wlelikM&amp;tbnid=NQ-_ebsFOp4K7M:&amp;ved=0CAgQjRwwAA&amp;url=http://www.mtm.kuleuven.be/Research/Equipment/Physical/Diff-scan.html&amp;ei=CpmbUd5Lt__gA_CXgLgC&amp;psig=AFQjCNHScwAhxLma7CYwsrD4qtE1H9nFgQ&amp;ust=1369238154048170" TargetMode="External"/><Relationship Id="rId47" Type="http://schemas.openxmlformats.org/officeDocument/2006/relationships/oleObject" Target="../embeddings/oleObject3.bin"/><Relationship Id="rId50" Type="http://schemas.openxmlformats.org/officeDocument/2006/relationships/image" Target="../media/image35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29.png"/><Relationship Id="rId38" Type="http://schemas.openxmlformats.org/officeDocument/2006/relationships/image" Target="../media/image30.jpeg"/><Relationship Id="rId46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oleObject" Target="../embeddings/oleObject2.bin"/><Relationship Id="rId41" Type="http://schemas.openxmlformats.org/officeDocument/2006/relationships/image" Target="../media/image33.jpg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7" Type="http://schemas.openxmlformats.org/officeDocument/2006/relationships/image" Target="../media/image29.jpeg"/><Relationship Id="rId40" Type="http://schemas.openxmlformats.org/officeDocument/2006/relationships/image" Target="../media/image32.jpeg"/><Relationship Id="rId45" Type="http://schemas.openxmlformats.org/officeDocument/2006/relationships/image" Target="../media/image38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1.emf"/><Relationship Id="rId36" Type="http://schemas.openxmlformats.org/officeDocument/2006/relationships/image" Target="../media/image28.jpeg"/><Relationship Id="rId49" Type="http://schemas.openxmlformats.org/officeDocument/2006/relationships/chart" Target="../charts/chart3.xml"/><Relationship Id="rId10" Type="http://schemas.openxmlformats.org/officeDocument/2006/relationships/image" Target="../media/image10.jpg"/><Relationship Id="rId19" Type="http://schemas.openxmlformats.org/officeDocument/2006/relationships/image" Target="../media/image19.png"/><Relationship Id="rId31" Type="http://schemas.openxmlformats.org/officeDocument/2006/relationships/image" Target="../media/image27.png"/><Relationship Id="rId44" Type="http://schemas.openxmlformats.org/officeDocument/2006/relationships/chart" Target="../charts/chart2.xml"/><Relationship Id="rId4" Type="http://schemas.openxmlformats.org/officeDocument/2006/relationships/image" Target="../media/image4.png"/><Relationship Id="rId9" Type="http://schemas.openxmlformats.org/officeDocument/2006/relationships/image" Target="../media/image9.jp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oleObject" Target="../embeddings/oleObject1.bin"/><Relationship Id="rId30" Type="http://schemas.openxmlformats.org/officeDocument/2006/relationships/image" Target="../media/image2.emf"/><Relationship Id="rId35" Type="http://schemas.openxmlformats.org/officeDocument/2006/relationships/image" Target="../media/image27.jpeg"/><Relationship Id="rId43" Type="http://schemas.openxmlformats.org/officeDocument/2006/relationships/image" Target="../media/image34.png"/><Relationship Id="rId48" Type="http://schemas.openxmlformats.org/officeDocument/2006/relationships/image" Target="../media/image3.emf"/><Relationship Id="rId8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24365" y="3364274"/>
            <a:ext cx="42848568" cy="269109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520" tIns="30760" rIns="61520" bIns="30760" rtlCol="0" anchor="ctr"/>
          <a:lstStyle/>
          <a:p>
            <a:pPr algn="ctr"/>
            <a:endParaRPr lang="en-US" sz="5800"/>
          </a:p>
        </p:txBody>
      </p:sp>
      <p:sp>
        <p:nvSpPr>
          <p:cNvPr id="403" name="Rectangle 402">
            <a:extLst>
              <a:ext uri="{FF2B5EF4-FFF2-40B4-BE49-F238E27FC236}">
                <a16:creationId xmlns:a16="http://schemas.microsoft.com/office/drawing/2014/main" id="{2B829036-4E58-4DC6-B49F-C999B92340B6}"/>
              </a:ext>
            </a:extLst>
          </p:cNvPr>
          <p:cNvSpPr/>
          <p:nvPr/>
        </p:nvSpPr>
        <p:spPr>
          <a:xfrm>
            <a:off x="543565" y="4501382"/>
            <a:ext cx="13336750" cy="16822473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endParaRPr lang="en-US" sz="1273" kern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484C33-B6A5-4667-9F3C-3A2061F8B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395" y="11808801"/>
            <a:ext cx="7030189" cy="487175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CFC8554-17A6-4145-939A-B4C024FD3C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909" y="6907733"/>
            <a:ext cx="7156617" cy="4706077"/>
          </a:xfrm>
          <a:prstGeom prst="rect">
            <a:avLst/>
          </a:prstGeom>
        </p:spPr>
      </p:pic>
      <p:sp>
        <p:nvSpPr>
          <p:cNvPr id="404" name="Rectangle 89">
            <a:extLst>
              <a:ext uri="{FF2B5EF4-FFF2-40B4-BE49-F238E27FC236}">
                <a16:creationId xmlns:a16="http://schemas.microsoft.com/office/drawing/2014/main" id="{1A7ECB12-2283-4B16-83C9-2A50F8B91785}"/>
              </a:ext>
            </a:extLst>
          </p:cNvPr>
          <p:cNvSpPr/>
          <p:nvPr/>
        </p:nvSpPr>
        <p:spPr>
          <a:xfrm flipV="1">
            <a:off x="29700235" y="23761473"/>
            <a:ext cx="12559961" cy="2606977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r>
              <a:rPr lang="en-US" sz="1273" kern="0" dirty="0">
                <a:solidFill>
                  <a:sysClr val="window" lastClr="FFFFFF"/>
                </a:solidFill>
                <a:latin typeface="Calibri"/>
              </a:rPr>
              <a:t>RR</a:t>
            </a:r>
          </a:p>
        </p:txBody>
      </p:sp>
      <p:sp>
        <p:nvSpPr>
          <p:cNvPr id="161" name="Rectangle 89">
            <a:extLst>
              <a:ext uri="{FF2B5EF4-FFF2-40B4-BE49-F238E27FC236}">
                <a16:creationId xmlns:a16="http://schemas.microsoft.com/office/drawing/2014/main" id="{E4738336-18FB-4EE2-8F28-25F9CEBCDE22}"/>
              </a:ext>
            </a:extLst>
          </p:cNvPr>
          <p:cNvSpPr/>
          <p:nvPr/>
        </p:nvSpPr>
        <p:spPr>
          <a:xfrm flipV="1">
            <a:off x="29700236" y="26669703"/>
            <a:ext cx="7615180" cy="3510779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r>
              <a:rPr lang="en-US" sz="1273" kern="0" dirty="0">
                <a:solidFill>
                  <a:sysClr val="window" lastClr="FFFFFF"/>
                </a:solidFill>
                <a:latin typeface="Calibri"/>
              </a:rPr>
              <a:t>RR</a:t>
            </a:r>
          </a:p>
        </p:txBody>
      </p:sp>
      <p:sp>
        <p:nvSpPr>
          <p:cNvPr id="160" name="Rectangle 89">
            <a:extLst>
              <a:ext uri="{FF2B5EF4-FFF2-40B4-BE49-F238E27FC236}">
                <a16:creationId xmlns:a16="http://schemas.microsoft.com/office/drawing/2014/main" id="{BCE9CA0D-40D7-441B-B56D-EF48E2FB95FD}"/>
              </a:ext>
            </a:extLst>
          </p:cNvPr>
          <p:cNvSpPr/>
          <p:nvPr/>
        </p:nvSpPr>
        <p:spPr>
          <a:xfrm>
            <a:off x="14813625" y="4322835"/>
            <a:ext cx="13866529" cy="25844102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endParaRPr lang="en-US" sz="127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21" y="27855"/>
            <a:ext cx="42803761" cy="33364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86000">
                <a:schemeClr val="accent4">
                  <a:lumMod val="75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520" tIns="30760" rIns="61520" bIns="30760" rtlCol="0" anchor="ctr"/>
          <a:lstStyle/>
          <a:p>
            <a:pPr algn="ctr"/>
            <a:endParaRPr lang="en-US" sz="5800" dirty="0"/>
          </a:p>
        </p:txBody>
      </p:sp>
      <p:sp>
        <p:nvSpPr>
          <p:cNvPr id="3" name="Text Placeholder 1"/>
          <p:cNvSpPr txBox="1">
            <a:spLocks/>
          </p:cNvSpPr>
          <p:nvPr/>
        </p:nvSpPr>
        <p:spPr>
          <a:xfrm>
            <a:off x="6124354" y="251134"/>
            <a:ext cx="31982480" cy="1375738"/>
          </a:xfrm>
          <a:prstGeom prst="rect">
            <a:avLst/>
          </a:prstGeom>
        </p:spPr>
        <p:txBody>
          <a:bodyPr vert="horz" lIns="295361" tIns="147681" rIns="295361" bIns="147681" rtlCol="0" anchor="ctr">
            <a:noAutofit/>
          </a:bodyPr>
          <a:lstStyle/>
          <a:p>
            <a:pPr lvl="0" algn="ctr">
              <a:defRPr/>
            </a:pPr>
            <a:r>
              <a:rPr lang="en-US" altLang="zh-CN" sz="5400" dirty="0">
                <a:solidFill>
                  <a:schemeClr val="bg1"/>
                </a:solidFill>
                <a:latin typeface="Times New Roman"/>
                <a:cs typeface="Times New Roman"/>
              </a:rPr>
              <a:t>Revealing the Role of Water in Hydrophobic Waterborne Polymers via Differential Scanning Calorimetry(DSC)</a:t>
            </a:r>
            <a:endParaRPr lang="en-US" sz="5400" b="1" i="1" dirty="0">
              <a:solidFill>
                <a:schemeClr val="bg1"/>
              </a:solidFill>
              <a:latin typeface="Garamond" pitchFamily="18" charset="0"/>
              <a:ea typeface="Verdana" pitchFamily="34" charset="0"/>
              <a:cs typeface="Helvetica" pitchFamily="34" charset="0"/>
            </a:endParaRP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244554" y="1817025"/>
            <a:ext cx="16309039" cy="1016040"/>
          </a:xfrm>
          <a:prstGeom prst="rect">
            <a:avLst/>
          </a:prstGeom>
        </p:spPr>
        <p:txBody>
          <a:bodyPr vert="horz" lIns="295361" tIns="147681" rIns="295361" bIns="147681" rtlCol="0" anchor="ctr">
            <a:noAutofit/>
          </a:bodyPr>
          <a:lstStyle/>
          <a:p>
            <a:pPr algn="ctr" defTabSz="1476801">
              <a:defRPr/>
            </a:pPr>
            <a:r>
              <a:rPr lang="en-US" sz="3600" u="sng" dirty="0">
                <a:solidFill>
                  <a:schemeClr val="bg1"/>
                </a:solidFill>
                <a:latin typeface="Garamond" pitchFamily="18" charset="0"/>
                <a:ea typeface="Verdana" pitchFamily="34" charset="0"/>
                <a:cs typeface="Helvetica" pitchFamily="34" charset="0"/>
              </a:rPr>
              <a:t>Chang Liu</a:t>
            </a:r>
            <a:r>
              <a:rPr lang="en-US" sz="3600" dirty="0">
                <a:solidFill>
                  <a:schemeClr val="bg1"/>
                </a:solidFill>
                <a:latin typeface="Garamond" pitchFamily="18" charset="0"/>
                <a:ea typeface="Verdana" pitchFamily="34" charset="0"/>
                <a:cs typeface="Helvetica" pitchFamily="34" charset="0"/>
              </a:rPr>
              <a:t>, Amit Tripathi and John Tsavalas</a:t>
            </a:r>
          </a:p>
          <a:p>
            <a:pPr algn="ctr" defTabSz="1476801">
              <a:defRPr/>
            </a:pPr>
            <a:r>
              <a:rPr lang="en-US" sz="3600" dirty="0">
                <a:solidFill>
                  <a:schemeClr val="bg1"/>
                </a:solidFill>
                <a:latin typeface="Garamond" pitchFamily="18" charset="0"/>
                <a:ea typeface="Verdana" pitchFamily="34" charset="0"/>
                <a:cs typeface="Helvetica" pitchFamily="34" charset="0"/>
              </a:rPr>
              <a:t>Department of Chemistry</a:t>
            </a:r>
          </a:p>
          <a:p>
            <a:pPr algn="ctr" defTabSz="1476801">
              <a:defRPr/>
            </a:pPr>
            <a:r>
              <a:rPr lang="en-US" sz="3600" dirty="0">
                <a:solidFill>
                  <a:schemeClr val="bg1"/>
                </a:solidFill>
                <a:latin typeface="Garamond" pitchFamily="18" charset="0"/>
                <a:ea typeface="Verdana" pitchFamily="34" charset="0"/>
                <a:cs typeface="Helvetica" pitchFamily="34" charset="0"/>
              </a:rPr>
              <a:t>University of New Hampshire, Durham, NH, USA</a:t>
            </a:r>
          </a:p>
        </p:txBody>
      </p:sp>
      <p:grpSp>
        <p:nvGrpSpPr>
          <p:cNvPr id="5" name="Group 4822"/>
          <p:cNvGrpSpPr>
            <a:grpSpLocks/>
          </p:cNvGrpSpPr>
          <p:nvPr/>
        </p:nvGrpSpPr>
        <p:grpSpPr bwMode="auto">
          <a:xfrm>
            <a:off x="38814988" y="459924"/>
            <a:ext cx="3152909" cy="2333896"/>
            <a:chOff x="720" y="3399"/>
            <a:chExt cx="2627" cy="1581"/>
          </a:xfrm>
        </p:grpSpPr>
        <p:sp>
          <p:nvSpPr>
            <p:cNvPr id="6" name="AutoShape 4821"/>
            <p:cNvSpPr>
              <a:spLocks noChangeAspect="1" noChangeArrowheads="1"/>
            </p:cNvSpPr>
            <p:nvPr/>
          </p:nvSpPr>
          <p:spPr bwMode="auto">
            <a:xfrm>
              <a:off x="720" y="3399"/>
              <a:ext cx="2627" cy="1581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5800"/>
            </a:p>
          </p:txBody>
        </p:sp>
        <p:pic>
          <p:nvPicPr>
            <p:cNvPr id="7" name="Picture 4640" descr="NPRC_logo_final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61" y="3456"/>
              <a:ext cx="2344" cy="1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Rectangle 33"/>
          <p:cNvSpPr/>
          <p:nvPr/>
        </p:nvSpPr>
        <p:spPr>
          <a:xfrm>
            <a:off x="37864641" y="26342877"/>
            <a:ext cx="4395555" cy="3833134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r>
              <a:rPr lang="en-US" sz="1273" kern="0" dirty="0">
                <a:solidFill>
                  <a:sysClr val="window" lastClr="FFFFFF"/>
                </a:solidFill>
                <a:latin typeface="Calibri"/>
              </a:rPr>
              <a:t>s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37867726" y="26260716"/>
            <a:ext cx="3522792" cy="947880"/>
            <a:chOff x="20542329" y="23475078"/>
            <a:chExt cx="4005080" cy="996408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9CB08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42329" y="23475078"/>
              <a:ext cx="4005080" cy="996408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20544302" y="23632905"/>
              <a:ext cx="3757283" cy="614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46755">
                <a:defRPr/>
              </a:pPr>
              <a:r>
                <a:rPr lang="en-US" sz="2122" b="1" kern="0" dirty="0">
                  <a:solidFill>
                    <a:srgbClr val="002060"/>
                  </a:solidFill>
                  <a:latin typeface="Garamond" pitchFamily="18" charset="0"/>
                  <a:cs typeface="Helvetica" pitchFamily="34" charset="0"/>
                </a:rPr>
                <a:t>Acknowledgements</a:t>
              </a: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37891838" y="27373476"/>
            <a:ext cx="3782676" cy="1877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UNH Latex Morphology Industrial Consortium for its funding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Chemistry in UNH.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Tripathi’s insightful discussion.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1698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Tsavalas’s</a:t>
            </a: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helpful advising.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from all our group members.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15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08735" y="21952528"/>
            <a:ext cx="13336750" cy="8171141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pPr algn="ctr" defTabSz="646755">
              <a:defRPr/>
            </a:pPr>
            <a:endParaRPr lang="en-US" sz="1273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44" name="Group 43"/>
          <p:cNvGrpSpPr/>
          <p:nvPr/>
        </p:nvGrpSpPr>
        <p:grpSpPr>
          <a:xfrm flipH="1">
            <a:off x="29252662" y="26080407"/>
            <a:ext cx="8326618" cy="1064596"/>
            <a:chOff x="44774635" y="13633471"/>
            <a:chExt cx="10951146" cy="173736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9CB08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>
              <a:off x="44774635" y="13633471"/>
              <a:ext cx="10951146" cy="1737360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45483794" y="13716494"/>
              <a:ext cx="9635108" cy="1083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46755">
                <a:defRPr/>
              </a:pPr>
              <a:r>
                <a:rPr lang="en-US" sz="2546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References</a:t>
              </a:r>
            </a:p>
          </p:txBody>
        </p:sp>
      </p:grp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0695013" y="-478929"/>
            <a:ext cx="130680" cy="95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4676" tIns="32338" rIns="64676" bIns="3233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58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0695013" y="-478929"/>
            <a:ext cx="130680" cy="95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4676" tIns="32338" rIns="64676" bIns="3233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580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0695013" y="-317240"/>
            <a:ext cx="130680" cy="95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4676" tIns="32338" rIns="64676" bIns="3233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5800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10695013" y="763659"/>
            <a:ext cx="130680" cy="261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4676" tIns="32338" rIns="64676" bIns="32338" numCol="1" anchor="ctr" anchorCtr="0" compatLnSpc="1">
            <a:prstTxWarp prst="textNoShape">
              <a:avLst/>
            </a:prstTxWarp>
            <a:spAutoFit/>
          </a:bodyPr>
          <a:lstStyle/>
          <a:p>
            <a:pPr defTabSz="646755" fontAlgn="base">
              <a:spcBef>
                <a:spcPct val="0"/>
              </a:spcBef>
              <a:spcAft>
                <a:spcPct val="0"/>
              </a:spcAft>
            </a:pPr>
            <a:endParaRPr lang="en-US" sz="1273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29681708" y="4536305"/>
            <a:ext cx="12578489" cy="18923922"/>
          </a:xfrm>
          <a:prstGeom prst="rect">
            <a:avLst/>
          </a:prstGeom>
          <a:gradFill flip="none" rotWithShape="1">
            <a:gsLst>
              <a:gs pos="99167">
                <a:srgbClr val="6585CF">
                  <a:lumMod val="60000"/>
                  <a:lumOff val="40000"/>
                </a:srgbClr>
              </a:gs>
              <a:gs pos="62000">
                <a:sysClr val="window" lastClr="FFFFFF">
                  <a:lumMod val="95000"/>
                </a:sysClr>
              </a:gs>
              <a:gs pos="87000">
                <a:sysClr val="window" lastClr="FFFFFF">
                  <a:lumMod val="8500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>
            <a:outerShdw blurRad="190500" dist="304800" dir="2700000" algn="tl" rotWithShape="0">
              <a:prstClr val="black">
                <a:alpha val="40000"/>
              </a:prstClr>
            </a:outerShdw>
          </a:effectLst>
        </p:spPr>
        <p:txBody>
          <a:bodyPr lIns="61520" tIns="30760" rIns="61520" bIns="30760" rtlCol="0" anchor="ctr"/>
          <a:lstStyle/>
          <a:p>
            <a:endParaRPr lang="en-US" altLang="zh-CN" sz="1273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29223271" y="23064666"/>
            <a:ext cx="13400238" cy="1077199"/>
            <a:chOff x="45033318" y="14733830"/>
            <a:chExt cx="10951146" cy="1737360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6585C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>
              <a:off x="45033318" y="14733830"/>
              <a:ext cx="10951146" cy="1737360"/>
            </a:xfrm>
            <a:prstGeom prst="rect">
              <a:avLst/>
            </a:prstGeom>
          </p:spPr>
        </p:pic>
        <p:sp>
          <p:nvSpPr>
            <p:cNvPr id="96" name="TextBox 95"/>
            <p:cNvSpPr txBox="1"/>
            <p:nvPr/>
          </p:nvSpPr>
          <p:spPr>
            <a:xfrm>
              <a:off x="45381867" y="15077965"/>
              <a:ext cx="9635108" cy="1083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46755">
                <a:defRPr/>
              </a:pPr>
              <a:r>
                <a:rPr lang="en-US" sz="2546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Conclusions</a:t>
              </a:r>
            </a:p>
          </p:txBody>
        </p:sp>
      </p:grpSp>
      <p:grpSp>
        <p:nvGrpSpPr>
          <p:cNvPr id="133" name="Group 61">
            <a:extLst>
              <a:ext uri="{FF2B5EF4-FFF2-40B4-BE49-F238E27FC236}">
                <a16:creationId xmlns:a16="http://schemas.microsoft.com/office/drawing/2014/main" id="{01FFC172-35F1-4792-8C5B-504716CED388}"/>
              </a:ext>
            </a:extLst>
          </p:cNvPr>
          <p:cNvGrpSpPr/>
          <p:nvPr/>
        </p:nvGrpSpPr>
        <p:grpSpPr>
          <a:xfrm flipH="1">
            <a:off x="14395678" y="3364275"/>
            <a:ext cx="14609741" cy="1537656"/>
            <a:chOff x="44825448" y="15083298"/>
            <a:chExt cx="10951146" cy="1737360"/>
          </a:xfrm>
        </p:grpSpPr>
        <p:pic>
          <p:nvPicPr>
            <p:cNvPr id="134" name="Picture 64">
              <a:extLst>
                <a:ext uri="{FF2B5EF4-FFF2-40B4-BE49-F238E27FC236}">
                  <a16:creationId xmlns:a16="http://schemas.microsoft.com/office/drawing/2014/main" id="{FC21D51D-5EFA-46AF-8B9D-BC410A4E74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6585C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>
              <a:off x="44825448" y="15083298"/>
              <a:ext cx="10951146" cy="1737360"/>
            </a:xfrm>
            <a:prstGeom prst="rect">
              <a:avLst/>
            </a:prstGeom>
          </p:spPr>
        </p:pic>
        <p:sp>
          <p:nvSpPr>
            <p:cNvPr id="135" name="TextBox 69">
              <a:extLst>
                <a:ext uri="{FF2B5EF4-FFF2-40B4-BE49-F238E27FC236}">
                  <a16:creationId xmlns:a16="http://schemas.microsoft.com/office/drawing/2014/main" id="{4EC43F45-63D8-4FD4-A521-0EB02E167B26}"/>
                </a:ext>
              </a:extLst>
            </p:cNvPr>
            <p:cNvSpPr txBox="1"/>
            <p:nvPr/>
          </p:nvSpPr>
          <p:spPr>
            <a:xfrm>
              <a:off x="45381867" y="15500901"/>
              <a:ext cx="9635109" cy="756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46755">
                <a:defRPr/>
              </a:pPr>
              <a:r>
                <a:rPr lang="en-US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Result</a:t>
              </a:r>
              <a:r>
                <a:rPr lang="en-US" sz="2546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 &amp; </a:t>
              </a:r>
              <a:r>
                <a:rPr lang="en-US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Discussions</a:t>
              </a:r>
            </a:p>
          </p:txBody>
        </p:sp>
      </p:grpSp>
      <p:sp>
        <p:nvSpPr>
          <p:cNvPr id="141" name="TextBox 55">
            <a:extLst>
              <a:ext uri="{FF2B5EF4-FFF2-40B4-BE49-F238E27FC236}">
                <a16:creationId xmlns:a16="http://schemas.microsoft.com/office/drawing/2014/main" id="{9DF6A1D5-101D-4ED7-BE3C-E9712F0243E9}"/>
              </a:ext>
            </a:extLst>
          </p:cNvPr>
          <p:cNvSpPr txBox="1"/>
          <p:nvPr/>
        </p:nvSpPr>
        <p:spPr>
          <a:xfrm>
            <a:off x="17697260" y="11955620"/>
            <a:ext cx="8235489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2: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Theoretical non-freezable water content contribution of chemical structures and polymer chemical structures used in this research.</a:t>
            </a:r>
          </a:p>
        </p:txBody>
      </p:sp>
      <p:sp>
        <p:nvSpPr>
          <p:cNvPr id="116" name="TextBox 55">
            <a:extLst>
              <a:ext uri="{FF2B5EF4-FFF2-40B4-BE49-F238E27FC236}">
                <a16:creationId xmlns:a16="http://schemas.microsoft.com/office/drawing/2014/main" id="{5DE1C4AA-02BD-EC48-8DA8-14EC1B1992B5}"/>
              </a:ext>
            </a:extLst>
          </p:cNvPr>
          <p:cNvSpPr txBox="1"/>
          <p:nvPr/>
        </p:nvSpPr>
        <p:spPr>
          <a:xfrm>
            <a:off x="1706668" y="16809396"/>
            <a:ext cx="10965663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1: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</a:t>
            </a:r>
            <a:r>
              <a:rPr lang="en-US" altLang="zh-CN" sz="1800" dirty="0">
                <a:latin typeface="Helvetica" panose="020B0604020202020204" pitchFamily="34" charset="0"/>
                <a:cs typeface="Helvetica" panose="020B0604020202020204" pitchFamily="34" charset="0"/>
              </a:rPr>
              <a:t>Typical DSC curve assignments. The top represents the peak assignments for different types of water, The bottom represent the polymer </a:t>
            </a:r>
            <a:r>
              <a:rPr lang="en-US" altLang="zh-CN" sz="1800" dirty="0" err="1">
                <a:latin typeface="Helvetica" panose="020B0604020202020204" pitchFamily="34" charset="0"/>
                <a:cs typeface="Helvetica" panose="020B0604020202020204" pitchFamily="34" charset="0"/>
              </a:rPr>
              <a:t>T</a:t>
            </a:r>
            <a:r>
              <a:rPr lang="en-US" altLang="zh-CN" sz="1800" baseline="-25000" dirty="0" err="1">
                <a:latin typeface="Helvetica" panose="020B0604020202020204" pitchFamily="34" charset="0"/>
                <a:cs typeface="Helvetica" panose="020B0604020202020204" pitchFamily="34" charset="0"/>
              </a:rPr>
              <a:t>g</a:t>
            </a:r>
            <a:r>
              <a:rPr lang="en-US" altLang="zh-CN" sz="1800" dirty="0">
                <a:latin typeface="Helvetica" panose="020B0604020202020204" pitchFamily="34" charset="0"/>
                <a:cs typeface="Helvetica" panose="020B0604020202020204" pitchFamily="34" charset="0"/>
              </a:rPr>
              <a:t> peaks.</a:t>
            </a:r>
            <a:endParaRPr lang="en-US" sz="1800" dirty="0">
              <a:latin typeface="Helvetica" panose="020B0604020202020204" pitchFamily="34" charset="0"/>
              <a:cs typeface="Helvetica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1C6782-3AA0-3A43-AFC7-06695ED89316}"/>
              </a:ext>
            </a:extLst>
          </p:cNvPr>
          <p:cNvSpPr txBox="1"/>
          <p:nvPr/>
        </p:nvSpPr>
        <p:spPr>
          <a:xfrm>
            <a:off x="22552234" y="-1455205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580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4E8FD3C-321A-4501-93FF-760CAB6065A5}"/>
              </a:ext>
            </a:extLst>
          </p:cNvPr>
          <p:cNvGrpSpPr/>
          <p:nvPr/>
        </p:nvGrpSpPr>
        <p:grpSpPr>
          <a:xfrm>
            <a:off x="0" y="3367421"/>
            <a:ext cx="14272057" cy="1544119"/>
            <a:chOff x="330730" y="3445464"/>
            <a:chExt cx="13964021" cy="1357305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2E4E7FDC-113A-49DE-9F2E-CC1AE9CA9B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6585C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 flipH="1">
              <a:off x="330730" y="3445464"/>
              <a:ext cx="13964021" cy="135730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8A14D15-78BF-49E5-AF61-AA3A55B17431}"/>
                </a:ext>
              </a:extLst>
            </p:cNvPr>
            <p:cNvSpPr txBox="1"/>
            <p:nvPr/>
          </p:nvSpPr>
          <p:spPr>
            <a:xfrm>
              <a:off x="6317014" y="3770622"/>
              <a:ext cx="19914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Objective</a:t>
              </a:r>
              <a:endParaRPr lang="zh-CN" altLang="en-US" sz="3200" b="1" kern="0" dirty="0">
                <a:solidFill>
                  <a:sysClr val="window" lastClr="FFFFFF"/>
                </a:solidFill>
                <a:latin typeface="Garamond" pitchFamily="18" charset="0"/>
                <a:cs typeface="Helvetica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CA6E7533-1B4E-403E-B2A4-6DE9276D258C}"/>
              </a:ext>
            </a:extLst>
          </p:cNvPr>
          <p:cNvSpPr txBox="1"/>
          <p:nvPr/>
        </p:nvSpPr>
        <p:spPr>
          <a:xfrm>
            <a:off x="637378" y="17562190"/>
            <a:ext cx="129202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3200" dirty="0"/>
              <a:t>The developments of three different types of water in the hydrophobic waterborne polymer are qualitatively and quantitatively characterized via DSC.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3200" dirty="0"/>
              <a:t>Three effects on the distribution of three types of water in the polymer matrix are evaluated. These three effects are water content, surfactant concentration and polymer chemical composition.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3200" dirty="0"/>
              <a:t>The influence of water on the polymer property change is evaluated.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89FC5E5-69BE-4390-BE5A-2FB5B6F79730}"/>
              </a:ext>
            </a:extLst>
          </p:cNvPr>
          <p:cNvSpPr txBox="1"/>
          <p:nvPr/>
        </p:nvSpPr>
        <p:spPr>
          <a:xfrm>
            <a:off x="769443" y="4580293"/>
            <a:ext cx="131546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200" dirty="0"/>
              <a:t>Hydrophobic waterborne polymers are synthesized as a dispersion in water and applied widely in coatings, adhesives and dental materials. Water can associate with it in three states: free water, freezable bonded water and non-freezable bonded water. </a:t>
            </a:r>
            <a:endParaRPr lang="zh-CN" altLang="en-US" sz="3200" dirty="0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C250BA45-31BE-46BD-B8BB-7BA097D4EA72}"/>
              </a:ext>
            </a:extLst>
          </p:cNvPr>
          <p:cNvGrpSpPr/>
          <p:nvPr/>
        </p:nvGrpSpPr>
        <p:grpSpPr>
          <a:xfrm>
            <a:off x="3532590" y="6095404"/>
            <a:ext cx="9992107" cy="10157603"/>
            <a:chOff x="3545637" y="10736348"/>
            <a:chExt cx="10791612" cy="11591139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0C21AC97-AC4F-4DAE-B162-989A31ED5E85}"/>
                </a:ext>
              </a:extLst>
            </p:cNvPr>
            <p:cNvGrpSpPr/>
            <p:nvPr/>
          </p:nvGrpSpPr>
          <p:grpSpPr>
            <a:xfrm>
              <a:off x="3545637" y="10839099"/>
              <a:ext cx="10791612" cy="11488388"/>
              <a:chOff x="3382845" y="10956155"/>
              <a:chExt cx="10791612" cy="11488388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308AE29-D07F-0045-BD61-39543A60D38A}"/>
                  </a:ext>
                </a:extLst>
              </p:cNvPr>
              <p:cNvSpPr txBox="1"/>
              <p:nvPr/>
            </p:nvSpPr>
            <p:spPr>
              <a:xfrm>
                <a:off x="8428662" y="21496268"/>
                <a:ext cx="4997913" cy="948275"/>
              </a:xfrm>
              <a:prstGeom prst="rect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/>
                  <a:t>Glass Transition Temperature (</a:t>
                </a:r>
                <a:r>
                  <a:rPr lang="en-US" sz="2400" dirty="0" err="1"/>
                  <a:t>T</a:t>
                </a:r>
                <a:r>
                  <a:rPr lang="en-US" sz="2400" baseline="-25000" dirty="0" err="1"/>
                  <a:t>g</a:t>
                </a:r>
                <a:r>
                  <a:rPr lang="en-US" sz="2400" dirty="0"/>
                  <a:t>) C</a:t>
                </a:r>
                <a:r>
                  <a:rPr lang="en-US" altLang="zh-CN" sz="2400" dirty="0"/>
                  <a:t>hange</a:t>
                </a:r>
                <a:endParaRPr lang="en-US" sz="2400" dirty="0"/>
              </a:p>
            </p:txBody>
          </p:sp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D474BE65-7F24-9943-AC24-00DAB914823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l="15650"/>
              <a:stretch/>
            </p:blipFill>
            <p:spPr>
              <a:xfrm>
                <a:off x="8198507" y="19289414"/>
                <a:ext cx="2091244" cy="2004029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rnd">
                <a:noFill/>
              </a:ln>
              <a:effectLst>
                <a:outerShdw blurRad="50000" algn="tl" rotWithShape="0">
                  <a:srgbClr val="000000">
                    <a:alpha val="41000"/>
                  </a:srgbClr>
                </a:outerShdw>
                <a:softEdge rad="317500"/>
              </a:effectLst>
              <a:scene3d>
                <a:camera prst="orthographicFront"/>
                <a:lightRig rig="twoPt" dir="t">
                  <a:rot lat="0" lon="0" rev="7800000"/>
                </a:lightRig>
              </a:scene3d>
              <a:sp3d contourW="6350">
                <a:bevelT w="50800" h="16510"/>
                <a:contourClr>
                  <a:srgbClr val="C0C0C0"/>
                </a:contourClr>
              </a:sp3d>
            </p:spPr>
          </p:pic>
          <p:pic>
            <p:nvPicPr>
              <p:cNvPr id="100" name="Picture 99">
                <a:extLst>
                  <a:ext uri="{FF2B5EF4-FFF2-40B4-BE49-F238E27FC236}">
                    <a16:creationId xmlns:a16="http://schemas.microsoft.com/office/drawing/2014/main" id="{D37D6F6A-0E69-154B-B43E-F532FBB123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2333671" y="19354581"/>
                <a:ext cx="1840786" cy="1840786"/>
              </a:xfrm>
              <a:prstGeom prst="rect">
                <a:avLst/>
              </a:prstGeom>
            </p:spPr>
          </p:pic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CB634538-6CEE-47ED-B766-A299029F6176}"/>
                  </a:ext>
                </a:extLst>
              </p:cNvPr>
              <p:cNvGrpSpPr/>
              <p:nvPr/>
            </p:nvGrpSpPr>
            <p:grpSpPr>
              <a:xfrm>
                <a:off x="3382845" y="17870437"/>
                <a:ext cx="1784215" cy="608153"/>
                <a:chOff x="24031259" y="5393413"/>
                <a:chExt cx="1381325" cy="423817"/>
              </a:xfrm>
            </p:grpSpPr>
            <p:sp>
              <p:nvSpPr>
                <p:cNvPr id="10" name="Arrow: Right 9">
                  <a:extLst>
                    <a:ext uri="{FF2B5EF4-FFF2-40B4-BE49-F238E27FC236}">
                      <a16:creationId xmlns:a16="http://schemas.microsoft.com/office/drawing/2014/main" id="{96D3A00E-3C14-494F-9449-12651195B4A7}"/>
                    </a:ext>
                  </a:extLst>
                </p:cNvPr>
                <p:cNvSpPr/>
                <p:nvPr/>
              </p:nvSpPr>
              <p:spPr>
                <a:xfrm rot="10800000">
                  <a:off x="24053801" y="5627841"/>
                  <a:ext cx="1200784" cy="189389"/>
                </a:xfrm>
                <a:prstGeom prst="rightArrow">
                  <a:avLst/>
                </a:prstGeom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BD69F582-C0ED-4BA5-858A-B022F8852FC6}"/>
                    </a:ext>
                  </a:extLst>
                </p:cNvPr>
                <p:cNvSpPr txBox="1"/>
                <p:nvPr/>
              </p:nvSpPr>
              <p:spPr>
                <a:xfrm>
                  <a:off x="24031259" y="5393413"/>
                  <a:ext cx="1381325" cy="2447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b="1" dirty="0" err="1"/>
                    <a:t>Hydroplasticizatio</a:t>
                  </a:r>
                  <a:endParaRPr lang="zh-CN" altLang="en-US" sz="1400" b="1" dirty="0"/>
                </a:p>
              </p:txBody>
            </p:sp>
          </p:grpSp>
          <p:sp>
            <p:nvSpPr>
              <p:cNvPr id="109" name="Arrow: Right 108">
                <a:extLst>
                  <a:ext uri="{FF2B5EF4-FFF2-40B4-BE49-F238E27FC236}">
                    <a16:creationId xmlns:a16="http://schemas.microsoft.com/office/drawing/2014/main" id="{D2423169-29ED-4F93-824D-AED69EDDEDB7}"/>
                  </a:ext>
                </a:extLst>
              </p:cNvPr>
              <p:cNvSpPr/>
              <p:nvPr/>
            </p:nvSpPr>
            <p:spPr>
              <a:xfrm rot="10800000">
                <a:off x="10447257" y="20332788"/>
                <a:ext cx="1476358" cy="325265"/>
              </a:xfrm>
              <a:prstGeom prst="rightArrow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54F9E9E-E2F2-4E2B-B7F5-2422E3D2D7D1}"/>
                  </a:ext>
                </a:extLst>
              </p:cNvPr>
              <p:cNvSpPr txBox="1"/>
              <p:nvPr/>
            </p:nvSpPr>
            <p:spPr>
              <a:xfrm>
                <a:off x="10557531" y="19679678"/>
                <a:ext cx="14534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b="1" dirty="0"/>
                  <a:t>Softer</a:t>
                </a:r>
                <a:endParaRPr lang="zh-CN" altLang="en-US" sz="3600" b="1" dirty="0"/>
              </a:p>
            </p:txBody>
          </p:sp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DE3BE8FE-ADF9-4A8C-9D5E-8DEA54B1BA30}"/>
                  </a:ext>
                </a:extLst>
              </p:cNvPr>
              <p:cNvGrpSpPr/>
              <p:nvPr/>
            </p:nvGrpSpPr>
            <p:grpSpPr>
              <a:xfrm>
                <a:off x="8600326" y="12304989"/>
                <a:ext cx="5294469" cy="5587871"/>
                <a:chOff x="1427811" y="716789"/>
                <a:chExt cx="3836480" cy="4036358"/>
              </a:xfrm>
            </p:grpSpPr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EA004840-396E-4880-861A-5FFB0FA5811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1427811" y="716789"/>
                  <a:ext cx="3836480" cy="4036358"/>
                  <a:chOff x="1496010" y="1102535"/>
                  <a:chExt cx="5416193" cy="5698374"/>
                </a:xfrm>
              </p:grpSpPr>
              <p:grpSp>
                <p:nvGrpSpPr>
                  <p:cNvPr id="92" name="Group 91">
                    <a:extLst>
                      <a:ext uri="{FF2B5EF4-FFF2-40B4-BE49-F238E27FC236}">
                        <a16:creationId xmlns:a16="http://schemas.microsoft.com/office/drawing/2014/main" id="{DF97F419-5F5B-46B3-AD8D-6A3E87D77A9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18207204">
                    <a:off x="4528864" y="3417536"/>
                    <a:ext cx="1765653" cy="2914427"/>
                    <a:chOff x="4284190" y="1223489"/>
                    <a:chExt cx="2825467" cy="4663779"/>
                  </a:xfrm>
                </p:grpSpPr>
                <p:grpSp>
                  <p:nvGrpSpPr>
                    <p:cNvPr id="300" name="Group 299">
                      <a:extLst>
                        <a:ext uri="{FF2B5EF4-FFF2-40B4-BE49-F238E27FC236}">
                          <a16:creationId xmlns:a16="http://schemas.microsoft.com/office/drawing/2014/main" id="{22D2661F-C60B-473C-B66B-FB698A3B5B5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8" cy="1848163"/>
                      <a:chOff x="628814" y="4006920"/>
                      <a:chExt cx="1994208" cy="1848163"/>
                    </a:xfrm>
                  </p:grpSpPr>
                  <p:cxnSp>
                    <p:nvCxnSpPr>
                      <p:cNvPr id="316" name="Straight Connector 315">
                        <a:extLst>
                          <a:ext uri="{FF2B5EF4-FFF2-40B4-BE49-F238E27FC236}">
                            <a16:creationId xmlns:a16="http://schemas.microsoft.com/office/drawing/2014/main" id="{E3D998D2-352F-4717-AA06-0C2B6B7F94F1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17" name="Straight Connector 316">
                        <a:extLst>
                          <a:ext uri="{FF2B5EF4-FFF2-40B4-BE49-F238E27FC236}">
                            <a16:creationId xmlns:a16="http://schemas.microsoft.com/office/drawing/2014/main" id="{0166FEAD-B667-4E06-845B-DFB420CB781E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18" name="Straight Connector 317">
                        <a:extLst>
                          <a:ext uri="{FF2B5EF4-FFF2-40B4-BE49-F238E27FC236}">
                            <a16:creationId xmlns:a16="http://schemas.microsoft.com/office/drawing/2014/main" id="{F77FC292-ED7B-4A36-83AB-A3A48D6C9807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19" name="Straight Connector 318">
                        <a:extLst>
                          <a:ext uri="{FF2B5EF4-FFF2-40B4-BE49-F238E27FC236}">
                            <a16:creationId xmlns:a16="http://schemas.microsoft.com/office/drawing/2014/main" id="{C1498FBD-4FC0-4983-BBB7-DB3623FDE0EC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320" name="Pie 296">
                        <a:extLst>
                          <a:ext uri="{FF2B5EF4-FFF2-40B4-BE49-F238E27FC236}">
                            <a16:creationId xmlns:a16="http://schemas.microsoft.com/office/drawing/2014/main" id="{4CD4F40C-8AD5-4C0D-AB8C-1A5EB0013D36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21" name="Double Bracket 320">
                        <a:extLst>
                          <a:ext uri="{FF2B5EF4-FFF2-40B4-BE49-F238E27FC236}">
                            <a16:creationId xmlns:a16="http://schemas.microsoft.com/office/drawing/2014/main" id="{BB3EF51B-D3EA-444F-A649-912355B5B6C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322" name="TextBox 321">
                        <a:extLst>
                          <a:ext uri="{FF2B5EF4-FFF2-40B4-BE49-F238E27FC236}">
                            <a16:creationId xmlns:a16="http://schemas.microsoft.com/office/drawing/2014/main" id="{ADF6A40B-5B85-4EB6-85D6-AD86DB55CA46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7" y="4951172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301" name="Picture 300" descr="water figure 10p.png">
                      <a:extLst>
                        <a:ext uri="{FF2B5EF4-FFF2-40B4-BE49-F238E27FC236}">
                          <a16:creationId xmlns:a16="http://schemas.microsoft.com/office/drawing/2014/main" id="{7DC1871A-A6DA-4D1E-88ED-CE99A69E35B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2" name="Picture 301" descr="water figure 10p.png">
                      <a:extLst>
                        <a:ext uri="{FF2B5EF4-FFF2-40B4-BE49-F238E27FC236}">
                          <a16:creationId xmlns:a16="http://schemas.microsoft.com/office/drawing/2014/main" id="{C4117B9A-8A60-4627-BF8B-996DB26D5CF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3" name="Picture 302" descr="water figure 10p.png">
                      <a:extLst>
                        <a:ext uri="{FF2B5EF4-FFF2-40B4-BE49-F238E27FC236}">
                          <a16:creationId xmlns:a16="http://schemas.microsoft.com/office/drawing/2014/main" id="{2D4B18B2-9FEA-4954-B629-0D479A2AB59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724594" y="3694959"/>
                      <a:ext cx="673101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4" name="Picture 303" descr="water figure black 10p.png">
                      <a:extLst>
                        <a:ext uri="{FF2B5EF4-FFF2-40B4-BE49-F238E27FC236}">
                          <a16:creationId xmlns:a16="http://schemas.microsoft.com/office/drawing/2014/main" id="{F13972E9-06CE-46E8-A607-DEBDE3781B6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5" name="Picture 304" descr="water figure black 10p.png">
                      <a:extLst>
                        <a:ext uri="{FF2B5EF4-FFF2-40B4-BE49-F238E27FC236}">
                          <a16:creationId xmlns:a16="http://schemas.microsoft.com/office/drawing/2014/main" id="{AD2AB700-CABD-4E39-8CC3-7F1882ED6BD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6" name="Picture 305" descr="water figure black 10p.png">
                      <a:extLst>
                        <a:ext uri="{FF2B5EF4-FFF2-40B4-BE49-F238E27FC236}">
                          <a16:creationId xmlns:a16="http://schemas.microsoft.com/office/drawing/2014/main" id="{5B7D0BF7-01A2-427F-AC24-B5EE9D79913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7" name="Picture 306" descr="water figure black 10p.png">
                      <a:extLst>
                        <a:ext uri="{FF2B5EF4-FFF2-40B4-BE49-F238E27FC236}">
                          <a16:creationId xmlns:a16="http://schemas.microsoft.com/office/drawing/2014/main" id="{0AA12D10-594C-48A7-8EEC-E4105A2F969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8" name="Picture 307" descr="water figure black 10p.png">
                      <a:extLst>
                        <a:ext uri="{FF2B5EF4-FFF2-40B4-BE49-F238E27FC236}">
                          <a16:creationId xmlns:a16="http://schemas.microsoft.com/office/drawing/2014/main" id="{BAD6C55C-34D1-4C9B-BFB2-1414834FB76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09" name="Picture 308" descr="water figure black 10p.png">
                      <a:extLst>
                        <a:ext uri="{FF2B5EF4-FFF2-40B4-BE49-F238E27FC236}">
                          <a16:creationId xmlns:a16="http://schemas.microsoft.com/office/drawing/2014/main" id="{1E5AB7C8-19F4-4048-97C4-C264B12B6A2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0" name="Picture 309" descr="water figure black 10p.png">
                      <a:extLst>
                        <a:ext uri="{FF2B5EF4-FFF2-40B4-BE49-F238E27FC236}">
                          <a16:creationId xmlns:a16="http://schemas.microsoft.com/office/drawing/2014/main" id="{D1B3D357-0741-43E5-B25F-8206AC4C462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1" name="Picture 310" descr="water figure black 10p.png">
                      <a:extLst>
                        <a:ext uri="{FF2B5EF4-FFF2-40B4-BE49-F238E27FC236}">
                          <a16:creationId xmlns:a16="http://schemas.microsoft.com/office/drawing/2014/main" id="{489D6B47-408E-40B6-A6BC-B0277EBB1BC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2" name="Picture 311" descr="water figure black 10p.png">
                      <a:extLst>
                        <a:ext uri="{FF2B5EF4-FFF2-40B4-BE49-F238E27FC236}">
                          <a16:creationId xmlns:a16="http://schemas.microsoft.com/office/drawing/2014/main" id="{038E8735-6BF8-4A0A-921E-B43A1F594D8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3" name="Picture 312" descr="water figure black 10p.png">
                      <a:extLst>
                        <a:ext uri="{FF2B5EF4-FFF2-40B4-BE49-F238E27FC236}">
                          <a16:creationId xmlns:a16="http://schemas.microsoft.com/office/drawing/2014/main" id="{144C72B1-66B6-48D1-ABFF-FC001E44EEE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4" name="Picture 313" descr="water figure black 10p.png">
                      <a:extLst>
                        <a:ext uri="{FF2B5EF4-FFF2-40B4-BE49-F238E27FC236}">
                          <a16:creationId xmlns:a16="http://schemas.microsoft.com/office/drawing/2014/main" id="{988E3775-71AB-475F-9991-D6A6A0968E0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15" name="Picture 314" descr="water figure black 10p.png">
                      <a:extLst>
                        <a:ext uri="{FF2B5EF4-FFF2-40B4-BE49-F238E27FC236}">
                          <a16:creationId xmlns:a16="http://schemas.microsoft.com/office/drawing/2014/main" id="{6DF577E5-BB0A-470C-92B3-999B193F13D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93" name="Group 92">
                    <a:extLst>
                      <a:ext uri="{FF2B5EF4-FFF2-40B4-BE49-F238E27FC236}">
                        <a16:creationId xmlns:a16="http://schemas.microsoft.com/office/drawing/2014/main" id="{B1E424AE-D652-4272-AF69-4D296C3B93F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7878714">
                    <a:off x="2416742" y="1577719"/>
                    <a:ext cx="1765653" cy="2914427"/>
                    <a:chOff x="4284190" y="1223489"/>
                    <a:chExt cx="2825467" cy="4663780"/>
                  </a:xfrm>
                </p:grpSpPr>
                <p:pic>
                  <p:nvPicPr>
                    <p:cNvPr id="276" name="Picture 275" descr="water figure black 10p.png">
                      <a:extLst>
                        <a:ext uri="{FF2B5EF4-FFF2-40B4-BE49-F238E27FC236}">
                          <a16:creationId xmlns:a16="http://schemas.microsoft.com/office/drawing/2014/main" id="{AA21C07B-2197-49D0-A2C1-5614564B345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378748" y="2884107"/>
                      <a:ext cx="673100" cy="482600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277" name="Group 276">
                      <a:extLst>
                        <a:ext uri="{FF2B5EF4-FFF2-40B4-BE49-F238E27FC236}">
                          <a16:creationId xmlns:a16="http://schemas.microsoft.com/office/drawing/2014/main" id="{3342DE5C-A315-42A0-A053-5A80F81CADC5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7" cy="1848164"/>
                      <a:chOff x="628814" y="4006920"/>
                      <a:chExt cx="1994207" cy="1848164"/>
                    </a:xfrm>
                  </p:grpSpPr>
                  <p:cxnSp>
                    <p:nvCxnSpPr>
                      <p:cNvPr id="293" name="Straight Connector 292">
                        <a:extLst>
                          <a:ext uri="{FF2B5EF4-FFF2-40B4-BE49-F238E27FC236}">
                            <a16:creationId xmlns:a16="http://schemas.microsoft.com/office/drawing/2014/main" id="{CAFEADA4-83C4-4278-BB5B-558B5D49EB71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94" name="Straight Connector 293">
                        <a:extLst>
                          <a:ext uri="{FF2B5EF4-FFF2-40B4-BE49-F238E27FC236}">
                            <a16:creationId xmlns:a16="http://schemas.microsoft.com/office/drawing/2014/main" id="{D72B2AE2-8E44-4903-8984-49449F374BC1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95" name="Straight Connector 294">
                        <a:extLst>
                          <a:ext uri="{FF2B5EF4-FFF2-40B4-BE49-F238E27FC236}">
                            <a16:creationId xmlns:a16="http://schemas.microsoft.com/office/drawing/2014/main" id="{68F12443-156B-491E-AD01-ACAAA3ACB41A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96" name="Straight Connector 295">
                        <a:extLst>
                          <a:ext uri="{FF2B5EF4-FFF2-40B4-BE49-F238E27FC236}">
                            <a16:creationId xmlns:a16="http://schemas.microsoft.com/office/drawing/2014/main" id="{D4048828-0D9F-4A15-9964-C063817A100A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97" name="Pie 273">
                        <a:extLst>
                          <a:ext uri="{FF2B5EF4-FFF2-40B4-BE49-F238E27FC236}">
                            <a16:creationId xmlns:a16="http://schemas.microsoft.com/office/drawing/2014/main" id="{26053B22-8667-44A9-A98D-62193FF69AF9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298" name="Double Bracket 297">
                        <a:extLst>
                          <a:ext uri="{FF2B5EF4-FFF2-40B4-BE49-F238E27FC236}">
                            <a16:creationId xmlns:a16="http://schemas.microsoft.com/office/drawing/2014/main" id="{837D9B7F-0442-4C6E-A487-0B094C303A2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99" name="TextBox 298">
                        <a:extLst>
                          <a:ext uri="{FF2B5EF4-FFF2-40B4-BE49-F238E27FC236}">
                            <a16:creationId xmlns:a16="http://schemas.microsoft.com/office/drawing/2014/main" id="{34985530-74BB-4AE8-970A-3EDFEAEEC351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6" y="4951174"/>
                        <a:ext cx="721615" cy="903910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278" name="Picture 277" descr="water figure 10p.png">
                      <a:extLst>
                        <a:ext uri="{FF2B5EF4-FFF2-40B4-BE49-F238E27FC236}">
                          <a16:creationId xmlns:a16="http://schemas.microsoft.com/office/drawing/2014/main" id="{C420320C-67EF-42C9-B851-A380CCBAA12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79" name="Picture 278" descr="water figure 10p.png">
                      <a:extLst>
                        <a:ext uri="{FF2B5EF4-FFF2-40B4-BE49-F238E27FC236}">
                          <a16:creationId xmlns:a16="http://schemas.microsoft.com/office/drawing/2014/main" id="{8040342B-B629-4CF3-91AC-AA5930101E7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0" name="Picture 279" descr="water figure 10p.png">
                      <a:extLst>
                        <a:ext uri="{FF2B5EF4-FFF2-40B4-BE49-F238E27FC236}">
                          <a16:creationId xmlns:a16="http://schemas.microsoft.com/office/drawing/2014/main" id="{D0E50E37-5FFE-4A26-AAD1-B462B45ADDB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1" name="Picture 280" descr="water figure black 10p.png">
                      <a:extLst>
                        <a:ext uri="{FF2B5EF4-FFF2-40B4-BE49-F238E27FC236}">
                          <a16:creationId xmlns:a16="http://schemas.microsoft.com/office/drawing/2014/main" id="{869AD1D4-2A53-447F-8264-6D87B6A8609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2" name="Picture 281" descr="water figure black 10p.png">
                      <a:extLst>
                        <a:ext uri="{FF2B5EF4-FFF2-40B4-BE49-F238E27FC236}">
                          <a16:creationId xmlns:a16="http://schemas.microsoft.com/office/drawing/2014/main" id="{151CCA16-B791-44D0-B33A-FFC80D4BE11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3" name="Picture 282" descr="water figure black 10p.png">
                      <a:extLst>
                        <a:ext uri="{FF2B5EF4-FFF2-40B4-BE49-F238E27FC236}">
                          <a16:creationId xmlns:a16="http://schemas.microsoft.com/office/drawing/2014/main" id="{419F3E28-7D24-487A-AE36-FA742397E28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4" name="Picture 283" descr="water figure black 10p.png">
                      <a:extLst>
                        <a:ext uri="{FF2B5EF4-FFF2-40B4-BE49-F238E27FC236}">
                          <a16:creationId xmlns:a16="http://schemas.microsoft.com/office/drawing/2014/main" id="{1CDBF164-96A1-454E-B72A-354AC84442E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5" name="Picture 284" descr="water figure black 10p.png">
                      <a:extLst>
                        <a:ext uri="{FF2B5EF4-FFF2-40B4-BE49-F238E27FC236}">
                          <a16:creationId xmlns:a16="http://schemas.microsoft.com/office/drawing/2014/main" id="{0D57D068-A072-4554-AEB1-51601C64D6E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6" name="Picture 285" descr="water figure black 10p.png">
                      <a:extLst>
                        <a:ext uri="{FF2B5EF4-FFF2-40B4-BE49-F238E27FC236}">
                          <a16:creationId xmlns:a16="http://schemas.microsoft.com/office/drawing/2014/main" id="{C404A2E4-7BC2-4171-B908-1E1461C2733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7" name="Picture 286" descr="water figure black 10p.png">
                      <a:extLst>
                        <a:ext uri="{FF2B5EF4-FFF2-40B4-BE49-F238E27FC236}">
                          <a16:creationId xmlns:a16="http://schemas.microsoft.com/office/drawing/2014/main" id="{A5E476BF-1BAA-4954-9C54-FA213419BEA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8" name="Picture 287" descr="water figure black 10p.png">
                      <a:extLst>
                        <a:ext uri="{FF2B5EF4-FFF2-40B4-BE49-F238E27FC236}">
                          <a16:creationId xmlns:a16="http://schemas.microsoft.com/office/drawing/2014/main" id="{6D634F5C-3E30-49AF-ACA5-668A6FC23CA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89" name="Picture 288" descr="water figure black 10p.png">
                      <a:extLst>
                        <a:ext uri="{FF2B5EF4-FFF2-40B4-BE49-F238E27FC236}">
                          <a16:creationId xmlns:a16="http://schemas.microsoft.com/office/drawing/2014/main" id="{462050DD-F82F-4AD1-A0B9-5A8B7AC5878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90" name="Picture 289" descr="water figure black 10p.png">
                      <a:extLst>
                        <a:ext uri="{FF2B5EF4-FFF2-40B4-BE49-F238E27FC236}">
                          <a16:creationId xmlns:a16="http://schemas.microsoft.com/office/drawing/2014/main" id="{7B8399F2-67D5-44AB-90C6-21BC5B57A82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91" name="Picture 290" descr="water figure black 10p.png">
                      <a:extLst>
                        <a:ext uri="{FF2B5EF4-FFF2-40B4-BE49-F238E27FC236}">
                          <a16:creationId xmlns:a16="http://schemas.microsoft.com/office/drawing/2014/main" id="{B61B1DE9-E18F-4D94-AD40-B0388E4DB68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92" name="Picture 291" descr="water figure black 10p.png">
                      <a:extLst>
                        <a:ext uri="{FF2B5EF4-FFF2-40B4-BE49-F238E27FC236}">
                          <a16:creationId xmlns:a16="http://schemas.microsoft.com/office/drawing/2014/main" id="{46ACB234-32C2-40DF-9445-D21E1F0EC95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97" name="Group 96">
                    <a:extLst>
                      <a:ext uri="{FF2B5EF4-FFF2-40B4-BE49-F238E27FC236}">
                        <a16:creationId xmlns:a16="http://schemas.microsoft.com/office/drawing/2014/main" id="{A3331F3D-60F7-4C0C-AA78-58F4793DC95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13566055">
                    <a:off x="4084263" y="1500884"/>
                    <a:ext cx="1765653" cy="2914425"/>
                    <a:chOff x="4284190" y="1223489"/>
                    <a:chExt cx="2825467" cy="4663777"/>
                  </a:xfrm>
                </p:grpSpPr>
                <p:grpSp>
                  <p:nvGrpSpPr>
                    <p:cNvPr id="253" name="Group 252">
                      <a:extLst>
                        <a:ext uri="{FF2B5EF4-FFF2-40B4-BE49-F238E27FC236}">
                          <a16:creationId xmlns:a16="http://schemas.microsoft.com/office/drawing/2014/main" id="{2ECE4C4E-0F4B-45F7-A89F-EA037ABF9C5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8" cy="1848161"/>
                      <a:chOff x="628814" y="4006920"/>
                      <a:chExt cx="1994208" cy="1848161"/>
                    </a:xfrm>
                  </p:grpSpPr>
                  <p:cxnSp>
                    <p:nvCxnSpPr>
                      <p:cNvPr id="269" name="Straight Connector 268">
                        <a:extLst>
                          <a:ext uri="{FF2B5EF4-FFF2-40B4-BE49-F238E27FC236}">
                            <a16:creationId xmlns:a16="http://schemas.microsoft.com/office/drawing/2014/main" id="{36E14622-241C-44A2-A138-721A3EDA83B2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70" name="Straight Connector 269">
                        <a:extLst>
                          <a:ext uri="{FF2B5EF4-FFF2-40B4-BE49-F238E27FC236}">
                            <a16:creationId xmlns:a16="http://schemas.microsoft.com/office/drawing/2014/main" id="{2DC5536F-EBF6-421A-A243-EAC319631235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71" name="Straight Connector 270">
                        <a:extLst>
                          <a:ext uri="{FF2B5EF4-FFF2-40B4-BE49-F238E27FC236}">
                            <a16:creationId xmlns:a16="http://schemas.microsoft.com/office/drawing/2014/main" id="{4305830E-C8AB-4F33-B85B-C5EE7DAA8DD9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72" name="Straight Connector 271">
                        <a:extLst>
                          <a:ext uri="{FF2B5EF4-FFF2-40B4-BE49-F238E27FC236}">
                            <a16:creationId xmlns:a16="http://schemas.microsoft.com/office/drawing/2014/main" id="{670D2880-421D-4C89-A0E1-8709813D5A0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73" name="Pie 249">
                        <a:extLst>
                          <a:ext uri="{FF2B5EF4-FFF2-40B4-BE49-F238E27FC236}">
                            <a16:creationId xmlns:a16="http://schemas.microsoft.com/office/drawing/2014/main" id="{BE206912-893D-4845-9291-6133150E9FE2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274" name="Double Bracket 273">
                        <a:extLst>
                          <a:ext uri="{FF2B5EF4-FFF2-40B4-BE49-F238E27FC236}">
                            <a16:creationId xmlns:a16="http://schemas.microsoft.com/office/drawing/2014/main" id="{6F566E2B-8DFC-4A89-8239-2C2CA65D3D8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75" name="TextBox 274">
                        <a:extLst>
                          <a:ext uri="{FF2B5EF4-FFF2-40B4-BE49-F238E27FC236}">
                            <a16:creationId xmlns:a16="http://schemas.microsoft.com/office/drawing/2014/main" id="{461559E8-3C18-4B92-9B66-C51EA0B7EE22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7" y="4951170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254" name="Picture 253" descr="water figure 10p.png">
                      <a:extLst>
                        <a:ext uri="{FF2B5EF4-FFF2-40B4-BE49-F238E27FC236}">
                          <a16:creationId xmlns:a16="http://schemas.microsoft.com/office/drawing/2014/main" id="{B4E95B80-7B65-4E8B-A5F0-EC0E22AC588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55" name="Picture 254" descr="water figure 10p.png">
                      <a:extLst>
                        <a:ext uri="{FF2B5EF4-FFF2-40B4-BE49-F238E27FC236}">
                          <a16:creationId xmlns:a16="http://schemas.microsoft.com/office/drawing/2014/main" id="{1BC677AA-56A0-4DE2-914D-8C807957A62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56" name="Picture 255" descr="water figure 10p.png">
                      <a:extLst>
                        <a:ext uri="{FF2B5EF4-FFF2-40B4-BE49-F238E27FC236}">
                          <a16:creationId xmlns:a16="http://schemas.microsoft.com/office/drawing/2014/main" id="{9E750FA8-B3A3-4964-B09A-CD5E6C1F0CB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57" name="Picture 256" descr="water figure black 10p.png">
                      <a:extLst>
                        <a:ext uri="{FF2B5EF4-FFF2-40B4-BE49-F238E27FC236}">
                          <a16:creationId xmlns:a16="http://schemas.microsoft.com/office/drawing/2014/main" id="{ADC40790-9145-4705-B989-BA312AD839D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58" name="Picture 257" descr="water figure black 10p.png">
                      <a:extLst>
                        <a:ext uri="{FF2B5EF4-FFF2-40B4-BE49-F238E27FC236}">
                          <a16:creationId xmlns:a16="http://schemas.microsoft.com/office/drawing/2014/main" id="{E4F9578B-C16A-46E4-AA85-14C152F0977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59" name="Picture 258" descr="water figure black 10p.png">
                      <a:extLst>
                        <a:ext uri="{FF2B5EF4-FFF2-40B4-BE49-F238E27FC236}">
                          <a16:creationId xmlns:a16="http://schemas.microsoft.com/office/drawing/2014/main" id="{6CA92AFB-8305-4E38-815E-697B437A33A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0" name="Picture 259" descr="water figure black 10p.png">
                      <a:extLst>
                        <a:ext uri="{FF2B5EF4-FFF2-40B4-BE49-F238E27FC236}">
                          <a16:creationId xmlns:a16="http://schemas.microsoft.com/office/drawing/2014/main" id="{63F79D78-06F4-4FF3-801E-8F47F2B41F5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1" name="Picture 260" descr="water figure black 10p.png">
                      <a:extLst>
                        <a:ext uri="{FF2B5EF4-FFF2-40B4-BE49-F238E27FC236}">
                          <a16:creationId xmlns:a16="http://schemas.microsoft.com/office/drawing/2014/main" id="{8188047D-F898-44DD-8756-D23A6B2AEEE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2" name="Picture 261" descr="water figure black 10p.png">
                      <a:extLst>
                        <a:ext uri="{FF2B5EF4-FFF2-40B4-BE49-F238E27FC236}">
                          <a16:creationId xmlns:a16="http://schemas.microsoft.com/office/drawing/2014/main" id="{6AF3567F-E0E3-4E65-ACF3-2BADCF465CD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3" name="Picture 262" descr="water figure black 10p.png">
                      <a:extLst>
                        <a:ext uri="{FF2B5EF4-FFF2-40B4-BE49-F238E27FC236}">
                          <a16:creationId xmlns:a16="http://schemas.microsoft.com/office/drawing/2014/main" id="{253CE4BC-A4C4-4678-BC65-669EF094F5B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4" name="Picture 263" descr="water figure black 10p.png">
                      <a:extLst>
                        <a:ext uri="{FF2B5EF4-FFF2-40B4-BE49-F238E27FC236}">
                          <a16:creationId xmlns:a16="http://schemas.microsoft.com/office/drawing/2014/main" id="{B65FF4C7-5638-4F9C-842D-575757AB5B9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5" name="Picture 264" descr="water figure black 10p.png">
                      <a:extLst>
                        <a:ext uri="{FF2B5EF4-FFF2-40B4-BE49-F238E27FC236}">
                          <a16:creationId xmlns:a16="http://schemas.microsoft.com/office/drawing/2014/main" id="{A593C77E-5772-4F08-A7B8-D5CB567F45E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6" name="Picture 265" descr="water figure black 10p.png">
                      <a:extLst>
                        <a:ext uri="{FF2B5EF4-FFF2-40B4-BE49-F238E27FC236}">
                          <a16:creationId xmlns:a16="http://schemas.microsoft.com/office/drawing/2014/main" id="{0D7CE4B3-016C-40E9-8B6C-82202BD3760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7" name="Picture 266" descr="water figure black 10p.png">
                      <a:extLst>
                        <a:ext uri="{FF2B5EF4-FFF2-40B4-BE49-F238E27FC236}">
                          <a16:creationId xmlns:a16="http://schemas.microsoft.com/office/drawing/2014/main" id="{A00019B9-4B01-40BC-A12E-48F74F6679C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68" name="Picture 267" descr="water figure black 10p.png">
                      <a:extLst>
                        <a:ext uri="{FF2B5EF4-FFF2-40B4-BE49-F238E27FC236}">
                          <a16:creationId xmlns:a16="http://schemas.microsoft.com/office/drawing/2014/main" id="{A65D151D-3F03-4900-BA96-8510DF6D4DA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98" name="Group 97">
                    <a:extLst>
                      <a:ext uri="{FF2B5EF4-FFF2-40B4-BE49-F238E27FC236}">
                        <a16:creationId xmlns:a16="http://schemas.microsoft.com/office/drawing/2014/main" id="{EDB2751D-A899-4831-9B82-2749F111EE0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2896991">
                    <a:off x="2577341" y="3444875"/>
                    <a:ext cx="1765653" cy="2914426"/>
                    <a:chOff x="4284190" y="1223489"/>
                    <a:chExt cx="2825467" cy="4663778"/>
                  </a:xfrm>
                </p:grpSpPr>
                <p:pic>
                  <p:nvPicPr>
                    <p:cNvPr id="229" name="Picture 228" descr="water figure black 10p.png">
                      <a:extLst>
                        <a:ext uri="{FF2B5EF4-FFF2-40B4-BE49-F238E27FC236}">
                          <a16:creationId xmlns:a16="http://schemas.microsoft.com/office/drawing/2014/main" id="{4D997CFA-2D77-4E76-AA55-58947FF826B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378748" y="2884107"/>
                      <a:ext cx="673100" cy="482600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230" name="Group 229">
                      <a:extLst>
                        <a:ext uri="{FF2B5EF4-FFF2-40B4-BE49-F238E27FC236}">
                          <a16:creationId xmlns:a16="http://schemas.microsoft.com/office/drawing/2014/main" id="{CFA75733-D0E2-4A06-B845-507E6BFA26C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9" cy="1848162"/>
                      <a:chOff x="628814" y="4006920"/>
                      <a:chExt cx="1994209" cy="1848162"/>
                    </a:xfrm>
                  </p:grpSpPr>
                  <p:cxnSp>
                    <p:nvCxnSpPr>
                      <p:cNvPr id="246" name="Straight Connector 245">
                        <a:extLst>
                          <a:ext uri="{FF2B5EF4-FFF2-40B4-BE49-F238E27FC236}">
                            <a16:creationId xmlns:a16="http://schemas.microsoft.com/office/drawing/2014/main" id="{685D3E14-F8F3-4845-A775-7F9D15ECCA09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47" name="Straight Connector 246">
                        <a:extLst>
                          <a:ext uri="{FF2B5EF4-FFF2-40B4-BE49-F238E27FC236}">
                            <a16:creationId xmlns:a16="http://schemas.microsoft.com/office/drawing/2014/main" id="{5FD1524B-FF62-4737-9D3A-5073FBDA5893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48" name="Straight Connector 247">
                        <a:extLst>
                          <a:ext uri="{FF2B5EF4-FFF2-40B4-BE49-F238E27FC236}">
                            <a16:creationId xmlns:a16="http://schemas.microsoft.com/office/drawing/2014/main" id="{D03F0AFB-9095-49EF-BA1A-DF240BA737F7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49" name="Straight Connector 248">
                        <a:extLst>
                          <a:ext uri="{FF2B5EF4-FFF2-40B4-BE49-F238E27FC236}">
                            <a16:creationId xmlns:a16="http://schemas.microsoft.com/office/drawing/2014/main" id="{D5E8C57B-F43A-4AFB-B78A-7041C240325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50" name="Pie 226">
                        <a:extLst>
                          <a:ext uri="{FF2B5EF4-FFF2-40B4-BE49-F238E27FC236}">
                            <a16:creationId xmlns:a16="http://schemas.microsoft.com/office/drawing/2014/main" id="{9746C03D-B371-4477-BF56-48F597593725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251" name="Double Bracket 250">
                        <a:extLst>
                          <a:ext uri="{FF2B5EF4-FFF2-40B4-BE49-F238E27FC236}">
                            <a16:creationId xmlns:a16="http://schemas.microsoft.com/office/drawing/2014/main" id="{D7986353-13CC-44AD-93EF-C056AD9AEF3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52" name="TextBox 251">
                        <a:extLst>
                          <a:ext uri="{FF2B5EF4-FFF2-40B4-BE49-F238E27FC236}">
                            <a16:creationId xmlns:a16="http://schemas.microsoft.com/office/drawing/2014/main" id="{9329596D-BC8B-45C8-8D7C-5951124286B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8" y="4951171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231" name="Picture 230" descr="water figure 10p.png">
                      <a:extLst>
                        <a:ext uri="{FF2B5EF4-FFF2-40B4-BE49-F238E27FC236}">
                          <a16:creationId xmlns:a16="http://schemas.microsoft.com/office/drawing/2014/main" id="{1BE87A05-48E9-4777-97AF-30E5353E857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2" name="Picture 231" descr="water figure 10p.png">
                      <a:extLst>
                        <a:ext uri="{FF2B5EF4-FFF2-40B4-BE49-F238E27FC236}">
                          <a16:creationId xmlns:a16="http://schemas.microsoft.com/office/drawing/2014/main" id="{7C2AB646-77C2-453C-A48D-7FE7A23A5A3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3" name="Picture 232" descr="water figure 10p.png">
                      <a:extLst>
                        <a:ext uri="{FF2B5EF4-FFF2-40B4-BE49-F238E27FC236}">
                          <a16:creationId xmlns:a16="http://schemas.microsoft.com/office/drawing/2014/main" id="{8EDA12CA-CEB0-413E-906E-027B90E834D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4" name="Picture 233" descr="water figure black 10p.png">
                      <a:extLst>
                        <a:ext uri="{FF2B5EF4-FFF2-40B4-BE49-F238E27FC236}">
                          <a16:creationId xmlns:a16="http://schemas.microsoft.com/office/drawing/2014/main" id="{D4BD0D8A-AADF-42F9-86AF-ADAC40EFC87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5" name="Picture 234" descr="water figure black 10p.png">
                      <a:extLst>
                        <a:ext uri="{FF2B5EF4-FFF2-40B4-BE49-F238E27FC236}">
                          <a16:creationId xmlns:a16="http://schemas.microsoft.com/office/drawing/2014/main" id="{D18DC6BE-7A33-4FB9-A721-F08F81A7FDA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6" name="Picture 235" descr="water figure black 10p.png">
                      <a:extLst>
                        <a:ext uri="{FF2B5EF4-FFF2-40B4-BE49-F238E27FC236}">
                          <a16:creationId xmlns:a16="http://schemas.microsoft.com/office/drawing/2014/main" id="{95C5AC2F-BE14-4FC7-A6AD-A7626944C3B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7" name="Picture 236" descr="water figure black 10p.png">
                      <a:extLst>
                        <a:ext uri="{FF2B5EF4-FFF2-40B4-BE49-F238E27FC236}">
                          <a16:creationId xmlns:a16="http://schemas.microsoft.com/office/drawing/2014/main" id="{241D404E-0067-4A15-B159-0482337FE20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8" name="Picture 237" descr="water figure black 10p.png">
                      <a:extLst>
                        <a:ext uri="{FF2B5EF4-FFF2-40B4-BE49-F238E27FC236}">
                          <a16:creationId xmlns:a16="http://schemas.microsoft.com/office/drawing/2014/main" id="{D5494032-BE68-4656-977E-A0F7BF47DFA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39" name="Picture 238" descr="water figure black 10p.png">
                      <a:extLst>
                        <a:ext uri="{FF2B5EF4-FFF2-40B4-BE49-F238E27FC236}">
                          <a16:creationId xmlns:a16="http://schemas.microsoft.com/office/drawing/2014/main" id="{B584653B-97EE-48B2-A06E-CB6BBEBD593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0" name="Picture 239" descr="water figure black 10p.png">
                      <a:extLst>
                        <a:ext uri="{FF2B5EF4-FFF2-40B4-BE49-F238E27FC236}">
                          <a16:creationId xmlns:a16="http://schemas.microsoft.com/office/drawing/2014/main" id="{EB818425-F9CC-48E8-A090-38C1AD3FA6B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1" name="Picture 240" descr="water figure black 10p.png">
                      <a:extLst>
                        <a:ext uri="{FF2B5EF4-FFF2-40B4-BE49-F238E27FC236}">
                          <a16:creationId xmlns:a16="http://schemas.microsoft.com/office/drawing/2014/main" id="{D0FCE9D5-52CB-4969-AD3C-3DFDE4DD432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2" name="Picture 241" descr="water figure black 10p.png">
                      <a:extLst>
                        <a:ext uri="{FF2B5EF4-FFF2-40B4-BE49-F238E27FC236}">
                          <a16:creationId xmlns:a16="http://schemas.microsoft.com/office/drawing/2014/main" id="{5C77F2B7-25CC-4612-B2D5-196DFB06EAB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3" name="Picture 242" descr="water figure black 10p.png">
                      <a:extLst>
                        <a:ext uri="{FF2B5EF4-FFF2-40B4-BE49-F238E27FC236}">
                          <a16:creationId xmlns:a16="http://schemas.microsoft.com/office/drawing/2014/main" id="{2183A42A-AC98-41C4-A678-D62535E0C56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4" name="Picture 243" descr="water figure black 10p.png">
                      <a:extLst>
                        <a:ext uri="{FF2B5EF4-FFF2-40B4-BE49-F238E27FC236}">
                          <a16:creationId xmlns:a16="http://schemas.microsoft.com/office/drawing/2014/main" id="{E5EFB486-098E-4150-B964-2C0535357E9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45" name="Picture 244" descr="water figure black 10p.png">
                      <a:extLst>
                        <a:ext uri="{FF2B5EF4-FFF2-40B4-BE49-F238E27FC236}">
                          <a16:creationId xmlns:a16="http://schemas.microsoft.com/office/drawing/2014/main" id="{279AE2FD-0E26-4208-AA49-9FB8AC0E0B3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99" name="Group 98">
                    <a:extLst>
                      <a:ext uri="{FF2B5EF4-FFF2-40B4-BE49-F238E27FC236}">
                        <a16:creationId xmlns:a16="http://schemas.microsoft.com/office/drawing/2014/main" id="{D76BB9CB-835A-4511-AA59-D4627373CED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>
                    <a:off x="3564310" y="3834885"/>
                    <a:ext cx="1765653" cy="2966024"/>
                    <a:chOff x="4284190" y="1223489"/>
                    <a:chExt cx="2825467" cy="4746347"/>
                  </a:xfrm>
                </p:grpSpPr>
                <p:pic>
                  <p:nvPicPr>
                    <p:cNvPr id="206" name="Picture 205" descr="water figure black 10p.png">
                      <a:extLst>
                        <a:ext uri="{FF2B5EF4-FFF2-40B4-BE49-F238E27FC236}">
                          <a16:creationId xmlns:a16="http://schemas.microsoft.com/office/drawing/2014/main" id="{620B1616-5CC2-478D-A379-449A84CEB89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378748" y="2884107"/>
                      <a:ext cx="673100" cy="482600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207" name="Group 206">
                      <a:extLst>
                        <a:ext uri="{FF2B5EF4-FFF2-40B4-BE49-F238E27FC236}">
                          <a16:creationId xmlns:a16="http://schemas.microsoft.com/office/drawing/2014/main" id="{6D3306AE-7F9D-4D07-964E-1E1D48A1EE8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2077881" cy="1930731"/>
                      <a:chOff x="628814" y="4006920"/>
                      <a:chExt cx="2077881" cy="1930731"/>
                    </a:xfrm>
                  </p:grpSpPr>
                  <p:cxnSp>
                    <p:nvCxnSpPr>
                      <p:cNvPr id="222" name="Straight Connector 221">
                        <a:extLst>
                          <a:ext uri="{FF2B5EF4-FFF2-40B4-BE49-F238E27FC236}">
                            <a16:creationId xmlns:a16="http://schemas.microsoft.com/office/drawing/2014/main" id="{88E681B8-2F82-4E8E-8927-CB5CD0EFDE1E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23" name="Straight Connector 222">
                        <a:extLst>
                          <a:ext uri="{FF2B5EF4-FFF2-40B4-BE49-F238E27FC236}">
                            <a16:creationId xmlns:a16="http://schemas.microsoft.com/office/drawing/2014/main" id="{3BDC4070-A76E-49B2-AFBF-416AFD88BD8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24" name="Straight Connector 223">
                        <a:extLst>
                          <a:ext uri="{FF2B5EF4-FFF2-40B4-BE49-F238E27FC236}">
                            <a16:creationId xmlns:a16="http://schemas.microsoft.com/office/drawing/2014/main" id="{0126CE3D-B516-4E33-A7C9-796265389236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25" name="Straight Connector 224">
                        <a:extLst>
                          <a:ext uri="{FF2B5EF4-FFF2-40B4-BE49-F238E27FC236}">
                            <a16:creationId xmlns:a16="http://schemas.microsoft.com/office/drawing/2014/main" id="{80C55D17-29D9-4F51-911A-0C401C04067B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26" name="Pie 202">
                        <a:extLst>
                          <a:ext uri="{FF2B5EF4-FFF2-40B4-BE49-F238E27FC236}">
                            <a16:creationId xmlns:a16="http://schemas.microsoft.com/office/drawing/2014/main" id="{394E5DA7-0EEA-4564-B10F-144C00BAEE74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227" name="Double Bracket 226">
                        <a:extLst>
                          <a:ext uri="{FF2B5EF4-FFF2-40B4-BE49-F238E27FC236}">
                            <a16:creationId xmlns:a16="http://schemas.microsoft.com/office/drawing/2014/main" id="{8B9F6CB3-CA38-4A61-B3BD-7EC24D3E1C6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8" name="TextBox 227">
                        <a:extLst>
                          <a:ext uri="{FF2B5EF4-FFF2-40B4-BE49-F238E27FC236}">
                            <a16:creationId xmlns:a16="http://schemas.microsoft.com/office/drawing/2014/main" id="{D5C81ECF-3FF9-4EF2-804B-A071B9463740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85080" y="5033740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208" name="Picture 207" descr="water figure 10p.png">
                      <a:extLst>
                        <a:ext uri="{FF2B5EF4-FFF2-40B4-BE49-F238E27FC236}">
                          <a16:creationId xmlns:a16="http://schemas.microsoft.com/office/drawing/2014/main" id="{D2CAAF30-3045-495B-9E70-A663F105D56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09" name="Picture 208" descr="water figure 10p.png">
                      <a:extLst>
                        <a:ext uri="{FF2B5EF4-FFF2-40B4-BE49-F238E27FC236}">
                          <a16:creationId xmlns:a16="http://schemas.microsoft.com/office/drawing/2014/main" id="{5358E275-0A6D-4AD5-A81C-8ECC70723C9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0" name="Picture 209" descr="water figure 10p.png">
                      <a:extLst>
                        <a:ext uri="{FF2B5EF4-FFF2-40B4-BE49-F238E27FC236}">
                          <a16:creationId xmlns:a16="http://schemas.microsoft.com/office/drawing/2014/main" id="{AD27C551-F305-46A6-B506-BF1EF969234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1" name="Picture 210" descr="water figure black 10p.png">
                      <a:extLst>
                        <a:ext uri="{FF2B5EF4-FFF2-40B4-BE49-F238E27FC236}">
                          <a16:creationId xmlns:a16="http://schemas.microsoft.com/office/drawing/2014/main" id="{08254EF4-A5A6-4B12-98F5-5052AD7D8DE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2" name="Picture 211" descr="water figure black 10p.png">
                      <a:extLst>
                        <a:ext uri="{FF2B5EF4-FFF2-40B4-BE49-F238E27FC236}">
                          <a16:creationId xmlns:a16="http://schemas.microsoft.com/office/drawing/2014/main" id="{36E5E24C-4B6B-41C8-B07B-DA79911D69A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3" name="Picture 212" descr="water figure black 10p.png">
                      <a:extLst>
                        <a:ext uri="{FF2B5EF4-FFF2-40B4-BE49-F238E27FC236}">
                          <a16:creationId xmlns:a16="http://schemas.microsoft.com/office/drawing/2014/main" id="{4523D067-196C-4621-AA8D-DEF592657BE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4" name="Picture 213" descr="water figure black 10p.png">
                      <a:extLst>
                        <a:ext uri="{FF2B5EF4-FFF2-40B4-BE49-F238E27FC236}">
                          <a16:creationId xmlns:a16="http://schemas.microsoft.com/office/drawing/2014/main" id="{483AD4C8-EC19-46D8-9EB2-D06D80E5079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5" name="Picture 214" descr="water figure black 10p.png">
                      <a:extLst>
                        <a:ext uri="{FF2B5EF4-FFF2-40B4-BE49-F238E27FC236}">
                          <a16:creationId xmlns:a16="http://schemas.microsoft.com/office/drawing/2014/main" id="{9938DB64-41A6-459A-81A1-A978B9ED51D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6" name="Picture 215" descr="water figure black 10p.png">
                      <a:extLst>
                        <a:ext uri="{FF2B5EF4-FFF2-40B4-BE49-F238E27FC236}">
                          <a16:creationId xmlns:a16="http://schemas.microsoft.com/office/drawing/2014/main" id="{8CAFB816-D7F0-4C0E-A6B1-E1EC4871A86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7" name="Picture 216" descr="water figure black 10p.png">
                      <a:extLst>
                        <a:ext uri="{FF2B5EF4-FFF2-40B4-BE49-F238E27FC236}">
                          <a16:creationId xmlns:a16="http://schemas.microsoft.com/office/drawing/2014/main" id="{06184F48-9AE6-4298-958F-D8C7F709453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8" name="Picture 217" descr="water figure black 10p.png">
                      <a:extLst>
                        <a:ext uri="{FF2B5EF4-FFF2-40B4-BE49-F238E27FC236}">
                          <a16:creationId xmlns:a16="http://schemas.microsoft.com/office/drawing/2014/main" id="{EE9B1E40-C4F9-4757-B5B7-298F6052A2E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19" name="Picture 218" descr="water figure black 10p.png">
                      <a:extLst>
                        <a:ext uri="{FF2B5EF4-FFF2-40B4-BE49-F238E27FC236}">
                          <a16:creationId xmlns:a16="http://schemas.microsoft.com/office/drawing/2014/main" id="{74C567FD-B763-4576-9C8E-04EBA96C6CF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20" name="Picture 219" descr="water figure black 10p.png">
                      <a:extLst>
                        <a:ext uri="{FF2B5EF4-FFF2-40B4-BE49-F238E27FC236}">
                          <a16:creationId xmlns:a16="http://schemas.microsoft.com/office/drawing/2014/main" id="{BA88D352-B126-4155-959D-F7516EBF838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21" name="Picture 220" descr="water figure black 10p.png">
                      <a:extLst>
                        <a:ext uri="{FF2B5EF4-FFF2-40B4-BE49-F238E27FC236}">
                          <a16:creationId xmlns:a16="http://schemas.microsoft.com/office/drawing/2014/main" id="{8602180F-6D1B-40BA-B04E-164CBC4BD93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101" name="Group 100">
                    <a:extLst>
                      <a:ext uri="{FF2B5EF4-FFF2-40B4-BE49-F238E27FC236}">
                        <a16:creationId xmlns:a16="http://schemas.microsoft.com/office/drawing/2014/main" id="{8F7D0E31-8ECF-4E6A-9D31-06AD2410D94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5400000">
                    <a:off x="2101710" y="2387313"/>
                    <a:ext cx="1765653" cy="2977053"/>
                    <a:chOff x="4284190" y="1123270"/>
                    <a:chExt cx="2825467" cy="4763995"/>
                  </a:xfrm>
                </p:grpSpPr>
                <p:grpSp>
                  <p:nvGrpSpPr>
                    <p:cNvPr id="182" name="Group 181">
                      <a:extLst>
                        <a:ext uri="{FF2B5EF4-FFF2-40B4-BE49-F238E27FC236}">
                          <a16:creationId xmlns:a16="http://schemas.microsoft.com/office/drawing/2014/main" id="{B0C8C97B-1461-4725-9C86-07F9F969756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9" cy="1848160"/>
                      <a:chOff x="628814" y="4006920"/>
                      <a:chExt cx="1994209" cy="1848160"/>
                    </a:xfrm>
                  </p:grpSpPr>
                  <p:cxnSp>
                    <p:nvCxnSpPr>
                      <p:cNvPr id="198" name="Straight Connector 197">
                        <a:extLst>
                          <a:ext uri="{FF2B5EF4-FFF2-40B4-BE49-F238E27FC236}">
                            <a16:creationId xmlns:a16="http://schemas.microsoft.com/office/drawing/2014/main" id="{BC2E3924-474C-4948-8FB6-0F08E918A54C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9" name="Straight Connector 198">
                        <a:extLst>
                          <a:ext uri="{FF2B5EF4-FFF2-40B4-BE49-F238E27FC236}">
                            <a16:creationId xmlns:a16="http://schemas.microsoft.com/office/drawing/2014/main" id="{7EC96FBA-F4B1-4B8F-B2E0-E4B118FF2EEB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00" name="Straight Connector 199">
                        <a:extLst>
                          <a:ext uri="{FF2B5EF4-FFF2-40B4-BE49-F238E27FC236}">
                            <a16:creationId xmlns:a16="http://schemas.microsoft.com/office/drawing/2014/main" id="{303C2C24-7DE5-4DCB-A2D2-ECBDB630A2F6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01" name="Straight Connector 200">
                        <a:extLst>
                          <a:ext uri="{FF2B5EF4-FFF2-40B4-BE49-F238E27FC236}">
                            <a16:creationId xmlns:a16="http://schemas.microsoft.com/office/drawing/2014/main" id="{DF3F18CD-65B4-401B-9B2D-4DDEE4D1114E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02" name="Pie 179">
                        <a:extLst>
                          <a:ext uri="{FF2B5EF4-FFF2-40B4-BE49-F238E27FC236}">
                            <a16:creationId xmlns:a16="http://schemas.microsoft.com/office/drawing/2014/main" id="{3086A5D8-CA95-4B7E-938D-83639705A429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204" name="Double Bracket 203">
                        <a:extLst>
                          <a:ext uri="{FF2B5EF4-FFF2-40B4-BE49-F238E27FC236}">
                            <a16:creationId xmlns:a16="http://schemas.microsoft.com/office/drawing/2014/main" id="{C6CC40C0-A23C-4D63-95A9-8A36F49454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05" name="TextBox 204">
                        <a:extLst>
                          <a:ext uri="{FF2B5EF4-FFF2-40B4-BE49-F238E27FC236}">
                            <a16:creationId xmlns:a16="http://schemas.microsoft.com/office/drawing/2014/main" id="{E64463AD-2DD9-4B72-B465-C3D11AF55915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8" y="4951169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183" name="Picture 182" descr="water figure 10p.png">
                      <a:extLst>
                        <a:ext uri="{FF2B5EF4-FFF2-40B4-BE49-F238E27FC236}">
                          <a16:creationId xmlns:a16="http://schemas.microsoft.com/office/drawing/2014/main" id="{0939AB1C-140C-4C54-8E1E-79D1F3C3E0C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4" name="Picture 183" descr="water figure 10p.png">
                      <a:extLst>
                        <a:ext uri="{FF2B5EF4-FFF2-40B4-BE49-F238E27FC236}">
                          <a16:creationId xmlns:a16="http://schemas.microsoft.com/office/drawing/2014/main" id="{D00BFB41-BA5E-43D0-9645-0A98551EC5D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5" name="Picture 184" descr="water figure 10p.png">
                      <a:extLst>
                        <a:ext uri="{FF2B5EF4-FFF2-40B4-BE49-F238E27FC236}">
                          <a16:creationId xmlns:a16="http://schemas.microsoft.com/office/drawing/2014/main" id="{3632B18E-3D2E-46D5-B255-5364B3AC414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6" name="Picture 185" descr="water figure black 10p.png">
                      <a:extLst>
                        <a:ext uri="{FF2B5EF4-FFF2-40B4-BE49-F238E27FC236}">
                          <a16:creationId xmlns:a16="http://schemas.microsoft.com/office/drawing/2014/main" id="{DB49E7C8-11B7-4822-8FE0-8BCACF63BC4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7" name="Picture 186" descr="water figure black 10p.png">
                      <a:extLst>
                        <a:ext uri="{FF2B5EF4-FFF2-40B4-BE49-F238E27FC236}">
                          <a16:creationId xmlns:a16="http://schemas.microsoft.com/office/drawing/2014/main" id="{1621872A-9813-421D-9D96-B4EFDA84EA3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8" name="Picture 187" descr="water figure black 10p.png">
                      <a:extLst>
                        <a:ext uri="{FF2B5EF4-FFF2-40B4-BE49-F238E27FC236}">
                          <a16:creationId xmlns:a16="http://schemas.microsoft.com/office/drawing/2014/main" id="{C3D844A1-8B1F-4722-A624-BD85E8898AE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9" name="Picture 188" descr="water figure black 10p.png">
                      <a:extLst>
                        <a:ext uri="{FF2B5EF4-FFF2-40B4-BE49-F238E27FC236}">
                          <a16:creationId xmlns:a16="http://schemas.microsoft.com/office/drawing/2014/main" id="{9ACCEA26-697E-4112-A502-D9F48D7B8E3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0" name="Picture 189" descr="water figure black 10p.png">
                      <a:extLst>
                        <a:ext uri="{FF2B5EF4-FFF2-40B4-BE49-F238E27FC236}">
                          <a16:creationId xmlns:a16="http://schemas.microsoft.com/office/drawing/2014/main" id="{752374DA-12AD-493B-B10C-DDB99E5BADE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1" name="Picture 190" descr="water figure black 10p.png">
                      <a:extLst>
                        <a:ext uri="{FF2B5EF4-FFF2-40B4-BE49-F238E27FC236}">
                          <a16:creationId xmlns:a16="http://schemas.microsoft.com/office/drawing/2014/main" id="{AACAA7F9-D240-41CD-BBBB-0F974846C73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15896" y="1218519"/>
                      <a:ext cx="673100" cy="482601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2" name="Picture 191" descr="water figure black 10p.png">
                      <a:extLst>
                        <a:ext uri="{FF2B5EF4-FFF2-40B4-BE49-F238E27FC236}">
                          <a16:creationId xmlns:a16="http://schemas.microsoft.com/office/drawing/2014/main" id="{914B9126-7A6F-4C89-9077-8F0C94EA548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3" name="Picture 192" descr="water figure black 10p.png">
                      <a:extLst>
                        <a:ext uri="{FF2B5EF4-FFF2-40B4-BE49-F238E27FC236}">
                          <a16:creationId xmlns:a16="http://schemas.microsoft.com/office/drawing/2014/main" id="{3CFF918B-D834-4A27-B0E7-B39B99FC827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4" name="Picture 193" descr="water figure black 10p.png">
                      <a:extLst>
                        <a:ext uri="{FF2B5EF4-FFF2-40B4-BE49-F238E27FC236}">
                          <a16:creationId xmlns:a16="http://schemas.microsoft.com/office/drawing/2014/main" id="{491B8623-2220-4D86-9E55-6CA85660749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5" name="Picture 194" descr="water figure black 10p.png">
                      <a:extLst>
                        <a:ext uri="{FF2B5EF4-FFF2-40B4-BE49-F238E27FC236}">
                          <a16:creationId xmlns:a16="http://schemas.microsoft.com/office/drawing/2014/main" id="{061A5931-D9E4-40F9-AC5A-0750DFD33A4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6" name="Picture 195" descr="water figure black 10p.png">
                      <a:extLst>
                        <a:ext uri="{FF2B5EF4-FFF2-40B4-BE49-F238E27FC236}">
                          <a16:creationId xmlns:a16="http://schemas.microsoft.com/office/drawing/2014/main" id="{2EDA2ADA-6494-47BE-A73F-999AB3EEDC9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7" name="Picture 196" descr="water figure black 10p.png">
                      <a:extLst>
                        <a:ext uri="{FF2B5EF4-FFF2-40B4-BE49-F238E27FC236}">
                          <a16:creationId xmlns:a16="http://schemas.microsoft.com/office/drawing/2014/main" id="{FD981B18-40C8-47E3-B5E8-D7C9171F5D0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102" name="Group 101">
                    <a:extLst>
                      <a:ext uri="{FF2B5EF4-FFF2-40B4-BE49-F238E27FC236}">
                        <a16:creationId xmlns:a16="http://schemas.microsoft.com/office/drawing/2014/main" id="{FBCF530A-C35C-46F3-9872-E5BD76AE2A1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10562409">
                    <a:off x="3199487" y="1102535"/>
                    <a:ext cx="1765653" cy="2914425"/>
                    <a:chOff x="4284190" y="1223489"/>
                    <a:chExt cx="2825467" cy="4663776"/>
                  </a:xfrm>
                </p:grpSpPr>
                <p:pic>
                  <p:nvPicPr>
                    <p:cNvPr id="155" name="Picture 154" descr="water figure black 10p.png">
                      <a:extLst>
                        <a:ext uri="{FF2B5EF4-FFF2-40B4-BE49-F238E27FC236}">
                          <a16:creationId xmlns:a16="http://schemas.microsoft.com/office/drawing/2014/main" id="{A614F815-4CC2-4AE4-8630-A5081C9B501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378748" y="2884107"/>
                      <a:ext cx="673100" cy="482600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156" name="Group 155">
                      <a:extLst>
                        <a:ext uri="{FF2B5EF4-FFF2-40B4-BE49-F238E27FC236}">
                          <a16:creationId xmlns:a16="http://schemas.microsoft.com/office/drawing/2014/main" id="{E3A4A280-8C5F-468E-B267-C69DE011B1B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8" cy="1848160"/>
                      <a:chOff x="628814" y="4006920"/>
                      <a:chExt cx="1994208" cy="1848160"/>
                    </a:xfrm>
                  </p:grpSpPr>
                  <p:cxnSp>
                    <p:nvCxnSpPr>
                      <p:cNvPr id="175" name="Straight Connector 174">
                        <a:extLst>
                          <a:ext uri="{FF2B5EF4-FFF2-40B4-BE49-F238E27FC236}">
                            <a16:creationId xmlns:a16="http://schemas.microsoft.com/office/drawing/2014/main" id="{F24D330D-762B-4B67-99E8-5BEAF1BFCE53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76" name="Straight Connector 175">
                        <a:extLst>
                          <a:ext uri="{FF2B5EF4-FFF2-40B4-BE49-F238E27FC236}">
                            <a16:creationId xmlns:a16="http://schemas.microsoft.com/office/drawing/2014/main" id="{4D5C1AAA-C44B-48A7-AB9D-770BF789D6F8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77" name="Straight Connector 176">
                        <a:extLst>
                          <a:ext uri="{FF2B5EF4-FFF2-40B4-BE49-F238E27FC236}">
                            <a16:creationId xmlns:a16="http://schemas.microsoft.com/office/drawing/2014/main" id="{B9C83D9E-E187-4C67-8CB7-01A99D52D3C4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78" name="Straight Connector 177">
                        <a:extLst>
                          <a:ext uri="{FF2B5EF4-FFF2-40B4-BE49-F238E27FC236}">
                            <a16:creationId xmlns:a16="http://schemas.microsoft.com/office/drawing/2014/main" id="{507EFBCB-9B2B-49EE-947C-26D9493E46FE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9" name="Pie 156">
                        <a:extLst>
                          <a:ext uri="{FF2B5EF4-FFF2-40B4-BE49-F238E27FC236}">
                            <a16:creationId xmlns:a16="http://schemas.microsoft.com/office/drawing/2014/main" id="{2AE6FADB-2EAF-4240-BA71-B5F8488B6C01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80" name="Double Bracket 179">
                        <a:extLst>
                          <a:ext uri="{FF2B5EF4-FFF2-40B4-BE49-F238E27FC236}">
                            <a16:creationId xmlns:a16="http://schemas.microsoft.com/office/drawing/2014/main" id="{6530550D-821A-4CD5-8F1B-245415B808D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81" name="TextBox 180">
                        <a:extLst>
                          <a:ext uri="{FF2B5EF4-FFF2-40B4-BE49-F238E27FC236}">
                            <a16:creationId xmlns:a16="http://schemas.microsoft.com/office/drawing/2014/main" id="{01938275-2862-4EF6-B761-0A35B6FFC42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7" y="4951169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158" name="Picture 157" descr="water figure 10p.png">
                      <a:extLst>
                        <a:ext uri="{FF2B5EF4-FFF2-40B4-BE49-F238E27FC236}">
                          <a16:creationId xmlns:a16="http://schemas.microsoft.com/office/drawing/2014/main" id="{CF3DB7D2-338D-4A15-841F-61E76A8BF03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59" name="Picture 158" descr="water figure 10p.png">
                      <a:extLst>
                        <a:ext uri="{FF2B5EF4-FFF2-40B4-BE49-F238E27FC236}">
                          <a16:creationId xmlns:a16="http://schemas.microsoft.com/office/drawing/2014/main" id="{0C104939-61B3-41A5-8399-7D4D65B6441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2" name="Picture 161" descr="water figure 10p.png">
                      <a:extLst>
                        <a:ext uri="{FF2B5EF4-FFF2-40B4-BE49-F238E27FC236}">
                          <a16:creationId xmlns:a16="http://schemas.microsoft.com/office/drawing/2014/main" id="{A1ABDF95-5FF8-4839-B97A-981C5463923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3" name="Picture 162" descr="water figure black 10p.png">
                      <a:extLst>
                        <a:ext uri="{FF2B5EF4-FFF2-40B4-BE49-F238E27FC236}">
                          <a16:creationId xmlns:a16="http://schemas.microsoft.com/office/drawing/2014/main" id="{E63B912D-B46F-4E26-A1CC-0987529E063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4" name="Picture 163" descr="water figure black 10p.png">
                      <a:extLst>
                        <a:ext uri="{FF2B5EF4-FFF2-40B4-BE49-F238E27FC236}">
                          <a16:creationId xmlns:a16="http://schemas.microsoft.com/office/drawing/2014/main" id="{407C8F93-FCF9-41C0-B8FE-7E3E40CDF71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5" name="Picture 164" descr="water figure black 10p.png">
                      <a:extLst>
                        <a:ext uri="{FF2B5EF4-FFF2-40B4-BE49-F238E27FC236}">
                          <a16:creationId xmlns:a16="http://schemas.microsoft.com/office/drawing/2014/main" id="{6E62F408-8299-4630-A9D0-B054EDF6054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6" name="Picture 165" descr="water figure black 10p.png">
                      <a:extLst>
                        <a:ext uri="{FF2B5EF4-FFF2-40B4-BE49-F238E27FC236}">
                          <a16:creationId xmlns:a16="http://schemas.microsoft.com/office/drawing/2014/main" id="{666A7717-E5C5-4727-B806-58357A49F9C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7" name="Picture 166" descr="water figure black 10p.png">
                      <a:extLst>
                        <a:ext uri="{FF2B5EF4-FFF2-40B4-BE49-F238E27FC236}">
                          <a16:creationId xmlns:a16="http://schemas.microsoft.com/office/drawing/2014/main" id="{BE4C65AE-93F9-479E-88A8-CFDFDDCC213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8" name="Picture 167" descr="water figure black 10p.png">
                      <a:extLst>
                        <a:ext uri="{FF2B5EF4-FFF2-40B4-BE49-F238E27FC236}">
                          <a16:creationId xmlns:a16="http://schemas.microsoft.com/office/drawing/2014/main" id="{0FCB1631-9BCE-41E8-BC81-CF69087B150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69" name="Picture 168" descr="water figure black 10p.png">
                      <a:extLst>
                        <a:ext uri="{FF2B5EF4-FFF2-40B4-BE49-F238E27FC236}">
                          <a16:creationId xmlns:a16="http://schemas.microsoft.com/office/drawing/2014/main" id="{CE8B91C9-AD84-483C-A5AC-2262C8E478E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0" name="Picture 169" descr="water figure black 10p.png">
                      <a:extLst>
                        <a:ext uri="{FF2B5EF4-FFF2-40B4-BE49-F238E27FC236}">
                          <a16:creationId xmlns:a16="http://schemas.microsoft.com/office/drawing/2014/main" id="{56C3C792-172A-46EA-8403-4773D35664D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1" name="Picture 170" descr="water figure black 10p.png">
                      <a:extLst>
                        <a:ext uri="{FF2B5EF4-FFF2-40B4-BE49-F238E27FC236}">
                          <a16:creationId xmlns:a16="http://schemas.microsoft.com/office/drawing/2014/main" id="{746CC894-5472-46F3-9466-8810A193E22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2" name="Picture 171" descr="water figure black 10p.png">
                      <a:extLst>
                        <a:ext uri="{FF2B5EF4-FFF2-40B4-BE49-F238E27FC236}">
                          <a16:creationId xmlns:a16="http://schemas.microsoft.com/office/drawing/2014/main" id="{D4872E3E-69DF-4E84-8024-0B78A998D7F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3" name="Picture 172" descr="water figure black 10p.png">
                      <a:extLst>
                        <a:ext uri="{FF2B5EF4-FFF2-40B4-BE49-F238E27FC236}">
                          <a16:creationId xmlns:a16="http://schemas.microsoft.com/office/drawing/2014/main" id="{1C006C8D-63A6-4422-B7D9-84369E5788E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4" name="Picture 173" descr="water figure black 10p.png">
                      <a:extLst>
                        <a:ext uri="{FF2B5EF4-FFF2-40B4-BE49-F238E27FC236}">
                          <a16:creationId xmlns:a16="http://schemas.microsoft.com/office/drawing/2014/main" id="{10E026C5-E822-46E0-9A76-1F6EE8FC817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104" name="Group 103">
                    <a:extLst>
                      <a:ext uri="{FF2B5EF4-FFF2-40B4-BE49-F238E27FC236}">
                        <a16:creationId xmlns:a16="http://schemas.microsoft.com/office/drawing/2014/main" id="{BEE78490-B0B7-4D65-BC84-B3E66160F9A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>
                  <a:xfrm rot="15621285">
                    <a:off x="4572163" y="2427931"/>
                    <a:ext cx="1765653" cy="2914427"/>
                    <a:chOff x="4284190" y="1223489"/>
                    <a:chExt cx="2825467" cy="4663779"/>
                  </a:xfrm>
                </p:grpSpPr>
                <p:pic>
                  <p:nvPicPr>
                    <p:cNvPr id="105" name="Picture 104" descr="water figure black 10p.png">
                      <a:extLst>
                        <a:ext uri="{FF2B5EF4-FFF2-40B4-BE49-F238E27FC236}">
                          <a16:creationId xmlns:a16="http://schemas.microsoft.com/office/drawing/2014/main" id="{F65C7510-C0DC-42EF-BD73-7DB5601351C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378748" y="2884107"/>
                      <a:ext cx="673100" cy="482600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106" name="Group 105">
                      <a:extLst>
                        <a:ext uri="{FF2B5EF4-FFF2-40B4-BE49-F238E27FC236}">
                          <a16:creationId xmlns:a16="http://schemas.microsoft.com/office/drawing/2014/main" id="{C6780036-5B9C-48BE-A5F7-D1F118469A0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918599" y="4039105"/>
                      <a:ext cx="1994209" cy="1848163"/>
                      <a:chOff x="628814" y="4006920"/>
                      <a:chExt cx="1994209" cy="1848163"/>
                    </a:xfrm>
                  </p:grpSpPr>
                  <p:cxnSp>
                    <p:nvCxnSpPr>
                      <p:cNvPr id="145" name="Straight Connector 144">
                        <a:extLst>
                          <a:ext uri="{FF2B5EF4-FFF2-40B4-BE49-F238E27FC236}">
                            <a16:creationId xmlns:a16="http://schemas.microsoft.com/office/drawing/2014/main" id="{2D6788E1-59DE-43FB-A756-1CCD61329E6C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628814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46" name="Straight Connector 145">
                        <a:extLst>
                          <a:ext uri="{FF2B5EF4-FFF2-40B4-BE49-F238E27FC236}">
                            <a16:creationId xmlns:a16="http://schemas.microsoft.com/office/drawing/2014/main" id="{7FDFC7FD-93FF-4CD7-BFFA-2055D1E3E14F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687445" y="4968582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47" name="Straight Connector 146">
                        <a:extLst>
                          <a:ext uri="{FF2B5EF4-FFF2-40B4-BE49-F238E27FC236}">
                            <a16:creationId xmlns:a16="http://schemas.microsoft.com/office/drawing/2014/main" id="{98959C43-8307-4187-9DFE-4898D93ACE25}"/>
                          </a:ext>
                        </a:extLst>
                      </p:cNvPr>
                      <p:cNvCxnSpPr/>
                      <p:nvPr/>
                    </p:nvCxnSpPr>
                    <p:spPr>
                      <a:xfrm flipH="1" flipV="1">
                        <a:off x="1157269" y="4980914"/>
                        <a:ext cx="530176" cy="234252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48" name="Straight Connector 147">
                        <a:extLst>
                          <a:ext uri="{FF2B5EF4-FFF2-40B4-BE49-F238E27FC236}">
                            <a16:creationId xmlns:a16="http://schemas.microsoft.com/office/drawing/2014/main" id="{E94876C6-FF90-4434-B2BF-F7860F5BD9FA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157269" y="4507956"/>
                        <a:ext cx="0" cy="460626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52" name="Pie 132">
                        <a:extLst>
                          <a:ext uri="{FF2B5EF4-FFF2-40B4-BE49-F238E27FC236}">
                            <a16:creationId xmlns:a16="http://schemas.microsoft.com/office/drawing/2014/main" id="{3C184BFB-C685-4160-9F37-E517A4EA82A5}"/>
                          </a:ext>
                        </a:extLst>
                      </p:cNvPr>
                      <p:cNvSpPr/>
                      <p:nvPr/>
                    </p:nvSpPr>
                    <p:spPr>
                      <a:xfrm rot="19047100">
                        <a:off x="873687" y="4006920"/>
                        <a:ext cx="567165" cy="579463"/>
                      </a:xfrm>
                      <a:prstGeom prst="pie">
                        <a:avLst/>
                      </a:prstGeom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53" name="Double Bracket 152">
                        <a:extLst>
                          <a:ext uri="{FF2B5EF4-FFF2-40B4-BE49-F238E27FC236}">
                            <a16:creationId xmlns:a16="http://schemas.microsoft.com/office/drawing/2014/main" id="{1F686E04-A360-4BC6-96DB-8959B9DE195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01752" y="4837480"/>
                        <a:ext cx="1207987" cy="513305"/>
                      </a:xfrm>
                      <a:prstGeom prst="bracketPair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4" name="TextBox 153">
                        <a:extLst>
                          <a:ext uri="{FF2B5EF4-FFF2-40B4-BE49-F238E27FC236}">
                            <a16:creationId xmlns:a16="http://schemas.microsoft.com/office/drawing/2014/main" id="{56B01A65-5DFE-4725-AEA7-E803FFFDE1C3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901408" y="4951172"/>
                        <a:ext cx="721615" cy="9039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2000" dirty="0"/>
                          <a:t>n</a:t>
                        </a:r>
                      </a:p>
                    </p:txBody>
                  </p:sp>
                </p:grpSp>
                <p:pic>
                  <p:nvPicPr>
                    <p:cNvPr id="108" name="Picture 107" descr="water figure 10p.png">
                      <a:extLst>
                        <a:ext uri="{FF2B5EF4-FFF2-40B4-BE49-F238E27FC236}">
                          <a16:creationId xmlns:a16="http://schemas.microsoft.com/office/drawing/2014/main" id="{787BAE6C-A184-4DC8-9DC5-19A38B8672A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6693478">
                      <a:off x="4705668" y="3629342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3" name="Picture 122" descr="water figure 10p.png">
                      <a:extLst>
                        <a:ext uri="{FF2B5EF4-FFF2-40B4-BE49-F238E27FC236}">
                          <a16:creationId xmlns:a16="http://schemas.microsoft.com/office/drawing/2014/main" id="{230B0287-8786-4D1D-AADB-6282915B962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4415039">
                      <a:off x="5236009" y="3436480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4" name="Picture 123" descr="water figure 10p.png">
                      <a:extLst>
                        <a:ext uri="{FF2B5EF4-FFF2-40B4-BE49-F238E27FC236}">
                          <a16:creationId xmlns:a16="http://schemas.microsoft.com/office/drawing/2014/main" id="{AD181A3C-87D7-4026-B77E-FAD3CB4D86B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423000">
                      <a:off x="5640680" y="386066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6" name="Picture 125" descr="water figure black 10p.png">
                      <a:extLst>
                        <a:ext uri="{FF2B5EF4-FFF2-40B4-BE49-F238E27FC236}">
                          <a16:creationId xmlns:a16="http://schemas.microsoft.com/office/drawing/2014/main" id="{F8F77375-01AA-4865-B691-BA9E7A77BA3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657687" y="282465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7" name="Picture 126" descr="water figure black 10p.png">
                      <a:extLst>
                        <a:ext uri="{FF2B5EF4-FFF2-40B4-BE49-F238E27FC236}">
                          <a16:creationId xmlns:a16="http://schemas.microsoft.com/office/drawing/2014/main" id="{ADE3ADBC-17DF-491B-8617-52D09BBFED7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852075">
                      <a:off x="5086367" y="23300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8" name="Picture 127" descr="water figure black 10p.png">
                      <a:extLst>
                        <a:ext uri="{FF2B5EF4-FFF2-40B4-BE49-F238E27FC236}">
                          <a16:creationId xmlns:a16="http://schemas.microsoft.com/office/drawing/2014/main" id="{64230B71-5ED8-461A-A122-0A81ED87C4F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842347">
                      <a:off x="4729423" y="177107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29" name="Picture 128" descr="water figure black 10p.png">
                      <a:extLst>
                        <a:ext uri="{FF2B5EF4-FFF2-40B4-BE49-F238E27FC236}">
                          <a16:creationId xmlns:a16="http://schemas.microsoft.com/office/drawing/2014/main" id="{59AC93BD-1EA2-4B25-AE37-64DB627B36C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5913655" y="219087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30" name="Picture 129" descr="water figure black 10p.png">
                      <a:extLst>
                        <a:ext uri="{FF2B5EF4-FFF2-40B4-BE49-F238E27FC236}">
                          <a16:creationId xmlns:a16="http://schemas.microsoft.com/office/drawing/2014/main" id="{F7811D05-B705-47BE-BD96-53B38A18AA9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405907">
                      <a:off x="4284190" y="222785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31" name="Picture 130" descr="water figure black 10p.png">
                      <a:extLst>
                        <a:ext uri="{FF2B5EF4-FFF2-40B4-BE49-F238E27FC236}">
                          <a16:creationId xmlns:a16="http://schemas.microsoft.com/office/drawing/2014/main" id="{DB9BD9F3-7FB4-47D7-8D56-B3738EAD338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8871757">
                      <a:off x="5480314" y="179252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32" name="Picture 131" descr="water figure black 10p.png">
                      <a:extLst>
                        <a:ext uri="{FF2B5EF4-FFF2-40B4-BE49-F238E27FC236}">
                          <a16:creationId xmlns:a16="http://schemas.microsoft.com/office/drawing/2014/main" id="{B25B0F12-BCA0-4B21-A6C3-10C874ABFF1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134797">
                      <a:off x="6400917" y="256923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38" name="Picture 137" descr="water figure black 10p.png">
                      <a:extLst>
                        <a:ext uri="{FF2B5EF4-FFF2-40B4-BE49-F238E27FC236}">
                          <a16:creationId xmlns:a16="http://schemas.microsoft.com/office/drawing/2014/main" id="{3DD8B5AB-DA13-4CE2-A319-1B36ED88AB0F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3626181">
                      <a:off x="6075885" y="1328264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39" name="Picture 138" descr="water figure black 10p.png">
                      <a:extLst>
                        <a:ext uri="{FF2B5EF4-FFF2-40B4-BE49-F238E27FC236}">
                          <a16:creationId xmlns:a16="http://schemas.microsoft.com/office/drawing/2014/main" id="{446BC1F1-06C4-4211-9CA6-1B2BBC2795E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011507">
                      <a:off x="5203077" y="1294718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40" name="Picture 139" descr="water figure black 10p.png">
                      <a:extLst>
                        <a:ext uri="{FF2B5EF4-FFF2-40B4-BE49-F238E27FC236}">
                          <a16:creationId xmlns:a16="http://schemas.microsoft.com/office/drawing/2014/main" id="{0EEF66E8-7113-4D35-AB09-560388C6441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5400000">
                      <a:off x="4315477" y="1318739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42" name="Picture 141" descr="water figure black 10p.png">
                      <a:extLst>
                        <a:ext uri="{FF2B5EF4-FFF2-40B4-BE49-F238E27FC236}">
                          <a16:creationId xmlns:a16="http://schemas.microsoft.com/office/drawing/2014/main" id="{7E236624-7F1B-499A-803C-A4488D4A5B7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765248">
                      <a:off x="6084546" y="3277521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43" name="Picture 142" descr="water figure black 10p.png">
                      <a:extLst>
                        <a:ext uri="{FF2B5EF4-FFF2-40B4-BE49-F238E27FC236}">
                          <a16:creationId xmlns:a16="http://schemas.microsoft.com/office/drawing/2014/main" id="{D8778210-5C8C-439E-A73B-C08EDFDA86C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0177703">
                      <a:off x="5061338" y="2839243"/>
                      <a:ext cx="673100" cy="4826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44" name="Picture 143" descr="water figure black 10p.png">
                      <a:extLst>
                        <a:ext uri="{FF2B5EF4-FFF2-40B4-BE49-F238E27FC236}">
                          <a16:creationId xmlns:a16="http://schemas.microsoft.com/office/drawing/2014/main" id="{BA3E35AB-49B6-421F-A23D-C7241CCF952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7357625">
                      <a:off x="6531807" y="1843137"/>
                      <a:ext cx="673100" cy="482600"/>
                    </a:xfrm>
                    <a:prstGeom prst="rect">
                      <a:avLst/>
                    </a:prstGeom>
                  </p:spPr>
                </p:pic>
              </p:grpSp>
            </p:grpSp>
            <p:sp>
              <p:nvSpPr>
                <p:cNvPr id="91" name="Circle: Hollow 90">
                  <a:extLst>
                    <a:ext uri="{FF2B5EF4-FFF2-40B4-BE49-F238E27FC236}">
                      <a16:creationId xmlns:a16="http://schemas.microsoft.com/office/drawing/2014/main" id="{97EF0713-1703-463A-B046-AB93F5E4A282}"/>
                    </a:ext>
                  </a:extLst>
                </p:cNvPr>
                <p:cNvSpPr/>
                <p:nvPr/>
              </p:nvSpPr>
              <p:spPr>
                <a:xfrm>
                  <a:off x="2209572" y="1522960"/>
                  <a:ext cx="2431539" cy="2426028"/>
                </a:xfrm>
                <a:prstGeom prst="donut">
                  <a:avLst>
                    <a:gd name="adj" fmla="val 10193"/>
                  </a:avLst>
                </a:prstGeom>
                <a:solidFill>
                  <a:srgbClr val="FFFF00">
                    <a:alpha val="48000"/>
                  </a:srgbClr>
                </a:solidFill>
                <a:ln w="19050">
                  <a:solidFill>
                    <a:srgbClr val="FFFF00">
                      <a:alpha val="78000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8" name="Oval 87">
                  <a:extLst>
                    <a:ext uri="{FF2B5EF4-FFF2-40B4-BE49-F238E27FC236}">
                      <a16:creationId xmlns:a16="http://schemas.microsoft.com/office/drawing/2014/main" id="{378ACA70-16E4-4E93-90FA-1183E6FF1969}"/>
                    </a:ext>
                  </a:extLst>
                </p:cNvPr>
                <p:cNvSpPr/>
                <p:nvPr/>
              </p:nvSpPr>
              <p:spPr>
                <a:xfrm>
                  <a:off x="2729061" y="2064790"/>
                  <a:ext cx="1422028" cy="1404718"/>
                </a:xfrm>
                <a:prstGeom prst="ellipse">
                  <a:avLst/>
                </a:prstGeom>
                <a:solidFill>
                  <a:srgbClr val="0070C0">
                    <a:alpha val="25000"/>
                  </a:srgbClr>
                </a:solidFill>
                <a:ln w="38100">
                  <a:solidFill>
                    <a:schemeClr val="accent1">
                      <a:shade val="95000"/>
                      <a:satMod val="10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9F56422F-8EF6-4EF5-B9DA-2FF4BF0F08BF}"/>
                  </a:ext>
                </a:extLst>
              </p:cNvPr>
              <p:cNvSpPr txBox="1"/>
              <p:nvPr/>
            </p:nvSpPr>
            <p:spPr>
              <a:xfrm>
                <a:off x="8482587" y="10956155"/>
                <a:ext cx="3297909" cy="151021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altLang="zh-CN" sz="2000" dirty="0"/>
                  <a:t>Outside layer to inside layer:</a:t>
                </a:r>
              </a:p>
              <a:p>
                <a:pPr algn="ctr"/>
                <a:r>
                  <a:rPr lang="en-US" altLang="zh-CN" sz="2000" dirty="0"/>
                  <a:t>Non-freezable water;</a:t>
                </a:r>
              </a:p>
              <a:p>
                <a:pPr algn="ctr"/>
                <a:r>
                  <a:rPr lang="en-US" altLang="zh-CN" sz="2000" dirty="0"/>
                  <a:t>Freezable bonded water;</a:t>
                </a:r>
              </a:p>
              <a:p>
                <a:pPr algn="ctr"/>
                <a:r>
                  <a:rPr lang="en-US" altLang="zh-CN" sz="2000" dirty="0"/>
                  <a:t>Free water.</a:t>
                </a:r>
                <a:endParaRPr lang="zh-CN" altLang="en-US" sz="2000" dirty="0"/>
              </a:p>
            </p:txBody>
          </p:sp>
        </p:grpSp>
        <p:sp>
          <p:nvSpPr>
            <p:cNvPr id="73" name="Arrow: Down 72">
              <a:extLst>
                <a:ext uri="{FF2B5EF4-FFF2-40B4-BE49-F238E27FC236}">
                  <a16:creationId xmlns:a16="http://schemas.microsoft.com/office/drawing/2014/main" id="{815838F2-C852-4C77-A8B7-F3FD851D8E1D}"/>
                </a:ext>
              </a:extLst>
            </p:cNvPr>
            <p:cNvSpPr/>
            <p:nvPr/>
          </p:nvSpPr>
          <p:spPr>
            <a:xfrm>
              <a:off x="12161999" y="10977192"/>
              <a:ext cx="444028" cy="128086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5DD50E09-9CCA-4222-9D7F-3D5F4683DA14}"/>
                </a:ext>
              </a:extLst>
            </p:cNvPr>
            <p:cNvSpPr txBox="1"/>
            <p:nvPr/>
          </p:nvSpPr>
          <p:spPr>
            <a:xfrm>
              <a:off x="12732808" y="10736348"/>
              <a:ext cx="1256614" cy="667304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zh-CN" sz="1600" b="1" dirty="0"/>
                <a:t>Higher interaction</a:t>
              </a:r>
              <a:endParaRPr lang="zh-CN" altLang="en-US" sz="1600" b="1" dirty="0"/>
            </a:p>
          </p:txBody>
        </p:sp>
        <p:sp>
          <p:nvSpPr>
            <p:cNvPr id="323" name="TextBox 322">
              <a:extLst>
                <a:ext uri="{FF2B5EF4-FFF2-40B4-BE49-F238E27FC236}">
                  <a16:creationId xmlns:a16="http://schemas.microsoft.com/office/drawing/2014/main" id="{3DC8DBA4-FCE5-4717-B22C-EF02177581E4}"/>
                </a:ext>
              </a:extLst>
            </p:cNvPr>
            <p:cNvSpPr txBox="1"/>
            <p:nvPr/>
          </p:nvSpPr>
          <p:spPr>
            <a:xfrm>
              <a:off x="12723102" y="11887200"/>
              <a:ext cx="1256614" cy="667304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zh-CN" sz="1600" b="1" dirty="0"/>
                <a:t>Lower interaction</a:t>
              </a:r>
              <a:endParaRPr lang="zh-CN" altLang="en-US" sz="1600" b="1" dirty="0"/>
            </a:p>
          </p:txBody>
        </p:sp>
      </p:grpSp>
      <p:sp>
        <p:nvSpPr>
          <p:cNvPr id="125" name="TextBox 60">
            <a:extLst>
              <a:ext uri="{FF2B5EF4-FFF2-40B4-BE49-F238E27FC236}">
                <a16:creationId xmlns:a16="http://schemas.microsoft.com/office/drawing/2014/main" id="{ED05BCF7-402C-4E92-A18C-4F737E9DCC10}"/>
              </a:ext>
            </a:extLst>
          </p:cNvPr>
          <p:cNvSpPr txBox="1"/>
          <p:nvPr/>
        </p:nvSpPr>
        <p:spPr>
          <a:xfrm>
            <a:off x="3482006" y="29196817"/>
            <a:ext cx="5894210" cy="36933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Scheme 1: 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A Flow Chart for Experimental Approaches. 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38F8065-B071-4FAC-B3B4-B0BB2200518B}"/>
              </a:ext>
            </a:extLst>
          </p:cNvPr>
          <p:cNvGrpSpPr/>
          <p:nvPr/>
        </p:nvGrpSpPr>
        <p:grpSpPr>
          <a:xfrm>
            <a:off x="17111891" y="4731497"/>
            <a:ext cx="9611810" cy="6987908"/>
            <a:chOff x="17048087" y="16337672"/>
            <a:chExt cx="8758481" cy="6150767"/>
          </a:xfrm>
        </p:grpSpPr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24455833-A73C-4987-8B1B-178D48643292}"/>
                </a:ext>
              </a:extLst>
            </p:cNvPr>
            <p:cNvGrpSpPr/>
            <p:nvPr/>
          </p:nvGrpSpPr>
          <p:grpSpPr>
            <a:xfrm>
              <a:off x="17048087" y="16571826"/>
              <a:ext cx="3505200" cy="5916613"/>
              <a:chOff x="0" y="590550"/>
              <a:chExt cx="3505200" cy="5916613"/>
            </a:xfrm>
          </p:grpSpPr>
          <p:sp>
            <p:nvSpPr>
              <p:cNvPr id="326" name="Text Box 37">
                <a:extLst>
                  <a:ext uri="{FF2B5EF4-FFF2-40B4-BE49-F238E27FC236}">
                    <a16:creationId xmlns:a16="http://schemas.microsoft.com/office/drawing/2014/main" id="{B1153B28-9F34-420F-BB33-5740DCC71E0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52625" y="590550"/>
                <a:ext cx="1323975" cy="581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</a:rPr>
                  <a:t>Major</a:t>
                </a:r>
              </a:p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</a:rPr>
                  <a:t>Contributors</a:t>
                </a:r>
              </a:p>
            </p:txBody>
          </p:sp>
          <p:grpSp>
            <p:nvGrpSpPr>
              <p:cNvPr id="327" name="Group 326">
                <a:extLst>
                  <a:ext uri="{FF2B5EF4-FFF2-40B4-BE49-F238E27FC236}">
                    <a16:creationId xmlns:a16="http://schemas.microsoft.com/office/drawing/2014/main" id="{C5ED7481-30BF-4AE8-8561-E672C3ABE1F5}"/>
                  </a:ext>
                </a:extLst>
              </p:cNvPr>
              <p:cNvGrpSpPr/>
              <p:nvPr/>
            </p:nvGrpSpPr>
            <p:grpSpPr>
              <a:xfrm>
                <a:off x="0" y="619125"/>
                <a:ext cx="3505200" cy="5888038"/>
                <a:chOff x="0" y="619125"/>
                <a:chExt cx="3505200" cy="5888038"/>
              </a:xfrm>
            </p:grpSpPr>
            <p:grpSp>
              <p:nvGrpSpPr>
                <p:cNvPr id="328" name="Group 13">
                  <a:extLst>
                    <a:ext uri="{FF2B5EF4-FFF2-40B4-BE49-F238E27FC236}">
                      <a16:creationId xmlns:a16="http://schemas.microsoft.com/office/drawing/2014/main" id="{68E87FF8-A757-4D8C-946E-8633577A386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1214438"/>
                  <a:ext cx="1143000" cy="1295400"/>
                  <a:chOff x="288" y="912"/>
                  <a:chExt cx="720" cy="816"/>
                </a:xfrm>
              </p:grpSpPr>
              <p:pic>
                <p:nvPicPr>
                  <p:cNvPr id="358" name="Picture 9">
                    <a:extLst>
                      <a:ext uri="{FF2B5EF4-FFF2-40B4-BE49-F238E27FC236}">
                        <a16:creationId xmlns:a16="http://schemas.microsoft.com/office/drawing/2014/main" id="{705F6E71-2BEB-4FD2-AF4C-CB265A570FFD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912"/>
                    <a:ext cx="576" cy="2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59" name="Picture 10">
                    <a:extLst>
                      <a:ext uri="{FF2B5EF4-FFF2-40B4-BE49-F238E27FC236}">
                        <a16:creationId xmlns:a16="http://schemas.microsoft.com/office/drawing/2014/main" id="{4CD1B564-C5CD-4740-9D0A-4AA53631D45B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88" y="1104"/>
                    <a:ext cx="639" cy="27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60" name="Picture 11">
                    <a:extLst>
                      <a:ext uri="{FF2B5EF4-FFF2-40B4-BE49-F238E27FC236}">
                        <a16:creationId xmlns:a16="http://schemas.microsoft.com/office/drawing/2014/main" id="{CDA54D9C-D93E-4334-9C53-8242A8E17904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1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2" y="1326"/>
                    <a:ext cx="484" cy="40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361" name="AutoShape 12">
                    <a:extLst>
                      <a:ext uri="{FF2B5EF4-FFF2-40B4-BE49-F238E27FC236}">
                        <a16:creationId xmlns:a16="http://schemas.microsoft.com/office/drawing/2014/main" id="{E94C0191-ED88-4789-8EE8-C4C7DEFBDD0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2" y="912"/>
                    <a:ext cx="96" cy="816"/>
                  </a:xfrm>
                  <a:prstGeom prst="rightBrace">
                    <a:avLst>
                      <a:gd name="adj1" fmla="val 70833"/>
                      <a:gd name="adj2" fmla="val 50000"/>
                    </a:avLst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1pPr>
                    <a:lvl2pPr marL="37931725" indent="-37474525"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2pPr>
                    <a:lvl3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3pPr>
                    <a:lvl4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4pPr>
                    <a:lvl5pPr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ＭＳ Ｐゴシック" panose="020B0600070205080204" pitchFamily="34" charset="-128"/>
                      </a:defRPr>
                    </a:lvl9pPr>
                  </a:lstStyle>
                  <a:p>
                    <a:endParaRPr lang="zh-CN" altLang="zh-CN"/>
                  </a:p>
                </p:txBody>
              </p:sp>
            </p:grpSp>
            <p:pic>
              <p:nvPicPr>
                <p:cNvPr id="329" name="Picture 14">
                  <a:extLst>
                    <a:ext uri="{FF2B5EF4-FFF2-40B4-BE49-F238E27FC236}">
                      <a16:creationId xmlns:a16="http://schemas.microsoft.com/office/drawing/2014/main" id="{8AD9609E-9D6C-4F8A-B4F1-8ABE525CD8B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200" y="2509838"/>
                  <a:ext cx="1060450" cy="80168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0" name="Picture 15">
                  <a:extLst>
                    <a:ext uri="{FF2B5EF4-FFF2-40B4-BE49-F238E27FC236}">
                      <a16:creationId xmlns:a16="http://schemas.microsoft.com/office/drawing/2014/main" id="{AF368374-8A11-45B0-A2AC-BD211148701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4800" y="5405438"/>
                  <a:ext cx="722313" cy="63658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1" name="Picture 16">
                  <a:extLst>
                    <a:ext uri="{FF2B5EF4-FFF2-40B4-BE49-F238E27FC236}">
                      <a16:creationId xmlns:a16="http://schemas.microsoft.com/office/drawing/2014/main" id="{58C6D9B4-CA2B-4A7A-8B8C-14882573B1B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2400" y="4338638"/>
                  <a:ext cx="1033463" cy="6635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2" name="Picture 17">
                  <a:extLst>
                    <a:ext uri="{FF2B5EF4-FFF2-40B4-BE49-F238E27FC236}">
                      <a16:creationId xmlns:a16="http://schemas.microsoft.com/office/drawing/2014/main" id="{1CF7AEE1-F517-4BA5-941B-1F6ECCBF0B8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33600" y="1358900"/>
                  <a:ext cx="841375" cy="3937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3" name="Picture 18">
                  <a:extLst>
                    <a:ext uri="{FF2B5EF4-FFF2-40B4-BE49-F238E27FC236}">
                      <a16:creationId xmlns:a16="http://schemas.microsoft.com/office/drawing/2014/main" id="{A33CBFB4-598D-4925-9B33-CA85777B1EE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57400" y="3416300"/>
                  <a:ext cx="841375" cy="3937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4" name="Picture 19">
                  <a:extLst>
                    <a:ext uri="{FF2B5EF4-FFF2-40B4-BE49-F238E27FC236}">
                      <a16:creationId xmlns:a16="http://schemas.microsoft.com/office/drawing/2014/main" id="{9094B29A-F251-4C85-9B80-69E02A5A40A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82813" y="2882900"/>
                  <a:ext cx="712787" cy="3413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5" name="Picture 20">
                  <a:extLst>
                    <a:ext uri="{FF2B5EF4-FFF2-40B4-BE49-F238E27FC236}">
                      <a16:creationId xmlns:a16="http://schemas.microsoft.com/office/drawing/2014/main" id="{09F05CE6-005F-40BD-9D17-D2A1A4F8567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7200" y="3424238"/>
                  <a:ext cx="630238" cy="463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6" name="Picture 21">
                  <a:extLst>
                    <a:ext uri="{FF2B5EF4-FFF2-40B4-BE49-F238E27FC236}">
                      <a16:creationId xmlns:a16="http://schemas.microsoft.com/office/drawing/2014/main" id="{590E4EB4-D4BA-42E1-97F1-2264B8F38B3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3400" y="3881438"/>
                  <a:ext cx="520700" cy="3460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37" name="AutoShape 22">
                  <a:extLst>
                    <a:ext uri="{FF2B5EF4-FFF2-40B4-BE49-F238E27FC236}">
                      <a16:creationId xmlns:a16="http://schemas.microsoft.com/office/drawing/2014/main" id="{942F8AB1-9521-43B5-AF2F-43A973FAD7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6800" y="3424238"/>
                  <a:ext cx="152400" cy="762000"/>
                </a:xfrm>
                <a:prstGeom prst="rightBrace">
                  <a:avLst>
                    <a:gd name="adj1" fmla="val 41667"/>
                    <a:gd name="adj2" fmla="val 50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zh-CN" altLang="zh-CN"/>
                </a:p>
              </p:txBody>
            </p:sp>
            <p:pic>
              <p:nvPicPr>
                <p:cNvPr id="338" name="Picture 23">
                  <a:extLst>
                    <a:ext uri="{FF2B5EF4-FFF2-40B4-BE49-F238E27FC236}">
                      <a16:creationId xmlns:a16="http://schemas.microsoft.com/office/drawing/2014/main" id="{C34511B1-075B-4638-ADD5-98CDE80E36B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05000" y="1892300"/>
                  <a:ext cx="968375" cy="7461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9" name="Picture 24">
                  <a:extLst>
                    <a:ext uri="{FF2B5EF4-FFF2-40B4-BE49-F238E27FC236}">
                      <a16:creationId xmlns:a16="http://schemas.microsoft.com/office/drawing/2014/main" id="{B8A0C8C2-5D56-4198-9D0D-3F68742010C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1000" y="6015038"/>
                  <a:ext cx="639763" cy="3857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40" name="AutoShape 25">
                  <a:extLst>
                    <a:ext uri="{FF2B5EF4-FFF2-40B4-BE49-F238E27FC236}">
                      <a16:creationId xmlns:a16="http://schemas.microsoft.com/office/drawing/2014/main" id="{2078A1A6-490E-46A8-931C-A0C5D3765A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6800" y="5557838"/>
                  <a:ext cx="152400" cy="762000"/>
                </a:xfrm>
                <a:prstGeom prst="rightBrace">
                  <a:avLst>
                    <a:gd name="adj1" fmla="val 41667"/>
                    <a:gd name="adj2" fmla="val 50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zh-CN" altLang="zh-CN"/>
                </a:p>
              </p:txBody>
            </p:sp>
            <p:pic>
              <p:nvPicPr>
                <p:cNvPr id="341" name="Picture 26">
                  <a:extLst>
                    <a:ext uri="{FF2B5EF4-FFF2-40B4-BE49-F238E27FC236}">
                      <a16:creationId xmlns:a16="http://schemas.microsoft.com/office/drawing/2014/main" id="{1D991DB3-F551-4C32-A99E-DC500EB25BF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209800" y="2578100"/>
                  <a:ext cx="639763" cy="3857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42" name="Text Box 27">
                  <a:extLst>
                    <a:ext uri="{FF2B5EF4-FFF2-40B4-BE49-F238E27FC236}">
                      <a16:creationId xmlns:a16="http://schemas.microsoft.com/office/drawing/2014/main" id="{4331CA65-FDE6-4FD2-A571-4FC1404F977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6350" y="1695450"/>
                  <a:ext cx="500063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5e-5</a:t>
                  </a:r>
                </a:p>
              </p:txBody>
            </p:sp>
            <p:sp>
              <p:nvSpPr>
                <p:cNvPr id="343" name="Text Box 28">
                  <a:extLst>
                    <a:ext uri="{FF2B5EF4-FFF2-40B4-BE49-F238E27FC236}">
                      <a16:creationId xmlns:a16="http://schemas.microsoft.com/office/drawing/2014/main" id="{8A72B11D-B702-40FD-A6C3-A60377D5682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52538" y="2743200"/>
                  <a:ext cx="5842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0.005</a:t>
                  </a:r>
                </a:p>
              </p:txBody>
            </p:sp>
            <p:sp>
              <p:nvSpPr>
                <p:cNvPr id="344" name="Text Box 29">
                  <a:extLst>
                    <a:ext uri="{FF2B5EF4-FFF2-40B4-BE49-F238E27FC236}">
                      <a16:creationId xmlns:a16="http://schemas.microsoft.com/office/drawing/2014/main" id="{0D3CEF8E-BF76-4D38-9AEF-AB0E6572433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57300" y="3657600"/>
                  <a:ext cx="4064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0.1</a:t>
                  </a:r>
                </a:p>
              </p:txBody>
            </p:sp>
            <p:sp>
              <p:nvSpPr>
                <p:cNvPr id="345" name="Text Box 30">
                  <a:extLst>
                    <a:ext uri="{FF2B5EF4-FFF2-40B4-BE49-F238E27FC236}">
                      <a16:creationId xmlns:a16="http://schemas.microsoft.com/office/drawing/2014/main" id="{83D1C725-4E70-4011-9B7D-BF589EE9809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47775" y="4476750"/>
                  <a:ext cx="4064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0.2</a:t>
                  </a:r>
                </a:p>
              </p:txBody>
            </p:sp>
            <p:sp>
              <p:nvSpPr>
                <p:cNvPr id="346" name="Text Box 31">
                  <a:extLst>
                    <a:ext uri="{FF2B5EF4-FFF2-40B4-BE49-F238E27FC236}">
                      <a16:creationId xmlns:a16="http://schemas.microsoft.com/office/drawing/2014/main" id="{B6F39B2A-7C24-444C-A936-047AA6C69C2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47775" y="5791200"/>
                  <a:ext cx="4064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0.3</a:t>
                  </a:r>
                </a:p>
              </p:txBody>
            </p:sp>
            <p:sp>
              <p:nvSpPr>
                <p:cNvPr id="347" name="Text Box 32">
                  <a:extLst>
                    <a:ext uri="{FF2B5EF4-FFF2-40B4-BE49-F238E27FC236}">
                      <a16:creationId xmlns:a16="http://schemas.microsoft.com/office/drawing/2014/main" id="{0FE97365-971D-43CE-9F51-CFEBAD8945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55925" y="1368425"/>
                  <a:ext cx="4064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1.3</a:t>
                  </a:r>
                </a:p>
              </p:txBody>
            </p:sp>
            <p:sp>
              <p:nvSpPr>
                <p:cNvPr id="348" name="Text Box 33">
                  <a:extLst>
                    <a:ext uri="{FF2B5EF4-FFF2-40B4-BE49-F238E27FC236}">
                      <a16:creationId xmlns:a16="http://schemas.microsoft.com/office/drawing/2014/main" id="{D6BF290D-DA50-4725-885A-F2DC8DF3267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22600" y="2349500"/>
                  <a:ext cx="4064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>
                      <a:latin typeface="Times New Roman" panose="02020603050405020304" pitchFamily="18" charset="0"/>
                    </a:rPr>
                    <a:t>2.0</a:t>
                  </a:r>
                </a:p>
              </p:txBody>
            </p:sp>
            <p:sp>
              <p:nvSpPr>
                <p:cNvPr id="349" name="AutoShape 34">
                  <a:extLst>
                    <a:ext uri="{FF2B5EF4-FFF2-40B4-BE49-F238E27FC236}">
                      <a16:creationId xmlns:a16="http://schemas.microsoft.com/office/drawing/2014/main" id="{010E80CE-6A9E-4C8C-8266-3F02590E8D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03525" y="1892300"/>
                  <a:ext cx="244475" cy="1219200"/>
                </a:xfrm>
                <a:prstGeom prst="rightBrace">
                  <a:avLst>
                    <a:gd name="adj1" fmla="val 41558"/>
                    <a:gd name="adj2" fmla="val 50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zh-CN" altLang="zh-CN"/>
                </a:p>
              </p:txBody>
            </p:sp>
            <p:sp>
              <p:nvSpPr>
                <p:cNvPr id="350" name="Text Box 35">
                  <a:extLst>
                    <a:ext uri="{FF2B5EF4-FFF2-40B4-BE49-F238E27FC236}">
                      <a16:creationId xmlns:a16="http://schemas.microsoft.com/office/drawing/2014/main" id="{5A6B9076-60BF-4C41-9FDA-5BEDECCE06D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33700" y="3454400"/>
                  <a:ext cx="495300" cy="3048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 sz="1400" dirty="0">
                      <a:latin typeface="Times New Roman" panose="02020603050405020304" pitchFamily="18" charset="0"/>
                    </a:rPr>
                    <a:t>11.3</a:t>
                  </a:r>
                </a:p>
              </p:txBody>
            </p:sp>
            <p:sp>
              <p:nvSpPr>
                <p:cNvPr id="351" name="Text Box 36">
                  <a:extLst>
                    <a:ext uri="{FF2B5EF4-FFF2-40B4-BE49-F238E27FC236}">
                      <a16:creationId xmlns:a16="http://schemas.microsoft.com/office/drawing/2014/main" id="{77217824-41F2-4655-A121-08C0545C288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2400" y="619125"/>
                  <a:ext cx="1323975" cy="581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/>
                  <a:r>
                    <a:rPr lang="en-US" altLang="zh-CN" sz="1600" b="1" dirty="0">
                      <a:latin typeface="Times New Roman" panose="02020603050405020304" pitchFamily="18" charset="0"/>
                    </a:rPr>
                    <a:t>Minor</a:t>
                  </a:r>
                </a:p>
                <a:p>
                  <a:pPr algn="ctr"/>
                  <a:r>
                    <a:rPr lang="en-US" altLang="zh-CN" sz="1600" b="1" dirty="0">
                      <a:latin typeface="Times New Roman" panose="02020603050405020304" pitchFamily="18" charset="0"/>
                    </a:rPr>
                    <a:t>Contributors</a:t>
                  </a:r>
                </a:p>
              </p:txBody>
            </p:sp>
            <p:sp>
              <p:nvSpPr>
                <p:cNvPr id="352" name="Rectangle 39">
                  <a:extLst>
                    <a:ext uri="{FF2B5EF4-FFF2-40B4-BE49-F238E27FC236}">
                      <a16:creationId xmlns:a16="http://schemas.microsoft.com/office/drawing/2014/main" id="{7FEBF138-65C1-4433-9964-4B78DAE55F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1143000"/>
                  <a:ext cx="3505200" cy="5334000"/>
                </a:xfrm>
                <a:prstGeom prst="rect">
                  <a:avLst/>
                </a:prstGeom>
                <a:solidFill>
                  <a:srgbClr val="CCFFCC">
                    <a:alpha val="23137"/>
                  </a:srgb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zh-CN" altLang="zh-CN"/>
                </a:p>
              </p:txBody>
            </p:sp>
            <p:sp>
              <p:nvSpPr>
                <p:cNvPr id="353" name="AutoShape 40">
                  <a:extLst>
                    <a:ext uri="{FF2B5EF4-FFF2-40B4-BE49-F238E27FC236}">
                      <a16:creationId xmlns:a16="http://schemas.microsoft.com/office/drawing/2014/main" id="{CCC2A500-7822-4B46-A379-59C4C590D88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52600" y="5334000"/>
                  <a:ext cx="1752600" cy="11430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zh-CN" altLang="zh-CN"/>
                </a:p>
              </p:txBody>
            </p:sp>
            <p:sp>
              <p:nvSpPr>
                <p:cNvPr id="354" name="Text Box 41">
                  <a:extLst>
                    <a:ext uri="{FF2B5EF4-FFF2-40B4-BE49-F238E27FC236}">
                      <a16:creationId xmlns:a16="http://schemas.microsoft.com/office/drawing/2014/main" id="{36758C86-0EC0-41E1-9FE0-895555FF9A3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55788" y="5334000"/>
                  <a:ext cx="1008062" cy="581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/>
                  <a:r>
                    <a:rPr lang="en-US" altLang="zh-CN" sz="1600" i="1">
                      <a:solidFill>
                        <a:srgbClr val="B72214"/>
                      </a:solidFill>
                      <a:latin typeface="Times New Roman" panose="02020603050405020304" pitchFamily="18" charset="0"/>
                    </a:rPr>
                    <a:t>Structural</a:t>
                  </a:r>
                </a:p>
                <a:p>
                  <a:pPr algn="ctr"/>
                  <a:r>
                    <a:rPr lang="en-US" altLang="zh-CN" sz="1600" i="1">
                      <a:solidFill>
                        <a:srgbClr val="B72214"/>
                      </a:solidFill>
                      <a:latin typeface="Times New Roman" panose="02020603050405020304" pitchFamily="18" charset="0"/>
                    </a:rPr>
                    <a:t>Group</a:t>
                  </a:r>
                  <a:endParaRPr lang="en-US" altLang="zh-CN" sz="1600" i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55" name="Text Box 42">
                  <a:extLst>
                    <a:ext uri="{FF2B5EF4-FFF2-40B4-BE49-F238E27FC236}">
                      <a16:creationId xmlns:a16="http://schemas.microsoft.com/office/drawing/2014/main" id="{DF954CAE-1C07-40F6-8954-20053D1C463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98788" y="5410200"/>
                  <a:ext cx="354012" cy="4572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r>
                    <a:rPr lang="en-US" altLang="zh-CN">
                      <a:solidFill>
                        <a:srgbClr val="B72214"/>
                      </a:solidFill>
                    </a:rPr>
                    <a:t>#</a:t>
                  </a:r>
                </a:p>
              </p:txBody>
            </p:sp>
            <p:sp>
              <p:nvSpPr>
                <p:cNvPr id="356" name="Text Box 43">
                  <a:extLst>
                    <a:ext uri="{FF2B5EF4-FFF2-40B4-BE49-F238E27FC236}">
                      <a16:creationId xmlns:a16="http://schemas.microsoft.com/office/drawing/2014/main" id="{F12E8306-EEB2-4BBE-891B-A96E80D8BB3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33600" y="5867400"/>
                  <a:ext cx="973138" cy="6397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/>
                  <a:r>
                    <a:rPr lang="en-US" altLang="zh-CN" sz="1200" i="1">
                      <a:latin typeface="Times New Roman" panose="02020603050405020304" pitchFamily="18" charset="0"/>
                    </a:rPr>
                    <a:t>Where # =</a:t>
                  </a:r>
                </a:p>
                <a:p>
                  <a:pPr algn="ctr"/>
                  <a:r>
                    <a:rPr lang="en-US" altLang="zh-CN" sz="1200" i="1">
                      <a:latin typeface="Times New Roman" panose="02020603050405020304" pitchFamily="18" charset="0"/>
                    </a:rPr>
                    <a:t>Moles H</a:t>
                  </a:r>
                  <a:r>
                    <a:rPr lang="en-US" altLang="zh-CN" sz="1200" i="1" baseline="-25000">
                      <a:latin typeface="Times New Roman" panose="02020603050405020304" pitchFamily="18" charset="0"/>
                    </a:rPr>
                    <a:t>2</a:t>
                  </a:r>
                  <a:r>
                    <a:rPr lang="en-US" altLang="zh-CN" sz="1200" i="1">
                      <a:latin typeface="Times New Roman" panose="02020603050405020304" pitchFamily="18" charset="0"/>
                    </a:rPr>
                    <a:t>0</a:t>
                  </a:r>
                </a:p>
                <a:p>
                  <a:pPr algn="ctr"/>
                  <a:r>
                    <a:rPr lang="en-US" altLang="zh-CN" sz="1200" i="1">
                      <a:latin typeface="Times New Roman" panose="02020603050405020304" pitchFamily="18" charset="0"/>
                    </a:rPr>
                    <a:t>@ R.H. =1.0</a:t>
                  </a:r>
                </a:p>
              </p:txBody>
            </p:sp>
            <p:sp>
              <p:nvSpPr>
                <p:cNvPr id="357" name="Line 44">
                  <a:extLst>
                    <a:ext uri="{FF2B5EF4-FFF2-40B4-BE49-F238E27FC236}">
                      <a16:creationId xmlns:a16="http://schemas.microsoft.com/office/drawing/2014/main" id="{420F6747-CFE2-4E2F-93FD-C540A8F4FDB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752600" y="5905500"/>
                  <a:ext cx="17526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graphicFrame>
          <p:nvGraphicFramePr>
            <p:cNvPr id="16" name="Object 15">
              <a:extLst>
                <a:ext uri="{FF2B5EF4-FFF2-40B4-BE49-F238E27FC236}">
                  <a16:creationId xmlns:a16="http://schemas.microsoft.com/office/drawing/2014/main" id="{2E0F15D3-8BDA-4D69-ACE9-FB68DF83068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15960573"/>
                </p:ext>
              </p:extLst>
            </p:nvPr>
          </p:nvGraphicFramePr>
          <p:xfrm>
            <a:off x="22100073" y="17337616"/>
            <a:ext cx="1804889" cy="1698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19" name="CS ChemDraw Drawing" r:id="rId27" imgW="1566814" imgH="1474965" progId="ChemDraw.Document.6.0">
                    <p:embed/>
                  </p:oleObj>
                </mc:Choice>
                <mc:Fallback>
                  <p:oleObj name="CS ChemDraw Drawing" r:id="rId27" imgW="1566814" imgH="1474965" progId="ChemDraw.Document.6.0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22100073" y="17337616"/>
                          <a:ext cx="1804889" cy="16988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19">
              <a:extLst>
                <a:ext uri="{FF2B5EF4-FFF2-40B4-BE49-F238E27FC236}">
                  <a16:creationId xmlns:a16="http://schemas.microsoft.com/office/drawing/2014/main" id="{BA8DAD64-ED41-4EC4-87A5-F32F7D5BA8B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4352645"/>
                </p:ext>
              </p:extLst>
            </p:nvPr>
          </p:nvGraphicFramePr>
          <p:xfrm>
            <a:off x="22181803" y="20013092"/>
            <a:ext cx="1660525" cy="2474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0" name="CS ChemDraw Drawing" r:id="rId29" imgW="1661231" imgH="2474819" progId="ChemDraw.Document.6.0">
                    <p:embed/>
                  </p:oleObj>
                </mc:Choice>
                <mc:Fallback>
                  <p:oleObj name="CS ChemDraw Drawing" r:id="rId29" imgW="1661231" imgH="2474819" progId="ChemDraw.Document.6.0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22181803" y="20013092"/>
                          <a:ext cx="1660525" cy="24749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99A0EF3-8EAA-4A6E-A9B3-7A2882D83480}"/>
                </a:ext>
              </a:extLst>
            </p:cNvPr>
            <p:cNvSpPr txBox="1"/>
            <p:nvPr/>
          </p:nvSpPr>
          <p:spPr>
            <a:xfrm>
              <a:off x="21147012" y="16337672"/>
              <a:ext cx="37301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/>
                <a:t>Latex Polymer analyzed </a:t>
              </a:r>
              <a:endParaRPr lang="zh-CN" altLang="en-US" sz="2800" b="1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D269161-0673-4EC8-B8FB-D6C822E8EC55}"/>
                </a:ext>
              </a:extLst>
            </p:cNvPr>
            <p:cNvSpPr txBox="1"/>
            <p:nvPr/>
          </p:nvSpPr>
          <p:spPr>
            <a:xfrm>
              <a:off x="22181803" y="16897792"/>
              <a:ext cx="16605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/>
                <a:t>MMA/MA</a:t>
              </a:r>
              <a:endParaRPr lang="zh-CN" altLang="en-US" sz="2400" dirty="0"/>
            </a:p>
          </p:txBody>
        </p:sp>
        <p:sp>
          <p:nvSpPr>
            <p:cNvPr id="362" name="TextBox 361">
              <a:extLst>
                <a:ext uri="{FF2B5EF4-FFF2-40B4-BE49-F238E27FC236}">
                  <a16:creationId xmlns:a16="http://schemas.microsoft.com/office/drawing/2014/main" id="{3A40AB42-612A-4E77-82BB-6757323B90CC}"/>
                </a:ext>
              </a:extLst>
            </p:cNvPr>
            <p:cNvSpPr txBox="1"/>
            <p:nvPr/>
          </p:nvSpPr>
          <p:spPr>
            <a:xfrm>
              <a:off x="22314447" y="19535006"/>
              <a:ext cx="16605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/>
                <a:t>STY/BA</a:t>
              </a:r>
              <a:endParaRPr lang="zh-CN" altLang="en-US" sz="240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229BC62-14D5-48BE-A374-66DAFA024DD1}"/>
                </a:ext>
              </a:extLst>
            </p:cNvPr>
            <p:cNvSpPr txBox="1"/>
            <p:nvPr/>
          </p:nvSpPr>
          <p:spPr>
            <a:xfrm>
              <a:off x="23980327" y="17631141"/>
              <a:ext cx="1714125" cy="83099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/>
                <a:t>More Hydrophilic</a:t>
              </a:r>
              <a:endParaRPr lang="zh-CN" altLang="en-US" sz="2400" dirty="0"/>
            </a:p>
          </p:txBody>
        </p:sp>
        <p:sp>
          <p:nvSpPr>
            <p:cNvPr id="363" name="TextBox 362">
              <a:extLst>
                <a:ext uri="{FF2B5EF4-FFF2-40B4-BE49-F238E27FC236}">
                  <a16:creationId xmlns:a16="http://schemas.microsoft.com/office/drawing/2014/main" id="{72F4EFE7-6773-4C5D-8086-E4DF8F99C014}"/>
                </a:ext>
              </a:extLst>
            </p:cNvPr>
            <p:cNvSpPr txBox="1"/>
            <p:nvPr/>
          </p:nvSpPr>
          <p:spPr>
            <a:xfrm>
              <a:off x="23917589" y="20941479"/>
              <a:ext cx="1888979" cy="83099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/>
                <a:t>More Hydrophobic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4F9F766D-050A-4000-ACCE-0B4B18522E70}"/>
                  </a:ext>
                </a:extLst>
              </p:cNvPr>
              <p:cNvSpPr/>
              <p:nvPr/>
            </p:nvSpPr>
            <p:spPr>
              <a:xfrm>
                <a:off x="18132757" y="12590110"/>
                <a:ext cx="7972627" cy="974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200" kern="100" smtClean="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sty m:val="p"/>
                      </m:rPr>
                      <a:rPr lang="en-US" altLang="zh-CN" sz="3200" kern="100" baseline="-25000" smtClean="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g</m:t>
                    </m:r>
                    <m:r>
                      <a:rPr lang="en-US" altLang="zh-CN" sz="3200" b="0" i="0" kern="100" baseline="-25000" smtClean="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_</m:t>
                    </m:r>
                    <m:r>
                      <m:rPr>
                        <m:sty m:val="p"/>
                      </m:rPr>
                      <a:rPr lang="en-US" altLang="zh-CN" sz="3200" kern="100" baseline="-250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wet</m:t>
                    </m:r>
                  </m:oMath>
                </a14:m>
                <a:r>
                  <a:rPr lang="en-US" altLang="zh-CN" sz="3200" kern="100" dirty="0">
                    <a:effectLst/>
                    <a:latin typeface="等线" panose="02010600030101010101" pitchFamily="2" charset="-122"/>
                    <a:ea typeface="等线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32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3200" i="1" kern="10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𝑊</m:t>
                                </m:r>
                                <m:sSub>
                                  <m:sSubPr>
                                    <m:ctrlPr>
                                      <a:rPr lang="zh-CN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等线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US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等线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𝑝𝑜𝑙𝑦𝑚𝑒𝑟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zh-CN" sz="3200" i="1" kern="10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273+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3200" i="0" kern="10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3200" b="0" i="0" kern="100" baseline="-25000" smtClean="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g</m:t>
                                </m:r>
                                <m:r>
                                  <a:rPr lang="en-US" altLang="zh-CN" sz="3200" b="0" i="0" kern="100" baseline="-25000" smtClean="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_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3200" b="0" i="0" kern="100" baseline="-25000" smtClean="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dry</m:t>
                                </m:r>
                              </m:den>
                            </m:f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zh-CN" altLang="zh-CN" sz="32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3200" i="1" kern="10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𝑊</m:t>
                                </m:r>
                                <m:sSub>
                                  <m:sSubPr>
                                    <m:ctrlPr>
                                      <a:rPr lang="zh-CN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等线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US" altLang="zh-CN" sz="3200" i="1" kern="100">
                                        <a:effectLst/>
                                        <a:latin typeface="Cambria Math" panose="02040503050406030204" pitchFamily="18" charset="0"/>
                                        <a:ea typeface="等线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𝑛𝑤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zh-CN" sz="3200" i="1" kern="100"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Times New Roman" panose="02020603050405020304" pitchFamily="18" charset="0"/>
                                  </a:rPr>
                                  <m:t>273−137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altLang="zh-CN" sz="3200" i="1" kern="1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−273</m:t>
                    </m:r>
                  </m:oMath>
                </a14:m>
                <a:endParaRPr lang="zh-CN" altLang="zh-CN" sz="32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4F9F766D-050A-4000-ACCE-0B4B18522E7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32757" y="12590110"/>
                <a:ext cx="7972627" cy="974498"/>
              </a:xfrm>
              <a:prstGeom prst="rect">
                <a:avLst/>
              </a:prstGeom>
              <a:blipFill>
                <a:blip r:embed="rId31"/>
                <a:stretch>
                  <a:fillRect b="-13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AE4AA9D-9F36-4BCB-BF6A-08C00806B965}"/>
                  </a:ext>
                </a:extLst>
              </p:cNvPr>
              <p:cNvSpPr txBox="1"/>
              <p:nvPr/>
            </p:nvSpPr>
            <p:spPr>
              <a:xfrm>
                <a:off x="15587782" y="14520557"/>
                <a:ext cx="12767511" cy="41796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r>
                  <a:rPr lang="en-US" altLang="zh-CN" sz="3200" dirty="0"/>
                  <a:t>All chemical structures in the polymer can contribute to non-freezable water content in the polymer. The non-freezable water content can </a:t>
                </a:r>
                <a:r>
                  <a:rPr lang="en-US" altLang="zh-CN" sz="3200" dirty="0" err="1"/>
                  <a:t>hydroplasticized</a:t>
                </a:r>
                <a:r>
                  <a:rPr lang="en-US" altLang="zh-CN" sz="3200" dirty="0"/>
                  <a:t> the polymer and make its </a:t>
                </a:r>
                <a:r>
                  <a:rPr lang="en-US" altLang="zh-CN" sz="3200" dirty="0" err="1"/>
                  <a:t>T</a:t>
                </a:r>
                <a:r>
                  <a:rPr lang="en-US" altLang="zh-CN" sz="3200" baseline="-25000" dirty="0" err="1"/>
                  <a:t>g</a:t>
                </a:r>
                <a:r>
                  <a:rPr lang="en-US" altLang="zh-CN" sz="3200" dirty="0"/>
                  <a:t> drop down to wet </a:t>
                </a:r>
                <a:r>
                  <a:rPr lang="en-US" altLang="zh-CN" sz="3200" dirty="0" err="1"/>
                  <a:t>T</a:t>
                </a:r>
                <a:r>
                  <a:rPr lang="en-US" altLang="zh-CN" sz="3200" baseline="-25000" dirty="0" err="1"/>
                  <a:t>g</a:t>
                </a:r>
                <a:r>
                  <a:rPr lang="en-US" altLang="zh-CN" sz="3200" dirty="0"/>
                  <a:t>.</a:t>
                </a: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r>
                  <a:rPr lang="en-US" altLang="zh-CN" sz="3200" dirty="0"/>
                  <a:t>The wet </a:t>
                </a:r>
                <a:r>
                  <a:rPr lang="en-US" altLang="zh-CN" sz="3200" dirty="0" err="1"/>
                  <a:t>T</a:t>
                </a:r>
                <a:r>
                  <a:rPr lang="en-US" altLang="zh-CN" sz="3200" baseline="-25000" dirty="0" err="1"/>
                  <a:t>g</a:t>
                </a:r>
                <a:r>
                  <a:rPr lang="en-US" altLang="zh-CN" sz="3200" dirty="0"/>
                  <a:t> can be calculated  based on the non-freezable water content in the polymer according to the wet </a:t>
                </a:r>
                <a:r>
                  <a:rPr lang="en-US" altLang="zh-CN" sz="3200" dirty="0" err="1"/>
                  <a:t>T</a:t>
                </a:r>
                <a:r>
                  <a:rPr lang="en-US" altLang="zh-CN" sz="3200" baseline="-25000" dirty="0" err="1"/>
                  <a:t>g</a:t>
                </a:r>
                <a:r>
                  <a:rPr lang="en-US" altLang="zh-CN" sz="3200" dirty="0"/>
                  <a:t> calculation equation. Here </a:t>
                </a:r>
                <a14:m>
                  <m:oMath xmlns:m="http://schemas.openxmlformats.org/officeDocument/2006/math">
                    <m:r>
                      <a:rPr lang="en-US" altLang="zh-CN" sz="3200" i="1" kern="1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𝑊</m:t>
                    </m:r>
                    <m:sSub>
                      <m:sSubPr>
                        <m:ctrlPr>
                          <a:rPr lang="zh-CN" altLang="zh-CN" sz="32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32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𝑝𝑜𝑙𝑦𝑚𝑒𝑟</m:t>
                        </m:r>
                      </m:sub>
                    </m:sSub>
                  </m:oMath>
                </a14:m>
                <a:r>
                  <a:rPr lang="zh-CN" altLang="en-US" sz="3200" dirty="0"/>
                  <a:t> </a:t>
                </a:r>
                <a:r>
                  <a:rPr lang="en-US" altLang="zh-CN" sz="3200" dirty="0"/>
                  <a:t>is a weight fraction of polymer and </a:t>
                </a:r>
                <a14:m>
                  <m:oMath xmlns:m="http://schemas.openxmlformats.org/officeDocument/2006/math">
                    <m:r>
                      <a:rPr lang="en-US" altLang="zh-CN" sz="3200" i="1" kern="1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𝑊</m:t>
                    </m:r>
                    <m:sSub>
                      <m:sSubPr>
                        <m:ctrlPr>
                          <a:rPr lang="zh-CN" altLang="zh-CN" sz="32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32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𝑛𝑤</m:t>
                        </m:r>
                      </m:sub>
                    </m:sSub>
                  </m:oMath>
                </a14:m>
                <a:r>
                  <a:rPr lang="en-US" altLang="zh-CN" sz="3200" dirty="0"/>
                  <a:t>is a weight fraction of  non-freezable water in the polymer.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200" kern="1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sty m:val="p"/>
                      </m:rPr>
                      <a:rPr lang="en-US" altLang="zh-CN" sz="3200" kern="100" baseline="-250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g</m:t>
                    </m:r>
                    <m:r>
                      <a:rPr lang="en-US" altLang="zh-CN" sz="3200" kern="100" baseline="-250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_</m:t>
                    </m:r>
                    <m:r>
                      <m:rPr>
                        <m:sty m:val="p"/>
                      </m:rPr>
                      <a:rPr lang="en-US" altLang="zh-CN" sz="3200" kern="100" baseline="-25000"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dry</m:t>
                    </m:r>
                  </m:oMath>
                </a14:m>
                <a:r>
                  <a:rPr lang="en-US" altLang="zh-CN" sz="3200" dirty="0"/>
                  <a:t> is the dry </a:t>
                </a:r>
                <a:r>
                  <a:rPr lang="en-US" altLang="zh-CN" sz="3200" dirty="0" err="1"/>
                  <a:t>T</a:t>
                </a:r>
                <a:r>
                  <a:rPr lang="en-US" altLang="zh-CN" sz="3200" baseline="-25000" dirty="0" err="1"/>
                  <a:t>g</a:t>
                </a:r>
                <a:r>
                  <a:rPr lang="en-US" altLang="zh-CN" sz="3200" dirty="0"/>
                  <a:t> of polymer, which can be obtained from DSC signal. 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AE4AA9D-9F36-4BCB-BF6A-08C00806B9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7782" y="14520557"/>
                <a:ext cx="12767511" cy="4179670"/>
              </a:xfrm>
              <a:prstGeom prst="rect">
                <a:avLst/>
              </a:prstGeom>
              <a:blipFill>
                <a:blip r:embed="rId33"/>
                <a:stretch>
                  <a:fillRect l="-1098" t="-1895" r="-1242" b="-13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4" name="TextBox 55">
            <a:extLst>
              <a:ext uri="{FF2B5EF4-FFF2-40B4-BE49-F238E27FC236}">
                <a16:creationId xmlns:a16="http://schemas.microsoft.com/office/drawing/2014/main" id="{D2872C3B-92BD-42D4-8963-5E7C2C73DFC4}"/>
              </a:ext>
            </a:extLst>
          </p:cNvPr>
          <p:cNvSpPr txBox="1"/>
          <p:nvPr/>
        </p:nvSpPr>
        <p:spPr>
          <a:xfrm>
            <a:off x="18073573" y="13782660"/>
            <a:ext cx="7471807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Equation 1: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Wet </a:t>
            </a:r>
            <a:r>
              <a:rPr lang="en-US" sz="1800" dirty="0" err="1">
                <a:latin typeface="Helvetica" pitchFamily="34" charset="0"/>
                <a:cs typeface="Helvetica" pitchFamily="34" charset="0"/>
              </a:rPr>
              <a:t>T</a:t>
            </a:r>
            <a:r>
              <a:rPr lang="en-US" sz="1800" baseline="-25000" dirty="0" err="1">
                <a:latin typeface="Helvetica" pitchFamily="34" charset="0"/>
                <a:cs typeface="Helvetica" pitchFamily="34" charset="0"/>
              </a:rPr>
              <a:t>g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calculation based on Fox equation. </a:t>
            </a:r>
          </a:p>
          <a:p>
            <a:pPr algn="ctr"/>
            <a:r>
              <a:rPr lang="en-US" altLang="zh-CN" sz="1800" dirty="0">
                <a:latin typeface="Helvetica" pitchFamily="34" charset="0"/>
                <a:cs typeface="Helvetica" pitchFamily="34" charset="0"/>
              </a:rPr>
              <a:t>(-137 ℃ is used as a </a:t>
            </a:r>
            <a:r>
              <a:rPr lang="en-US" altLang="zh-CN" sz="1800" dirty="0" err="1"/>
              <a:t>T</a:t>
            </a:r>
            <a:r>
              <a:rPr lang="en-US" altLang="zh-CN" sz="1800" baseline="-25000" dirty="0" err="1"/>
              <a:t>g</a:t>
            </a:r>
            <a:r>
              <a:rPr lang="en-US" altLang="zh-CN" sz="1800" dirty="0">
                <a:latin typeface="Helvetica" pitchFamily="34" charset="0"/>
                <a:cs typeface="Helvetica" pitchFamily="34" charset="0"/>
              </a:rPr>
              <a:t> for pure water)</a:t>
            </a:r>
            <a:endParaRPr lang="en-US" sz="1800" dirty="0">
              <a:latin typeface="Helvetica" pitchFamily="34" charset="0"/>
              <a:cs typeface="Helvetica" pitchFamily="34" charset="0"/>
            </a:endParaRPr>
          </a:p>
        </p:txBody>
      </p:sp>
      <p:grpSp>
        <p:nvGrpSpPr>
          <p:cNvPr id="365" name="Group 61">
            <a:extLst>
              <a:ext uri="{FF2B5EF4-FFF2-40B4-BE49-F238E27FC236}">
                <a16:creationId xmlns:a16="http://schemas.microsoft.com/office/drawing/2014/main" id="{EF194F93-E9FB-41B9-96E4-1B6A9B1D0100}"/>
              </a:ext>
            </a:extLst>
          </p:cNvPr>
          <p:cNvGrpSpPr/>
          <p:nvPr/>
        </p:nvGrpSpPr>
        <p:grpSpPr>
          <a:xfrm flipH="1">
            <a:off x="29040003" y="3368516"/>
            <a:ext cx="13583503" cy="1564378"/>
            <a:chOff x="44825448" y="15083298"/>
            <a:chExt cx="10951146" cy="1737360"/>
          </a:xfrm>
        </p:grpSpPr>
        <p:pic>
          <p:nvPicPr>
            <p:cNvPr id="366" name="Picture 64">
              <a:extLst>
                <a:ext uri="{FF2B5EF4-FFF2-40B4-BE49-F238E27FC236}">
                  <a16:creationId xmlns:a16="http://schemas.microsoft.com/office/drawing/2014/main" id="{34E6AECC-514D-442E-BF42-35387325E7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6585C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>
              <a:off x="44825448" y="15083298"/>
              <a:ext cx="10951146" cy="1737360"/>
            </a:xfrm>
            <a:prstGeom prst="rect">
              <a:avLst/>
            </a:prstGeom>
          </p:spPr>
        </p:pic>
        <p:sp>
          <p:nvSpPr>
            <p:cNvPr id="367" name="TextBox 69">
              <a:extLst>
                <a:ext uri="{FF2B5EF4-FFF2-40B4-BE49-F238E27FC236}">
                  <a16:creationId xmlns:a16="http://schemas.microsoft.com/office/drawing/2014/main" id="{5F20E558-2CC5-4608-A401-3322F8FF3186}"/>
                </a:ext>
              </a:extLst>
            </p:cNvPr>
            <p:cNvSpPr txBox="1"/>
            <p:nvPr/>
          </p:nvSpPr>
          <p:spPr>
            <a:xfrm>
              <a:off x="45381868" y="15505365"/>
              <a:ext cx="9635109" cy="756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46755">
                <a:defRPr/>
              </a:pPr>
              <a:r>
                <a:rPr lang="en-US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Result</a:t>
              </a:r>
              <a:r>
                <a:rPr lang="en-US" sz="2546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 &amp; </a:t>
              </a:r>
              <a:r>
                <a:rPr lang="en-US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Discussions</a:t>
              </a:r>
            </a:p>
          </p:txBody>
        </p:sp>
      </p:grpSp>
      <p:graphicFrame>
        <p:nvGraphicFramePr>
          <p:cNvPr id="368" name="Table 367">
            <a:extLst>
              <a:ext uri="{FF2B5EF4-FFF2-40B4-BE49-F238E27FC236}">
                <a16:creationId xmlns:a16="http://schemas.microsoft.com/office/drawing/2014/main" id="{AC7B110A-2959-4A00-97F1-9586B1C5B7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824952"/>
              </p:ext>
            </p:extLst>
          </p:nvPr>
        </p:nvGraphicFramePr>
        <p:xfrm>
          <a:off x="15883947" y="19366463"/>
          <a:ext cx="12175180" cy="27624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9407">
                  <a:extLst>
                    <a:ext uri="{9D8B030D-6E8A-4147-A177-3AD203B41FA5}">
                      <a16:colId xmlns:a16="http://schemas.microsoft.com/office/drawing/2014/main" val="482477913"/>
                    </a:ext>
                  </a:extLst>
                </a:gridCol>
                <a:gridCol w="2568004">
                  <a:extLst>
                    <a:ext uri="{9D8B030D-6E8A-4147-A177-3AD203B41FA5}">
                      <a16:colId xmlns:a16="http://schemas.microsoft.com/office/drawing/2014/main" val="2526621921"/>
                    </a:ext>
                  </a:extLst>
                </a:gridCol>
                <a:gridCol w="3514114">
                  <a:extLst>
                    <a:ext uri="{9D8B030D-6E8A-4147-A177-3AD203B41FA5}">
                      <a16:colId xmlns:a16="http://schemas.microsoft.com/office/drawing/2014/main" val="2476487614"/>
                    </a:ext>
                  </a:extLst>
                </a:gridCol>
                <a:gridCol w="1534248">
                  <a:extLst>
                    <a:ext uri="{9D8B030D-6E8A-4147-A177-3AD203B41FA5}">
                      <a16:colId xmlns:a16="http://schemas.microsoft.com/office/drawing/2014/main" val="824662039"/>
                    </a:ext>
                  </a:extLst>
                </a:gridCol>
                <a:gridCol w="2279407">
                  <a:extLst>
                    <a:ext uri="{9D8B030D-6E8A-4147-A177-3AD203B41FA5}">
                      <a16:colId xmlns:a16="http://schemas.microsoft.com/office/drawing/2014/main" val="429965815"/>
                    </a:ext>
                  </a:extLst>
                </a:gridCol>
              </a:tblGrid>
              <a:tr h="16506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Sample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Chemical Composition</a:t>
                      </a:r>
                    </a:p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(</a:t>
                      </a:r>
                      <a:r>
                        <a:rPr lang="en-US" sz="2800" b="0" u="none" strike="noStrike" cap="none" spc="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wt</a:t>
                      </a:r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Theoretical Non-freezable water content (</a:t>
                      </a:r>
                      <a:r>
                        <a:rPr lang="en-US" sz="2800" b="0" u="none" strike="noStrike" cap="none" spc="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wt</a:t>
                      </a:r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Dry </a:t>
                      </a:r>
                      <a:r>
                        <a:rPr lang="en-US" sz="2800" b="0" u="none" strike="noStrike" cap="none" spc="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en-US" sz="2800" b="0" u="none" strike="noStrike" cap="none" spc="0" baseline="-2500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 (℃)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Theoretical wet </a:t>
                      </a:r>
                      <a:r>
                        <a:rPr lang="en-US" sz="2800" b="0" u="none" strike="noStrike" cap="none" spc="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en-US" sz="2800" b="0" u="none" strike="noStrike" cap="none" spc="0" baseline="-25000" dirty="0" err="1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(℃)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5403080"/>
                  </a:ext>
                </a:extLst>
              </a:tr>
              <a:tr h="5559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MMA/MA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71:29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3.76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75.5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56.16</a:t>
                      </a:r>
                      <a:endParaRPr lang="en-US" altLang="zh-CN" sz="2800" b="0" i="0" u="none" strike="noStrike" cap="none" spc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5184175"/>
                  </a:ext>
                </a:extLst>
              </a:tr>
              <a:tr h="5559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STY/BA</a:t>
                      </a:r>
                      <a:endParaRPr lang="en-US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75:25</a:t>
                      </a:r>
                      <a:endParaRPr lang="en-US" altLang="zh-CN" sz="2800" b="0" i="0" u="none" strike="noStrike" cap="none" spc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0.8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65.9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800" b="0" u="none" strike="noStrike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61.9</a:t>
                      </a:r>
                      <a:endParaRPr lang="en-US" altLang="zh-CN" sz="2800" b="0" i="0" u="none" strike="noStrike" cap="none" spc="0" dirty="0">
                        <a:ln w="0"/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0036030"/>
                  </a:ext>
                </a:extLst>
              </a:tr>
            </a:tbl>
          </a:graphicData>
        </a:graphic>
      </p:graphicFrame>
      <p:sp>
        <p:nvSpPr>
          <p:cNvPr id="369" name="TextBox 60">
            <a:extLst>
              <a:ext uri="{FF2B5EF4-FFF2-40B4-BE49-F238E27FC236}">
                <a16:creationId xmlns:a16="http://schemas.microsoft.com/office/drawing/2014/main" id="{2A06BE0C-7613-442E-896D-881627E2E28C}"/>
              </a:ext>
            </a:extLst>
          </p:cNvPr>
          <p:cNvSpPr txBox="1"/>
          <p:nvPr/>
        </p:nvSpPr>
        <p:spPr>
          <a:xfrm>
            <a:off x="18222196" y="18647067"/>
            <a:ext cx="7521786" cy="36933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Table 1: 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General information for polymers used in this research.   </a:t>
            </a:r>
          </a:p>
        </p:txBody>
      </p:sp>
      <p:graphicFrame>
        <p:nvGraphicFramePr>
          <p:cNvPr id="371" name="Chart 370">
            <a:extLst>
              <a:ext uri="{FF2B5EF4-FFF2-40B4-BE49-F238E27FC236}">
                <a16:creationId xmlns:a16="http://schemas.microsoft.com/office/drawing/2014/main" id="{973C9FDD-1FAA-409B-BA4C-FA0E565B15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2265317"/>
              </p:ext>
            </p:extLst>
          </p:nvPr>
        </p:nvGraphicFramePr>
        <p:xfrm>
          <a:off x="29646879" y="11685471"/>
          <a:ext cx="7932402" cy="4155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4"/>
          </a:graphicData>
        </a:graphic>
      </p:graphicFrame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6E0672D9-E869-44D1-9EE7-B973FA809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593284"/>
              </p:ext>
            </p:extLst>
          </p:nvPr>
        </p:nvGraphicFramePr>
        <p:xfrm>
          <a:off x="37430771" y="12745550"/>
          <a:ext cx="4366698" cy="36033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8749">
                  <a:extLst>
                    <a:ext uri="{9D8B030D-6E8A-4147-A177-3AD203B41FA5}">
                      <a16:colId xmlns:a16="http://schemas.microsoft.com/office/drawing/2014/main" val="3955116542"/>
                    </a:ext>
                  </a:extLst>
                </a:gridCol>
                <a:gridCol w="1829385">
                  <a:extLst>
                    <a:ext uri="{9D8B030D-6E8A-4147-A177-3AD203B41FA5}">
                      <a16:colId xmlns:a16="http://schemas.microsoft.com/office/drawing/2014/main" val="2750682569"/>
                    </a:ext>
                  </a:extLst>
                </a:gridCol>
                <a:gridCol w="1458564">
                  <a:extLst>
                    <a:ext uri="{9D8B030D-6E8A-4147-A177-3AD203B41FA5}">
                      <a16:colId xmlns:a16="http://schemas.microsoft.com/office/drawing/2014/main" val="3142259376"/>
                    </a:ext>
                  </a:extLst>
                </a:gridCol>
              </a:tblGrid>
              <a:tr h="9947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Water added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Experimental wet </a:t>
                      </a:r>
                      <a:r>
                        <a:rPr lang="en-US" sz="2200" u="none" strike="noStrike" dirty="0" err="1">
                          <a:effectLst/>
                        </a:rPr>
                        <a:t>T</a:t>
                      </a:r>
                      <a:r>
                        <a:rPr lang="en-US" sz="2200" u="none" strike="noStrike" baseline="-25000" dirty="0" err="1">
                          <a:effectLst/>
                        </a:rPr>
                        <a:t>g</a:t>
                      </a:r>
                      <a:r>
                        <a:rPr lang="en-US" sz="2200" u="none" strike="noStrike" dirty="0">
                          <a:effectLst/>
                        </a:rPr>
                        <a:t> (℃)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Calculated wet </a:t>
                      </a:r>
                      <a:r>
                        <a:rPr lang="en-US" sz="2200" u="none" strike="noStrike" dirty="0" err="1">
                          <a:effectLst/>
                        </a:rPr>
                        <a:t>T</a:t>
                      </a:r>
                      <a:r>
                        <a:rPr lang="en-US" sz="2200" u="none" strike="noStrike" baseline="-25000" dirty="0" err="1">
                          <a:effectLst/>
                        </a:rPr>
                        <a:t>g</a:t>
                      </a:r>
                      <a:r>
                        <a:rPr lang="en-US" sz="2200" u="none" strike="noStrike" dirty="0">
                          <a:effectLst/>
                        </a:rPr>
                        <a:t> (℃)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735266"/>
                  </a:ext>
                </a:extLst>
              </a:tr>
              <a:tr h="5084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</a:rPr>
                        <a:t>24wt%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56.17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55.81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2247665"/>
                  </a:ext>
                </a:extLst>
              </a:tr>
              <a:tr h="5305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</a:rPr>
                        <a:t>29wt%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56.32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52.54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6371414"/>
                  </a:ext>
                </a:extLst>
              </a:tr>
              <a:tr h="5305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</a:rPr>
                        <a:t>33wt%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55.73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57.22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2937148"/>
                  </a:ext>
                </a:extLst>
              </a:tr>
              <a:tr h="5305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</a:rPr>
                        <a:t>10wt%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56.09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57.53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611365"/>
                  </a:ext>
                </a:extLst>
              </a:tr>
              <a:tr h="5084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15wt%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55.9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56.88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7318742"/>
                  </a:ext>
                </a:extLst>
              </a:tr>
            </a:tbl>
          </a:graphicData>
        </a:graphic>
      </p:graphicFrame>
      <p:grpSp>
        <p:nvGrpSpPr>
          <p:cNvPr id="370" name="Group 369">
            <a:extLst>
              <a:ext uri="{FF2B5EF4-FFF2-40B4-BE49-F238E27FC236}">
                <a16:creationId xmlns:a16="http://schemas.microsoft.com/office/drawing/2014/main" id="{9A3CA0FF-F2FD-42CE-8BF7-D310075FCE96}"/>
              </a:ext>
            </a:extLst>
          </p:cNvPr>
          <p:cNvGrpSpPr/>
          <p:nvPr/>
        </p:nvGrpSpPr>
        <p:grpSpPr>
          <a:xfrm>
            <a:off x="2996950" y="22176049"/>
            <a:ext cx="7557211" cy="6744174"/>
            <a:chOff x="17620075" y="4763463"/>
            <a:chExt cx="9070879" cy="8939927"/>
          </a:xfrm>
        </p:grpSpPr>
        <p:grpSp>
          <p:nvGrpSpPr>
            <p:cNvPr id="372" name="Group 10">
              <a:extLst>
                <a:ext uri="{FF2B5EF4-FFF2-40B4-BE49-F238E27FC236}">
                  <a16:creationId xmlns:a16="http://schemas.microsoft.com/office/drawing/2014/main" id="{13A57C55-E5C3-4DAF-BAAF-2011C02E15D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856735" y="4763463"/>
              <a:ext cx="3741629" cy="4645406"/>
              <a:chOff x="748519" y="751869"/>
              <a:chExt cx="4823086" cy="5968120"/>
            </a:xfrm>
          </p:grpSpPr>
          <p:pic>
            <p:nvPicPr>
              <p:cNvPr id="383" name="Picture 4" descr="Ola-film1a">
                <a:extLst>
                  <a:ext uri="{FF2B5EF4-FFF2-40B4-BE49-F238E27FC236}">
                    <a16:creationId xmlns:a16="http://schemas.microsoft.com/office/drawing/2014/main" id="{0A659B50-6171-4144-8830-0FBBAE8BD5C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8519" y="762387"/>
                <a:ext cx="2018199" cy="205715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4" name="Picture 4" descr="Lina S2B">
                <a:extLst>
                  <a:ext uri="{FF2B5EF4-FFF2-40B4-BE49-F238E27FC236}">
                    <a16:creationId xmlns:a16="http://schemas.microsoft.com/office/drawing/2014/main" id="{45FAE07D-BFD7-4AA5-B773-07DFA401DD3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66" t="28302" r="53741" b="13326"/>
              <a:stretch>
                <a:fillRect/>
              </a:stretch>
            </p:blipFill>
            <p:spPr bwMode="auto">
              <a:xfrm>
                <a:off x="3352863" y="751869"/>
                <a:ext cx="2119495" cy="2057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5" name="Picture 5" descr="Lina S2_03_70">
                <a:extLst>
                  <a:ext uri="{FF2B5EF4-FFF2-40B4-BE49-F238E27FC236}">
                    <a16:creationId xmlns:a16="http://schemas.microsoft.com/office/drawing/2014/main" id="{966D29FD-19A3-4133-954F-470B1BFB48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518" r="28664" b="42668"/>
              <a:stretch>
                <a:fillRect/>
              </a:stretch>
            </p:blipFill>
            <p:spPr bwMode="auto">
              <a:xfrm>
                <a:off x="3352863" y="2938847"/>
                <a:ext cx="2119496" cy="2057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6" name="Picture 6" descr="Lina S4_03_70">
                <a:extLst>
                  <a:ext uri="{FF2B5EF4-FFF2-40B4-BE49-F238E27FC236}">
                    <a16:creationId xmlns:a16="http://schemas.microsoft.com/office/drawing/2014/main" id="{1A7A1B80-0611-45C9-97D7-9DEADCDFEB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721" b="42377"/>
              <a:stretch>
                <a:fillRect/>
              </a:stretch>
            </p:blipFill>
            <p:spPr bwMode="auto">
              <a:xfrm>
                <a:off x="748570" y="2938847"/>
                <a:ext cx="2018148" cy="20571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7" name="Picture 30" descr="Don SEM header image.tif">
                <a:extLst>
                  <a:ext uri="{FF2B5EF4-FFF2-40B4-BE49-F238E27FC236}">
                    <a16:creationId xmlns:a16="http://schemas.microsoft.com/office/drawing/2014/main" id="{3CCAAEE0-00FC-48BE-A7F1-C29C8D3BE4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934" b="30769"/>
              <a:stretch>
                <a:fillRect/>
              </a:stretch>
            </p:blipFill>
            <p:spPr bwMode="auto">
              <a:xfrm>
                <a:off x="748519" y="5389634"/>
                <a:ext cx="4823086" cy="1330355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73" name="Picture 4" descr="latex.jpg">
              <a:extLst>
                <a:ext uri="{FF2B5EF4-FFF2-40B4-BE49-F238E27FC236}">
                  <a16:creationId xmlns:a16="http://schemas.microsoft.com/office/drawing/2014/main" id="{A6B7EA9A-4F0E-4F98-8593-880E4077F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31679" y="4767036"/>
              <a:ext cx="3498232" cy="4645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4" name="Rectangle 373">
              <a:extLst>
                <a:ext uri="{FF2B5EF4-FFF2-40B4-BE49-F238E27FC236}">
                  <a16:creationId xmlns:a16="http://schemas.microsoft.com/office/drawing/2014/main" id="{33CA65AF-715E-4E26-B9D9-E99B7110E7A9}"/>
                </a:ext>
              </a:extLst>
            </p:cNvPr>
            <p:cNvSpPr/>
            <p:nvPr/>
          </p:nvSpPr>
          <p:spPr>
            <a:xfrm>
              <a:off x="20113050" y="7774819"/>
              <a:ext cx="509534" cy="476159"/>
            </a:xfrm>
            <a:prstGeom prst="rect">
              <a:avLst/>
            </a:prstGeom>
            <a:noFill/>
            <a:ln w="38100"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75" name="Straight Connector 374">
              <a:extLst>
                <a:ext uri="{FF2B5EF4-FFF2-40B4-BE49-F238E27FC236}">
                  <a16:creationId xmlns:a16="http://schemas.microsoft.com/office/drawing/2014/main" id="{3FEE9838-4A0F-4390-A39E-AB14593438E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622584" y="4865429"/>
              <a:ext cx="2234191" cy="2909391"/>
            </a:xfrm>
            <a:prstGeom prst="line">
              <a:avLst/>
            </a:prstGeom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7F9E3A00-443A-4A2C-ABD2-4D23EEF9A888}"/>
                </a:ext>
              </a:extLst>
            </p:cNvPr>
            <p:cNvCxnSpPr>
              <a:cxnSpLocks/>
            </p:cNvCxnSpPr>
            <p:nvPr/>
          </p:nvCxnSpPr>
          <p:spPr>
            <a:xfrm>
              <a:off x="20574629" y="8250977"/>
              <a:ext cx="2429326" cy="1161464"/>
            </a:xfrm>
            <a:prstGeom prst="line">
              <a:avLst/>
            </a:prstGeom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7" name="Arrow: Down 376">
              <a:extLst>
                <a:ext uri="{FF2B5EF4-FFF2-40B4-BE49-F238E27FC236}">
                  <a16:creationId xmlns:a16="http://schemas.microsoft.com/office/drawing/2014/main" id="{29F400DF-DCF7-4E2D-9A50-70C307D60009}"/>
                </a:ext>
              </a:extLst>
            </p:cNvPr>
            <p:cNvSpPr/>
            <p:nvPr/>
          </p:nvSpPr>
          <p:spPr>
            <a:xfrm>
              <a:off x="18836384" y="9526406"/>
              <a:ext cx="502791" cy="1005953"/>
            </a:xfrm>
            <a:prstGeom prst="downArrow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78" name="Picture 377">
              <a:extLst>
                <a:ext uri="{FF2B5EF4-FFF2-40B4-BE49-F238E27FC236}">
                  <a16:creationId xmlns:a16="http://schemas.microsoft.com/office/drawing/2014/main" id="{341D713D-3F9C-436E-A13E-31F0F69A03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/>
            <a:stretch>
              <a:fillRect/>
            </a:stretch>
          </p:blipFill>
          <p:spPr>
            <a:xfrm>
              <a:off x="17673868" y="10594391"/>
              <a:ext cx="2610787" cy="3019509"/>
            </a:xfrm>
            <a:prstGeom prst="rect">
              <a:avLst/>
            </a:prstGeom>
          </p:spPr>
        </p:pic>
        <p:sp>
          <p:nvSpPr>
            <p:cNvPr id="379" name="TextBox 378">
              <a:extLst>
                <a:ext uri="{FF2B5EF4-FFF2-40B4-BE49-F238E27FC236}">
                  <a16:creationId xmlns:a16="http://schemas.microsoft.com/office/drawing/2014/main" id="{E2618C27-B3FF-45D7-854F-54883B745493}"/>
                </a:ext>
              </a:extLst>
            </p:cNvPr>
            <p:cNvSpPr txBox="1"/>
            <p:nvPr/>
          </p:nvSpPr>
          <p:spPr>
            <a:xfrm>
              <a:off x="17620075" y="9709492"/>
              <a:ext cx="860015" cy="460507"/>
            </a:xfrm>
            <a:prstGeom prst="rec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zh-CN" sz="2000" dirty="0"/>
                <a:t>Dry</a:t>
              </a:r>
              <a:endParaRPr lang="zh-CN" altLang="en-US" sz="2000" dirty="0"/>
            </a:p>
          </p:txBody>
        </p:sp>
        <p:sp>
          <p:nvSpPr>
            <p:cNvPr id="380" name="Arrow: Right 379">
              <a:extLst>
                <a:ext uri="{FF2B5EF4-FFF2-40B4-BE49-F238E27FC236}">
                  <a16:creationId xmlns:a16="http://schemas.microsoft.com/office/drawing/2014/main" id="{B6DFD261-761F-4F8F-B0FC-4E4C12B229A9}"/>
                </a:ext>
              </a:extLst>
            </p:cNvPr>
            <p:cNvSpPr/>
            <p:nvPr/>
          </p:nvSpPr>
          <p:spPr>
            <a:xfrm>
              <a:off x="20750419" y="11798561"/>
              <a:ext cx="2289678" cy="611169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81" name="Picture 9" descr="http://sirius.mtm.kuleuven.be/Research/Equipment/Physical/images/dsc-q2000.gif">
              <a:hlinkClick r:id="rId42"/>
              <a:extLst>
                <a:ext uri="{FF2B5EF4-FFF2-40B4-BE49-F238E27FC236}">
                  <a16:creationId xmlns:a16="http://schemas.microsoft.com/office/drawing/2014/main" id="{1E48AD4D-7162-431F-A1EE-C485231BDC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8038" y="9753565"/>
              <a:ext cx="3692916" cy="394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2" name="TextBox 381">
              <a:extLst>
                <a:ext uri="{FF2B5EF4-FFF2-40B4-BE49-F238E27FC236}">
                  <a16:creationId xmlns:a16="http://schemas.microsoft.com/office/drawing/2014/main" id="{78B8C39C-D893-41FB-A0F3-880A21CFA7ED}"/>
                </a:ext>
              </a:extLst>
            </p:cNvPr>
            <p:cNvSpPr txBox="1"/>
            <p:nvPr/>
          </p:nvSpPr>
          <p:spPr>
            <a:xfrm>
              <a:off x="20786355" y="11192249"/>
              <a:ext cx="2005873" cy="530377"/>
            </a:xfrm>
            <a:prstGeom prst="rec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DSC Analysis</a:t>
              </a:r>
              <a:endParaRPr lang="zh-CN" altLang="en-US" sz="2000" dirty="0"/>
            </a:p>
          </p:txBody>
        </p:sp>
      </p:grpSp>
      <p:grpSp>
        <p:nvGrpSpPr>
          <p:cNvPr id="388" name="Group 387">
            <a:extLst>
              <a:ext uri="{FF2B5EF4-FFF2-40B4-BE49-F238E27FC236}">
                <a16:creationId xmlns:a16="http://schemas.microsoft.com/office/drawing/2014/main" id="{CFCA65F4-7650-4A1C-A3E0-1BE5F2D6BA50}"/>
              </a:ext>
            </a:extLst>
          </p:cNvPr>
          <p:cNvGrpSpPr/>
          <p:nvPr/>
        </p:nvGrpSpPr>
        <p:grpSpPr>
          <a:xfrm flipH="1">
            <a:off x="288277" y="21015617"/>
            <a:ext cx="13802443" cy="1401321"/>
            <a:chOff x="59691566" y="29725175"/>
            <a:chExt cx="10951146" cy="1737360"/>
          </a:xfrm>
        </p:grpSpPr>
        <p:pic>
          <p:nvPicPr>
            <p:cNvPr id="389" name="Picture 388">
              <a:extLst>
                <a:ext uri="{FF2B5EF4-FFF2-40B4-BE49-F238E27FC236}">
                  <a16:creationId xmlns:a16="http://schemas.microsoft.com/office/drawing/2014/main" id="{A2015AE3-EF26-4D9C-A521-64AE3274D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duotone>
                <a:prstClr val="black"/>
                <a:srgbClr val="6585C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612" r="39968" b="25038"/>
            <a:stretch/>
          </p:blipFill>
          <p:spPr>
            <a:xfrm>
              <a:off x="59691566" y="29725175"/>
              <a:ext cx="10951146" cy="1737360"/>
            </a:xfrm>
            <a:prstGeom prst="rect">
              <a:avLst/>
            </a:prstGeom>
          </p:spPr>
        </p:pic>
        <p:sp>
          <p:nvSpPr>
            <p:cNvPr id="390" name="TextBox 389">
              <a:extLst>
                <a:ext uri="{FF2B5EF4-FFF2-40B4-BE49-F238E27FC236}">
                  <a16:creationId xmlns:a16="http://schemas.microsoft.com/office/drawing/2014/main" id="{942E4A39-EB8E-4400-B683-AC176EAF4C5D}"/>
                </a:ext>
              </a:extLst>
            </p:cNvPr>
            <p:cNvSpPr txBox="1"/>
            <p:nvPr/>
          </p:nvSpPr>
          <p:spPr>
            <a:xfrm>
              <a:off x="60190714" y="30125471"/>
              <a:ext cx="9635108" cy="7250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46755">
                <a:defRPr/>
              </a:pPr>
              <a:r>
                <a:rPr lang="en-US" sz="32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Approach</a:t>
              </a:r>
              <a:r>
                <a:rPr lang="en-US" sz="2800" b="1" kern="0" dirty="0">
                  <a:solidFill>
                    <a:sysClr val="window" lastClr="FFFFFF"/>
                  </a:solidFill>
                  <a:latin typeface="Garamond" pitchFamily="18" charset="0"/>
                  <a:cs typeface="Helvetica" pitchFamily="34" charset="0"/>
                </a:rPr>
                <a:t> &amp; Considerations</a:t>
              </a:r>
            </a:p>
          </p:txBody>
        </p:sp>
      </p:grpSp>
      <p:graphicFrame>
        <p:nvGraphicFramePr>
          <p:cNvPr id="391" name="Chart 390">
            <a:extLst>
              <a:ext uri="{FF2B5EF4-FFF2-40B4-BE49-F238E27FC236}">
                <a16:creationId xmlns:a16="http://schemas.microsoft.com/office/drawing/2014/main" id="{2949BC4F-E578-41B8-87C7-ADC6B58B5E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4180487"/>
              </p:ext>
            </p:extLst>
          </p:nvPr>
        </p:nvGraphicFramePr>
        <p:xfrm>
          <a:off x="29700236" y="5108341"/>
          <a:ext cx="7371908" cy="416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4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11F8025-7222-4E3F-BD02-AB2A6434F34A}"/>
                  </a:ext>
                </a:extLst>
              </p:cNvPr>
              <p:cNvSpPr/>
              <p:nvPr/>
            </p:nvSpPr>
            <p:spPr>
              <a:xfrm>
                <a:off x="18185169" y="23343385"/>
                <a:ext cx="8576007" cy="3193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i="1" kern="10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W</m:t>
                        </m:r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nw</m:t>
                        </m:r>
                        <m: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_</m:t>
                        </m:r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total</m:t>
                        </m:r>
                      </m:sub>
                    </m:sSub>
                    <m:r>
                      <a:rPr lang="en-US" altLang="zh-CN" sz="3200" kern="1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_1</m:t>
                            </m:r>
                          </m:sub>
                        </m:sSub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_</m:t>
                            </m:r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_1</m:t>
                            </m:r>
                          </m:sub>
                        </m:sSub>
                      </m:den>
                    </m:f>
                    <m:r>
                      <a:rPr lang="zh-CN" altLang="en-US" sz="3200" i="1" kern="100">
                        <a:effectLst/>
                        <a:latin typeface="Cambria Math" panose="02040503050406030204" pitchFamily="18" charset="0"/>
                        <a:ea typeface="MS Gothic" panose="020B0609070205080204" pitchFamily="49" charset="-128"/>
                        <a:cs typeface="MS Gothic" panose="020B0609070205080204" pitchFamily="49" charset="-128"/>
                      </a:rPr>
                      <m:t>∗</m:t>
                    </m:r>
                    <m:sSub>
                      <m:sSubPr>
                        <m:ctrlPr>
                          <a:rPr lang="zh-CN" altLang="zh-CN" sz="3200" i="1" kern="10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𝑊𝑓</m:t>
                        </m:r>
                      </m:e>
                      <m:sub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𝑤𝑎𝑡𝑒𝑟</m:t>
                        </m:r>
                      </m:sub>
                    </m:sSub>
                  </m:oMath>
                </a14:m>
                <a:r>
                  <a:rPr lang="en-US" altLang="zh-CN" sz="3200" kern="100" dirty="0">
                    <a:effectLst/>
                    <a:latin typeface="等线" panose="02010600030101010101" pitchFamily="2" charset="-122"/>
                    <a:ea typeface="等线" panose="02010600030101010101" pitchFamily="2" charset="-122"/>
                    <a:cs typeface="Times New Roman" panose="02020603050405020304" pitchFamily="18" charset="0"/>
                  </a:rPr>
                  <a:t>                    (1) </a:t>
                </a:r>
              </a:p>
              <a:p>
                <a:pPr algn="just">
                  <a:spcAft>
                    <a:spcPts val="0"/>
                  </a:spcAft>
                </a:pPr>
                <a:endParaRPr lang="zh-CN" altLang="zh-CN" sz="32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𝑤𝑎𝑡𝑒𝑟</m:t>
                        </m:r>
                      </m:sub>
                    </m:sSub>
                    <m:r>
                      <a:rPr lang="en-US" altLang="zh-CN" sz="3200" i="1" kern="1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W</m:t>
                        </m:r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nw</m:t>
                        </m:r>
                        <m: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_</m:t>
                        </m:r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total</m:t>
                        </m:r>
                      </m:sub>
                    </m:sSub>
                    <m:r>
                      <a:rPr lang="en-US" altLang="zh-CN" sz="3200" i="1" kern="1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∗</m:t>
                    </m:r>
                    <m:sSub>
                      <m:sSub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𝑡𝑜𝑡𝑎𝑙</m:t>
                        </m:r>
                        <m:r>
                          <a:rPr lang="en-US" altLang="zh-CN" sz="3200" b="0" i="1" kern="100" smtClean="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en-US" altLang="zh-CN" sz="3200" kern="100" dirty="0">
                    <a:latin typeface="等线" panose="02010600030101010101" pitchFamily="2" charset="-122"/>
                    <a:ea typeface="等线" panose="02010600030101010101" pitchFamily="2" charset="-122"/>
                    <a:cs typeface="Times New Roman" panose="02020603050405020304" pitchFamily="18" charset="0"/>
                  </a:rPr>
                  <a:t>                          (2)</a:t>
                </a:r>
              </a:p>
              <a:p>
                <a:pPr algn="just">
                  <a:spcAft>
                    <a:spcPts val="0"/>
                  </a:spcAft>
                </a:pPr>
                <a:endParaRPr lang="zh-CN" altLang="zh-CN" sz="32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W</m:t>
                        </m:r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3200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nw</m:t>
                        </m:r>
                      </m:sub>
                    </m:sSub>
                    <m:r>
                      <a:rPr lang="en-US" altLang="zh-CN" sz="3200" i="1" kern="100">
                        <a:effectLst/>
                        <a:latin typeface="Cambria Math" panose="020405030504060302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32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𝑤𝑎𝑡𝑒𝑟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𝑤𝑎𝑡𝑒𝑟</m:t>
                            </m:r>
                          </m:sub>
                        </m:sSub>
                        <m:r>
                          <a:rPr lang="en-US" altLang="zh-CN" sz="3200" i="1" kern="100"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zh-CN" altLang="zh-CN" sz="32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CN" sz="3200" i="1" kern="100">
                                <a:effectLst/>
                                <a:latin typeface="Cambria Math" panose="02040503050406030204" pitchFamily="18" charset="0"/>
                                <a:ea typeface="等线" panose="02010600030101010101" pitchFamily="2" charset="-122"/>
                                <a:cs typeface="Times New Roman" panose="02020603050405020304" pitchFamily="18" charset="0"/>
                              </a:rPr>
                              <m:t>𝑝𝑜𝑙𝑦𝑚𝑒𝑟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3200" kern="100" dirty="0">
                    <a:effectLst/>
                    <a:latin typeface="等线" panose="02010600030101010101" pitchFamily="2" charset="-122"/>
                    <a:ea typeface="等线" panose="02010600030101010101" pitchFamily="2" charset="-122"/>
                    <a:cs typeface="Times New Roman" panose="02020603050405020304" pitchFamily="18" charset="0"/>
                  </a:rPr>
                  <a:t>                                   (3)</a:t>
                </a:r>
                <a:endParaRPr lang="zh-CN" altLang="zh-CN" sz="32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11F8025-7222-4E3F-BD02-AB2A6434F34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85169" y="23343385"/>
                <a:ext cx="8576007" cy="3193310"/>
              </a:xfrm>
              <a:prstGeom prst="rect">
                <a:avLst/>
              </a:prstGeom>
              <a:blipFill>
                <a:blip r:embed="rId45"/>
                <a:stretch>
                  <a:fillRect r="-33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2" name="TextBox 60">
            <a:extLst>
              <a:ext uri="{FF2B5EF4-FFF2-40B4-BE49-F238E27FC236}">
                <a16:creationId xmlns:a16="http://schemas.microsoft.com/office/drawing/2014/main" id="{F331F236-9CA2-470E-BC0A-B5566CD2DEF9}"/>
              </a:ext>
            </a:extLst>
          </p:cNvPr>
          <p:cNvSpPr txBox="1"/>
          <p:nvPr/>
        </p:nvSpPr>
        <p:spPr>
          <a:xfrm>
            <a:off x="18579880" y="22387311"/>
            <a:ext cx="7521786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Helvetica" pitchFamily="34" charset="0"/>
                <a:cs typeface="Helvetica" pitchFamily="34" charset="0"/>
              </a:rPr>
              <a:t>How to calculate non-freezable water content from the melting peak shown in DSC curve?</a:t>
            </a:r>
            <a:endParaRPr lang="en-US" sz="2000" dirty="0">
              <a:latin typeface="Helvetica" pitchFamily="34" charset="0"/>
              <a:cs typeface="Helvetic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AA59E43-A8C6-49AC-B7D5-581412819E80}"/>
                  </a:ext>
                </a:extLst>
              </p:cNvPr>
              <p:cNvSpPr txBox="1"/>
              <p:nvPr/>
            </p:nvSpPr>
            <p:spPr>
              <a:xfrm>
                <a:off x="15650274" y="26593631"/>
                <a:ext cx="12767510" cy="31570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en-US" altLang="zh-CN" sz="2800" dirty="0"/>
                  <a:t>Assume no water adsorption happening in the first heating cycle.</a:t>
                </a: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en-US" altLang="zh-CN" sz="2800" dirty="0"/>
                  <a:t>Any decrease on the area under water melting peak can be attributed to the increase of non-freezable water content.</a:t>
                </a:r>
              </a:p>
              <a:p>
                <a:pPr marL="342900" indent="-342900" algn="just">
                  <a:buFont typeface="Arial" panose="020B0604020202020204" pitchFamily="34" charset="0"/>
                  <a:buChar char="•"/>
                </a:pPr>
                <a:r>
                  <a:rPr lang="en-US" altLang="zh-CN" sz="2800" dirty="0"/>
                  <a:t>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  <m:r>
                          <a:rPr lang="en-US" altLang="zh-CN" sz="2800" b="0" i="1" kern="100" smtClean="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_</m:t>
                        </m:r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800" dirty="0"/>
                  <a:t> </a:t>
                </a:r>
                <a:r>
                  <a:rPr lang="en-US" altLang="zh-CN" sz="2800" dirty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_</m:t>
                        </m:r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zh-CN" altLang="en-US" sz="2800" dirty="0"/>
                  <a:t> </a:t>
                </a:r>
                <a:r>
                  <a:rPr lang="en-US" altLang="zh-CN" sz="2800" dirty="0"/>
                  <a:t>are the areas under water melting peak in the first heating cycle and the Nth heating cycles, respectively.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𝑊𝑓</m:t>
                        </m:r>
                      </m:e>
                      <m:sub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𝑤𝑎𝑡𝑒𝑟</m:t>
                        </m:r>
                      </m:sub>
                    </m:sSub>
                  </m:oMath>
                </a14:m>
                <a:r>
                  <a:rPr lang="zh-CN" altLang="en-US" sz="2800" dirty="0"/>
                  <a:t> </a:t>
                </a:r>
                <a:r>
                  <a:rPr lang="en-US" altLang="zh-CN" sz="2800" dirty="0"/>
                  <a:t>represents the total water content added into the sample.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𝑡𝑜𝑡𝑎𝑙</m:t>
                        </m:r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en-US" altLang="zh-CN" sz="2800" dirty="0"/>
                  <a:t>is the mass of the whole sample,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 kern="1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rPr>
                          <m:t>𝑝𝑜𝑙𝑦𝑚𝑒𝑟</m:t>
                        </m:r>
                      </m:sub>
                    </m:sSub>
                  </m:oMath>
                </a14:m>
                <a:r>
                  <a:rPr lang="en-US" altLang="zh-CN" sz="2800" dirty="0"/>
                  <a:t>is the mass of polymer added in the experiment.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AA59E43-A8C6-49AC-B7D5-581412819E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50274" y="26593631"/>
                <a:ext cx="12767510" cy="3157018"/>
              </a:xfrm>
              <a:prstGeom prst="rect">
                <a:avLst/>
              </a:prstGeom>
              <a:blipFill>
                <a:blip r:embed="rId46"/>
                <a:stretch>
                  <a:fillRect l="-859" t="-1737" r="-955" b="-36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DAD24DC-F0CC-4397-AFFA-BB8A19B1C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204713"/>
              </p:ext>
            </p:extLst>
          </p:nvPr>
        </p:nvGraphicFramePr>
        <p:xfrm>
          <a:off x="36918768" y="6364511"/>
          <a:ext cx="5085476" cy="24107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7432">
                  <a:extLst>
                    <a:ext uri="{9D8B030D-6E8A-4147-A177-3AD203B41FA5}">
                      <a16:colId xmlns:a16="http://schemas.microsoft.com/office/drawing/2014/main" val="2111084010"/>
                    </a:ext>
                  </a:extLst>
                </a:gridCol>
                <a:gridCol w="2107633">
                  <a:extLst>
                    <a:ext uri="{9D8B030D-6E8A-4147-A177-3AD203B41FA5}">
                      <a16:colId xmlns:a16="http://schemas.microsoft.com/office/drawing/2014/main" val="3386093246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585480551"/>
                    </a:ext>
                  </a:extLst>
                </a:gridCol>
              </a:tblGrid>
              <a:tr h="9856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Sample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Experimental wet </a:t>
                      </a:r>
                      <a:r>
                        <a:rPr lang="en-US" sz="2200" u="none" strike="noStrike" dirty="0" err="1">
                          <a:effectLst/>
                        </a:rPr>
                        <a:t>T</a:t>
                      </a:r>
                      <a:r>
                        <a:rPr lang="en-US" sz="2200" u="none" strike="noStrike" baseline="-25000" dirty="0" err="1">
                          <a:effectLst/>
                        </a:rPr>
                        <a:t>g</a:t>
                      </a:r>
                      <a:r>
                        <a:rPr lang="en-US" sz="2200" u="none" strike="noStrike" dirty="0">
                          <a:effectLst/>
                        </a:rPr>
                        <a:t> (℃)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Calculated wet </a:t>
                      </a:r>
                      <a:r>
                        <a:rPr lang="en-US" sz="2200" u="none" strike="noStrike" dirty="0" err="1">
                          <a:effectLst/>
                        </a:rPr>
                        <a:t>T</a:t>
                      </a:r>
                      <a:r>
                        <a:rPr lang="en-US" sz="2200" u="none" strike="noStrike" baseline="-25000" dirty="0" err="1">
                          <a:effectLst/>
                        </a:rPr>
                        <a:t>g</a:t>
                      </a:r>
                      <a:r>
                        <a:rPr lang="en-US" sz="2200" u="none" strike="noStrike" dirty="0">
                          <a:effectLst/>
                        </a:rPr>
                        <a:t> (℃)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069147"/>
                  </a:ext>
                </a:extLst>
              </a:tr>
              <a:tr h="50376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>
                          <a:effectLst/>
                        </a:rPr>
                        <a:t>STY-BA</a:t>
                      </a:r>
                      <a:endParaRPr lang="en-US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59.50 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>
                          <a:effectLst/>
                        </a:rPr>
                        <a:t>59.55</a:t>
                      </a:r>
                      <a:endParaRPr lang="en-US" altLang="zh-CN" sz="2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85864"/>
                  </a:ext>
                </a:extLst>
              </a:tr>
              <a:tr h="92136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u="none" strike="noStrike" dirty="0">
                          <a:effectLst/>
                        </a:rPr>
                        <a:t>MMA-MA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56.17 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200" u="none" strike="noStrike" dirty="0">
                          <a:effectLst/>
                        </a:rPr>
                        <a:t>55.81</a:t>
                      </a:r>
                      <a:endParaRPr lang="en-US" altLang="zh-C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7620" marR="7620" marT="762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9989535"/>
                  </a:ext>
                </a:extLst>
              </a:tr>
            </a:tbl>
          </a:graphicData>
        </a:graphic>
      </p:graphicFrame>
      <p:sp>
        <p:nvSpPr>
          <p:cNvPr id="393" name="TextBox 55">
            <a:extLst>
              <a:ext uri="{FF2B5EF4-FFF2-40B4-BE49-F238E27FC236}">
                <a16:creationId xmlns:a16="http://schemas.microsoft.com/office/drawing/2014/main" id="{65E7950B-9926-481B-8169-EB4A84A12ABD}"/>
              </a:ext>
            </a:extLst>
          </p:cNvPr>
          <p:cNvSpPr txBox="1"/>
          <p:nvPr/>
        </p:nvSpPr>
        <p:spPr>
          <a:xfrm>
            <a:off x="30599147" y="9351606"/>
            <a:ext cx="6438260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3: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Experimental non-freezable water content for different polymer samples. </a:t>
            </a:r>
          </a:p>
        </p:txBody>
      </p:sp>
      <p:sp>
        <p:nvSpPr>
          <p:cNvPr id="394" name="TextBox 55">
            <a:extLst>
              <a:ext uri="{FF2B5EF4-FFF2-40B4-BE49-F238E27FC236}">
                <a16:creationId xmlns:a16="http://schemas.microsoft.com/office/drawing/2014/main" id="{77963C26-D52A-457B-B32E-4332203DF7F8}"/>
              </a:ext>
            </a:extLst>
          </p:cNvPr>
          <p:cNvSpPr txBox="1"/>
          <p:nvPr/>
        </p:nvSpPr>
        <p:spPr>
          <a:xfrm>
            <a:off x="30546357" y="15815128"/>
            <a:ext cx="6438260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4: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Experimental non-freezable water content for MMA-MA samples with different water content added.</a:t>
            </a:r>
          </a:p>
        </p:txBody>
      </p:sp>
      <p:sp>
        <p:nvSpPr>
          <p:cNvPr id="396" name="TextBox 60">
            <a:extLst>
              <a:ext uri="{FF2B5EF4-FFF2-40B4-BE49-F238E27FC236}">
                <a16:creationId xmlns:a16="http://schemas.microsoft.com/office/drawing/2014/main" id="{C1ABB36E-9459-4B37-BB4F-FC37FD3DCDFD}"/>
              </a:ext>
            </a:extLst>
          </p:cNvPr>
          <p:cNvSpPr txBox="1"/>
          <p:nvPr/>
        </p:nvSpPr>
        <p:spPr>
          <a:xfrm>
            <a:off x="37339525" y="5128582"/>
            <a:ext cx="4084640" cy="92333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Table 2: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Comparisons between experimental wet </a:t>
            </a:r>
            <a:r>
              <a:rPr lang="en-US" sz="1800" dirty="0" err="1">
                <a:latin typeface="Helvetica" pitchFamily="34" charset="0"/>
                <a:cs typeface="Helvetica" pitchFamily="34" charset="0"/>
              </a:rPr>
              <a:t>T</a:t>
            </a:r>
            <a:r>
              <a:rPr lang="en-US" sz="1800" baseline="-25000" dirty="0" err="1">
                <a:latin typeface="Helvetica" pitchFamily="34" charset="0"/>
                <a:cs typeface="Helvetica" pitchFamily="34" charset="0"/>
              </a:rPr>
              <a:t>g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and calculated wet </a:t>
            </a:r>
            <a:r>
              <a:rPr lang="en-US" sz="1800" dirty="0" err="1">
                <a:latin typeface="Helvetica" pitchFamily="34" charset="0"/>
                <a:cs typeface="Helvetica" pitchFamily="34" charset="0"/>
              </a:rPr>
              <a:t>T</a:t>
            </a:r>
            <a:r>
              <a:rPr lang="en-US" sz="1800" baseline="-25000" dirty="0" err="1">
                <a:latin typeface="Helvetica" pitchFamily="34" charset="0"/>
                <a:cs typeface="Helvetica" pitchFamily="34" charset="0"/>
              </a:rPr>
              <a:t>g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for different polymers .</a:t>
            </a:r>
          </a:p>
        </p:txBody>
      </p:sp>
      <p:sp>
        <p:nvSpPr>
          <p:cNvPr id="397" name="TextBox 60">
            <a:extLst>
              <a:ext uri="{FF2B5EF4-FFF2-40B4-BE49-F238E27FC236}">
                <a16:creationId xmlns:a16="http://schemas.microsoft.com/office/drawing/2014/main" id="{6C32A71A-B06E-4CDE-A235-CF7F342B5B4D}"/>
              </a:ext>
            </a:extLst>
          </p:cNvPr>
          <p:cNvSpPr txBox="1"/>
          <p:nvPr/>
        </p:nvSpPr>
        <p:spPr>
          <a:xfrm>
            <a:off x="37399679" y="11730644"/>
            <a:ext cx="4366698" cy="92333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Table 3: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Comparisons between experimental wet </a:t>
            </a:r>
            <a:r>
              <a:rPr lang="en-US" sz="1800" dirty="0" err="1">
                <a:latin typeface="Helvetica" pitchFamily="34" charset="0"/>
                <a:cs typeface="Helvetica" pitchFamily="34" charset="0"/>
              </a:rPr>
              <a:t>T</a:t>
            </a:r>
            <a:r>
              <a:rPr lang="en-US" sz="1800" baseline="-25000" dirty="0" err="1">
                <a:latin typeface="Helvetica" pitchFamily="34" charset="0"/>
                <a:cs typeface="Helvetica" pitchFamily="34" charset="0"/>
              </a:rPr>
              <a:t>g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and calculated wet </a:t>
            </a:r>
            <a:r>
              <a:rPr lang="en-US" sz="1800" dirty="0" err="1">
                <a:latin typeface="Helvetica" pitchFamily="34" charset="0"/>
                <a:cs typeface="Helvetica" pitchFamily="34" charset="0"/>
              </a:rPr>
              <a:t>T</a:t>
            </a:r>
            <a:r>
              <a:rPr lang="en-US" sz="1800" baseline="-25000" dirty="0" err="1">
                <a:latin typeface="Helvetica" pitchFamily="34" charset="0"/>
                <a:cs typeface="Helvetica" pitchFamily="34" charset="0"/>
              </a:rPr>
              <a:t>g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 polymers different MMA-MA samples</a:t>
            </a:r>
            <a:r>
              <a:rPr lang="en-US" altLang="zh-CN" sz="1800" dirty="0">
                <a:latin typeface="Helvetica" pitchFamily="34" charset="0"/>
                <a:cs typeface="Helvetica" pitchFamily="34" charset="0"/>
              </a:rPr>
              <a:t> </a:t>
            </a:r>
            <a:endParaRPr lang="en-US" sz="1800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28327E-E62F-4230-A523-56209B7E399F}"/>
              </a:ext>
            </a:extLst>
          </p:cNvPr>
          <p:cNvSpPr txBox="1"/>
          <p:nvPr/>
        </p:nvSpPr>
        <p:spPr>
          <a:xfrm>
            <a:off x="30118461" y="10001053"/>
            <a:ext cx="112869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3200" dirty="0"/>
              <a:t>Non-freezable water contents given by DSC results can match the theoretical number very well for both hydrophobic and hydrophilic samples.</a:t>
            </a:r>
            <a:endParaRPr lang="zh-CN" altLang="en-US" sz="3200" dirty="0"/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943809FE-40A6-4B3F-9A9B-89E6BB8D1DAD}"/>
              </a:ext>
            </a:extLst>
          </p:cNvPr>
          <p:cNvSpPr txBox="1"/>
          <p:nvPr/>
        </p:nvSpPr>
        <p:spPr>
          <a:xfrm>
            <a:off x="30171655" y="16657147"/>
            <a:ext cx="1128696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3200" dirty="0"/>
              <a:t>The water content will not affect the final non-freezable water content, because the number of site for water-polymer bonding is limited by polymer chemical composition.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3200" dirty="0"/>
              <a:t>The experimental reproducibility is high.</a:t>
            </a:r>
            <a:endParaRPr lang="zh-CN" altLang="en-US" sz="3200" dirty="0"/>
          </a:p>
        </p:txBody>
      </p:sp>
      <p:sp>
        <p:nvSpPr>
          <p:cNvPr id="400" name="TextBox 55">
            <a:extLst>
              <a:ext uri="{FF2B5EF4-FFF2-40B4-BE49-F238E27FC236}">
                <a16:creationId xmlns:a16="http://schemas.microsoft.com/office/drawing/2014/main" id="{1DEEF403-C6F8-444A-A079-8BA322F0DDB7}"/>
              </a:ext>
            </a:extLst>
          </p:cNvPr>
          <p:cNvSpPr txBox="1"/>
          <p:nvPr/>
        </p:nvSpPr>
        <p:spPr>
          <a:xfrm>
            <a:off x="30599147" y="22516062"/>
            <a:ext cx="6092981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5: 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The influence of surfactant (SDS) on non-freezable water content in the sample.</a:t>
            </a:r>
          </a:p>
        </p:txBody>
      </p:sp>
      <p:graphicFrame>
        <p:nvGraphicFramePr>
          <p:cNvPr id="401" name="Object 400">
            <a:extLst>
              <a:ext uri="{FF2B5EF4-FFF2-40B4-BE49-F238E27FC236}">
                <a16:creationId xmlns:a16="http://schemas.microsoft.com/office/drawing/2014/main" id="{619C298E-E1CE-4261-8CF0-E11CBF0AA3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3314448"/>
              </p:ext>
            </p:extLst>
          </p:nvPr>
        </p:nvGraphicFramePr>
        <p:xfrm>
          <a:off x="37274075" y="19485497"/>
          <a:ext cx="4239118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" name="CS ChemDraw Drawing" r:id="rId47" imgW="5088211" imgH="811825" progId="ChemDraw.Document.6.0">
                  <p:embed/>
                </p:oleObj>
              </mc:Choice>
              <mc:Fallback>
                <p:oleObj name="CS ChemDraw Drawing" r:id="rId47" imgW="5088211" imgH="811825" progId="ChemDraw.Document.6.0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40505396-C312-440D-8B56-8F147738EB5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8"/>
                      <a:stretch>
                        <a:fillRect/>
                      </a:stretch>
                    </p:blipFill>
                    <p:spPr>
                      <a:xfrm>
                        <a:off x="37274075" y="19485497"/>
                        <a:ext cx="4239118" cy="811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Oval 51">
            <a:extLst>
              <a:ext uri="{FF2B5EF4-FFF2-40B4-BE49-F238E27FC236}">
                <a16:creationId xmlns:a16="http://schemas.microsoft.com/office/drawing/2014/main" id="{F5723F89-AFEF-4319-ABFD-FFB658917D36}"/>
              </a:ext>
            </a:extLst>
          </p:cNvPr>
          <p:cNvSpPr/>
          <p:nvPr/>
        </p:nvSpPr>
        <p:spPr>
          <a:xfrm>
            <a:off x="40258630" y="19048181"/>
            <a:ext cx="1401619" cy="1417347"/>
          </a:xfrm>
          <a:prstGeom prst="ellipse">
            <a:avLst/>
          </a:prstGeom>
          <a:gradFill>
            <a:gsLst>
              <a:gs pos="100000">
                <a:schemeClr val="accent1">
                  <a:tint val="100000"/>
                  <a:shade val="100000"/>
                  <a:satMod val="130000"/>
                  <a:alpha val="2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Arrow: Right 53">
            <a:extLst>
              <a:ext uri="{FF2B5EF4-FFF2-40B4-BE49-F238E27FC236}">
                <a16:creationId xmlns:a16="http://schemas.microsoft.com/office/drawing/2014/main" id="{A34EB9A5-251B-4A46-8D7F-E4FB18548DDF}"/>
              </a:ext>
            </a:extLst>
          </p:cNvPr>
          <p:cNvSpPr/>
          <p:nvPr/>
        </p:nvSpPr>
        <p:spPr>
          <a:xfrm rot="16200000">
            <a:off x="40482497" y="18604746"/>
            <a:ext cx="400192" cy="48483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9BD527B-66A9-4852-B32B-275890C7D1F7}"/>
              </a:ext>
            </a:extLst>
          </p:cNvPr>
          <p:cNvSpPr txBox="1"/>
          <p:nvPr/>
        </p:nvSpPr>
        <p:spPr>
          <a:xfrm>
            <a:off x="39376663" y="18188736"/>
            <a:ext cx="2316800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2000" dirty="0"/>
              <a:t>Ionic Sulfate Group.</a:t>
            </a:r>
            <a:endParaRPr lang="zh-CN" altLang="en-US" sz="2000" dirty="0"/>
          </a:p>
        </p:txBody>
      </p:sp>
      <p:sp>
        <p:nvSpPr>
          <p:cNvPr id="402" name="TextBox 55">
            <a:extLst>
              <a:ext uri="{FF2B5EF4-FFF2-40B4-BE49-F238E27FC236}">
                <a16:creationId xmlns:a16="http://schemas.microsoft.com/office/drawing/2014/main" id="{89DAF7BD-19EB-4D0D-86A1-26A3FDB2B688}"/>
              </a:ext>
            </a:extLst>
          </p:cNvPr>
          <p:cNvSpPr txBox="1"/>
          <p:nvPr/>
        </p:nvSpPr>
        <p:spPr>
          <a:xfrm>
            <a:off x="37399679" y="19063130"/>
            <a:ext cx="2880589" cy="64633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>
                <a:latin typeface="Helvetica" pitchFamily="34" charset="0"/>
                <a:cs typeface="Helvetica" pitchFamily="34" charset="0"/>
              </a:rPr>
              <a:t>Figure 6: </a:t>
            </a:r>
            <a:r>
              <a:rPr lang="en-US" sz="1800" dirty="0">
                <a:latin typeface="Helvetica" pitchFamily="34" charset="0"/>
                <a:cs typeface="Helvetica" pitchFamily="34" charset="0"/>
              </a:rPr>
              <a:t>The structure of the surfactant (SDS).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667C076-A79C-4DB7-AA11-BF4BA67BD044}"/>
              </a:ext>
            </a:extLst>
          </p:cNvPr>
          <p:cNvSpPr txBox="1"/>
          <p:nvPr/>
        </p:nvSpPr>
        <p:spPr>
          <a:xfrm>
            <a:off x="37315416" y="20634671"/>
            <a:ext cx="46898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3200" dirty="0"/>
              <a:t>Polymer with SDS can have much higher W𝑓</a:t>
            </a:r>
            <a:r>
              <a:rPr lang="en-US" altLang="zh-CN" sz="3200" baseline="-25000" dirty="0" err="1"/>
              <a:t>nw</a:t>
            </a:r>
            <a:r>
              <a:rPr lang="en-US" altLang="zh-CN" sz="3200" baseline="-25000" dirty="0"/>
              <a:t> </a:t>
            </a:r>
            <a:r>
              <a:rPr lang="en-US" altLang="zh-CN" sz="3200" dirty="0"/>
              <a:t>, because of the sulfate group in SDS. </a:t>
            </a:r>
            <a:endParaRPr lang="zh-CN" altLang="en-US" sz="32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A97D96E-7BFA-4EF9-900F-1B4A028A72C4}"/>
              </a:ext>
            </a:extLst>
          </p:cNvPr>
          <p:cNvSpPr txBox="1"/>
          <p:nvPr/>
        </p:nvSpPr>
        <p:spPr>
          <a:xfrm>
            <a:off x="30099570" y="23956806"/>
            <a:ext cx="116838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 dirty="0"/>
              <a:t>Three types of water in polymer matrix can be qualitatively and quantitatively characterized via DSC.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 dirty="0"/>
              <a:t>The non-freezable water can change the polymer properties a lot.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 dirty="0"/>
              <a:t>Non-freezable water content will not be affected by water content added but can be significantly affected by the polar surfactant.</a:t>
            </a:r>
            <a:endParaRPr lang="zh-CN" altLang="en-US" sz="2800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8D5D029-D46F-4790-963A-7766F283F01D}"/>
              </a:ext>
            </a:extLst>
          </p:cNvPr>
          <p:cNvSpPr/>
          <p:nvPr/>
        </p:nvSpPr>
        <p:spPr>
          <a:xfrm>
            <a:off x="30146524" y="27022928"/>
            <a:ext cx="69407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arenBoth"/>
            </a:pPr>
            <a:r>
              <a:rPr lang="en-US" altLang="zh-CN" sz="1800" dirty="0"/>
              <a:t>Tsavalas, J. G.; Sundberg, D. C. </a:t>
            </a:r>
            <a:r>
              <a:rPr lang="en-US" altLang="zh-CN" sz="1800" i="1" dirty="0"/>
              <a:t>Langmuir</a:t>
            </a:r>
            <a:r>
              <a:rPr lang="en-US" altLang="zh-CN" sz="1800" dirty="0"/>
              <a:t> </a:t>
            </a:r>
            <a:r>
              <a:rPr lang="en-US" altLang="zh-CN" sz="1800" b="1" dirty="0"/>
              <a:t>2010</a:t>
            </a:r>
            <a:r>
              <a:rPr lang="en-US" altLang="zh-CN" sz="1800" dirty="0"/>
              <a:t>, </a:t>
            </a:r>
            <a:r>
              <a:rPr lang="en-US" altLang="zh-CN" sz="1800" i="1" dirty="0"/>
              <a:t>26</a:t>
            </a:r>
            <a:r>
              <a:rPr lang="en-US" altLang="zh-CN" sz="1800" dirty="0"/>
              <a:t> (10), 6960–6966. </a:t>
            </a:r>
          </a:p>
          <a:p>
            <a:pPr marL="457200" indent="-457200">
              <a:buAutoNum type="arabicParenBoth"/>
            </a:pPr>
            <a:r>
              <a:rPr lang="en-US" altLang="zh-CN" sz="1800" dirty="0"/>
              <a:t>Lei, Y.; Child, J. R.; Tsavalas, J. G. </a:t>
            </a:r>
            <a:r>
              <a:rPr lang="en-US" altLang="zh-CN" sz="1800" i="1" dirty="0"/>
              <a:t>Colloid </a:t>
            </a:r>
            <a:r>
              <a:rPr lang="en-US" altLang="zh-CN" sz="1800" i="1" dirty="0" err="1"/>
              <a:t>Polym</a:t>
            </a:r>
            <a:r>
              <a:rPr lang="en-US" altLang="zh-CN" sz="1800" i="1" dirty="0"/>
              <a:t>. Sci.</a:t>
            </a:r>
            <a:r>
              <a:rPr lang="en-US" altLang="zh-CN" sz="1800" dirty="0"/>
              <a:t> </a:t>
            </a:r>
            <a:r>
              <a:rPr lang="en-US" altLang="zh-CN" sz="1800" b="1" dirty="0"/>
              <a:t>2013</a:t>
            </a:r>
            <a:r>
              <a:rPr lang="en-US" altLang="zh-CN" sz="1800" dirty="0"/>
              <a:t>, </a:t>
            </a:r>
            <a:r>
              <a:rPr lang="en-US" altLang="zh-CN" sz="1800" i="1" dirty="0"/>
              <a:t>291</a:t>
            </a:r>
            <a:r>
              <a:rPr lang="en-US" altLang="zh-CN" sz="1800" dirty="0"/>
              <a:t> (1), 143–156.</a:t>
            </a:r>
          </a:p>
          <a:p>
            <a:pPr marL="457200" indent="-457200">
              <a:buAutoNum type="arabicParenBoth"/>
            </a:pPr>
            <a:r>
              <a:rPr lang="en-US" altLang="zh-CN" sz="1800" dirty="0"/>
              <a:t>Tripathi, A. K.; Tsavalas, J. G.; Sundberg, D. C. </a:t>
            </a:r>
            <a:r>
              <a:rPr lang="en-US" altLang="zh-CN" sz="1800" i="1" dirty="0" err="1"/>
              <a:t>Thermochim</a:t>
            </a:r>
            <a:r>
              <a:rPr lang="en-US" altLang="zh-CN" sz="1800" i="1" dirty="0"/>
              <a:t>. Acta</a:t>
            </a:r>
            <a:r>
              <a:rPr lang="en-US" altLang="zh-CN" sz="1800" dirty="0"/>
              <a:t> </a:t>
            </a:r>
            <a:r>
              <a:rPr lang="en-US" altLang="zh-CN" sz="1800" b="1" dirty="0"/>
              <a:t>2013</a:t>
            </a:r>
            <a:r>
              <a:rPr lang="en-US" altLang="zh-CN" sz="1800" dirty="0"/>
              <a:t>, </a:t>
            </a:r>
            <a:r>
              <a:rPr lang="en-US" altLang="zh-CN" sz="1800" i="1" dirty="0"/>
              <a:t>568</a:t>
            </a:r>
            <a:r>
              <a:rPr lang="en-US" altLang="zh-CN" sz="1800" dirty="0"/>
              <a:t>, 20–30.</a:t>
            </a:r>
          </a:p>
          <a:p>
            <a:pPr marL="457200" indent="-457200">
              <a:buAutoNum type="arabicParenBoth"/>
            </a:pPr>
            <a:r>
              <a:rPr lang="en-US" altLang="zh-CN" sz="1800" dirty="0"/>
              <a:t>Jiang, B.; Tsavalas, J.; Sundberg, D. </a:t>
            </a:r>
            <a:r>
              <a:rPr lang="en-US" altLang="zh-CN" sz="1800" i="1" dirty="0"/>
              <a:t>Langmuir</a:t>
            </a:r>
            <a:r>
              <a:rPr lang="en-US" altLang="zh-CN" sz="1800" dirty="0"/>
              <a:t> </a:t>
            </a:r>
            <a:r>
              <a:rPr lang="en-US" altLang="zh-CN" sz="1800" b="1" dirty="0"/>
              <a:t>2010</a:t>
            </a:r>
            <a:r>
              <a:rPr lang="en-US" altLang="zh-CN" sz="1800" dirty="0"/>
              <a:t>, </a:t>
            </a:r>
            <a:r>
              <a:rPr lang="en-US" altLang="zh-CN" sz="1800" i="1" dirty="0"/>
              <a:t>26</a:t>
            </a:r>
            <a:r>
              <a:rPr lang="en-US" altLang="zh-CN" sz="1800" dirty="0"/>
              <a:t> (12), 9408–9415.</a:t>
            </a:r>
          </a:p>
          <a:p>
            <a:pPr marL="457200" indent="-457200">
              <a:buAutoNum type="arabicParenBoth"/>
            </a:pPr>
            <a:r>
              <a:rPr lang="en-US" altLang="zh-CN" sz="1800" dirty="0"/>
              <a:t>Jiang, B.; Tsavalas, J. G.; Sundberg, D. C. </a:t>
            </a:r>
            <a:r>
              <a:rPr lang="en-US" altLang="zh-CN" sz="1800" i="1" dirty="0"/>
              <a:t>Prog. Org. Coatings</a:t>
            </a:r>
            <a:r>
              <a:rPr lang="en-US" altLang="zh-CN" sz="1800" dirty="0"/>
              <a:t> </a:t>
            </a:r>
            <a:r>
              <a:rPr lang="en-US" altLang="zh-CN" sz="1800" b="1" dirty="0"/>
              <a:t>2017</a:t>
            </a:r>
            <a:r>
              <a:rPr lang="en-US" altLang="zh-CN" sz="1800" dirty="0"/>
              <a:t>, </a:t>
            </a:r>
            <a:r>
              <a:rPr lang="en-US" altLang="zh-CN" sz="1800" i="1" dirty="0"/>
              <a:t>105</a:t>
            </a:r>
            <a:r>
              <a:rPr lang="en-US" altLang="zh-CN" sz="1800" dirty="0"/>
              <a:t>, 56–66. </a:t>
            </a:r>
            <a:endParaRPr lang="zh-CN" altLang="en-US" sz="1800" dirty="0"/>
          </a:p>
        </p:txBody>
      </p:sp>
      <p:graphicFrame>
        <p:nvGraphicFramePr>
          <p:cNvPr id="399" name="Chart 398">
            <a:extLst>
              <a:ext uri="{FF2B5EF4-FFF2-40B4-BE49-F238E27FC236}">
                <a16:creationId xmlns:a16="http://schemas.microsoft.com/office/drawing/2014/main" id="{28ACFF43-32FD-46F7-9868-D1A821F0F2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0112261"/>
              </p:ext>
            </p:extLst>
          </p:nvPr>
        </p:nvGraphicFramePr>
        <p:xfrm>
          <a:off x="29676913" y="18636536"/>
          <a:ext cx="8085265" cy="3844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9"/>
          </a:graphicData>
        </a:graphic>
      </p:graphicFrame>
      <p:cxnSp>
        <p:nvCxnSpPr>
          <p:cNvPr id="395" name="Straight Arrow Connector 394">
            <a:extLst>
              <a:ext uri="{FF2B5EF4-FFF2-40B4-BE49-F238E27FC236}">
                <a16:creationId xmlns:a16="http://schemas.microsoft.com/office/drawing/2014/main" id="{EF7CFF61-F4BF-4498-A745-6459B286C142}"/>
              </a:ext>
            </a:extLst>
          </p:cNvPr>
          <p:cNvCxnSpPr>
            <a:cxnSpLocks/>
          </p:cNvCxnSpPr>
          <p:nvPr/>
        </p:nvCxnSpPr>
        <p:spPr>
          <a:xfrm flipV="1">
            <a:off x="3386885" y="10821485"/>
            <a:ext cx="6686744" cy="2961176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Arrow: Right 48">
            <a:extLst>
              <a:ext uri="{FF2B5EF4-FFF2-40B4-BE49-F238E27FC236}">
                <a16:creationId xmlns:a16="http://schemas.microsoft.com/office/drawing/2014/main" id="{59BB8522-C826-4C52-83CB-48B04019C6C0}"/>
              </a:ext>
            </a:extLst>
          </p:cNvPr>
          <p:cNvSpPr/>
          <p:nvPr/>
        </p:nvSpPr>
        <p:spPr>
          <a:xfrm rot="10800000">
            <a:off x="6183554" y="8782437"/>
            <a:ext cx="904839" cy="16619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7B24664-2289-423E-93CA-800D4931CE61}"/>
              </a:ext>
            </a:extLst>
          </p:cNvPr>
          <p:cNvSpPr txBox="1"/>
          <p:nvPr/>
        </p:nvSpPr>
        <p:spPr>
          <a:xfrm>
            <a:off x="6345294" y="8500045"/>
            <a:ext cx="629502" cy="24622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1000" b="1" dirty="0"/>
              <a:t>Cooling</a:t>
            </a:r>
            <a:endParaRPr lang="zh-CN" altLang="en-US" sz="1000" b="1" dirty="0"/>
          </a:p>
        </p:txBody>
      </p:sp>
      <p:sp>
        <p:nvSpPr>
          <p:cNvPr id="406" name="Arrow: Right 405">
            <a:extLst>
              <a:ext uri="{FF2B5EF4-FFF2-40B4-BE49-F238E27FC236}">
                <a16:creationId xmlns:a16="http://schemas.microsoft.com/office/drawing/2014/main" id="{DF20E179-2133-497C-990F-114AECB6500C}"/>
              </a:ext>
            </a:extLst>
          </p:cNvPr>
          <p:cNvSpPr/>
          <p:nvPr/>
        </p:nvSpPr>
        <p:spPr>
          <a:xfrm>
            <a:off x="4666804" y="9576486"/>
            <a:ext cx="904839" cy="130787"/>
          </a:xfrm>
          <a:prstGeom prst="rightArrow">
            <a:avLst/>
          </a:prstGeom>
          <a:solidFill>
            <a:srgbClr val="FF0000">
              <a:alpha val="58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7" name="TextBox 406">
            <a:extLst>
              <a:ext uri="{FF2B5EF4-FFF2-40B4-BE49-F238E27FC236}">
                <a16:creationId xmlns:a16="http://schemas.microsoft.com/office/drawing/2014/main" id="{F9E2AB25-0118-4F84-9CC8-1BE51FE5FD4B}"/>
              </a:ext>
            </a:extLst>
          </p:cNvPr>
          <p:cNvSpPr txBox="1"/>
          <p:nvPr/>
        </p:nvSpPr>
        <p:spPr>
          <a:xfrm>
            <a:off x="4758878" y="9306410"/>
            <a:ext cx="629502" cy="24622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1000" b="1" dirty="0"/>
              <a:t>Heating</a:t>
            </a:r>
            <a:endParaRPr lang="zh-CN" altLang="en-US" sz="10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439AD0-4438-46DE-B777-A7DCBC555AB1}"/>
              </a:ext>
            </a:extLst>
          </p:cNvPr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470995" y="613948"/>
            <a:ext cx="5712558" cy="1906481"/>
          </a:xfrm>
          <a:prstGeom prst="rect">
            <a:avLst/>
          </a:prstGeom>
        </p:spPr>
      </p:pic>
      <p:sp>
        <p:nvSpPr>
          <p:cNvPr id="25" name="Circle: Hollow 24">
            <a:extLst>
              <a:ext uri="{FF2B5EF4-FFF2-40B4-BE49-F238E27FC236}">
                <a16:creationId xmlns:a16="http://schemas.microsoft.com/office/drawing/2014/main" id="{C8435050-3BDC-45BA-9EA2-1560BEC2F8AF}"/>
              </a:ext>
            </a:extLst>
          </p:cNvPr>
          <p:cNvSpPr/>
          <p:nvPr/>
        </p:nvSpPr>
        <p:spPr>
          <a:xfrm>
            <a:off x="9666153" y="8638760"/>
            <a:ext cx="2520542" cy="2366955"/>
          </a:xfrm>
          <a:prstGeom prst="donut">
            <a:avLst>
              <a:gd name="adj" fmla="val 14278"/>
            </a:avLst>
          </a:prstGeom>
          <a:solidFill>
            <a:srgbClr val="92D050">
              <a:alpha val="48000"/>
            </a:srgbClr>
          </a:solidFill>
          <a:ln w="22225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09" name="Straight Arrow Connector 408">
            <a:extLst>
              <a:ext uri="{FF2B5EF4-FFF2-40B4-BE49-F238E27FC236}">
                <a16:creationId xmlns:a16="http://schemas.microsoft.com/office/drawing/2014/main" id="{D64DF7A9-3F4A-4B2B-AC26-479003A19479}"/>
              </a:ext>
            </a:extLst>
          </p:cNvPr>
          <p:cNvCxnSpPr/>
          <p:nvPr/>
        </p:nvCxnSpPr>
        <p:spPr>
          <a:xfrm flipV="1">
            <a:off x="6500145" y="9595833"/>
            <a:ext cx="4297010" cy="242904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Arrow Connector 409">
            <a:extLst>
              <a:ext uri="{FF2B5EF4-FFF2-40B4-BE49-F238E27FC236}">
                <a16:creationId xmlns:a16="http://schemas.microsoft.com/office/drawing/2014/main" id="{97EA44BB-4A49-45C8-912C-8EE12B571C55}"/>
              </a:ext>
            </a:extLst>
          </p:cNvPr>
          <p:cNvCxnSpPr>
            <a:cxnSpLocks/>
          </p:cNvCxnSpPr>
          <p:nvPr/>
        </p:nvCxnSpPr>
        <p:spPr>
          <a:xfrm>
            <a:off x="4926252" y="7870118"/>
            <a:ext cx="5712833" cy="1469936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1" name="Connector: Elbow 410">
            <a:extLst>
              <a:ext uri="{FF2B5EF4-FFF2-40B4-BE49-F238E27FC236}">
                <a16:creationId xmlns:a16="http://schemas.microsoft.com/office/drawing/2014/main" id="{1ACAD74E-F09A-4033-9F48-41D1D052CD87}"/>
              </a:ext>
            </a:extLst>
          </p:cNvPr>
          <p:cNvCxnSpPr>
            <a:cxnSpLocks/>
          </p:cNvCxnSpPr>
          <p:nvPr/>
        </p:nvCxnSpPr>
        <p:spPr>
          <a:xfrm>
            <a:off x="2397577" y="9079829"/>
            <a:ext cx="7650884" cy="1276339"/>
          </a:xfrm>
          <a:prstGeom prst="bentConnector3">
            <a:avLst>
              <a:gd name="adj1" fmla="val -279"/>
            </a:avLst>
          </a:prstGeom>
          <a:ln w="38100">
            <a:solidFill>
              <a:srgbClr val="FF0000"/>
            </a:solidFill>
            <a:prstDash val="sys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77F5D550-652B-4BB0-AABB-9FF9B4964B9A}"/>
              </a:ext>
            </a:extLst>
          </p:cNvPr>
          <p:cNvSpPr/>
          <p:nvPr/>
        </p:nvSpPr>
        <p:spPr>
          <a:xfrm>
            <a:off x="2962471" y="14599751"/>
            <a:ext cx="519535" cy="40167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1200" b="1" dirty="0"/>
              <a:t>Wet</a:t>
            </a:r>
          </a:p>
        </p:txBody>
      </p:sp>
      <p:sp>
        <p:nvSpPr>
          <p:cNvPr id="405" name="TextBox 404">
            <a:extLst>
              <a:ext uri="{FF2B5EF4-FFF2-40B4-BE49-F238E27FC236}">
                <a16:creationId xmlns:a16="http://schemas.microsoft.com/office/drawing/2014/main" id="{C06AF133-83B5-4A80-8652-CD61BE08907B}"/>
              </a:ext>
            </a:extLst>
          </p:cNvPr>
          <p:cNvSpPr txBox="1"/>
          <p:nvPr/>
        </p:nvSpPr>
        <p:spPr>
          <a:xfrm>
            <a:off x="5006568" y="15035176"/>
            <a:ext cx="629502" cy="27699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/>
              <a:t>Dry</a:t>
            </a:r>
            <a:endParaRPr lang="zh-CN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047368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5545</TotalTime>
  <Words>1083</Words>
  <Application>Microsoft Office PowerPoint</Application>
  <PresentationFormat>Custom</PresentationFormat>
  <Paragraphs>159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等线</vt:lpstr>
      <vt:lpstr>Arial</vt:lpstr>
      <vt:lpstr>Calibri</vt:lpstr>
      <vt:lpstr>Cambria Math</vt:lpstr>
      <vt:lpstr>Garamond</vt:lpstr>
      <vt:lpstr>Helvetica</vt:lpstr>
      <vt:lpstr>Times New Roman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Tsavalas</dc:creator>
  <cp:lastModifiedBy>chang liu</cp:lastModifiedBy>
  <cp:revision>354</cp:revision>
  <cp:lastPrinted>2019-03-18T01:24:21Z</cp:lastPrinted>
  <dcterms:created xsi:type="dcterms:W3CDTF">2013-06-04T15:24:27Z</dcterms:created>
  <dcterms:modified xsi:type="dcterms:W3CDTF">2019-03-28T13:39:55Z</dcterms:modified>
</cp:coreProperties>
</file>