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6" r:id="rId2"/>
  </p:sldIdLst>
  <p:sldSz cx="43891200" cy="32918400"/>
  <p:notesSz cx="6858000" cy="9236075"/>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FACCC5B0-4464-4606-8EC5-20E297B82AE9}">
          <p14:sldIdLst>
            <p14:sldId id="256"/>
          </p14:sldIdLst>
        </p14:section>
      </p14:sectionLst>
    </p:ex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2A6"/>
    <a:srgbClr val="01244F"/>
    <a:srgbClr val="024CA6"/>
    <a:srgbClr val="2D23F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20"/>
    <p:restoredTop sz="99500" autoAdjust="0"/>
  </p:normalViewPr>
  <p:slideViewPr>
    <p:cSldViewPr>
      <p:cViewPr>
        <p:scale>
          <a:sx n="20" d="100"/>
          <a:sy n="20" d="100"/>
        </p:scale>
        <p:origin x="972" y="-48"/>
      </p:cViewPr>
      <p:guideLst>
        <p:guide orient="horz" pos="10368"/>
        <p:guide pos="13824"/>
      </p:guideLst>
    </p:cSldViewPr>
  </p:slideViewPr>
  <p:notesTextViewPr>
    <p:cViewPr>
      <p:scale>
        <a:sx n="100" d="100"/>
        <a:sy n="100" d="100"/>
      </p:scale>
      <p:origin x="0" y="0"/>
    </p:cViewPr>
  </p:notesTextViewPr>
  <p:sorterViewPr>
    <p:cViewPr>
      <p:scale>
        <a:sx n="100" d="100"/>
        <a:sy n="100" d="100"/>
      </p:scale>
      <p:origin x="0" y="-192"/>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342"/>
            <a:ext cx="32918400" cy="11460480"/>
          </a:xfrm>
        </p:spPr>
        <p:txBody>
          <a:bodyPr anchor="b"/>
          <a:lstStyle>
            <a:lvl1pPr algn="ctr">
              <a:defRPr sz="21600"/>
            </a:lvl1pPr>
          </a:lstStyle>
          <a:p>
            <a:r>
              <a:rPr lang="en-US" smtClean="0"/>
              <a:t>Click to edit Master title style</a:t>
            </a:r>
            <a:endParaRPr lang="en-US"/>
          </a:p>
        </p:txBody>
      </p:sp>
      <p:sp>
        <p:nvSpPr>
          <p:cNvPr id="3" name="Subtitle 2"/>
          <p:cNvSpPr>
            <a:spLocks noGrp="1"/>
          </p:cNvSpPr>
          <p:nvPr>
            <p:ph type="subTitle" idx="1"/>
          </p:nvPr>
        </p:nvSpPr>
        <p:spPr>
          <a:xfrm>
            <a:off x="5486400" y="17289782"/>
            <a:ext cx="32918400" cy="7947658"/>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6027678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172168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0" y="8206745"/>
            <a:ext cx="37856160" cy="13693138"/>
          </a:xfrm>
        </p:spPr>
        <p:txBody>
          <a:bodyPr anchor="b"/>
          <a:lstStyle>
            <a:lvl1pPr>
              <a:defRPr sz="21600"/>
            </a:lvl1pPr>
          </a:lstStyle>
          <a:p>
            <a:r>
              <a:rPr lang="en-US" smtClean="0"/>
              <a:t>Click to edit Master title style</a:t>
            </a:r>
            <a:endParaRPr lang="en-US"/>
          </a:p>
        </p:txBody>
      </p:sp>
      <p:sp>
        <p:nvSpPr>
          <p:cNvPr id="3" name="Text Placeholder 2"/>
          <p:cNvSpPr>
            <a:spLocks noGrp="1"/>
          </p:cNvSpPr>
          <p:nvPr>
            <p:ph type="body" idx="1"/>
          </p:nvPr>
        </p:nvSpPr>
        <p:spPr>
          <a:xfrm>
            <a:off x="2994660" y="22029425"/>
            <a:ext cx="37856160" cy="7200898"/>
          </a:xfrm>
        </p:spPr>
        <p:txBody>
          <a:bodyPr/>
          <a:lstStyle>
            <a:lvl1pPr marL="0" indent="0">
              <a:buNone/>
              <a:defRPr sz="8640">
                <a:solidFill>
                  <a:schemeClr val="tx1">
                    <a:tint val="75000"/>
                  </a:schemeClr>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712345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92549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3"/>
            <a:ext cx="37856160" cy="6362702"/>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3023239" y="8069582"/>
            <a:ext cx="18568033"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4" name="Content Placeholder 3"/>
          <p:cNvSpPr>
            <a:spLocks noGrp="1"/>
          </p:cNvSpPr>
          <p:nvPr>
            <p:ph sz="half" idx="2"/>
          </p:nvPr>
        </p:nvSpPr>
        <p:spPr>
          <a:xfrm>
            <a:off x="3023239" y="12024360"/>
            <a:ext cx="18568033"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19920" y="8069582"/>
            <a:ext cx="18659477" cy="3954778"/>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smtClean="0"/>
              <a:t>Click to edit Master text styles</a:t>
            </a:r>
          </a:p>
        </p:txBody>
      </p:sp>
      <p:sp>
        <p:nvSpPr>
          <p:cNvPr id="6" name="Content Placeholder 5"/>
          <p:cNvSpPr>
            <a:spLocks noGrp="1"/>
          </p:cNvSpPr>
          <p:nvPr>
            <p:ph sz="quarter" idx="4"/>
          </p:nvPr>
        </p:nvSpPr>
        <p:spPr>
          <a:xfrm>
            <a:off x="22219920"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0549459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2070010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05695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Content Placeholder 2"/>
          <p:cNvSpPr>
            <a:spLocks noGrp="1"/>
          </p:cNvSpPr>
          <p:nvPr>
            <p:ph idx="1"/>
          </p:nvPr>
        </p:nvSpPr>
        <p:spPr>
          <a:xfrm>
            <a:off x="18659477" y="4739642"/>
            <a:ext cx="22219920" cy="233934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410713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9" y="2194560"/>
            <a:ext cx="14156053" cy="7680960"/>
          </a:xfrm>
        </p:spPr>
        <p:txBody>
          <a:bodyPr anchor="b"/>
          <a:lstStyle>
            <a:lvl1pPr>
              <a:defRPr sz="11520"/>
            </a:lvl1pPr>
          </a:lstStyle>
          <a:p>
            <a:r>
              <a:rPr lang="en-US" smtClean="0"/>
              <a:t>Click to edit Master title style</a:t>
            </a:r>
            <a:endParaRPr lang="en-US"/>
          </a:p>
        </p:txBody>
      </p:sp>
      <p:sp>
        <p:nvSpPr>
          <p:cNvPr id="3" name="Picture Placeholder 2"/>
          <p:cNvSpPr>
            <a:spLocks noGrp="1"/>
          </p:cNvSpPr>
          <p:nvPr>
            <p:ph type="pic" idx="1"/>
          </p:nvPr>
        </p:nvSpPr>
        <p:spPr>
          <a:xfrm>
            <a:off x="18659477" y="4739642"/>
            <a:ext cx="22219920" cy="23393400"/>
          </a:xfrm>
        </p:spPr>
        <p:txBody>
          <a:bodyPr/>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endParaRPr lang="en-US"/>
          </a:p>
        </p:txBody>
      </p:sp>
      <p:sp>
        <p:nvSpPr>
          <p:cNvPr id="4" name="Text Placeholder 3"/>
          <p:cNvSpPr>
            <a:spLocks noGrp="1"/>
          </p:cNvSpPr>
          <p:nvPr>
            <p:ph type="body" sz="half" idx="2"/>
          </p:nvPr>
        </p:nvSpPr>
        <p:spPr>
          <a:xfrm>
            <a:off x="3023239" y="9875520"/>
            <a:ext cx="14156053" cy="18295622"/>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885328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456169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0" y="1752600"/>
            <a:ext cx="9464040" cy="2789682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017520"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BF82037-4B70-4EA4-A413-A03073B84B9E}" type="datetimeFigureOut">
              <a:rPr lang="en-US" smtClean="0"/>
              <a:pPr/>
              <a:t>3/28/2019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16928121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3"/>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017520" y="30510482"/>
            <a:ext cx="9875520" cy="1752600"/>
          </a:xfrm>
          <a:prstGeom prst="rect">
            <a:avLst/>
          </a:prstGeom>
        </p:spPr>
        <p:txBody>
          <a:bodyPr vert="horz" lIns="91440" tIns="45720" rIns="91440" bIns="45720" rtlCol="0" anchor="ctr"/>
          <a:lstStyle>
            <a:lvl1pPr algn="l">
              <a:defRPr sz="4320">
                <a:solidFill>
                  <a:schemeClr val="tx1">
                    <a:tint val="75000"/>
                  </a:schemeClr>
                </a:solidFill>
              </a:defRPr>
            </a:lvl1pPr>
          </a:lstStyle>
          <a:p>
            <a:fld id="{FBF82037-4B70-4EA4-A413-A03073B84B9E}" type="datetimeFigureOut">
              <a:rPr lang="en-US" smtClean="0"/>
              <a:pPr/>
              <a:t>3/28/2019</a:t>
            </a:fld>
            <a:endParaRPr lang="en-US" dirty="0"/>
          </a:p>
        </p:txBody>
      </p:sp>
      <p:sp>
        <p:nvSpPr>
          <p:cNvPr id="5" name="Footer Placeholder 4"/>
          <p:cNvSpPr>
            <a:spLocks noGrp="1"/>
          </p:cNvSpPr>
          <p:nvPr>
            <p:ph type="ftr" sz="quarter" idx="3"/>
          </p:nvPr>
        </p:nvSpPr>
        <p:spPr>
          <a:xfrm>
            <a:off x="14538960" y="30510482"/>
            <a:ext cx="14813280" cy="17526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2"/>
            <a:ext cx="9875520" cy="1752600"/>
          </a:xfrm>
          <a:prstGeom prst="rect">
            <a:avLst/>
          </a:prstGeom>
        </p:spPr>
        <p:txBody>
          <a:bodyPr vert="horz" lIns="91440" tIns="45720" rIns="91440" bIns="45720" rtlCol="0" anchor="ctr"/>
          <a:lstStyle>
            <a:lvl1pPr algn="r">
              <a:defRPr sz="4320">
                <a:solidFill>
                  <a:schemeClr val="tx1">
                    <a:tint val="75000"/>
                  </a:schemeClr>
                </a:solidFill>
              </a:defRPr>
            </a:lvl1pPr>
          </a:lstStyle>
          <a:p>
            <a:fld id="{8670BD01-8D73-4271-B0C4-B3CC509EDED7}" type="slidenum">
              <a:rPr lang="en-US" smtClean="0"/>
              <a:pPr/>
              <a:t>‹#›</a:t>
            </a:fld>
            <a:endParaRPr lang="en-US" dirty="0"/>
          </a:p>
        </p:txBody>
      </p:sp>
    </p:spTree>
    <p:extLst>
      <p:ext uri="{BB962C8B-B14F-4D97-AF65-F5344CB8AC3E}">
        <p14:creationId xmlns:p14="http://schemas.microsoft.com/office/powerpoint/2010/main" val="3397325397"/>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0A02A6">
                <a:lumMod val="0"/>
                <a:lumOff val="100000"/>
                <a:alpha val="60000"/>
              </a:srgb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9" name="Rounded Rectangle 8"/>
          <p:cNvSpPr/>
          <p:nvPr/>
        </p:nvSpPr>
        <p:spPr>
          <a:xfrm>
            <a:off x="14416328" y="4953916"/>
            <a:ext cx="14543584" cy="18134724"/>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ounded Rectangle 3"/>
          <p:cNvSpPr/>
          <p:nvPr/>
        </p:nvSpPr>
        <p:spPr>
          <a:xfrm>
            <a:off x="29275656" y="4799072"/>
            <a:ext cx="13701145" cy="27662128"/>
          </a:xfrm>
          <a:prstGeom prst="roundRect">
            <a:avLst/>
          </a:prstGeom>
          <a:solidFill>
            <a:schemeClr val="bg1"/>
          </a:solidFill>
          <a:ln>
            <a:noFill/>
          </a:ln>
          <a:effectLst>
            <a:outerShdw blurRad="149987" dist="250190" dir="8460000" algn="ctr">
              <a:srgbClr val="000000">
                <a:alpha val="28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ounded Rectangle 2"/>
          <p:cNvSpPr/>
          <p:nvPr/>
        </p:nvSpPr>
        <p:spPr>
          <a:xfrm>
            <a:off x="772768" y="23528132"/>
            <a:ext cx="28187144" cy="8933068"/>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p:cNvSpPr/>
          <p:nvPr/>
        </p:nvSpPr>
        <p:spPr>
          <a:xfrm>
            <a:off x="745964" y="4953916"/>
            <a:ext cx="13427236" cy="18134723"/>
          </a:xfrm>
          <a:prstGeom prst="roundRect">
            <a:avLst/>
          </a:prstGeom>
          <a:solidFill>
            <a:schemeClr val="bg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6552997" y="956035"/>
            <a:ext cx="32627865" cy="2092881"/>
          </a:xfrm>
          <a:prstGeom prst="rect">
            <a:avLst/>
          </a:prstGeom>
          <a:noFill/>
        </p:spPr>
        <p:txBody>
          <a:bodyPr wrap="square" rtlCol="0">
            <a:spAutoFit/>
          </a:bodyPr>
          <a:lstStyle/>
          <a:p>
            <a:pPr algn="ctr"/>
            <a:r>
              <a:rPr lang="en-US" sz="6500" b="1" dirty="0">
                <a:cs typeface="Times New Roman" panose="02020603050405020304" pitchFamily="18" charset="0"/>
              </a:rPr>
              <a:t>Synthesis of </a:t>
            </a:r>
            <a:r>
              <a:rPr lang="en-US" sz="6500" b="1" dirty="0" smtClean="0">
                <a:cs typeface="Times New Roman" panose="02020603050405020304" pitchFamily="18" charset="0"/>
              </a:rPr>
              <a:t>Model </a:t>
            </a:r>
            <a:r>
              <a:rPr lang="en-US" sz="6500" b="1" dirty="0" err="1" smtClean="0">
                <a:cs typeface="Times New Roman" panose="02020603050405020304" pitchFamily="18" charset="0"/>
              </a:rPr>
              <a:t>Oxepin</a:t>
            </a:r>
            <a:r>
              <a:rPr lang="en-US" sz="6500" b="1" dirty="0" smtClean="0">
                <a:cs typeface="Times New Roman" panose="02020603050405020304" pitchFamily="18" charset="0"/>
              </a:rPr>
              <a:t> Substrates for Benzene Metabolic Mechanistic Studies with </a:t>
            </a:r>
            <a:r>
              <a:rPr lang="en-US" sz="6500" b="1" dirty="0" err="1" smtClean="0">
                <a:cs typeface="Times New Roman" panose="02020603050405020304" pitchFamily="18" charset="0"/>
              </a:rPr>
              <a:t>Dimethyldioxirane</a:t>
            </a:r>
            <a:r>
              <a:rPr lang="en-US" sz="6500" b="1" dirty="0" smtClean="0">
                <a:cs typeface="Times New Roman" panose="02020603050405020304" pitchFamily="18" charset="0"/>
              </a:rPr>
              <a:t>, Cerium (IV) Ammonium Nitrate, </a:t>
            </a:r>
            <a:r>
              <a:rPr lang="en-US" sz="6500" b="1" dirty="0">
                <a:cs typeface="Times New Roman" panose="02020603050405020304" pitchFamily="18" charset="0"/>
              </a:rPr>
              <a:t>and </a:t>
            </a:r>
            <a:r>
              <a:rPr lang="en-US" sz="6500" b="1" dirty="0" smtClean="0">
                <a:cs typeface="Times New Roman" panose="02020603050405020304" pitchFamily="18" charset="0"/>
              </a:rPr>
              <a:t>Cytochrome P450</a:t>
            </a:r>
          </a:p>
        </p:txBody>
      </p:sp>
      <p:sp>
        <p:nvSpPr>
          <p:cNvPr id="6" name="TextBox 5"/>
          <p:cNvSpPr txBox="1"/>
          <p:nvPr/>
        </p:nvSpPr>
        <p:spPr>
          <a:xfrm>
            <a:off x="1295400" y="5105400"/>
            <a:ext cx="12360442" cy="20231179"/>
          </a:xfrm>
          <a:prstGeom prst="rect">
            <a:avLst/>
          </a:prstGeom>
          <a:noFill/>
        </p:spPr>
        <p:txBody>
          <a:bodyPr wrap="square" rtlCol="0">
            <a:spAutoFit/>
          </a:bodyPr>
          <a:lstStyle/>
          <a:p>
            <a:endParaRPr lang="en-US" sz="3800" dirty="0" smtClean="0"/>
          </a:p>
          <a:p>
            <a:endParaRPr lang="en-US" sz="3800" dirty="0" smtClean="0"/>
          </a:p>
          <a:p>
            <a:pPr defTabSz="914400"/>
            <a:r>
              <a:rPr lang="en-US" sz="4000" dirty="0" smtClean="0"/>
              <a:t>	</a:t>
            </a:r>
            <a:r>
              <a:rPr lang="en-US" sz="3800" dirty="0" smtClean="0"/>
              <a:t>Benzene is a known carcinogen and dangerous chemical used in industry. Knowledge of the mechanistic pathways by which potential toxins break down in the body is useful to prevent illnesses and help those ailing presently. </a:t>
            </a:r>
            <a:r>
              <a:rPr lang="en-US" sz="3800" dirty="0" err="1" smtClean="0"/>
              <a:t>Benzoxepin</a:t>
            </a:r>
            <a:r>
              <a:rPr lang="en-US" sz="3800" dirty="0" smtClean="0"/>
              <a:t> derivatives are useful models in investigating the ring opening mechanism of the </a:t>
            </a:r>
            <a:r>
              <a:rPr lang="en-US" sz="3800" dirty="0" err="1" smtClean="0"/>
              <a:t>oxepin</a:t>
            </a:r>
            <a:r>
              <a:rPr lang="en-US" sz="3800" dirty="0" smtClean="0"/>
              <a:t> tautomer as seen in benzene metabolism. </a:t>
            </a:r>
          </a:p>
          <a:p>
            <a:pPr defTabSz="914400"/>
            <a:r>
              <a:rPr lang="en-US" sz="3800" dirty="0"/>
              <a:t>	</a:t>
            </a:r>
            <a:r>
              <a:rPr lang="en-US" sz="3800" dirty="0" smtClean="0"/>
              <a:t>4,5-Benzoxepin is a suitable substrate for use in comparative enzymatic oxidation studies with cytochrome P450. This project focuses on synthesizing 4,5-benzoxepin and other model </a:t>
            </a:r>
            <a:r>
              <a:rPr lang="en-US" sz="3800" dirty="0" err="1" smtClean="0"/>
              <a:t>oxepins</a:t>
            </a:r>
            <a:r>
              <a:rPr lang="en-US" sz="3800" dirty="0" smtClean="0"/>
              <a:t> for use in enzymatic reactions by the Greenberg research group at UNH to establish the metabolic mechanism of benzene to E,E-muconaldehyde.</a:t>
            </a:r>
            <a:r>
              <a:rPr lang="en-US" sz="3800" baseline="30000" dirty="0" smtClean="0"/>
              <a:t>3</a:t>
            </a:r>
            <a:r>
              <a:rPr lang="en-US" sz="3800" dirty="0" smtClean="0"/>
              <a:t> </a:t>
            </a:r>
          </a:p>
          <a:p>
            <a:pPr defTabSz="914400"/>
            <a:endParaRPr lang="en-US" sz="3800" baseline="30000" dirty="0" smtClean="0"/>
          </a:p>
          <a:p>
            <a:endParaRPr lang="en-US" sz="3200" b="1" dirty="0" smtClean="0"/>
          </a:p>
          <a:p>
            <a:endParaRPr lang="en-US" sz="3800" b="1"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aseline="30000" dirty="0" smtClean="0"/>
          </a:p>
          <a:p>
            <a:endParaRPr lang="en-US" sz="3800" b="1" dirty="0" smtClean="0"/>
          </a:p>
          <a:p>
            <a:pPr algn="ctr" defTabSz="914400"/>
            <a:r>
              <a:rPr lang="en-US" sz="3800" b="1" dirty="0" smtClean="0"/>
              <a:t>Scheme 1. </a:t>
            </a:r>
            <a:r>
              <a:rPr lang="en-US" sz="3800" dirty="0" smtClean="0"/>
              <a:t>Metabolic routes of benzene in vivo.</a:t>
            </a:r>
            <a:r>
              <a:rPr lang="en-US" sz="3800" baseline="30000" dirty="0" smtClean="0"/>
              <a:t>1,2,3</a:t>
            </a:r>
            <a:r>
              <a:rPr lang="en-US" sz="3800" dirty="0" smtClean="0"/>
              <a:t>	</a:t>
            </a:r>
          </a:p>
          <a:p>
            <a:endParaRPr lang="en-US" sz="4000" dirty="0" smtClean="0"/>
          </a:p>
          <a:p>
            <a:endParaRPr lang="en-US" sz="4000" dirty="0" smtClean="0"/>
          </a:p>
          <a:p>
            <a:endParaRPr lang="en-US" sz="4000" dirty="0" smtClean="0"/>
          </a:p>
          <a:p>
            <a:endParaRPr lang="en-US" sz="3800" b="1" dirty="0"/>
          </a:p>
        </p:txBody>
      </p:sp>
      <p:sp>
        <p:nvSpPr>
          <p:cNvPr id="12" name="TextBox 11"/>
          <p:cNvSpPr txBox="1"/>
          <p:nvPr/>
        </p:nvSpPr>
        <p:spPr>
          <a:xfrm>
            <a:off x="29641800" y="5357500"/>
            <a:ext cx="13411201" cy="17574042"/>
          </a:xfrm>
          <a:prstGeom prst="rect">
            <a:avLst/>
          </a:prstGeom>
          <a:noFill/>
          <a:ln>
            <a:noFill/>
          </a:ln>
          <a:effectLst/>
        </p:spPr>
        <p:txBody>
          <a:bodyPr wrap="square" rtlCol="0">
            <a:spAutoFit/>
          </a:bodyPr>
          <a:lstStyle/>
          <a:p>
            <a:endParaRPr lang="en-US" sz="3800" dirty="0">
              <a:cs typeface="Times New Roman" panose="02020603050405020304" pitchFamily="18" charset="0"/>
            </a:endParaRPr>
          </a:p>
          <a:p>
            <a:endParaRPr lang="en-US" sz="3800" dirty="0" smtClean="0">
              <a:cs typeface="Times New Roman" panose="02020603050405020304" pitchFamily="18" charset="0"/>
            </a:endParaRPr>
          </a:p>
          <a:p>
            <a:pPr defTabSz="914400"/>
            <a:r>
              <a:rPr lang="en-US" sz="3600" dirty="0" smtClean="0">
                <a:cs typeface="Times New Roman" panose="02020603050405020304" pitchFamily="18" charset="0"/>
              </a:rPr>
              <a:t>	Synthesize a 2,3-benzoxepin derivative (not shown) and a </a:t>
            </a:r>
            <a:r>
              <a:rPr lang="en-US" sz="3600" dirty="0" err="1" smtClean="0">
                <a:cs typeface="Times New Roman" panose="02020603050405020304" pitchFamily="18" charset="0"/>
              </a:rPr>
              <a:t>benzodimer</a:t>
            </a:r>
            <a:r>
              <a:rPr lang="en-US" sz="3600" dirty="0" smtClean="0">
                <a:cs typeface="Times New Roman" panose="02020603050405020304" pitchFamily="18" charset="0"/>
              </a:rPr>
              <a:t> derivative (below). Explore enzyme reactions with new model </a:t>
            </a:r>
            <a:r>
              <a:rPr lang="en-US" sz="3600" dirty="0" err="1" smtClean="0">
                <a:cs typeface="Times New Roman" panose="02020603050405020304" pitchFamily="18" charset="0"/>
              </a:rPr>
              <a:t>oxepins</a:t>
            </a:r>
            <a:r>
              <a:rPr lang="en-US" sz="3600" dirty="0" smtClean="0">
                <a:cs typeface="Times New Roman" panose="02020603050405020304" pitchFamily="18" charset="0"/>
              </a:rPr>
              <a:t>. Attempt to grow crystals of the potential dimer to validate its structure further.</a:t>
            </a:r>
          </a:p>
          <a:p>
            <a:pPr defTabSz="914400"/>
            <a:endParaRPr lang="en-US" sz="3600" dirty="0" smtClean="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smtClean="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smtClean="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smtClean="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smtClean="0">
              <a:cs typeface="Times New Roman" panose="02020603050405020304" pitchFamily="18" charset="0"/>
            </a:endParaRPr>
          </a:p>
          <a:p>
            <a:pPr defTabSz="914400"/>
            <a:endParaRPr lang="en-US" sz="3600" dirty="0">
              <a:cs typeface="Times New Roman" panose="02020603050405020304" pitchFamily="18" charset="0"/>
            </a:endParaRPr>
          </a:p>
          <a:p>
            <a:pPr defTabSz="914400"/>
            <a:endParaRPr lang="en-US" sz="3600" dirty="0" smtClean="0">
              <a:cs typeface="Times New Roman" panose="02020603050405020304" pitchFamily="18" charset="0"/>
            </a:endParaRPr>
          </a:p>
          <a:p>
            <a:pPr defTabSz="914400"/>
            <a:endParaRPr lang="en-US" sz="3600" dirty="0" smtClean="0">
              <a:cs typeface="Times New Roman" panose="02020603050405020304" pitchFamily="18" charset="0"/>
            </a:endParaRPr>
          </a:p>
          <a:p>
            <a:pPr defTabSz="914400"/>
            <a:endParaRPr lang="en-US" sz="3600" dirty="0">
              <a:cs typeface="Times New Roman" panose="02020603050405020304" pitchFamily="18" charset="0"/>
            </a:endParaRPr>
          </a:p>
          <a:p>
            <a:endParaRPr lang="en-US" sz="3600" b="1" dirty="0">
              <a:cs typeface="Times New Roman" panose="02020603050405020304" pitchFamily="18" charset="0"/>
            </a:endParaRPr>
          </a:p>
          <a:p>
            <a:pPr defTabSz="914400">
              <a:tabLst>
                <a:tab pos="914400" algn="l"/>
              </a:tabLst>
            </a:pPr>
            <a:r>
              <a:rPr lang="en-US" sz="3800" dirty="0" smtClean="0">
                <a:cs typeface="Times New Roman" panose="02020603050405020304" pitchFamily="18" charset="0"/>
              </a:rPr>
              <a:t>	The organic synthesis of 4,5-benzoxepin</a:t>
            </a:r>
            <a:r>
              <a:rPr lang="en-US" sz="3800" b="1" dirty="0" smtClean="0">
                <a:cs typeface="Times New Roman" panose="02020603050405020304" pitchFamily="18" charset="0"/>
              </a:rPr>
              <a:t> </a:t>
            </a:r>
            <a:r>
              <a:rPr lang="en-US" sz="3800" dirty="0" smtClean="0">
                <a:cs typeface="Times New Roman" panose="02020603050405020304" pitchFamily="18" charset="0"/>
              </a:rPr>
              <a:t>was completed and improved. Enzymatic studies using benzene and 4,5-benzoxepin were finished. Preliminary results indicate that benzene can go through both epoxidation and two consecutive one electron oxidation mechanisms. The true structure of</a:t>
            </a:r>
            <a:r>
              <a:rPr lang="en-US" sz="3800" b="1" dirty="0" smtClean="0">
                <a:cs typeface="Times New Roman" panose="02020603050405020304" pitchFamily="18" charset="0"/>
              </a:rPr>
              <a:t> </a:t>
            </a:r>
            <a:r>
              <a:rPr lang="en-US" sz="3800" dirty="0" smtClean="0">
                <a:cs typeface="Times New Roman" panose="02020603050405020304" pitchFamily="18" charset="0"/>
              </a:rPr>
              <a:t>proposed dimer remains unidentified and will require further analysis via GC-MS</a:t>
            </a:r>
            <a:r>
              <a:rPr lang="en-US" sz="3800" dirty="0">
                <a:cs typeface="Times New Roman" panose="02020603050405020304" pitchFamily="18" charset="0"/>
              </a:rPr>
              <a:t> </a:t>
            </a:r>
            <a:r>
              <a:rPr lang="en-US" sz="3800" dirty="0" smtClean="0">
                <a:cs typeface="Times New Roman" panose="02020603050405020304" pitchFamily="18" charset="0"/>
              </a:rPr>
              <a:t>and an X-ray crystal structure.</a:t>
            </a:r>
          </a:p>
          <a:p>
            <a:pPr defTabSz="914400">
              <a:tabLst>
                <a:tab pos="914400" algn="l"/>
              </a:tabLst>
            </a:pPr>
            <a:endParaRPr lang="en-US" sz="3600" b="1" dirty="0" smtClean="0">
              <a:cs typeface="Times New Roman" panose="02020603050405020304" pitchFamily="18" charset="0"/>
            </a:endParaRPr>
          </a:p>
          <a:p>
            <a:endParaRPr lang="en-US" sz="3600" b="1" dirty="0">
              <a:cs typeface="Times New Roman" panose="02020603050405020304" pitchFamily="18" charset="0"/>
            </a:endParaRPr>
          </a:p>
          <a:p>
            <a:pPr defTabSz="914400"/>
            <a:r>
              <a:rPr lang="en-US" sz="3600" dirty="0" smtClean="0">
                <a:solidFill>
                  <a:prstClr val="black"/>
                </a:solidFill>
                <a:cs typeface="Times New Roman" panose="02020603050405020304" pitchFamily="18" charset="0"/>
              </a:rPr>
              <a:t>	</a:t>
            </a:r>
            <a:endParaRPr lang="en-US" sz="3600" b="1" dirty="0" smtClean="0">
              <a:solidFill>
                <a:prstClr val="black"/>
              </a:solidFill>
              <a:latin typeface="Times New Roman" panose="02020603050405020304" pitchFamily="18" charset="0"/>
              <a:cs typeface="Times New Roman" panose="02020603050405020304" pitchFamily="18" charset="0"/>
            </a:endParaRPr>
          </a:p>
        </p:txBody>
      </p:sp>
      <p:sp>
        <p:nvSpPr>
          <p:cNvPr id="8" name="TextBox 7"/>
          <p:cNvSpPr txBox="1"/>
          <p:nvPr/>
        </p:nvSpPr>
        <p:spPr>
          <a:xfrm>
            <a:off x="15011400" y="5105400"/>
            <a:ext cx="13487400" cy="26253341"/>
          </a:xfrm>
          <a:prstGeom prst="rect">
            <a:avLst/>
          </a:prstGeom>
          <a:noFill/>
        </p:spPr>
        <p:txBody>
          <a:bodyPr wrap="square" rtlCol="0">
            <a:spAutoFit/>
          </a:bodyPr>
          <a:lstStyle/>
          <a:p>
            <a:pPr defTabSz="914400"/>
            <a:r>
              <a:rPr lang="en-US" sz="3600" dirty="0"/>
              <a:t>	</a:t>
            </a:r>
            <a:endParaRPr lang="en-US" sz="3600" b="1" dirty="0" smtClean="0"/>
          </a:p>
          <a:p>
            <a:endParaRPr lang="en-US" sz="3600" b="1" dirty="0"/>
          </a:p>
          <a:p>
            <a:endParaRPr lang="en-US" sz="3600" b="1" dirty="0"/>
          </a:p>
          <a:p>
            <a:endParaRPr lang="en-US" sz="3600" b="1" dirty="0" smtClean="0"/>
          </a:p>
          <a:p>
            <a:endParaRPr lang="en-US" sz="3800" dirty="0" smtClean="0"/>
          </a:p>
          <a:p>
            <a:endParaRPr lang="en-US" sz="3800" dirty="0"/>
          </a:p>
          <a:p>
            <a:endParaRPr lang="en-US" sz="3800" dirty="0" smtClean="0"/>
          </a:p>
          <a:p>
            <a:endParaRPr lang="en-US" sz="3800" dirty="0"/>
          </a:p>
          <a:p>
            <a:endParaRPr lang="en-US" sz="3800" dirty="0" smtClean="0"/>
          </a:p>
          <a:p>
            <a:endParaRPr lang="en-US" sz="3800" dirty="0" smtClean="0"/>
          </a:p>
          <a:p>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smtClean="0"/>
          </a:p>
          <a:p>
            <a:endParaRPr lang="en-US" sz="3800" dirty="0"/>
          </a:p>
          <a:p>
            <a:endParaRPr lang="en-US" sz="3800" dirty="0" smtClean="0"/>
          </a:p>
          <a:p>
            <a:pPr defTabSz="914400"/>
            <a:r>
              <a:rPr lang="en-US" sz="3800" dirty="0" smtClean="0"/>
              <a:t>	</a:t>
            </a:r>
            <a:endParaRPr lang="en-US" sz="3800" b="1" dirty="0"/>
          </a:p>
          <a:p>
            <a:pPr defTabSz="914400"/>
            <a:endParaRPr lang="en-US" sz="3800" dirty="0"/>
          </a:p>
          <a:p>
            <a:pPr defTabSz="914400"/>
            <a:endParaRPr lang="en-US" sz="3800" dirty="0"/>
          </a:p>
          <a:p>
            <a:pPr defTabSz="914400"/>
            <a:r>
              <a:rPr lang="en-US" sz="3800" dirty="0" smtClean="0"/>
              <a:t>	</a:t>
            </a:r>
          </a:p>
          <a:p>
            <a:pPr defTabSz="914400"/>
            <a:endParaRPr lang="en-US" sz="3800" dirty="0" smtClean="0"/>
          </a:p>
          <a:p>
            <a:pPr defTabSz="914400"/>
            <a:endParaRPr lang="en-US" sz="3800" dirty="0" smtClean="0"/>
          </a:p>
          <a:p>
            <a:endParaRPr lang="en-US" sz="3800" dirty="0"/>
          </a:p>
          <a:p>
            <a:endParaRPr lang="en-US" sz="3800" dirty="0" smtClean="0"/>
          </a:p>
          <a:p>
            <a:endParaRPr lang="en-US" sz="3800" dirty="0"/>
          </a:p>
          <a:p>
            <a:endParaRPr lang="en-US" sz="3800" dirty="0" smtClean="0"/>
          </a:p>
          <a:p>
            <a:endParaRPr lang="en-US" sz="3800" dirty="0"/>
          </a:p>
          <a:p>
            <a:endParaRPr lang="en-US" sz="3800" dirty="0" smtClean="0"/>
          </a:p>
          <a:p>
            <a:endParaRPr lang="en-US" sz="3800" dirty="0" smtClean="0"/>
          </a:p>
          <a:p>
            <a:endParaRPr lang="en-US" sz="3800" dirty="0"/>
          </a:p>
          <a:p>
            <a:endParaRPr lang="en-US" sz="3800" dirty="0" smtClean="0"/>
          </a:p>
          <a:p>
            <a:endParaRPr lang="en-US" sz="3800" dirty="0"/>
          </a:p>
          <a:p>
            <a:endParaRPr lang="en-US" sz="3800" dirty="0"/>
          </a:p>
          <a:p>
            <a:endParaRPr lang="en-US" sz="3800" dirty="0" smtClean="0"/>
          </a:p>
          <a:p>
            <a:endParaRPr lang="en-US" sz="3800" dirty="0"/>
          </a:p>
          <a:p>
            <a:endParaRPr lang="en-US" sz="3800" dirty="0" smtClean="0"/>
          </a:p>
          <a:p>
            <a:endParaRPr lang="en-US" sz="3800" b="1" dirty="0" smtClean="0"/>
          </a:p>
          <a:p>
            <a:r>
              <a:rPr lang="en-US" sz="3600" dirty="0" smtClean="0"/>
              <a:t>	</a:t>
            </a:r>
            <a:endParaRPr lang="en-US" sz="3600" dirty="0"/>
          </a:p>
        </p:txBody>
      </p:sp>
      <p:sp>
        <p:nvSpPr>
          <p:cNvPr id="11" name="Rectangle 10"/>
          <p:cNvSpPr/>
          <p:nvPr/>
        </p:nvSpPr>
        <p:spPr>
          <a:xfrm>
            <a:off x="29808965" y="5401270"/>
            <a:ext cx="4481035" cy="923330"/>
          </a:xfrm>
          <a:prstGeom prst="rect">
            <a:avLst/>
          </a:prstGeom>
          <a:noFill/>
        </p:spPr>
        <p:txBody>
          <a:bodyPr wrap="squar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Future Work</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3" name="Rectangle 12"/>
          <p:cNvSpPr/>
          <p:nvPr/>
        </p:nvSpPr>
        <p:spPr>
          <a:xfrm>
            <a:off x="29719518" y="15468600"/>
            <a:ext cx="4570482"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cs typeface="Times New Roman" panose="02020603050405020304" pitchFamily="18" charset="0"/>
              </a:rPr>
              <a:t>Conclusions:</a:t>
            </a:r>
            <a:endParaRPr lang="en-US" sz="5400" b="1" cap="none" spc="0" dirty="0">
              <a:ln w="22225">
                <a:solidFill>
                  <a:schemeClr val="accent2"/>
                </a:solidFill>
                <a:prstDash val="solid"/>
              </a:ln>
              <a:effectLst/>
            </a:endParaRPr>
          </a:p>
        </p:txBody>
      </p:sp>
      <p:sp>
        <p:nvSpPr>
          <p:cNvPr id="15" name="Rectangle 14"/>
          <p:cNvSpPr/>
          <p:nvPr/>
        </p:nvSpPr>
        <p:spPr>
          <a:xfrm>
            <a:off x="29641800" y="20966430"/>
            <a:ext cx="6917278"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cs typeface="Times New Roman" panose="02020603050405020304" pitchFamily="18" charset="0"/>
              </a:rPr>
              <a:t>Acknowledgements</a:t>
            </a:r>
            <a:r>
              <a:rPr lang="en-US" sz="5400" b="1" cap="none" spc="0" dirty="0" smtClean="0">
                <a:ln w="22225">
                  <a:solidFill>
                    <a:schemeClr val="accent2"/>
                  </a:solidFill>
                  <a:prstDash val="solid"/>
                </a:ln>
                <a:effectLst/>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16" name="Rectangle 15"/>
          <p:cNvSpPr/>
          <p:nvPr/>
        </p:nvSpPr>
        <p:spPr>
          <a:xfrm>
            <a:off x="29641800" y="24679870"/>
            <a:ext cx="3634649" cy="923330"/>
          </a:xfrm>
          <a:prstGeom prst="rect">
            <a:avLst/>
          </a:prstGeom>
          <a:noFill/>
        </p:spPr>
        <p:txBody>
          <a:bodyPr wrap="none" lIns="91440" tIns="45720" rIns="91440" bIns="45720">
            <a:spAutoFit/>
          </a:bodyPr>
          <a:lstStyle/>
          <a:p>
            <a:pPr algn="ctr"/>
            <a:r>
              <a:rPr lang="en-US" sz="5400" b="1" cap="none" spc="0" dirty="0">
                <a:ln w="22225">
                  <a:solidFill>
                    <a:schemeClr val="accent2"/>
                  </a:solidFill>
                  <a:prstDash val="solid"/>
                </a:ln>
                <a:effectLst/>
                <a:latin typeface="Times New Roman" panose="02020603050405020304" pitchFamily="18" charset="0"/>
                <a:cs typeface="Times New Roman" panose="02020603050405020304" pitchFamily="18" charset="0"/>
              </a:rPr>
              <a:t>References</a:t>
            </a:r>
            <a:r>
              <a:rPr lang="en-US" sz="5400" b="1" cap="none" spc="0" dirty="0" smtClean="0">
                <a:ln w="22225">
                  <a:solidFill>
                    <a:schemeClr val="accent2"/>
                  </a:solidFill>
                  <a:prstDash val="solid"/>
                </a:ln>
                <a:effectLst/>
                <a:latin typeface="Times New Roman" panose="02020603050405020304" pitchFamily="18" charset="0"/>
                <a:cs typeface="Times New Roman" panose="02020603050405020304" pitchFamily="18" charset="0"/>
              </a:rPr>
              <a:t>:</a:t>
            </a:r>
            <a:endParaRPr lang="en-US" sz="5400" b="1" cap="none" spc="0" dirty="0">
              <a:ln w="22225">
                <a:solidFill>
                  <a:schemeClr val="accent2"/>
                </a:solidFill>
                <a:prstDash val="solid"/>
              </a:ln>
              <a:effectLst/>
            </a:endParaRPr>
          </a:p>
        </p:txBody>
      </p:sp>
      <p:sp>
        <p:nvSpPr>
          <p:cNvPr id="20" name="Rectangle 19"/>
          <p:cNvSpPr/>
          <p:nvPr/>
        </p:nvSpPr>
        <p:spPr>
          <a:xfrm>
            <a:off x="1676400" y="5325070"/>
            <a:ext cx="4455066"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Introduction:</a:t>
            </a:r>
            <a:endParaRPr lang="en-US" sz="5400" b="1" cap="none" spc="0" dirty="0">
              <a:ln w="22225">
                <a:solidFill>
                  <a:schemeClr val="accent2"/>
                </a:solidFill>
                <a:prstDash val="solid"/>
              </a:ln>
              <a:effectLst/>
            </a:endParaRPr>
          </a:p>
        </p:txBody>
      </p:sp>
      <p:sp>
        <p:nvSpPr>
          <p:cNvPr id="21" name="Rectangle 20"/>
          <p:cNvSpPr/>
          <p:nvPr/>
        </p:nvSpPr>
        <p:spPr>
          <a:xfrm>
            <a:off x="1665455" y="23613070"/>
            <a:ext cx="6673943"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Experimental Work:</a:t>
            </a:r>
            <a:endParaRPr lang="en-US" sz="5400" b="1" cap="none" spc="0" dirty="0">
              <a:ln w="22225">
                <a:solidFill>
                  <a:schemeClr val="accent2"/>
                </a:solidFill>
                <a:prstDash val="solid"/>
              </a:ln>
              <a:effectLst/>
            </a:endParaRPr>
          </a:p>
        </p:txBody>
      </p:sp>
      <p:pic>
        <p:nvPicPr>
          <p:cNvPr id="10" name="Picture 9"/>
          <p:cNvPicPr>
            <a:picLocks noChangeAspect="1"/>
          </p:cNvPicPr>
          <p:nvPr/>
        </p:nvPicPr>
        <p:blipFill>
          <a:blip r:embed="rId2"/>
          <a:stretch>
            <a:fillRect/>
          </a:stretch>
        </p:blipFill>
        <p:spPr>
          <a:xfrm>
            <a:off x="1782186" y="1143000"/>
            <a:ext cx="2942003" cy="3162221"/>
          </a:xfrm>
          <a:prstGeom prst="rect">
            <a:avLst/>
          </a:prstGeom>
        </p:spPr>
      </p:pic>
      <p:sp>
        <p:nvSpPr>
          <p:cNvPr id="23" name="TextBox 22"/>
          <p:cNvSpPr txBox="1"/>
          <p:nvPr/>
        </p:nvSpPr>
        <p:spPr>
          <a:xfrm>
            <a:off x="9963345" y="3200400"/>
            <a:ext cx="23583507" cy="2123658"/>
          </a:xfrm>
          <a:prstGeom prst="rect">
            <a:avLst/>
          </a:prstGeom>
          <a:noFill/>
        </p:spPr>
        <p:txBody>
          <a:bodyPr wrap="none" rtlCol="0">
            <a:spAutoFit/>
          </a:bodyPr>
          <a:lstStyle/>
          <a:p>
            <a:pPr lvl="0" algn="ctr"/>
            <a:r>
              <a:rPr lang="en-US" sz="4400" i="1" u="sng" dirty="0">
                <a:solidFill>
                  <a:prstClr val="black"/>
                </a:solidFill>
                <a:latin typeface="Arial" panose="020B0604020202020204" pitchFamily="34" charset="0"/>
                <a:cs typeface="Arial" panose="020B0604020202020204" pitchFamily="34" charset="0"/>
              </a:rPr>
              <a:t>Ryan W. Fitzgerald</a:t>
            </a:r>
            <a:r>
              <a:rPr lang="en-US" sz="4400" i="1" baseline="30000" dirty="0">
                <a:solidFill>
                  <a:prstClr val="black"/>
                </a:solidFill>
                <a:latin typeface="Arial" panose="020B0604020202020204" pitchFamily="34" charset="0"/>
                <a:cs typeface="Arial" panose="020B0604020202020204" pitchFamily="34" charset="0"/>
              </a:rPr>
              <a:t>1</a:t>
            </a:r>
            <a:r>
              <a:rPr lang="en-US" sz="4400" i="1" dirty="0">
                <a:solidFill>
                  <a:prstClr val="black"/>
                </a:solidFill>
                <a:latin typeface="Arial" panose="020B0604020202020204" pitchFamily="34" charset="0"/>
                <a:cs typeface="Arial" panose="020B0604020202020204" pitchFamily="34" charset="0"/>
              </a:rPr>
              <a:t>, Noah A. Cote</a:t>
            </a:r>
            <a:r>
              <a:rPr lang="en-US" sz="4400" i="1" baseline="30000" dirty="0">
                <a:solidFill>
                  <a:prstClr val="black"/>
                </a:solidFill>
                <a:latin typeface="Arial" panose="020B0604020202020204" pitchFamily="34" charset="0"/>
                <a:cs typeface="Arial" panose="020B0604020202020204" pitchFamily="34" charset="0"/>
              </a:rPr>
              <a:t>2a</a:t>
            </a:r>
            <a:r>
              <a:rPr lang="en-US" sz="4400" i="1" dirty="0">
                <a:solidFill>
                  <a:prstClr val="black"/>
                </a:solidFill>
                <a:latin typeface="Arial" panose="020B0604020202020204" pitchFamily="34" charset="0"/>
                <a:cs typeface="Arial" panose="020B0604020202020204" pitchFamily="34" charset="0"/>
              </a:rPr>
              <a:t>, Tristan Hart-Bonville</a:t>
            </a:r>
            <a:r>
              <a:rPr lang="en-US" sz="4400" i="1" baseline="30000" dirty="0">
                <a:solidFill>
                  <a:prstClr val="black"/>
                </a:solidFill>
                <a:latin typeface="Arial" panose="020B0604020202020204" pitchFamily="34" charset="0"/>
                <a:cs typeface="Arial" panose="020B0604020202020204" pitchFamily="34" charset="0"/>
              </a:rPr>
              <a:t>2b</a:t>
            </a:r>
            <a:r>
              <a:rPr lang="en-US" sz="4400" i="1" dirty="0">
                <a:solidFill>
                  <a:prstClr val="black"/>
                </a:solidFill>
                <a:latin typeface="Arial" panose="020B0604020202020204" pitchFamily="34" charset="0"/>
                <a:cs typeface="Arial" panose="020B0604020202020204" pitchFamily="34" charset="0"/>
              </a:rPr>
              <a:t>, Arthur </a:t>
            </a:r>
            <a:r>
              <a:rPr lang="en-US" sz="4400" i="1" dirty="0" smtClean="0">
                <a:solidFill>
                  <a:prstClr val="black"/>
                </a:solidFill>
                <a:latin typeface="Arial" panose="020B0604020202020204" pitchFamily="34" charset="0"/>
                <a:cs typeface="Arial" panose="020B0604020202020204" pitchFamily="34" charset="0"/>
              </a:rPr>
              <a:t>Greenberg</a:t>
            </a:r>
            <a:r>
              <a:rPr lang="en-US" sz="4400" i="1" baseline="30000" dirty="0" smtClean="0">
                <a:solidFill>
                  <a:prstClr val="black"/>
                </a:solidFill>
                <a:latin typeface="Arial" panose="020B0604020202020204" pitchFamily="34" charset="0"/>
                <a:cs typeface="Arial" panose="020B0604020202020204" pitchFamily="34" charset="0"/>
              </a:rPr>
              <a:t>3</a:t>
            </a:r>
            <a:r>
              <a:rPr lang="en-US" sz="4600" i="1" baseline="30000" dirty="0" smtClean="0">
                <a:solidFill>
                  <a:prstClr val="black"/>
                </a:solidFill>
                <a:latin typeface="Arial" panose="020B0604020202020204" pitchFamily="34" charset="0"/>
                <a:cs typeface="Arial" panose="020B0604020202020204" pitchFamily="34" charset="0"/>
              </a:rPr>
              <a:t>*</a:t>
            </a:r>
            <a:endParaRPr lang="en-US" sz="4600" i="1" baseline="30000" dirty="0">
              <a:solidFill>
                <a:prstClr val="black"/>
              </a:solidFill>
              <a:latin typeface="Arial" panose="020B0604020202020204" pitchFamily="34" charset="0"/>
              <a:cs typeface="Arial" panose="020B0604020202020204" pitchFamily="34" charset="0"/>
            </a:endParaRPr>
          </a:p>
          <a:p>
            <a:pPr algn="ctr"/>
            <a:r>
              <a:rPr lang="en-US" sz="4400" i="1" dirty="0" smtClean="0">
                <a:latin typeface="Arial" panose="020B0604020202020204" pitchFamily="34" charset="0"/>
                <a:cs typeface="Arial" panose="020B0604020202020204" pitchFamily="34" charset="0"/>
              </a:rPr>
              <a:t>rwj9@wildcats.unh.edu, Department of Chemistry, University of New Hampshire, Durham, NH</a:t>
            </a:r>
          </a:p>
          <a:p>
            <a:pPr algn="ctr"/>
            <a:endParaRPr lang="en-US" sz="4400" i="1" dirty="0" smtClean="0">
              <a:latin typeface="Arial" panose="020B0604020202020204" pitchFamily="34" charset="0"/>
              <a:cs typeface="Arial" panose="020B0604020202020204" pitchFamily="34" charset="0"/>
            </a:endParaRPr>
          </a:p>
        </p:txBody>
      </p:sp>
      <p:graphicFrame>
        <p:nvGraphicFramePr>
          <p:cNvPr id="7" name="Table 6"/>
          <p:cNvGraphicFramePr>
            <a:graphicFrameLocks noGrp="1"/>
          </p:cNvGraphicFramePr>
          <p:nvPr>
            <p:extLst>
              <p:ext uri="{D42A27DB-BD31-4B8C-83A1-F6EECF244321}">
                <p14:modId xmlns:p14="http://schemas.microsoft.com/office/powerpoint/2010/main" val="54897255"/>
              </p:ext>
            </p:extLst>
          </p:nvPr>
        </p:nvGraphicFramePr>
        <p:xfrm>
          <a:off x="12420600" y="27745730"/>
          <a:ext cx="13250749" cy="4410670"/>
        </p:xfrm>
        <a:graphic>
          <a:graphicData uri="http://schemas.openxmlformats.org/drawingml/2006/table">
            <a:tbl>
              <a:tblPr firstRow="1" firstCol="1" bandRow="1"/>
              <a:tblGrid>
                <a:gridCol w="1681797">
                  <a:extLst>
                    <a:ext uri="{9D8B030D-6E8A-4147-A177-3AD203B41FA5}">
                      <a16:colId xmlns:a16="http://schemas.microsoft.com/office/drawing/2014/main" xmlns="" val="20000"/>
                    </a:ext>
                  </a:extLst>
                </a:gridCol>
                <a:gridCol w="2837370">
                  <a:extLst>
                    <a:ext uri="{9D8B030D-6E8A-4147-A177-3AD203B41FA5}">
                      <a16:colId xmlns:a16="http://schemas.microsoft.com/office/drawing/2014/main" xmlns="" val="20001"/>
                    </a:ext>
                  </a:extLst>
                </a:gridCol>
                <a:gridCol w="2165909">
                  <a:extLst>
                    <a:ext uri="{9D8B030D-6E8A-4147-A177-3AD203B41FA5}">
                      <a16:colId xmlns:a16="http://schemas.microsoft.com/office/drawing/2014/main" xmlns="" val="20002"/>
                    </a:ext>
                  </a:extLst>
                </a:gridCol>
                <a:gridCol w="2655561">
                  <a:extLst>
                    <a:ext uri="{9D8B030D-6E8A-4147-A177-3AD203B41FA5}">
                      <a16:colId xmlns:a16="http://schemas.microsoft.com/office/drawing/2014/main" xmlns="" val="20003"/>
                    </a:ext>
                  </a:extLst>
                </a:gridCol>
                <a:gridCol w="1742812">
                  <a:extLst>
                    <a:ext uri="{9D8B030D-6E8A-4147-A177-3AD203B41FA5}">
                      <a16:colId xmlns:a16="http://schemas.microsoft.com/office/drawing/2014/main" xmlns="" val="20004"/>
                    </a:ext>
                  </a:extLst>
                </a:gridCol>
                <a:gridCol w="2167300">
                  <a:extLst>
                    <a:ext uri="{9D8B030D-6E8A-4147-A177-3AD203B41FA5}">
                      <a16:colId xmlns:a16="http://schemas.microsoft.com/office/drawing/2014/main" xmlns="" val="20005"/>
                    </a:ext>
                  </a:extLst>
                </a:gridCol>
              </a:tblGrid>
              <a:tr h="882134">
                <a:tc>
                  <a:txBody>
                    <a:bodyPr/>
                    <a:lstStyle/>
                    <a:p>
                      <a:pPr marL="0" marR="0" algn="ctr">
                        <a:lnSpc>
                          <a:spcPct val="107000"/>
                        </a:lnSpc>
                        <a:spcBef>
                          <a:spcPts val="0"/>
                        </a:spcBef>
                        <a:spcAft>
                          <a:spcPts val="0"/>
                        </a:spcAft>
                      </a:pPr>
                      <a:r>
                        <a:rPr lang="en-US" sz="3000" b="1" dirty="0" smtClean="0">
                          <a:solidFill>
                            <a:srgbClr val="FFFFFF"/>
                          </a:solidFill>
                          <a:effectLst/>
                          <a:latin typeface="+mn-lt"/>
                          <a:ea typeface="Calibri" panose="020F0502020204030204" pitchFamily="34" charset="0"/>
                        </a:rPr>
                        <a:t>Enzyme</a:t>
                      </a:r>
                      <a:endParaRPr lang="en-US" sz="3000" dirty="0">
                        <a:effectLst/>
                        <a:latin typeface="+mn-lt"/>
                        <a:ea typeface="Calibri" panose="020F0502020204030204" pitchFamily="34" charset="0"/>
                      </a:endParaRPr>
                    </a:p>
                  </a:txBody>
                  <a:tcPr marL="68580" marR="68580" marT="0" marB="0">
                    <a:lnL w="12700" cap="flat" cmpd="sng" algn="ctr">
                      <a:solidFill>
                        <a:srgbClr val="4472C4"/>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Substrate</a:t>
                      </a:r>
                      <a:endParaRPr lang="en-US" sz="300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[Substrate]</a:t>
                      </a:r>
                      <a:endParaRPr lang="en-US" sz="300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dirty="0">
                          <a:solidFill>
                            <a:srgbClr val="FFFFFF"/>
                          </a:solidFill>
                          <a:effectLst/>
                          <a:latin typeface="+mn-lt"/>
                          <a:ea typeface="Calibri" panose="020F0502020204030204" pitchFamily="34" charset="0"/>
                        </a:rPr>
                        <a:t>[Enzyme]</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a:solidFill>
                            <a:srgbClr val="FFFFFF"/>
                          </a:solidFill>
                          <a:effectLst/>
                          <a:latin typeface="+mn-lt"/>
                          <a:ea typeface="Calibri" panose="020F0502020204030204" pitchFamily="34" charset="0"/>
                        </a:rPr>
                        <a:t>NADPH</a:t>
                      </a:r>
                      <a:endParaRPr lang="en-US" sz="300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tc>
                  <a:txBody>
                    <a:bodyPr/>
                    <a:lstStyle/>
                    <a:p>
                      <a:pPr marL="0" marR="0" algn="ctr">
                        <a:lnSpc>
                          <a:spcPct val="107000"/>
                        </a:lnSpc>
                        <a:spcBef>
                          <a:spcPts val="0"/>
                        </a:spcBef>
                        <a:spcAft>
                          <a:spcPts val="0"/>
                        </a:spcAft>
                      </a:pPr>
                      <a:r>
                        <a:rPr lang="en-US" sz="3000" b="1" dirty="0">
                          <a:solidFill>
                            <a:srgbClr val="FFFFFF"/>
                          </a:solidFill>
                          <a:effectLst/>
                          <a:latin typeface="+mn-lt"/>
                          <a:ea typeface="Calibri" panose="020F0502020204030204" pitchFamily="34" charset="0"/>
                        </a:rPr>
                        <a:t>MgCl</a:t>
                      </a:r>
                      <a:r>
                        <a:rPr lang="en-US" sz="3000" b="1" baseline="-25000" dirty="0">
                          <a:solidFill>
                            <a:srgbClr val="FFFFFF"/>
                          </a:solidFill>
                          <a:effectLst/>
                          <a:latin typeface="+mn-lt"/>
                          <a:ea typeface="Calibri" panose="020F0502020204030204" pitchFamily="34" charset="0"/>
                        </a:rPr>
                        <a:t>2</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4472C4"/>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4472C4"/>
                      </a:solidFill>
                      <a:prstDash val="solid"/>
                      <a:round/>
                      <a:headEnd type="none" w="med" len="med"/>
                      <a:tailEnd type="none" w="med" len="med"/>
                    </a:lnB>
                    <a:solidFill>
                      <a:srgbClr val="4472C4"/>
                    </a:solidFill>
                  </a:tcPr>
                </a:tc>
                <a:extLst>
                  <a:ext uri="{0D108BD9-81ED-4DB2-BD59-A6C34878D82A}">
                    <a16:rowId xmlns:a16="http://schemas.microsoft.com/office/drawing/2014/main" xmlns="" val="10000"/>
                  </a:ext>
                </a:extLst>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2E1</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4,5-benzoxepin</a:t>
                      </a: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 </a:t>
                      </a:r>
                      <a:r>
                        <a:rPr lang="en-US" sz="3000" dirty="0" smtClean="0">
                          <a:effectLst/>
                          <a:latin typeface="+mn-lt"/>
                          <a:ea typeface="Calibri" panose="020F0502020204030204" pitchFamily="34" charset="0"/>
                        </a:rPr>
                        <a:t>50 </a:t>
                      </a:r>
                      <a:r>
                        <a:rPr lang="en-US" sz="3000" dirty="0" err="1" smtClean="0">
                          <a:effectLst/>
                          <a:latin typeface="+mn-lt"/>
                          <a:ea typeface="Calibri" panose="020F0502020204030204" pitchFamily="34" charset="0"/>
                        </a:rPr>
                        <a:t>pmol</a:t>
                      </a:r>
                      <a:r>
                        <a:rPr lang="en-US" sz="3000" dirty="0" smtClean="0">
                          <a:effectLst/>
                          <a:latin typeface="+mn-lt"/>
                          <a:ea typeface="Calibri" panose="020F0502020204030204" pitchFamily="34" charset="0"/>
                        </a:rPr>
                        <a:t>/mL</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4472C4"/>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xmlns="" val="10001"/>
                  </a:ext>
                </a:extLst>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1A2</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4,5-benzoxepin</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  35 </a:t>
                      </a:r>
                      <a:r>
                        <a:rPr lang="en-US" sz="3000" dirty="0" err="1" smtClean="0">
                          <a:effectLst/>
                          <a:latin typeface="+mn-lt"/>
                          <a:ea typeface="Calibri" panose="020F0502020204030204" pitchFamily="34" charset="0"/>
                        </a:rPr>
                        <a:t>pmol</a:t>
                      </a:r>
                      <a:r>
                        <a:rPr lang="en-US" sz="3000" dirty="0" smtClean="0">
                          <a:effectLst/>
                          <a:latin typeface="+mn-lt"/>
                          <a:ea typeface="Calibri" panose="020F0502020204030204" pitchFamily="34" charset="0"/>
                        </a:rPr>
                        <a:t>/mL</a:t>
                      </a:r>
                      <a:r>
                        <a:rPr lang="en-US" sz="3000" dirty="0">
                          <a:effectLst/>
                          <a:latin typeface="+mn-lt"/>
                          <a:ea typeface="Calibri" panose="020F0502020204030204" pitchFamily="34" charset="0"/>
                        </a:rPr>
                        <a:t> </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xmlns="" val="10002"/>
                  </a:ext>
                </a:extLst>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3A4</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4,5-benzoxepin</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 </a:t>
                      </a:r>
                      <a:r>
                        <a:rPr lang="en-US" sz="3000" dirty="0" smtClean="0">
                          <a:effectLst/>
                          <a:latin typeface="+mn-lt"/>
                          <a:ea typeface="Calibri" panose="020F0502020204030204" pitchFamily="34" charset="0"/>
                        </a:rPr>
                        <a:t>35 </a:t>
                      </a:r>
                      <a:r>
                        <a:rPr lang="en-US" sz="3000" dirty="0" err="1" smtClean="0">
                          <a:effectLst/>
                          <a:latin typeface="+mn-lt"/>
                          <a:ea typeface="Calibri" panose="020F0502020204030204" pitchFamily="34" charset="0"/>
                        </a:rPr>
                        <a:t>pmol</a:t>
                      </a:r>
                      <a:r>
                        <a:rPr lang="en-US" sz="3000" dirty="0" smtClean="0">
                          <a:effectLst/>
                          <a:latin typeface="+mn-lt"/>
                          <a:ea typeface="Calibri" panose="020F0502020204030204" pitchFamily="34" charset="0"/>
                        </a:rPr>
                        <a:t>/mL</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solidFill>
                      <a:srgbClr val="D9E2F3"/>
                    </a:solidFill>
                  </a:tcPr>
                </a:tc>
                <a:extLst>
                  <a:ext uri="{0D108BD9-81ED-4DB2-BD59-A6C34878D82A}">
                    <a16:rowId xmlns:a16="http://schemas.microsoft.com/office/drawing/2014/main" xmlns="" val="10003"/>
                  </a:ext>
                </a:extLst>
              </a:tr>
              <a:tr h="882134">
                <a:tc>
                  <a:txBody>
                    <a:bodyPr/>
                    <a:lstStyle/>
                    <a:p>
                      <a:pPr marL="0" marR="0" algn="ctr">
                        <a:lnSpc>
                          <a:spcPct val="107000"/>
                        </a:lnSpc>
                        <a:spcBef>
                          <a:spcPts val="0"/>
                        </a:spcBef>
                        <a:spcAft>
                          <a:spcPts val="0"/>
                        </a:spcAft>
                      </a:pPr>
                      <a:r>
                        <a:rPr lang="en-US" sz="3000" b="1">
                          <a:effectLst/>
                          <a:latin typeface="+mn-lt"/>
                          <a:ea typeface="Calibri" panose="020F0502020204030204" pitchFamily="34" charset="0"/>
                        </a:rPr>
                        <a:t>pHLM</a:t>
                      </a:r>
                      <a:endParaRPr lang="en-US" sz="3000">
                        <a:effectLst/>
                        <a:latin typeface="+mn-lt"/>
                        <a:ea typeface="Calibri" panose="020F0502020204030204" pitchFamily="34" charset="0"/>
                      </a:endParaRPr>
                    </a:p>
                  </a:txBody>
                  <a:tcPr marL="68580" marR="68580" marT="0" marB="0">
                    <a:lnL w="12700" cap="flat" cmpd="sng" algn="ctr">
                      <a:solidFill>
                        <a:srgbClr val="8EAADB"/>
                      </a:solidFill>
                      <a:prstDash val="solid"/>
                      <a:round/>
                      <a:headEnd type="none" w="med" len="med"/>
                      <a:tailEnd type="none" w="med" len="med"/>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4,5-benzoxepin</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a:effectLst/>
                          <a:latin typeface="+mn-lt"/>
                          <a:ea typeface="Calibri" panose="020F0502020204030204" pitchFamily="34" charset="0"/>
                        </a:rPr>
                        <a:t>300 μM</a:t>
                      </a: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a:effectLst/>
                          <a:latin typeface="+mn-lt"/>
                          <a:ea typeface="Calibri" panose="020F0502020204030204" pitchFamily="34" charset="0"/>
                        </a:rPr>
                        <a:t> </a:t>
                      </a:r>
                      <a:r>
                        <a:rPr lang="en-US" sz="3000" dirty="0" smtClean="0">
                          <a:effectLst/>
                          <a:latin typeface="+mn-lt"/>
                          <a:ea typeface="Calibri" panose="020F0502020204030204" pitchFamily="34" charset="0"/>
                        </a:rPr>
                        <a:t>0.5 mg/mL</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1.0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a:noFill/>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tc>
                  <a:txBody>
                    <a:bodyPr/>
                    <a:lstStyle/>
                    <a:p>
                      <a:pPr marL="0" marR="0" algn="ctr">
                        <a:lnSpc>
                          <a:spcPct val="107000"/>
                        </a:lnSpc>
                        <a:spcBef>
                          <a:spcPts val="0"/>
                        </a:spcBef>
                        <a:spcAft>
                          <a:spcPts val="0"/>
                        </a:spcAft>
                      </a:pPr>
                      <a:r>
                        <a:rPr lang="en-US" sz="3000" dirty="0" smtClean="0">
                          <a:effectLst/>
                          <a:latin typeface="+mn-lt"/>
                          <a:ea typeface="Calibri" panose="020F0502020204030204" pitchFamily="34" charset="0"/>
                        </a:rPr>
                        <a:t>3.3 </a:t>
                      </a:r>
                      <a:r>
                        <a:rPr lang="en-US" sz="3000" dirty="0" err="1">
                          <a:effectLst/>
                          <a:latin typeface="+mn-lt"/>
                          <a:ea typeface="Calibri" panose="020F0502020204030204" pitchFamily="34" charset="0"/>
                        </a:rPr>
                        <a:t>mM</a:t>
                      </a:r>
                      <a:endParaRPr lang="en-US" sz="3000" dirty="0">
                        <a:effectLst/>
                        <a:latin typeface="+mn-lt"/>
                        <a:ea typeface="Calibri" panose="020F0502020204030204" pitchFamily="34" charset="0"/>
                      </a:endParaRPr>
                    </a:p>
                  </a:txBody>
                  <a:tcPr marL="68580" marR="68580" marT="0" marB="0">
                    <a:lnL>
                      <a:noFill/>
                    </a:lnL>
                    <a:lnR w="12700" cap="flat" cmpd="sng" algn="ctr">
                      <a:solidFill>
                        <a:srgbClr val="8EAADB"/>
                      </a:solidFill>
                      <a:prstDash val="solid"/>
                      <a:round/>
                      <a:headEnd type="none" w="med" len="med"/>
                      <a:tailEnd type="none" w="med" len="med"/>
                    </a:lnR>
                    <a:lnT w="12700" cap="flat" cmpd="sng" algn="ctr">
                      <a:solidFill>
                        <a:srgbClr val="8EAADB"/>
                      </a:solidFill>
                      <a:prstDash val="solid"/>
                      <a:round/>
                      <a:headEnd type="none" w="med" len="med"/>
                      <a:tailEnd type="none" w="med" len="med"/>
                    </a:lnT>
                    <a:lnB w="12700" cap="flat" cmpd="sng" algn="ctr">
                      <a:solidFill>
                        <a:srgbClr val="8EAADB"/>
                      </a:solidFill>
                      <a:prstDash val="solid"/>
                      <a:round/>
                      <a:headEnd type="none" w="med" len="med"/>
                      <a:tailEnd type="none" w="med" len="med"/>
                    </a:lnB>
                  </a:tcPr>
                </a:tc>
                <a:extLst>
                  <a:ext uri="{0D108BD9-81ED-4DB2-BD59-A6C34878D82A}">
                    <a16:rowId xmlns:a16="http://schemas.microsoft.com/office/drawing/2014/main" xmlns="" val="10004"/>
                  </a:ext>
                </a:extLst>
              </a:tr>
            </a:tbl>
          </a:graphicData>
        </a:graphic>
      </p:graphicFrame>
      <p:pic>
        <p:nvPicPr>
          <p:cNvPr id="223" name="Picture 222"/>
          <p:cNvPicPr>
            <a:picLocks noChangeAspect="1"/>
          </p:cNvPicPr>
          <p:nvPr/>
        </p:nvPicPr>
        <p:blipFill>
          <a:blip r:embed="rId3"/>
          <a:stretch>
            <a:fillRect/>
          </a:stretch>
        </p:blipFill>
        <p:spPr>
          <a:xfrm>
            <a:off x="1782186" y="24936283"/>
            <a:ext cx="7901101" cy="7193903"/>
          </a:xfrm>
          <a:prstGeom prst="rect">
            <a:avLst/>
          </a:prstGeom>
          <a:noFill/>
          <a:ln w="22225">
            <a:solidFill>
              <a:schemeClr val="tx1"/>
            </a:solidFill>
          </a:ln>
        </p:spPr>
      </p:pic>
      <p:pic>
        <p:nvPicPr>
          <p:cNvPr id="224" name="Picture 223"/>
          <p:cNvPicPr>
            <a:picLocks noChangeAspect="1"/>
          </p:cNvPicPr>
          <p:nvPr/>
        </p:nvPicPr>
        <p:blipFill>
          <a:blip r:embed="rId4"/>
          <a:stretch>
            <a:fillRect/>
          </a:stretch>
        </p:blipFill>
        <p:spPr>
          <a:xfrm>
            <a:off x="19126200" y="24274026"/>
            <a:ext cx="8980186" cy="3127519"/>
          </a:xfrm>
          <a:prstGeom prst="rect">
            <a:avLst/>
          </a:prstGeom>
          <a:ln>
            <a:solidFill>
              <a:schemeClr val="tx1"/>
            </a:solidFill>
          </a:ln>
        </p:spPr>
      </p:pic>
      <p:sp>
        <p:nvSpPr>
          <p:cNvPr id="225" name="TextBox 224"/>
          <p:cNvSpPr txBox="1"/>
          <p:nvPr/>
        </p:nvSpPr>
        <p:spPr>
          <a:xfrm>
            <a:off x="15434878" y="14349234"/>
            <a:ext cx="12798696" cy="7540526"/>
          </a:xfrm>
          <a:prstGeom prst="rect">
            <a:avLst/>
          </a:prstGeom>
          <a:noFill/>
          <a:ln>
            <a:noFill/>
          </a:ln>
          <a:effectLst/>
          <a:scene3d>
            <a:camera prst="orthographicFront">
              <a:rot lat="0" lon="0" rev="0"/>
            </a:camera>
            <a:lightRig rig="contrasting" dir="t">
              <a:rot lat="0" lon="0" rev="7800000"/>
            </a:lightRig>
          </a:scene3d>
          <a:sp3d>
            <a:bevelT w="139700" h="139700"/>
          </a:sp3d>
        </p:spPr>
        <p:txBody>
          <a:bodyPr wrap="none" rtlCol="0">
            <a:spAutoFit/>
          </a:bodyPr>
          <a:lstStyle/>
          <a:p>
            <a:pPr algn="ctr"/>
            <a:r>
              <a:rPr lang="en-US" sz="3800" b="1" dirty="0" smtClean="0"/>
              <a:t>Figure </a:t>
            </a:r>
            <a:r>
              <a:rPr lang="en-US" sz="3800" b="1" dirty="0"/>
              <a:t>1. </a:t>
            </a:r>
            <a:r>
              <a:rPr lang="en-US" sz="3800" dirty="0" smtClean="0"/>
              <a:t>NOESY </a:t>
            </a:r>
            <a:r>
              <a:rPr lang="en-US" sz="3800" dirty="0"/>
              <a:t>NMR </a:t>
            </a:r>
            <a:r>
              <a:rPr lang="en-US" sz="3800" dirty="0" smtClean="0"/>
              <a:t>(500MHz) of CAN product. </a:t>
            </a:r>
          </a:p>
          <a:p>
            <a:endParaRPr lang="en-US" sz="3400" b="1" dirty="0"/>
          </a:p>
          <a:p>
            <a:endParaRPr lang="en-US" sz="3400" b="1" dirty="0" smtClean="0"/>
          </a:p>
          <a:p>
            <a:endParaRPr lang="en-US" sz="3400" b="1" dirty="0"/>
          </a:p>
          <a:p>
            <a:endParaRPr lang="en-US" sz="3400" b="1" dirty="0" smtClean="0"/>
          </a:p>
          <a:p>
            <a:endParaRPr lang="en-US" sz="3400" b="1" dirty="0"/>
          </a:p>
          <a:p>
            <a:endParaRPr lang="en-US" sz="3400" b="1" dirty="0" smtClean="0"/>
          </a:p>
          <a:p>
            <a:endParaRPr lang="en-US" sz="3400" b="1" dirty="0"/>
          </a:p>
          <a:p>
            <a:endParaRPr lang="en-US" sz="3400" b="1" dirty="0" smtClean="0"/>
          </a:p>
          <a:p>
            <a:endParaRPr lang="en-US" sz="3400" b="1" dirty="0"/>
          </a:p>
          <a:p>
            <a:endParaRPr lang="en-US" sz="3400" b="1" dirty="0" smtClean="0"/>
          </a:p>
          <a:p>
            <a:endParaRPr lang="en-US" sz="3400" b="1" dirty="0"/>
          </a:p>
          <a:p>
            <a:endParaRPr lang="en-US" sz="3400" b="1" dirty="0" smtClean="0"/>
          </a:p>
          <a:p>
            <a:r>
              <a:rPr lang="en-US" sz="3800" b="1" dirty="0" smtClean="0"/>
              <a:t>Figure 2.</a:t>
            </a:r>
            <a:r>
              <a:rPr lang="en-US" sz="3800" dirty="0" smtClean="0"/>
              <a:t> </a:t>
            </a:r>
            <a:r>
              <a:rPr lang="en-US" sz="3800" dirty="0"/>
              <a:t>E</a:t>
            </a:r>
            <a:r>
              <a:rPr lang="en-US" sz="3800" dirty="0" smtClean="0"/>
              <a:t>nzymatic reactions with 4,5-benzoxepin model.</a:t>
            </a:r>
            <a:endParaRPr lang="en-US" sz="3800" dirty="0"/>
          </a:p>
        </p:txBody>
      </p:sp>
      <p:pic>
        <p:nvPicPr>
          <p:cNvPr id="226" name="Picture 225"/>
          <p:cNvPicPr>
            <a:picLocks noChangeAspect="1"/>
          </p:cNvPicPr>
          <p:nvPr/>
        </p:nvPicPr>
        <p:blipFill>
          <a:blip r:embed="rId5"/>
          <a:stretch>
            <a:fillRect/>
          </a:stretch>
        </p:blipFill>
        <p:spPr>
          <a:xfrm>
            <a:off x="14615543" y="15130852"/>
            <a:ext cx="14188386" cy="5977289"/>
          </a:xfrm>
          <a:prstGeom prst="rect">
            <a:avLst/>
          </a:prstGeom>
          <a:ln w="12700">
            <a:solidFill>
              <a:schemeClr val="tx1"/>
            </a:solidFill>
          </a:ln>
          <a:effectLst/>
          <a:scene3d>
            <a:camera prst="orthographicFront">
              <a:rot lat="0" lon="0" rev="0"/>
            </a:camera>
            <a:lightRig rig="contrasting" dir="t">
              <a:rot lat="0" lon="0" rev="7800000"/>
            </a:lightRig>
          </a:scene3d>
          <a:sp3d>
            <a:bevelT w="139700" h="139700"/>
          </a:sp3d>
        </p:spPr>
      </p:pic>
      <p:pic>
        <p:nvPicPr>
          <p:cNvPr id="231" name="Picture 230"/>
          <p:cNvPicPr>
            <a:picLocks noChangeAspect="1"/>
          </p:cNvPicPr>
          <p:nvPr/>
        </p:nvPicPr>
        <p:blipFill>
          <a:blip r:embed="rId6"/>
          <a:stretch>
            <a:fillRect/>
          </a:stretch>
        </p:blipFill>
        <p:spPr>
          <a:xfrm>
            <a:off x="30509054" y="8799292"/>
            <a:ext cx="11400946" cy="6612950"/>
          </a:xfrm>
          <a:prstGeom prst="rect">
            <a:avLst/>
          </a:prstGeom>
          <a:ln>
            <a:solidFill>
              <a:schemeClr val="tx1"/>
            </a:solidFill>
          </a:ln>
        </p:spPr>
      </p:pic>
      <p:pic>
        <p:nvPicPr>
          <p:cNvPr id="14" name="Picture 13"/>
          <p:cNvPicPr>
            <a:picLocks noChangeAspect="1"/>
          </p:cNvPicPr>
          <p:nvPr/>
        </p:nvPicPr>
        <p:blipFill>
          <a:blip r:embed="rId7"/>
          <a:stretch>
            <a:fillRect/>
          </a:stretch>
        </p:blipFill>
        <p:spPr>
          <a:xfrm>
            <a:off x="16383000" y="6098257"/>
            <a:ext cx="10846767" cy="8573625"/>
          </a:xfrm>
          <a:prstGeom prst="rect">
            <a:avLst/>
          </a:prstGeom>
        </p:spPr>
      </p:pic>
      <p:sp>
        <p:nvSpPr>
          <p:cNvPr id="18" name="TextBox 17"/>
          <p:cNvSpPr txBox="1"/>
          <p:nvPr/>
        </p:nvSpPr>
        <p:spPr>
          <a:xfrm>
            <a:off x="12401448" y="25527000"/>
            <a:ext cx="3184358" cy="954107"/>
          </a:xfrm>
          <a:prstGeom prst="rect">
            <a:avLst/>
          </a:prstGeom>
          <a:noFill/>
        </p:spPr>
        <p:txBody>
          <a:bodyPr wrap="square" rtlCol="0">
            <a:spAutoFit/>
          </a:bodyPr>
          <a:lstStyle/>
          <a:p>
            <a:pPr algn="ctr"/>
            <a:r>
              <a:rPr lang="en-US" sz="2800" dirty="0" smtClean="0">
                <a:latin typeface="Times New Roman" panose="02020603050405020304" pitchFamily="18" charset="0"/>
                <a:cs typeface="Times New Roman" panose="02020603050405020304" pitchFamily="18" charset="0"/>
              </a:rPr>
              <a:t>CHCl</a:t>
            </a:r>
            <a:r>
              <a:rPr lang="en-US" sz="2800" baseline="-25000" dirty="0" smtClean="0">
                <a:latin typeface="Times New Roman" panose="02020603050405020304" pitchFamily="18" charset="0"/>
                <a:cs typeface="Times New Roman" panose="02020603050405020304" pitchFamily="18" charset="0"/>
              </a:rPr>
              <a:t>3</a:t>
            </a:r>
          </a:p>
          <a:p>
            <a:pPr algn="ctr"/>
            <a:r>
              <a:rPr lang="en-US" sz="2800" dirty="0">
                <a:latin typeface="Times New Roman" panose="02020603050405020304" pitchFamily="18" charset="0"/>
                <a:cs typeface="Times New Roman" panose="02020603050405020304" pitchFamily="18" charset="0"/>
              </a:rPr>
              <a:t>0</a:t>
            </a:r>
            <a:r>
              <a:rPr lang="en-US" sz="2800" dirty="0" smtClean="0">
                <a:latin typeface="Times New Roman" panose="02020603050405020304" pitchFamily="18" charset="0"/>
                <a:cs typeface="Times New Roman" panose="02020603050405020304" pitchFamily="18" charset="0"/>
              </a:rPr>
              <a:t>°C</a:t>
            </a:r>
            <a:endParaRPr lang="en-US" sz="2800" baseline="-25000" dirty="0">
              <a:latin typeface="Times New Roman" panose="02020603050405020304" pitchFamily="18" charset="0"/>
              <a:cs typeface="Times New Roman" panose="02020603050405020304" pitchFamily="18" charset="0"/>
            </a:endParaRPr>
          </a:p>
        </p:txBody>
      </p:sp>
      <p:pic>
        <p:nvPicPr>
          <p:cNvPr id="24" name="Picture 23"/>
          <p:cNvPicPr>
            <a:picLocks noChangeAspect="1"/>
          </p:cNvPicPr>
          <p:nvPr/>
        </p:nvPicPr>
        <p:blipFill>
          <a:blip r:embed="rId8"/>
          <a:stretch>
            <a:fillRect/>
          </a:stretch>
        </p:blipFill>
        <p:spPr>
          <a:xfrm>
            <a:off x="1600200" y="14935200"/>
            <a:ext cx="11353801" cy="6170157"/>
          </a:xfrm>
          <a:prstGeom prst="rect">
            <a:avLst/>
          </a:prstGeom>
        </p:spPr>
      </p:pic>
      <p:sp>
        <p:nvSpPr>
          <p:cNvPr id="17" name="Rectangle 16"/>
          <p:cNvSpPr/>
          <p:nvPr/>
        </p:nvSpPr>
        <p:spPr>
          <a:xfrm>
            <a:off x="15168071" y="5486405"/>
            <a:ext cx="8225329" cy="923330"/>
          </a:xfrm>
          <a:prstGeom prst="rect">
            <a:avLst/>
          </a:prstGeom>
          <a:noFill/>
        </p:spPr>
        <p:txBody>
          <a:bodyPr wrap="none" lIns="91440" tIns="45720" rIns="91440" bIns="45720">
            <a:spAutoFit/>
          </a:bodyPr>
          <a:lstStyle/>
          <a:p>
            <a:pPr algn="ctr"/>
            <a:r>
              <a:rPr lang="en-US" sz="5400" b="1" cap="none" spc="0" dirty="0" smtClean="0">
                <a:ln w="22225">
                  <a:solidFill>
                    <a:schemeClr val="accent2"/>
                  </a:solidFill>
                  <a:prstDash val="solid"/>
                </a:ln>
                <a:effectLst/>
              </a:rPr>
              <a:t>Results and Discussion:</a:t>
            </a:r>
            <a:endParaRPr lang="en-US" sz="5400" b="1" cap="none" spc="0" dirty="0">
              <a:ln w="22225">
                <a:solidFill>
                  <a:schemeClr val="accent2"/>
                </a:solidFill>
                <a:prstDash val="solid"/>
              </a:ln>
              <a:effectLst/>
            </a:endParaRPr>
          </a:p>
        </p:txBody>
      </p:sp>
      <p:sp>
        <p:nvSpPr>
          <p:cNvPr id="22" name="TextBox 21"/>
          <p:cNvSpPr txBox="1"/>
          <p:nvPr/>
        </p:nvSpPr>
        <p:spPr>
          <a:xfrm>
            <a:off x="29736767" y="25701531"/>
            <a:ext cx="13240034" cy="5938998"/>
          </a:xfrm>
          <a:prstGeom prst="rect">
            <a:avLst/>
          </a:prstGeom>
          <a:noFill/>
        </p:spPr>
        <p:txBody>
          <a:bodyPr wrap="square" rtlCol="0">
            <a:spAutoFit/>
          </a:bodyPr>
          <a:lstStyle/>
          <a:p>
            <a:pPr marL="342900" lvl="0" indent="-342900">
              <a:lnSpc>
                <a:spcPct val="107000"/>
              </a:lnSpc>
              <a:spcAft>
                <a:spcPts val="800"/>
              </a:spcAft>
              <a:buFont typeface="+mj-lt"/>
              <a:buAutoNum type="arabicParenBoth"/>
              <a:tabLst>
                <a:tab pos="457200" algn="l"/>
              </a:tabLst>
            </a:pP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Vogel, E., Gunther, H., </a:t>
            </a:r>
            <a:r>
              <a:rPr lang="en-US" sz="3200" i="1" dirty="0" err="1">
                <a:solidFill>
                  <a:prstClr val="black"/>
                </a:solidFill>
                <a:latin typeface="Arial" panose="020B0604020202020204" pitchFamily="34" charset="0"/>
                <a:ea typeface="Calibri" panose="020F0502020204030204" pitchFamily="34" charset="0"/>
                <a:cs typeface="Times New Roman" panose="02020603050405020304" pitchFamily="18" charset="0"/>
              </a:rPr>
              <a:t>Angew</a:t>
            </a:r>
            <a:r>
              <a:rPr lang="en-US" sz="3200" i="1" dirty="0">
                <a:solidFill>
                  <a:prstClr val="black"/>
                </a:solidFill>
                <a:latin typeface="Arial" panose="020B0604020202020204" pitchFamily="34" charset="0"/>
                <a:ea typeface="Calibri" panose="020F0502020204030204" pitchFamily="34" charset="0"/>
                <a:cs typeface="Times New Roman" panose="02020603050405020304" pitchFamily="18" charset="0"/>
              </a:rPr>
              <a:t>. Chem. Int. Ed</a:t>
            </a: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r>
              <a:rPr lang="en-US" sz="3200" b="1" dirty="0">
                <a:solidFill>
                  <a:prstClr val="black"/>
                </a:solidFill>
                <a:latin typeface="Arial" panose="020B0604020202020204" pitchFamily="34" charset="0"/>
                <a:ea typeface="Calibri" panose="020F0502020204030204" pitchFamily="34" charset="0"/>
                <a:cs typeface="Times New Roman" panose="02020603050405020304" pitchFamily="18" charset="0"/>
              </a:rPr>
              <a:t>1967</a:t>
            </a: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a:t>
            </a:r>
            <a:r>
              <a:rPr lang="en-US" sz="3200" i="1" dirty="0">
                <a:solidFill>
                  <a:prstClr val="black"/>
                </a:solidFill>
                <a:latin typeface="Arial" panose="020B0604020202020204" pitchFamily="34" charset="0"/>
                <a:ea typeface="Calibri" panose="020F0502020204030204" pitchFamily="34" charset="0"/>
                <a:cs typeface="Times New Roman" panose="02020603050405020304" pitchFamily="18" charset="0"/>
              </a:rPr>
              <a:t>6</a:t>
            </a:r>
            <a:r>
              <a:rPr lang="en-US" sz="3200" dirty="0">
                <a:solidFill>
                  <a:prstClr val="black"/>
                </a:solidFill>
                <a:latin typeface="Arial" panose="020B0604020202020204" pitchFamily="34" charset="0"/>
                <a:ea typeface="Calibri" panose="020F0502020204030204" pitchFamily="34" charset="0"/>
                <a:cs typeface="Times New Roman" panose="02020603050405020304" pitchFamily="18" charset="0"/>
              </a:rPr>
              <a:t>, 385-476</a:t>
            </a:r>
            <a:endParaRPr lang="en-US" sz="3200" dirty="0">
              <a:solidFill>
                <a:prstClr val="black"/>
              </a:solidFill>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Davies, S. G., </a:t>
            </a:r>
            <a:r>
              <a:rPr lang="en-US" sz="3200" dirty="0" err="1">
                <a:solidFill>
                  <a:prstClr val="black"/>
                </a:solidFill>
                <a:ea typeface="Calibri" panose="020F0502020204030204" pitchFamily="34" charset="0"/>
                <a:cs typeface="Times New Roman" panose="02020603050405020304" pitchFamily="18" charset="0"/>
              </a:rPr>
              <a:t>Whitham</a:t>
            </a:r>
            <a:r>
              <a:rPr lang="en-US" sz="3200" dirty="0">
                <a:solidFill>
                  <a:prstClr val="black"/>
                </a:solidFill>
                <a:ea typeface="Calibri" panose="020F0502020204030204" pitchFamily="34" charset="0"/>
                <a:cs typeface="Times New Roman" panose="02020603050405020304" pitchFamily="18" charset="0"/>
              </a:rPr>
              <a:t>, G. H., </a:t>
            </a:r>
            <a:r>
              <a:rPr lang="en-US" sz="3200" i="1" dirty="0">
                <a:solidFill>
                  <a:prstClr val="black"/>
                </a:solidFill>
                <a:ea typeface="Calibri" panose="020F0502020204030204" pitchFamily="34" charset="0"/>
                <a:cs typeface="Times New Roman" panose="02020603050405020304" pitchFamily="18" charset="0"/>
              </a:rPr>
              <a:t>J. Chem. Soc. Perkin Trans. I</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1977</a:t>
            </a:r>
            <a:r>
              <a:rPr lang="en-US" sz="3200" dirty="0">
                <a:solidFill>
                  <a:prstClr val="black"/>
                </a:solidFill>
                <a:ea typeface="Calibri" panose="020F0502020204030204" pitchFamily="34" charset="0"/>
                <a:cs typeface="Times New Roman" panose="02020603050405020304" pitchFamily="18" charset="0"/>
              </a:rPr>
              <a:t>, 1346-1347</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Morgan, J., Greenberg, A., </a:t>
            </a:r>
            <a:r>
              <a:rPr lang="en-US" sz="3200" i="1" dirty="0">
                <a:solidFill>
                  <a:prstClr val="black"/>
                </a:solidFill>
                <a:ea typeface="Calibri" panose="020F0502020204030204" pitchFamily="34" charset="0"/>
                <a:cs typeface="Times New Roman" panose="02020603050405020304" pitchFamily="18" charset="0"/>
              </a:rPr>
              <a:t>J. Org. Chem</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2010</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75</a:t>
            </a:r>
            <a:r>
              <a:rPr lang="en-US" sz="3200" dirty="0">
                <a:solidFill>
                  <a:prstClr val="black"/>
                </a:solidFill>
                <a:ea typeface="Calibri" panose="020F0502020204030204" pitchFamily="34" charset="0"/>
                <a:cs typeface="Times New Roman" panose="02020603050405020304" pitchFamily="18" charset="0"/>
              </a:rPr>
              <a:t>, 4761-4768</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Greenberg, A., et. al., </a:t>
            </a:r>
            <a:r>
              <a:rPr lang="en-US" sz="3200" i="1" dirty="0">
                <a:solidFill>
                  <a:prstClr val="black"/>
                </a:solidFill>
                <a:ea typeface="Calibri" panose="020F0502020204030204" pitchFamily="34" charset="0"/>
                <a:cs typeface="Times New Roman" panose="02020603050405020304" pitchFamily="18" charset="0"/>
              </a:rPr>
              <a:t>Structural Chemistry</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1998</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9(3)</a:t>
            </a:r>
            <a:r>
              <a:rPr lang="en-US" sz="3200" dirty="0">
                <a:solidFill>
                  <a:prstClr val="black"/>
                </a:solidFill>
                <a:ea typeface="Calibri" panose="020F0502020204030204" pitchFamily="34" charset="0"/>
                <a:cs typeface="Times New Roman" panose="02020603050405020304" pitchFamily="18" charset="0"/>
              </a:rPr>
              <a:t>, 223-236</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a:t>
            </a:r>
            <a:r>
              <a:rPr lang="en-US" sz="3200" dirty="0" err="1">
                <a:solidFill>
                  <a:prstClr val="black"/>
                </a:solidFill>
                <a:ea typeface="Calibri" panose="020F0502020204030204" pitchFamily="34" charset="0"/>
                <a:cs typeface="Times New Roman" panose="02020603050405020304" pitchFamily="18" charset="0"/>
              </a:rPr>
              <a:t>Nauduri</a:t>
            </a:r>
            <a:r>
              <a:rPr lang="en-US" sz="3200" dirty="0">
                <a:solidFill>
                  <a:prstClr val="black"/>
                </a:solidFill>
                <a:ea typeface="Calibri" panose="020F0502020204030204" pitchFamily="34" charset="0"/>
                <a:cs typeface="Times New Roman" panose="02020603050405020304" pitchFamily="18" charset="0"/>
              </a:rPr>
              <a:t>, D., Greenberg, A., </a:t>
            </a:r>
            <a:r>
              <a:rPr lang="en-US" sz="3200" i="1" dirty="0">
                <a:solidFill>
                  <a:prstClr val="black"/>
                </a:solidFill>
                <a:ea typeface="Calibri" panose="020F0502020204030204" pitchFamily="34" charset="0"/>
                <a:cs typeface="Times New Roman" panose="02020603050405020304" pitchFamily="18" charset="0"/>
              </a:rPr>
              <a:t>Tetrahedron Letters</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2004</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45</a:t>
            </a:r>
            <a:r>
              <a:rPr lang="en-US" sz="3200" dirty="0">
                <a:solidFill>
                  <a:prstClr val="black"/>
                </a:solidFill>
                <a:ea typeface="Calibri" panose="020F0502020204030204" pitchFamily="34" charset="0"/>
                <a:cs typeface="Times New Roman" panose="02020603050405020304" pitchFamily="18" charset="0"/>
              </a:rPr>
              <a:t>, 4789-4793</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Paquette, L. A., Barrett, J. H.,  </a:t>
            </a:r>
            <a:r>
              <a:rPr lang="en-US" sz="3200" i="1" dirty="0">
                <a:solidFill>
                  <a:prstClr val="black"/>
                </a:solidFill>
                <a:ea typeface="Calibri" panose="020F0502020204030204" pitchFamily="34" charset="0"/>
                <a:cs typeface="Times New Roman" panose="02020603050405020304" pitchFamily="18" charset="0"/>
              </a:rPr>
              <a:t>Org. Synth</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1969</a:t>
            </a:r>
            <a:r>
              <a:rPr lang="en-US" sz="3200" dirty="0">
                <a:solidFill>
                  <a:prstClr val="black"/>
                </a:solidFill>
                <a:ea typeface="Calibri" panose="020F0502020204030204" pitchFamily="34" charset="0"/>
                <a:cs typeface="Times New Roman" panose="02020603050405020304" pitchFamily="18" charset="0"/>
              </a:rPr>
              <a:t>,</a:t>
            </a:r>
            <a:r>
              <a:rPr lang="en-US" sz="3200" i="1" dirty="0">
                <a:solidFill>
                  <a:prstClr val="black"/>
                </a:solidFill>
                <a:ea typeface="Calibri" panose="020F0502020204030204" pitchFamily="34" charset="0"/>
                <a:cs typeface="Times New Roman" panose="02020603050405020304" pitchFamily="18" charset="0"/>
              </a:rPr>
              <a:t> 49</a:t>
            </a:r>
            <a:r>
              <a:rPr lang="en-US" sz="3200" dirty="0">
                <a:solidFill>
                  <a:prstClr val="black"/>
                </a:solidFill>
                <a:ea typeface="Calibri" panose="020F0502020204030204" pitchFamily="34" charset="0"/>
                <a:cs typeface="Times New Roman" panose="02020603050405020304" pitchFamily="18" charset="0"/>
              </a:rPr>
              <a:t>, 62.  </a:t>
            </a:r>
          </a:p>
          <a:p>
            <a:pPr marL="342900" lvl="0" indent="-342900">
              <a:lnSpc>
                <a:spcPct val="107000"/>
              </a:lnSpc>
              <a:spcAft>
                <a:spcPts val="800"/>
              </a:spcAft>
              <a:buFont typeface="+mj-lt"/>
              <a:buAutoNum type="arabicParenBoth"/>
              <a:tabLst>
                <a:tab pos="457200" algn="l"/>
              </a:tabLst>
            </a:pPr>
            <a:r>
              <a:rPr lang="en-US" sz="3200" dirty="0">
                <a:solidFill>
                  <a:prstClr val="black"/>
                </a:solidFill>
                <a:ea typeface="Calibri" panose="020F0502020204030204" pitchFamily="34" charset="0"/>
                <a:cs typeface="Times New Roman" panose="02020603050405020304" pitchFamily="18" charset="0"/>
              </a:rPr>
              <a:t> </a:t>
            </a:r>
            <a:r>
              <a:rPr lang="en-US" sz="3200" dirty="0" err="1">
                <a:solidFill>
                  <a:prstClr val="black"/>
                </a:solidFill>
                <a:ea typeface="Calibri" panose="020F0502020204030204" pitchFamily="34" charset="0"/>
                <a:cs typeface="Times New Roman" panose="02020603050405020304" pitchFamily="18" charset="0"/>
              </a:rPr>
              <a:t>Rabideau</a:t>
            </a:r>
            <a:r>
              <a:rPr lang="en-US" sz="3200" dirty="0">
                <a:solidFill>
                  <a:prstClr val="black"/>
                </a:solidFill>
                <a:ea typeface="Calibri" panose="020F0502020204030204" pitchFamily="34" charset="0"/>
                <a:cs typeface="Times New Roman" panose="02020603050405020304" pitchFamily="18" charset="0"/>
              </a:rPr>
              <a:t>, Peter W., Burkholder, E.,  </a:t>
            </a:r>
            <a:r>
              <a:rPr lang="en-US" sz="3200" i="1" dirty="0">
                <a:solidFill>
                  <a:prstClr val="black"/>
                </a:solidFill>
                <a:ea typeface="Calibri" panose="020F0502020204030204" pitchFamily="34" charset="0"/>
                <a:cs typeface="Times New Roman" panose="02020603050405020304" pitchFamily="18" charset="0"/>
              </a:rPr>
              <a:t>J. Org Chem</a:t>
            </a:r>
            <a:r>
              <a:rPr lang="en-US" sz="3200" dirty="0">
                <a:solidFill>
                  <a:prstClr val="black"/>
                </a:solidFill>
                <a:ea typeface="Calibri" panose="020F0502020204030204" pitchFamily="34" charset="0"/>
                <a:cs typeface="Times New Roman" panose="02020603050405020304" pitchFamily="18" charset="0"/>
              </a:rPr>
              <a:t>. </a:t>
            </a:r>
            <a:r>
              <a:rPr lang="en-US" sz="3200" b="1" dirty="0">
                <a:solidFill>
                  <a:prstClr val="black"/>
                </a:solidFill>
                <a:ea typeface="Calibri" panose="020F0502020204030204" pitchFamily="34" charset="0"/>
                <a:cs typeface="Times New Roman" panose="02020603050405020304" pitchFamily="18" charset="0"/>
              </a:rPr>
              <a:t>1978</a:t>
            </a:r>
            <a:r>
              <a:rPr lang="en-US" sz="3200" dirty="0">
                <a:solidFill>
                  <a:prstClr val="black"/>
                </a:solidFill>
                <a:ea typeface="Calibri" panose="020F0502020204030204" pitchFamily="34" charset="0"/>
                <a:cs typeface="Times New Roman" panose="02020603050405020304" pitchFamily="18" charset="0"/>
              </a:rPr>
              <a:t>, </a:t>
            </a:r>
            <a:r>
              <a:rPr lang="en-US" sz="3200" i="1" dirty="0">
                <a:solidFill>
                  <a:prstClr val="black"/>
                </a:solidFill>
                <a:ea typeface="Calibri" panose="020F0502020204030204" pitchFamily="34" charset="0"/>
                <a:cs typeface="Times New Roman" panose="02020603050405020304" pitchFamily="18" charset="0"/>
              </a:rPr>
              <a:t>43</a:t>
            </a:r>
            <a:r>
              <a:rPr lang="en-US" sz="3200" dirty="0">
                <a:solidFill>
                  <a:prstClr val="black"/>
                </a:solidFill>
                <a:ea typeface="Calibri" panose="020F0502020204030204" pitchFamily="34" charset="0"/>
                <a:cs typeface="Times New Roman" panose="02020603050405020304" pitchFamily="18" charset="0"/>
              </a:rPr>
              <a:t>, 4283-4288</a:t>
            </a:r>
          </a:p>
        </p:txBody>
      </p:sp>
      <p:sp>
        <p:nvSpPr>
          <p:cNvPr id="25" name="TextBox 24"/>
          <p:cNvSpPr txBox="1"/>
          <p:nvPr/>
        </p:nvSpPr>
        <p:spPr>
          <a:xfrm>
            <a:off x="29719518" y="21904472"/>
            <a:ext cx="12748298" cy="2862322"/>
          </a:xfrm>
          <a:prstGeom prst="rect">
            <a:avLst/>
          </a:prstGeom>
          <a:noFill/>
        </p:spPr>
        <p:txBody>
          <a:bodyPr wrap="square" rtlCol="0">
            <a:spAutoFit/>
          </a:bodyPr>
          <a:lstStyle/>
          <a:p>
            <a:pPr lvl="0" defTabSz="914400"/>
            <a:r>
              <a:rPr lang="en-US" sz="3600" dirty="0" smtClean="0">
                <a:solidFill>
                  <a:prstClr val="black"/>
                </a:solidFill>
                <a:cs typeface="Times New Roman" panose="02020603050405020304" pitchFamily="18" charset="0"/>
              </a:rPr>
              <a:t>	The </a:t>
            </a:r>
            <a:r>
              <a:rPr lang="en-US" sz="3600" dirty="0">
                <a:solidFill>
                  <a:prstClr val="black"/>
                </a:solidFill>
                <a:cs typeface="Times New Roman" panose="02020603050405020304" pitchFamily="18" charset="0"/>
              </a:rPr>
              <a:t>Sower research group, </a:t>
            </a:r>
            <a:r>
              <a:rPr lang="en-US" sz="3600" dirty="0" err="1">
                <a:solidFill>
                  <a:prstClr val="black"/>
                </a:solidFill>
                <a:cs typeface="Times New Roman" panose="02020603050405020304" pitchFamily="18" charset="0"/>
              </a:rPr>
              <a:t>Elsawa</a:t>
            </a:r>
            <a:r>
              <a:rPr lang="en-US" sz="3600" dirty="0">
                <a:solidFill>
                  <a:prstClr val="black"/>
                </a:solidFill>
                <a:cs typeface="Times New Roman" panose="02020603050405020304" pitchFamily="18" charset="0"/>
              </a:rPr>
              <a:t> research group, and UNH chemistry department are gratefully acknowledged. My assistants Noah and Tristan are also acknowledged for all their constant support and contributions to the project and 2,3-benzoxepin synthesis.</a:t>
            </a:r>
          </a:p>
        </p:txBody>
      </p:sp>
      <p:pic>
        <p:nvPicPr>
          <p:cNvPr id="19" name="Picture 18"/>
          <p:cNvPicPr>
            <a:picLocks noChangeAspect="1"/>
          </p:cNvPicPr>
          <p:nvPr/>
        </p:nvPicPr>
        <p:blipFill>
          <a:blip r:embed="rId9"/>
          <a:stretch>
            <a:fillRect/>
          </a:stretch>
        </p:blipFill>
        <p:spPr>
          <a:xfrm>
            <a:off x="10409023" y="24924557"/>
            <a:ext cx="7285351" cy="1926503"/>
          </a:xfrm>
          <a:prstGeom prst="rect">
            <a:avLst/>
          </a:prstGeom>
          <a:noFill/>
          <a:ln>
            <a:solidFill>
              <a:schemeClr val="tx1"/>
            </a:solidFill>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2054</TotalTime>
  <Words>255</Words>
  <Application>Microsoft Office PowerPoint</Application>
  <PresentationFormat>Custom</PresentationFormat>
  <Paragraphs>153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PowerPoint Presentation</vt:lpstr>
    </vt:vector>
  </TitlesOfParts>
  <Company>University of New Hampshire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Owner</dc:creator>
  <cp:lastModifiedBy>Microsoft account</cp:lastModifiedBy>
  <cp:revision>240</cp:revision>
  <cp:lastPrinted>2019-03-28T14:18:08Z</cp:lastPrinted>
  <dcterms:created xsi:type="dcterms:W3CDTF">2012-04-23T20:12:21Z</dcterms:created>
  <dcterms:modified xsi:type="dcterms:W3CDTF">2019-03-28T15:09:16Z</dcterms:modified>
</cp:coreProperties>
</file>