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14" r:id="rId3"/>
  </p:sldMasterIdLst>
  <p:sldIdLst>
    <p:sldId id="256" r:id="rId4"/>
    <p:sldId id="257" r:id="rId5"/>
  </p:sldIdLst>
  <p:sldSz cx="40233600" cy="329184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varScale="1">
        <p:scale>
          <a:sx n="24" d="100"/>
          <a:sy n="24" d="100"/>
        </p:scale>
        <p:origin x="2238" y="72"/>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2.xml"/><Relationship Id="rId4" Type="http://schemas.openxmlformats.org/officeDocument/2006/relationships/slide" Target="slides/slide1.xml"/><Relationship Id="rId9"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08CA5-275B-425E-B30B-B753E7805CFA}"/>
              </a:ext>
            </a:extLst>
          </p:cNvPr>
          <p:cNvSpPr>
            <a:spLocks noGrp="1"/>
          </p:cNvSpPr>
          <p:nvPr>
            <p:ph type="ctrTitle"/>
          </p:nvPr>
        </p:nvSpPr>
        <p:spPr>
          <a:xfrm>
            <a:off x="5029200" y="5387342"/>
            <a:ext cx="30175200" cy="11460480"/>
          </a:xfrm>
        </p:spPr>
        <p:txBody>
          <a:bodyPr anchor="b"/>
          <a:lstStyle>
            <a:lvl1pPr algn="ctr">
              <a:defRPr sz="19800"/>
            </a:lvl1pPr>
          </a:lstStyle>
          <a:p>
            <a:r>
              <a:rPr lang="en-US"/>
              <a:t>Click to edit Master title style</a:t>
            </a:r>
          </a:p>
        </p:txBody>
      </p:sp>
      <p:sp>
        <p:nvSpPr>
          <p:cNvPr id="3" name="Subtitle 2">
            <a:extLst>
              <a:ext uri="{FF2B5EF4-FFF2-40B4-BE49-F238E27FC236}">
                <a16:creationId xmlns:a16="http://schemas.microsoft.com/office/drawing/2014/main" id="{B6D01D2A-B7A3-4BF4-85D8-5DD46BA344B3}"/>
              </a:ext>
            </a:extLst>
          </p:cNvPr>
          <p:cNvSpPr>
            <a:spLocks noGrp="1"/>
          </p:cNvSpPr>
          <p:nvPr>
            <p:ph type="subTitle" idx="1"/>
          </p:nvPr>
        </p:nvSpPr>
        <p:spPr>
          <a:xfrm>
            <a:off x="5029200" y="17289782"/>
            <a:ext cx="30175200" cy="7947658"/>
          </a:xfrm>
        </p:spPr>
        <p:txBody>
          <a:bodyPr/>
          <a:lstStyle>
            <a:lvl1pPr marL="0" indent="0" algn="ctr">
              <a:buNone/>
              <a:defRPr sz="7920"/>
            </a:lvl1pPr>
            <a:lvl2pPr marL="1508760" indent="0" algn="ctr">
              <a:buNone/>
              <a:defRPr sz="6600"/>
            </a:lvl2pPr>
            <a:lvl3pPr marL="3017520" indent="0" algn="ctr">
              <a:buNone/>
              <a:defRPr sz="5940"/>
            </a:lvl3pPr>
            <a:lvl4pPr marL="4526280" indent="0" algn="ctr">
              <a:buNone/>
              <a:defRPr sz="5280"/>
            </a:lvl4pPr>
            <a:lvl5pPr marL="6035040" indent="0" algn="ctr">
              <a:buNone/>
              <a:defRPr sz="5280"/>
            </a:lvl5pPr>
            <a:lvl6pPr marL="7543800" indent="0" algn="ctr">
              <a:buNone/>
              <a:defRPr sz="5280"/>
            </a:lvl6pPr>
            <a:lvl7pPr marL="9052560" indent="0" algn="ctr">
              <a:buNone/>
              <a:defRPr sz="5280"/>
            </a:lvl7pPr>
            <a:lvl8pPr marL="10561320" indent="0" algn="ctr">
              <a:buNone/>
              <a:defRPr sz="5280"/>
            </a:lvl8pPr>
            <a:lvl9pPr marL="12070080" indent="0" algn="ctr">
              <a:buNone/>
              <a:defRPr sz="5280"/>
            </a:lvl9pPr>
          </a:lstStyle>
          <a:p>
            <a:r>
              <a:rPr lang="en-US"/>
              <a:t>Click to edit Master subtitle style</a:t>
            </a:r>
          </a:p>
        </p:txBody>
      </p:sp>
      <p:sp>
        <p:nvSpPr>
          <p:cNvPr id="4" name="Date Placeholder 3">
            <a:extLst>
              <a:ext uri="{FF2B5EF4-FFF2-40B4-BE49-F238E27FC236}">
                <a16:creationId xmlns:a16="http://schemas.microsoft.com/office/drawing/2014/main" id="{64890495-905B-45D3-9501-12D37F6FAA40}"/>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5" name="Footer Placeholder 4">
            <a:extLst>
              <a:ext uri="{FF2B5EF4-FFF2-40B4-BE49-F238E27FC236}">
                <a16:creationId xmlns:a16="http://schemas.microsoft.com/office/drawing/2014/main" id="{55E89BB1-1472-4198-A83C-3E8F6DBDD4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A6A216-323D-4376-AA10-9151C6151696}"/>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95836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132FF-3886-454F-9151-70EFF09B24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767392-2166-4EF1-81CF-B3A703FFE7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EA0EF8-FB3C-4FBF-8D35-C99976BB87F1}"/>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5" name="Footer Placeholder 4">
            <a:extLst>
              <a:ext uri="{FF2B5EF4-FFF2-40B4-BE49-F238E27FC236}">
                <a16:creationId xmlns:a16="http://schemas.microsoft.com/office/drawing/2014/main" id="{1E5DD8BC-6665-4755-8AC5-DA01CD7FEB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138F53-407A-4546-A2C8-16A3FFC16D80}"/>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597903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9A73E-327F-4407-BCAB-EB180B94E1EA}"/>
              </a:ext>
            </a:extLst>
          </p:cNvPr>
          <p:cNvSpPr>
            <a:spLocks noGrp="1"/>
          </p:cNvSpPr>
          <p:nvPr>
            <p:ph type="title"/>
          </p:nvPr>
        </p:nvSpPr>
        <p:spPr>
          <a:xfrm>
            <a:off x="2745105" y="8206745"/>
            <a:ext cx="34701480" cy="13693138"/>
          </a:xfrm>
        </p:spPr>
        <p:txBody>
          <a:bodyPr anchor="b"/>
          <a:lstStyle>
            <a:lvl1pPr>
              <a:defRPr sz="19800"/>
            </a:lvl1pPr>
          </a:lstStyle>
          <a:p>
            <a:r>
              <a:rPr lang="en-US"/>
              <a:t>Click to edit Master title style</a:t>
            </a:r>
          </a:p>
        </p:txBody>
      </p:sp>
      <p:sp>
        <p:nvSpPr>
          <p:cNvPr id="3" name="Text Placeholder 2">
            <a:extLst>
              <a:ext uri="{FF2B5EF4-FFF2-40B4-BE49-F238E27FC236}">
                <a16:creationId xmlns:a16="http://schemas.microsoft.com/office/drawing/2014/main" id="{B25248B8-68D7-4081-B47C-3DE23D9D0B24}"/>
              </a:ext>
            </a:extLst>
          </p:cNvPr>
          <p:cNvSpPr>
            <a:spLocks noGrp="1"/>
          </p:cNvSpPr>
          <p:nvPr>
            <p:ph type="body" idx="1"/>
          </p:nvPr>
        </p:nvSpPr>
        <p:spPr>
          <a:xfrm>
            <a:off x="2745105" y="22029425"/>
            <a:ext cx="34701480" cy="7200898"/>
          </a:xfrm>
        </p:spPr>
        <p:txBody>
          <a:bodyPr/>
          <a:lstStyle>
            <a:lvl1pPr marL="0" indent="0">
              <a:buNone/>
              <a:defRPr sz="7920">
                <a:solidFill>
                  <a:schemeClr val="tx1">
                    <a:tint val="75000"/>
                  </a:schemeClr>
                </a:solidFill>
              </a:defRPr>
            </a:lvl1pPr>
            <a:lvl2pPr marL="1508760" indent="0">
              <a:buNone/>
              <a:defRPr sz="6600">
                <a:solidFill>
                  <a:schemeClr val="tx1">
                    <a:tint val="75000"/>
                  </a:schemeClr>
                </a:solidFill>
              </a:defRPr>
            </a:lvl2pPr>
            <a:lvl3pPr marL="3017520" indent="0">
              <a:buNone/>
              <a:defRPr sz="5940">
                <a:solidFill>
                  <a:schemeClr val="tx1">
                    <a:tint val="75000"/>
                  </a:schemeClr>
                </a:solidFill>
              </a:defRPr>
            </a:lvl3pPr>
            <a:lvl4pPr marL="4526280" indent="0">
              <a:buNone/>
              <a:defRPr sz="5280">
                <a:solidFill>
                  <a:schemeClr val="tx1">
                    <a:tint val="75000"/>
                  </a:schemeClr>
                </a:solidFill>
              </a:defRPr>
            </a:lvl4pPr>
            <a:lvl5pPr marL="6035040" indent="0">
              <a:buNone/>
              <a:defRPr sz="5280">
                <a:solidFill>
                  <a:schemeClr val="tx1">
                    <a:tint val="75000"/>
                  </a:schemeClr>
                </a:solidFill>
              </a:defRPr>
            </a:lvl5pPr>
            <a:lvl6pPr marL="7543800" indent="0">
              <a:buNone/>
              <a:defRPr sz="5280">
                <a:solidFill>
                  <a:schemeClr val="tx1">
                    <a:tint val="75000"/>
                  </a:schemeClr>
                </a:solidFill>
              </a:defRPr>
            </a:lvl6pPr>
            <a:lvl7pPr marL="9052560" indent="0">
              <a:buNone/>
              <a:defRPr sz="5280">
                <a:solidFill>
                  <a:schemeClr val="tx1">
                    <a:tint val="75000"/>
                  </a:schemeClr>
                </a:solidFill>
              </a:defRPr>
            </a:lvl7pPr>
            <a:lvl8pPr marL="10561320" indent="0">
              <a:buNone/>
              <a:defRPr sz="5280">
                <a:solidFill>
                  <a:schemeClr val="tx1">
                    <a:tint val="75000"/>
                  </a:schemeClr>
                </a:solidFill>
              </a:defRPr>
            </a:lvl8pPr>
            <a:lvl9pPr marL="12070080" indent="0">
              <a:buNone/>
              <a:defRPr sz="528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9B8630-0EB2-4E4A-85E4-1B1EFB1D7EA5}"/>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5" name="Footer Placeholder 4">
            <a:extLst>
              <a:ext uri="{FF2B5EF4-FFF2-40B4-BE49-F238E27FC236}">
                <a16:creationId xmlns:a16="http://schemas.microsoft.com/office/drawing/2014/main" id="{A591E0F6-B1AD-42C6-AEDA-C58687FDEE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7A2F27-C597-4BB0-9819-85ED8FDC654E}"/>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743317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54710-2BE9-4F86-BF9C-F88EEBB8A97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6744181-E2AA-42E5-98C8-10D1678766DA}"/>
              </a:ext>
            </a:extLst>
          </p:cNvPr>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CD76DEB-2159-4749-99ED-22B8FB3AB3EC}"/>
              </a:ext>
            </a:extLst>
          </p:cNvPr>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8A25F2-5732-4197-AC2E-01967ACA2533}"/>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6" name="Footer Placeholder 5">
            <a:extLst>
              <a:ext uri="{FF2B5EF4-FFF2-40B4-BE49-F238E27FC236}">
                <a16:creationId xmlns:a16="http://schemas.microsoft.com/office/drawing/2014/main" id="{299860A8-3189-4D2F-B04C-A0F919378D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A39299-A079-4B91-B365-C7E49DC86F6B}"/>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28877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15AC6-758D-4B4B-9828-6C1D20633CFF}"/>
              </a:ext>
            </a:extLst>
          </p:cNvPr>
          <p:cNvSpPr>
            <a:spLocks noGrp="1"/>
          </p:cNvSpPr>
          <p:nvPr>
            <p:ph type="title"/>
          </p:nvPr>
        </p:nvSpPr>
        <p:spPr>
          <a:xfrm>
            <a:off x="2771300" y="1752603"/>
            <a:ext cx="34701480" cy="63627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1A5D5FB2-BC1E-42E9-B652-8291B4F4C779}"/>
              </a:ext>
            </a:extLst>
          </p:cNvPr>
          <p:cNvSpPr>
            <a:spLocks noGrp="1"/>
          </p:cNvSpPr>
          <p:nvPr>
            <p:ph type="body" idx="1"/>
          </p:nvPr>
        </p:nvSpPr>
        <p:spPr>
          <a:xfrm>
            <a:off x="2771302" y="8069582"/>
            <a:ext cx="17020697" cy="3954778"/>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Click to edit Master text styles</a:t>
            </a:r>
          </a:p>
        </p:txBody>
      </p:sp>
      <p:sp>
        <p:nvSpPr>
          <p:cNvPr id="4" name="Content Placeholder 3">
            <a:extLst>
              <a:ext uri="{FF2B5EF4-FFF2-40B4-BE49-F238E27FC236}">
                <a16:creationId xmlns:a16="http://schemas.microsoft.com/office/drawing/2014/main" id="{86BDC00C-9190-48EF-970D-CB5280D01199}"/>
              </a:ext>
            </a:extLst>
          </p:cNvPr>
          <p:cNvSpPr>
            <a:spLocks noGrp="1"/>
          </p:cNvSpPr>
          <p:nvPr>
            <p:ph sz="half" idx="2"/>
          </p:nvPr>
        </p:nvSpPr>
        <p:spPr>
          <a:xfrm>
            <a:off x="2771302" y="12024360"/>
            <a:ext cx="1702069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137AAAB-5672-45ED-9561-1138673013AB}"/>
              </a:ext>
            </a:extLst>
          </p:cNvPr>
          <p:cNvSpPr>
            <a:spLocks noGrp="1"/>
          </p:cNvSpPr>
          <p:nvPr>
            <p:ph type="body" sz="quarter" idx="3"/>
          </p:nvPr>
        </p:nvSpPr>
        <p:spPr>
          <a:xfrm>
            <a:off x="20368260" y="8069582"/>
            <a:ext cx="17104520" cy="3954778"/>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Click to edit Master text styles</a:t>
            </a:r>
          </a:p>
        </p:txBody>
      </p:sp>
      <p:sp>
        <p:nvSpPr>
          <p:cNvPr id="6" name="Content Placeholder 5">
            <a:extLst>
              <a:ext uri="{FF2B5EF4-FFF2-40B4-BE49-F238E27FC236}">
                <a16:creationId xmlns:a16="http://schemas.microsoft.com/office/drawing/2014/main" id="{7D8B7A05-8F71-4001-8700-BA0F122A8B38}"/>
              </a:ext>
            </a:extLst>
          </p:cNvPr>
          <p:cNvSpPr>
            <a:spLocks noGrp="1"/>
          </p:cNvSpPr>
          <p:nvPr>
            <p:ph sz="quarter" idx="4"/>
          </p:nvPr>
        </p:nvSpPr>
        <p:spPr>
          <a:xfrm>
            <a:off x="20368260"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3857353-3A8B-478C-8747-DFD984022121}"/>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8" name="Footer Placeholder 7">
            <a:extLst>
              <a:ext uri="{FF2B5EF4-FFF2-40B4-BE49-F238E27FC236}">
                <a16:creationId xmlns:a16="http://schemas.microsoft.com/office/drawing/2014/main" id="{348719C6-575E-4F7C-9CE7-21DAAFCD6AF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256AE65-EBE6-49C3-9D02-9CB39511BEB9}"/>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32179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319F8-7050-498F-8F72-F6EBFA7DFA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61D0623-846C-43E9-A6DB-EEF709108DD5}"/>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4" name="Footer Placeholder 3">
            <a:extLst>
              <a:ext uri="{FF2B5EF4-FFF2-40B4-BE49-F238E27FC236}">
                <a16:creationId xmlns:a16="http://schemas.microsoft.com/office/drawing/2014/main" id="{5EE7C86F-D763-406E-A908-518DFFF6676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A8BFF84-745B-42B7-8266-48782421E3D5}"/>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89243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9BE4F4-990D-45BA-B8D3-174C3B444284}"/>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3" name="Footer Placeholder 2">
            <a:extLst>
              <a:ext uri="{FF2B5EF4-FFF2-40B4-BE49-F238E27FC236}">
                <a16:creationId xmlns:a16="http://schemas.microsoft.com/office/drawing/2014/main" id="{B1842B1B-4544-4E3A-ACB0-D72E9C00A06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B7A8427-E4B7-49B6-9B77-D72D0BB8E16F}"/>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18285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1A51E-D2C1-4EF1-96CE-3FEB6E2A9E4A}"/>
              </a:ext>
            </a:extLst>
          </p:cNvPr>
          <p:cNvSpPr>
            <a:spLocks noGrp="1"/>
          </p:cNvSpPr>
          <p:nvPr>
            <p:ph type="title"/>
          </p:nvPr>
        </p:nvSpPr>
        <p:spPr>
          <a:xfrm>
            <a:off x="2771302" y="2194560"/>
            <a:ext cx="12976382" cy="7680960"/>
          </a:xfrm>
        </p:spPr>
        <p:txBody>
          <a:bodyPr anchor="b"/>
          <a:lstStyle>
            <a:lvl1pPr>
              <a:defRPr sz="10560"/>
            </a:lvl1pPr>
          </a:lstStyle>
          <a:p>
            <a:r>
              <a:rPr lang="en-US"/>
              <a:t>Click to edit Master title style</a:t>
            </a:r>
          </a:p>
        </p:txBody>
      </p:sp>
      <p:sp>
        <p:nvSpPr>
          <p:cNvPr id="3" name="Content Placeholder 2">
            <a:extLst>
              <a:ext uri="{FF2B5EF4-FFF2-40B4-BE49-F238E27FC236}">
                <a16:creationId xmlns:a16="http://schemas.microsoft.com/office/drawing/2014/main" id="{88D7CD92-97EE-4E94-8DC5-21AE07AF3418}"/>
              </a:ext>
            </a:extLst>
          </p:cNvPr>
          <p:cNvSpPr>
            <a:spLocks noGrp="1"/>
          </p:cNvSpPr>
          <p:nvPr>
            <p:ph idx="1"/>
          </p:nvPr>
        </p:nvSpPr>
        <p:spPr>
          <a:xfrm>
            <a:off x="17104520" y="4739642"/>
            <a:ext cx="20368260" cy="23393400"/>
          </a:xfrm>
        </p:spPr>
        <p:txBody>
          <a:bodyPr/>
          <a:lstStyle>
            <a:lvl1pPr>
              <a:defRPr sz="10560"/>
            </a:lvl1pPr>
            <a:lvl2pPr>
              <a:defRPr sz="9240"/>
            </a:lvl2pPr>
            <a:lvl3pPr>
              <a:defRPr sz="7920"/>
            </a:lvl3pPr>
            <a:lvl4pPr>
              <a:defRPr sz="6600"/>
            </a:lvl4pPr>
            <a:lvl5pPr>
              <a:defRPr sz="6600"/>
            </a:lvl5pPr>
            <a:lvl6pPr>
              <a:defRPr sz="6600"/>
            </a:lvl6pPr>
            <a:lvl7pPr>
              <a:defRPr sz="6600"/>
            </a:lvl7pPr>
            <a:lvl8pPr>
              <a:defRPr sz="6600"/>
            </a:lvl8pPr>
            <a:lvl9pPr>
              <a:defRPr sz="6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81AC4D7-D717-478B-936E-98E57648C07D}"/>
              </a:ext>
            </a:extLst>
          </p:cNvPr>
          <p:cNvSpPr>
            <a:spLocks noGrp="1"/>
          </p:cNvSpPr>
          <p:nvPr>
            <p:ph type="body" sz="half" idx="2"/>
          </p:nvPr>
        </p:nvSpPr>
        <p:spPr>
          <a:xfrm>
            <a:off x="2771302" y="9875520"/>
            <a:ext cx="12976382" cy="18295622"/>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Click to edit Master text styles</a:t>
            </a:r>
          </a:p>
        </p:txBody>
      </p:sp>
      <p:sp>
        <p:nvSpPr>
          <p:cNvPr id="5" name="Date Placeholder 4">
            <a:extLst>
              <a:ext uri="{FF2B5EF4-FFF2-40B4-BE49-F238E27FC236}">
                <a16:creationId xmlns:a16="http://schemas.microsoft.com/office/drawing/2014/main" id="{7111540E-A4D3-4C99-8852-FC295479DCF4}"/>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6" name="Footer Placeholder 5">
            <a:extLst>
              <a:ext uri="{FF2B5EF4-FFF2-40B4-BE49-F238E27FC236}">
                <a16:creationId xmlns:a16="http://schemas.microsoft.com/office/drawing/2014/main" id="{EEB64D87-3131-4D95-B054-3E1C018206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72FBDD-8A88-46E3-9A4F-401A63854276}"/>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677408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6C9AD-8AF3-41BF-9859-B2EB04EACCB9}"/>
              </a:ext>
            </a:extLst>
          </p:cNvPr>
          <p:cNvSpPr>
            <a:spLocks noGrp="1"/>
          </p:cNvSpPr>
          <p:nvPr>
            <p:ph type="title"/>
          </p:nvPr>
        </p:nvSpPr>
        <p:spPr>
          <a:xfrm>
            <a:off x="2771302" y="2194560"/>
            <a:ext cx="12976382" cy="7680960"/>
          </a:xfrm>
        </p:spPr>
        <p:txBody>
          <a:bodyPr anchor="b"/>
          <a:lstStyle>
            <a:lvl1pPr>
              <a:defRPr sz="10560"/>
            </a:lvl1pPr>
          </a:lstStyle>
          <a:p>
            <a:r>
              <a:rPr lang="en-US"/>
              <a:t>Click to edit Master title style</a:t>
            </a:r>
          </a:p>
        </p:txBody>
      </p:sp>
      <p:sp>
        <p:nvSpPr>
          <p:cNvPr id="3" name="Picture Placeholder 2">
            <a:extLst>
              <a:ext uri="{FF2B5EF4-FFF2-40B4-BE49-F238E27FC236}">
                <a16:creationId xmlns:a16="http://schemas.microsoft.com/office/drawing/2014/main" id="{CDF84631-ED25-41E1-A79E-25C941BC817F}"/>
              </a:ext>
            </a:extLst>
          </p:cNvPr>
          <p:cNvSpPr>
            <a:spLocks noGrp="1"/>
          </p:cNvSpPr>
          <p:nvPr>
            <p:ph type="pic" idx="1"/>
          </p:nvPr>
        </p:nvSpPr>
        <p:spPr>
          <a:xfrm>
            <a:off x="17104520" y="4739642"/>
            <a:ext cx="20368260" cy="23393400"/>
          </a:xfrm>
        </p:spPr>
        <p:txBody>
          <a:bodyPr/>
          <a:lstStyle>
            <a:lvl1pPr marL="0" indent="0">
              <a:buNone/>
              <a:defRPr sz="10560"/>
            </a:lvl1pPr>
            <a:lvl2pPr marL="1508760" indent="0">
              <a:buNone/>
              <a:defRPr sz="9240"/>
            </a:lvl2pPr>
            <a:lvl3pPr marL="3017520" indent="0">
              <a:buNone/>
              <a:defRPr sz="7920"/>
            </a:lvl3pPr>
            <a:lvl4pPr marL="4526280" indent="0">
              <a:buNone/>
              <a:defRPr sz="6600"/>
            </a:lvl4pPr>
            <a:lvl5pPr marL="6035040" indent="0">
              <a:buNone/>
              <a:defRPr sz="6600"/>
            </a:lvl5pPr>
            <a:lvl6pPr marL="7543800" indent="0">
              <a:buNone/>
              <a:defRPr sz="6600"/>
            </a:lvl6pPr>
            <a:lvl7pPr marL="9052560" indent="0">
              <a:buNone/>
              <a:defRPr sz="6600"/>
            </a:lvl7pPr>
            <a:lvl8pPr marL="10561320" indent="0">
              <a:buNone/>
              <a:defRPr sz="6600"/>
            </a:lvl8pPr>
            <a:lvl9pPr marL="12070080" indent="0">
              <a:buNone/>
              <a:defRPr sz="6600"/>
            </a:lvl9pPr>
          </a:lstStyle>
          <a:p>
            <a:endParaRPr lang="en-US"/>
          </a:p>
        </p:txBody>
      </p:sp>
      <p:sp>
        <p:nvSpPr>
          <p:cNvPr id="4" name="Text Placeholder 3">
            <a:extLst>
              <a:ext uri="{FF2B5EF4-FFF2-40B4-BE49-F238E27FC236}">
                <a16:creationId xmlns:a16="http://schemas.microsoft.com/office/drawing/2014/main" id="{08404EF9-752E-47B3-AF6B-2E5D6A27FFC3}"/>
              </a:ext>
            </a:extLst>
          </p:cNvPr>
          <p:cNvSpPr>
            <a:spLocks noGrp="1"/>
          </p:cNvSpPr>
          <p:nvPr>
            <p:ph type="body" sz="half" idx="2"/>
          </p:nvPr>
        </p:nvSpPr>
        <p:spPr>
          <a:xfrm>
            <a:off x="2771302" y="9875520"/>
            <a:ext cx="12976382" cy="18295622"/>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Click to edit Master text styles</a:t>
            </a:r>
          </a:p>
        </p:txBody>
      </p:sp>
      <p:sp>
        <p:nvSpPr>
          <p:cNvPr id="5" name="Date Placeholder 4">
            <a:extLst>
              <a:ext uri="{FF2B5EF4-FFF2-40B4-BE49-F238E27FC236}">
                <a16:creationId xmlns:a16="http://schemas.microsoft.com/office/drawing/2014/main" id="{ACAC55DD-F136-40F6-9B65-D88A5C34FF16}"/>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6" name="Footer Placeholder 5">
            <a:extLst>
              <a:ext uri="{FF2B5EF4-FFF2-40B4-BE49-F238E27FC236}">
                <a16:creationId xmlns:a16="http://schemas.microsoft.com/office/drawing/2014/main" id="{89F583BC-6719-46DE-8593-6311D69E7E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D62DDE-C26F-47EF-8DD4-6A276AD8D130}"/>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287061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606AC-292E-4F77-B4EC-D609D2812B8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12EC3CF-F9B0-4371-8B3B-443F66753F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D6EF975-02A6-4D74-A8E4-C808A66DEFCB}"/>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5" name="Footer Placeholder 4">
            <a:extLst>
              <a:ext uri="{FF2B5EF4-FFF2-40B4-BE49-F238E27FC236}">
                <a16:creationId xmlns:a16="http://schemas.microsoft.com/office/drawing/2014/main" id="{6C1352D0-97BA-4669-A914-C92A9101D5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3E217F-9B51-459E-8D6C-7B5C1AEA58CC}"/>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934006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A8FBFA-AAC5-45FC-B01D-27C6C6B3E5E7}"/>
              </a:ext>
            </a:extLst>
          </p:cNvPr>
          <p:cNvSpPr>
            <a:spLocks noGrp="1"/>
          </p:cNvSpPr>
          <p:nvPr>
            <p:ph type="title" orient="vert"/>
          </p:nvPr>
        </p:nvSpPr>
        <p:spPr>
          <a:xfrm>
            <a:off x="28792170" y="1752600"/>
            <a:ext cx="8675370" cy="2789682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680340-A8E5-47C3-8995-86121CB10B92}"/>
              </a:ext>
            </a:extLst>
          </p:cNvPr>
          <p:cNvSpPr>
            <a:spLocks noGrp="1"/>
          </p:cNvSpPr>
          <p:nvPr>
            <p:ph type="body" orient="vert" idx="1"/>
          </p:nvPr>
        </p:nvSpPr>
        <p:spPr>
          <a:xfrm>
            <a:off x="2766060"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26A49B-61E1-45ED-ACA6-3DC1E7AC648E}"/>
              </a:ext>
            </a:extLst>
          </p:cNvPr>
          <p:cNvSpPr>
            <a:spLocks noGrp="1"/>
          </p:cNvSpPr>
          <p:nvPr>
            <p:ph type="dt" sz="half" idx="10"/>
          </p:nvPr>
        </p:nvSpPr>
        <p:spPr/>
        <p:txBody>
          <a:bodyPr/>
          <a:lstStyle/>
          <a:p>
            <a:fld id="{08E81BC7-D5A5-445F-BF4D-797F02B50EB4}" type="datetimeFigureOut">
              <a:rPr lang="en-US" smtClean="0"/>
              <a:t>3/28/2019</a:t>
            </a:fld>
            <a:endParaRPr lang="en-US"/>
          </a:p>
        </p:txBody>
      </p:sp>
      <p:sp>
        <p:nvSpPr>
          <p:cNvPr id="5" name="Footer Placeholder 4">
            <a:extLst>
              <a:ext uri="{FF2B5EF4-FFF2-40B4-BE49-F238E27FC236}">
                <a16:creationId xmlns:a16="http://schemas.microsoft.com/office/drawing/2014/main" id="{D4EAB03D-0865-4B8A-8AFE-7DF3944007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1D0272-E7F5-4534-91BB-9F2970EF2C4F}"/>
              </a:ext>
            </a:extLst>
          </p:cNvPr>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33281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D4D432-1F22-4666-BD0C-3C21BE119C47}"/>
              </a:ext>
            </a:extLst>
          </p:cNvPr>
          <p:cNvSpPr>
            <a:spLocks noGrp="1"/>
          </p:cNvSpPr>
          <p:nvPr>
            <p:ph type="title"/>
          </p:nvPr>
        </p:nvSpPr>
        <p:spPr>
          <a:xfrm>
            <a:off x="2766060" y="1752603"/>
            <a:ext cx="3470148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353D64C-0F4B-432A-89D3-120482E95E1C}"/>
              </a:ext>
            </a:extLst>
          </p:cNvPr>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5D3DA9-9549-4E2A-B1B0-050791F0E15D}"/>
              </a:ext>
            </a:extLst>
          </p:cNvPr>
          <p:cNvSpPr>
            <a:spLocks noGrp="1"/>
          </p:cNvSpPr>
          <p:nvPr>
            <p:ph type="dt" sz="half" idx="2"/>
          </p:nvPr>
        </p:nvSpPr>
        <p:spPr>
          <a:xfrm>
            <a:off x="2766060" y="30510482"/>
            <a:ext cx="9052560" cy="1752600"/>
          </a:xfrm>
          <a:prstGeom prst="rect">
            <a:avLst/>
          </a:prstGeom>
        </p:spPr>
        <p:txBody>
          <a:bodyPr vert="horz" lIns="91440" tIns="45720" rIns="91440" bIns="45720" rtlCol="0" anchor="ctr"/>
          <a:lstStyle>
            <a:lvl1pPr algn="l">
              <a:defRPr sz="3960">
                <a:solidFill>
                  <a:schemeClr val="tx1">
                    <a:tint val="75000"/>
                  </a:schemeClr>
                </a:solidFill>
              </a:defRPr>
            </a:lvl1pPr>
          </a:lstStyle>
          <a:p>
            <a:fld id="{08E81BC7-D5A5-445F-BF4D-797F02B50EB4}" type="datetimeFigureOut">
              <a:rPr lang="en-US" smtClean="0"/>
              <a:t>3/28/2019</a:t>
            </a:fld>
            <a:endParaRPr lang="en-US"/>
          </a:p>
        </p:txBody>
      </p:sp>
      <p:sp>
        <p:nvSpPr>
          <p:cNvPr id="5" name="Footer Placeholder 4">
            <a:extLst>
              <a:ext uri="{FF2B5EF4-FFF2-40B4-BE49-F238E27FC236}">
                <a16:creationId xmlns:a16="http://schemas.microsoft.com/office/drawing/2014/main" id="{E870E68B-1C40-4303-8783-763235C9CC0D}"/>
              </a:ext>
            </a:extLst>
          </p:cNvPr>
          <p:cNvSpPr>
            <a:spLocks noGrp="1"/>
          </p:cNvSpPr>
          <p:nvPr>
            <p:ph type="ftr" sz="quarter" idx="3"/>
          </p:nvPr>
        </p:nvSpPr>
        <p:spPr>
          <a:xfrm>
            <a:off x="13327380" y="30510482"/>
            <a:ext cx="13578840" cy="1752600"/>
          </a:xfrm>
          <a:prstGeom prst="rect">
            <a:avLst/>
          </a:prstGeom>
        </p:spPr>
        <p:txBody>
          <a:bodyPr vert="horz" lIns="91440" tIns="45720" rIns="91440" bIns="45720" rtlCol="0" anchor="ctr"/>
          <a:lstStyle>
            <a:lvl1pPr algn="ctr">
              <a:defRPr sz="396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0462BC6-0431-4B6B-8EB7-A63D6F3A5579}"/>
              </a:ext>
            </a:extLst>
          </p:cNvPr>
          <p:cNvSpPr>
            <a:spLocks noGrp="1"/>
          </p:cNvSpPr>
          <p:nvPr>
            <p:ph type="sldNum" sz="quarter" idx="4"/>
          </p:nvPr>
        </p:nvSpPr>
        <p:spPr>
          <a:xfrm>
            <a:off x="28414980" y="30510482"/>
            <a:ext cx="905256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3258023924"/>
      </p:ext>
    </p:extLst>
  </p:cSld>
  <p:clrMap bg1="lt1" tx1="dk1" bg2="lt2" tx2="dk2" accent1="accent1" accent2="accent2" accent3="accent3" accent4="accent4" accent5="accent5" accent6="accent6" hlink="hlink" folHlink="folHlink"/>
  <p:sldLayoutIdLst>
    <p:sldLayoutId id="2147484715" r:id="rId1"/>
    <p:sldLayoutId id="2147484716" r:id="rId2"/>
    <p:sldLayoutId id="2147484717" r:id="rId3"/>
    <p:sldLayoutId id="2147484718" r:id="rId4"/>
    <p:sldLayoutId id="2147484719" r:id="rId5"/>
    <p:sldLayoutId id="2147484720" r:id="rId6"/>
    <p:sldLayoutId id="2147484721" r:id="rId7"/>
    <p:sldLayoutId id="2147484722" r:id="rId8"/>
    <p:sldLayoutId id="2147484723" r:id="rId9"/>
    <p:sldLayoutId id="2147484724" r:id="rId10"/>
    <p:sldLayoutId id="2147484725" r:id="rId11"/>
  </p:sldLayoutIdLst>
  <p:txStyles>
    <p:titleStyle>
      <a:lvl1pPr algn="l" defTabSz="3017520" rtl="0" eaLnBrk="1" latinLnBrk="0" hangingPunct="1">
        <a:lnSpc>
          <a:spcPct val="90000"/>
        </a:lnSpc>
        <a:spcBef>
          <a:spcPct val="0"/>
        </a:spcBef>
        <a:buNone/>
        <a:defRPr sz="14520" kern="1200">
          <a:solidFill>
            <a:schemeClr val="tx1"/>
          </a:solidFill>
          <a:latin typeface="+mj-lt"/>
          <a:ea typeface="+mj-ea"/>
          <a:cs typeface="+mj-cs"/>
        </a:defRPr>
      </a:lvl1pPr>
    </p:titleStyle>
    <p:bodyStyle>
      <a:lvl1pPr marL="754380" indent="-754380" algn="l" defTabSz="3017520" rtl="0" eaLnBrk="1" latinLnBrk="0" hangingPunct="1">
        <a:lnSpc>
          <a:spcPct val="90000"/>
        </a:lnSpc>
        <a:spcBef>
          <a:spcPts val="3300"/>
        </a:spcBef>
        <a:buFont typeface="Arial" panose="020B0604020202020204" pitchFamily="34" charset="0"/>
        <a:buChar char="•"/>
        <a:defRPr sz="9240" kern="1200">
          <a:solidFill>
            <a:schemeClr val="tx1"/>
          </a:solidFill>
          <a:latin typeface="+mn-lt"/>
          <a:ea typeface="+mn-ea"/>
          <a:cs typeface="+mn-cs"/>
        </a:defRPr>
      </a:lvl1pPr>
      <a:lvl2pPr marL="2263140" indent="-754380" algn="l" defTabSz="3017520" rtl="0" eaLnBrk="1" latinLnBrk="0" hangingPunct="1">
        <a:lnSpc>
          <a:spcPct val="90000"/>
        </a:lnSpc>
        <a:spcBef>
          <a:spcPts val="1650"/>
        </a:spcBef>
        <a:buFont typeface="Arial" panose="020B0604020202020204" pitchFamily="34" charset="0"/>
        <a:buChar char="•"/>
        <a:defRPr sz="7920" kern="1200">
          <a:solidFill>
            <a:schemeClr val="tx1"/>
          </a:solidFill>
          <a:latin typeface="+mn-lt"/>
          <a:ea typeface="+mn-ea"/>
          <a:cs typeface="+mn-cs"/>
        </a:defRPr>
      </a:lvl2pPr>
      <a:lvl3pPr marL="3771900" indent="-754380" algn="l" defTabSz="3017520" rtl="0" eaLnBrk="1" latinLnBrk="0" hangingPunct="1">
        <a:lnSpc>
          <a:spcPct val="90000"/>
        </a:lnSpc>
        <a:spcBef>
          <a:spcPts val="1650"/>
        </a:spcBef>
        <a:buFont typeface="Arial" panose="020B0604020202020204" pitchFamily="34" charset="0"/>
        <a:buChar char="•"/>
        <a:defRPr sz="6600" kern="1200">
          <a:solidFill>
            <a:schemeClr val="tx1"/>
          </a:solidFill>
          <a:latin typeface="+mn-lt"/>
          <a:ea typeface="+mn-ea"/>
          <a:cs typeface="+mn-cs"/>
        </a:defRPr>
      </a:lvl3pPr>
      <a:lvl4pPr marL="52806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4pPr>
      <a:lvl5pPr marL="678942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5pPr>
      <a:lvl6pPr marL="829818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6pPr>
      <a:lvl7pPr marL="980694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7pPr>
      <a:lvl8pPr marL="1131570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8pPr>
      <a:lvl9pPr marL="128244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9pPr>
    </p:bodyStyle>
    <p:otherStyle>
      <a:defPPr>
        <a:defRPr lang="en-US"/>
      </a:defPPr>
      <a:lvl1pPr marL="0" algn="l" defTabSz="3017520" rtl="0" eaLnBrk="1" latinLnBrk="0" hangingPunct="1">
        <a:defRPr sz="5940" kern="1200">
          <a:solidFill>
            <a:schemeClr val="tx1"/>
          </a:solidFill>
          <a:latin typeface="+mn-lt"/>
          <a:ea typeface="+mn-ea"/>
          <a:cs typeface="+mn-cs"/>
        </a:defRPr>
      </a:lvl1pPr>
      <a:lvl2pPr marL="1508760" algn="l" defTabSz="3017520" rtl="0" eaLnBrk="1" latinLnBrk="0" hangingPunct="1">
        <a:defRPr sz="5940" kern="1200">
          <a:solidFill>
            <a:schemeClr val="tx1"/>
          </a:solidFill>
          <a:latin typeface="+mn-lt"/>
          <a:ea typeface="+mn-ea"/>
          <a:cs typeface="+mn-cs"/>
        </a:defRPr>
      </a:lvl2pPr>
      <a:lvl3pPr marL="3017520" algn="l" defTabSz="3017520" rtl="0" eaLnBrk="1" latinLnBrk="0" hangingPunct="1">
        <a:defRPr sz="5940" kern="1200">
          <a:solidFill>
            <a:schemeClr val="tx1"/>
          </a:solidFill>
          <a:latin typeface="+mn-lt"/>
          <a:ea typeface="+mn-ea"/>
          <a:cs typeface="+mn-cs"/>
        </a:defRPr>
      </a:lvl3pPr>
      <a:lvl4pPr marL="4526280" algn="l" defTabSz="3017520" rtl="0" eaLnBrk="1" latinLnBrk="0" hangingPunct="1">
        <a:defRPr sz="5940" kern="1200">
          <a:solidFill>
            <a:schemeClr val="tx1"/>
          </a:solidFill>
          <a:latin typeface="+mn-lt"/>
          <a:ea typeface="+mn-ea"/>
          <a:cs typeface="+mn-cs"/>
        </a:defRPr>
      </a:lvl4pPr>
      <a:lvl5pPr marL="6035040" algn="l" defTabSz="3017520" rtl="0" eaLnBrk="1" latinLnBrk="0" hangingPunct="1">
        <a:defRPr sz="5940" kern="1200">
          <a:solidFill>
            <a:schemeClr val="tx1"/>
          </a:solidFill>
          <a:latin typeface="+mn-lt"/>
          <a:ea typeface="+mn-ea"/>
          <a:cs typeface="+mn-cs"/>
        </a:defRPr>
      </a:lvl5pPr>
      <a:lvl6pPr marL="7543800" algn="l" defTabSz="3017520" rtl="0" eaLnBrk="1" latinLnBrk="0" hangingPunct="1">
        <a:defRPr sz="5940" kern="1200">
          <a:solidFill>
            <a:schemeClr val="tx1"/>
          </a:solidFill>
          <a:latin typeface="+mn-lt"/>
          <a:ea typeface="+mn-ea"/>
          <a:cs typeface="+mn-cs"/>
        </a:defRPr>
      </a:lvl6pPr>
      <a:lvl7pPr marL="9052560" algn="l" defTabSz="3017520" rtl="0" eaLnBrk="1" latinLnBrk="0" hangingPunct="1">
        <a:defRPr sz="5940" kern="1200">
          <a:solidFill>
            <a:schemeClr val="tx1"/>
          </a:solidFill>
          <a:latin typeface="+mn-lt"/>
          <a:ea typeface="+mn-ea"/>
          <a:cs typeface="+mn-cs"/>
        </a:defRPr>
      </a:lvl7pPr>
      <a:lvl8pPr marL="10561320" algn="l" defTabSz="3017520" rtl="0" eaLnBrk="1" latinLnBrk="0" hangingPunct="1">
        <a:defRPr sz="5940" kern="1200">
          <a:solidFill>
            <a:schemeClr val="tx1"/>
          </a:solidFill>
          <a:latin typeface="+mn-lt"/>
          <a:ea typeface="+mn-ea"/>
          <a:cs typeface="+mn-cs"/>
        </a:defRPr>
      </a:lvl8pPr>
      <a:lvl9pPr marL="12070080" algn="l" defTabSz="3017520" rtl="0" eaLnBrk="1" latinLnBrk="0" hangingPunct="1">
        <a:defRPr sz="59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emf"/><Relationship Id="rId13" Type="http://schemas.openxmlformats.org/officeDocument/2006/relationships/image" Target="../media/image7.png"/><Relationship Id="rId18" Type="http://schemas.openxmlformats.org/officeDocument/2006/relationships/image" Target="../media/image12.png"/><Relationship Id="rId26" Type="http://schemas.openxmlformats.org/officeDocument/2006/relationships/image" Target="../media/image20.png"/><Relationship Id="rId3" Type="http://schemas.openxmlformats.org/officeDocument/2006/relationships/hyperlink" Target="http://dx.doi.org/10.7554/eLife.05142" TargetMode="External"/><Relationship Id="rId21" Type="http://schemas.openxmlformats.org/officeDocument/2006/relationships/image" Target="../media/image15.png"/><Relationship Id="rId7" Type="http://schemas.openxmlformats.org/officeDocument/2006/relationships/oleObject" Target="../embeddings/oleObject1.bin"/><Relationship Id="rId12" Type="http://schemas.openxmlformats.org/officeDocument/2006/relationships/image" Target="../media/image6.jpeg"/><Relationship Id="rId17" Type="http://schemas.openxmlformats.org/officeDocument/2006/relationships/image" Target="../media/image11.emf"/><Relationship Id="rId25" Type="http://schemas.openxmlformats.org/officeDocument/2006/relationships/image" Target="../media/image19.png"/><Relationship Id="rId2" Type="http://schemas.openxmlformats.org/officeDocument/2006/relationships/slideLayout" Target="../slideLayouts/slideLayout1.xml"/><Relationship Id="rId16" Type="http://schemas.openxmlformats.org/officeDocument/2006/relationships/image" Target="../media/image10.png"/><Relationship Id="rId20" Type="http://schemas.openxmlformats.org/officeDocument/2006/relationships/image" Target="../media/image14.png"/><Relationship Id="rId29" Type="http://schemas.openxmlformats.org/officeDocument/2006/relationships/image" Target="../media/image23.jpg"/><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5.png"/><Relationship Id="rId24" Type="http://schemas.openxmlformats.org/officeDocument/2006/relationships/image" Target="../media/image18.png"/><Relationship Id="rId32" Type="http://schemas.openxmlformats.org/officeDocument/2006/relationships/image" Target="../media/image26.jpg"/><Relationship Id="rId5" Type="http://schemas.openxmlformats.org/officeDocument/2006/relationships/image" Target="../media/image3.png"/><Relationship Id="rId15" Type="http://schemas.openxmlformats.org/officeDocument/2006/relationships/image" Target="../media/image9.png"/><Relationship Id="rId23" Type="http://schemas.openxmlformats.org/officeDocument/2006/relationships/image" Target="../media/image17.png"/><Relationship Id="rId28" Type="http://schemas.openxmlformats.org/officeDocument/2006/relationships/image" Target="../media/image22.png"/><Relationship Id="rId10" Type="http://schemas.openxmlformats.org/officeDocument/2006/relationships/image" Target="../media/image2.emf"/><Relationship Id="rId19" Type="http://schemas.openxmlformats.org/officeDocument/2006/relationships/image" Target="../media/image13.png"/><Relationship Id="rId31" Type="http://schemas.openxmlformats.org/officeDocument/2006/relationships/image" Target="../media/image25.png"/><Relationship Id="rId4" Type="http://schemas.openxmlformats.org/officeDocument/2006/relationships/hyperlink" Target="http://creativecommons.org/licenses/by/4.0/" TargetMode="External"/><Relationship Id="rId9" Type="http://schemas.openxmlformats.org/officeDocument/2006/relationships/oleObject" Target="../embeddings/oleObject2.bin"/><Relationship Id="rId14" Type="http://schemas.openxmlformats.org/officeDocument/2006/relationships/image" Target="../media/image8.png"/><Relationship Id="rId22" Type="http://schemas.openxmlformats.org/officeDocument/2006/relationships/image" Target="../media/image16.png"/><Relationship Id="rId27" Type="http://schemas.openxmlformats.org/officeDocument/2006/relationships/image" Target="../media/image21.png"/><Relationship Id="rId30" Type="http://schemas.openxmlformats.org/officeDocument/2006/relationships/image" Target="../media/image24.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530" y="342413"/>
            <a:ext cx="39541878" cy="361889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4675" b="1" dirty="0">
                <a:solidFill>
                  <a:schemeClr val="bg1"/>
                </a:solidFill>
                <a:latin typeface="Cambria" panose="02040503050406030204" pitchFamily="18" charset="0"/>
              </a:rPr>
              <a:t>Modification and Characterization of Polyol Based Polymers for Ice Recrystallization Inhibition and Thermal Hysteresis </a:t>
            </a:r>
            <a:br>
              <a:rPr lang="en-US" sz="4675" b="1" dirty="0">
                <a:solidFill>
                  <a:schemeClr val="bg1"/>
                </a:solidFill>
                <a:latin typeface="Cambria" panose="02040503050406030204" pitchFamily="18" charset="0"/>
              </a:rPr>
            </a:br>
            <a:r>
              <a:rPr lang="en-US" sz="4675" b="1" dirty="0">
                <a:solidFill>
                  <a:schemeClr val="bg1"/>
                </a:solidFill>
                <a:latin typeface="Cambria" panose="02040503050406030204" pitchFamily="18" charset="0"/>
              </a:rPr>
              <a:t>Activity</a:t>
            </a:r>
            <a:br>
              <a:rPr lang="en-US" sz="7700" dirty="0">
                <a:solidFill>
                  <a:schemeClr val="bg1"/>
                </a:solidFill>
                <a:latin typeface="Cambria" panose="02040503050406030204" pitchFamily="18" charset="0"/>
                <a:cs typeface="Arial" panose="020B0604020202020204" pitchFamily="34" charset="0"/>
              </a:rPr>
            </a:br>
            <a:r>
              <a:rPr lang="en-US" sz="3200" u="sng" dirty="0">
                <a:solidFill>
                  <a:schemeClr val="bg1"/>
                </a:solidFill>
                <a:latin typeface="Cambria" panose="02040503050406030204" pitchFamily="18" charset="0"/>
                <a:cs typeface="Arial" panose="020B0604020202020204" pitchFamily="34" charset="0"/>
              </a:rPr>
              <a:t>Mohammad Mousazadehkasin, John </a:t>
            </a:r>
            <a:r>
              <a:rPr lang="en-US" sz="3200" u="sng" dirty="0" err="1">
                <a:solidFill>
                  <a:schemeClr val="bg1"/>
                </a:solidFill>
                <a:latin typeface="Cambria" panose="02040503050406030204" pitchFamily="18" charset="0"/>
                <a:cs typeface="Arial" panose="020B0604020202020204" pitchFamily="34" charset="0"/>
              </a:rPr>
              <a:t>Tsavalasa</a:t>
            </a:r>
            <a:r>
              <a:rPr lang="en-US" sz="3200" u="sng" dirty="0">
                <a:solidFill>
                  <a:schemeClr val="bg1"/>
                </a:solidFill>
                <a:latin typeface="Cambria" panose="02040503050406030204" pitchFamily="18" charset="0"/>
                <a:cs typeface="Arial" panose="020B0604020202020204" pitchFamily="34" charset="0"/>
              </a:rPr>
              <a:t>, Paul </a:t>
            </a:r>
            <a:r>
              <a:rPr lang="en-US" sz="3200" u="sng" dirty="0" err="1">
                <a:solidFill>
                  <a:schemeClr val="bg1"/>
                </a:solidFill>
                <a:latin typeface="Cambria" panose="02040503050406030204" pitchFamily="18" charset="0"/>
                <a:cs typeface="Arial" panose="020B0604020202020204" pitchFamily="34" charset="0"/>
              </a:rPr>
              <a:t>Bauresb</a:t>
            </a:r>
            <a:r>
              <a:rPr lang="en-US" sz="3200" u="sng" dirty="0">
                <a:solidFill>
                  <a:schemeClr val="bg1"/>
                </a:solidFill>
                <a:latin typeface="Cambria" panose="02040503050406030204" pitchFamily="18" charset="0"/>
                <a:cs typeface="Arial" panose="020B0604020202020204" pitchFamily="34" charset="0"/>
              </a:rPr>
              <a:t>, Krisztina </a:t>
            </a:r>
            <a:r>
              <a:rPr lang="en-US" sz="3200" u="sng" dirty="0" err="1">
                <a:solidFill>
                  <a:schemeClr val="bg1"/>
                </a:solidFill>
                <a:latin typeface="Cambria" panose="02040503050406030204" pitchFamily="18" charset="0"/>
                <a:cs typeface="Arial" panose="020B0604020202020204" pitchFamily="34" charset="0"/>
              </a:rPr>
              <a:t>Varga</a:t>
            </a:r>
            <a:r>
              <a:rPr lang="en-US" sz="3200" u="sng" dirty="0">
                <a:solidFill>
                  <a:schemeClr val="bg1"/>
                </a:solidFill>
                <a:latin typeface="Cambria" panose="02040503050406030204" pitchFamily="18" charset="0"/>
                <a:cs typeface="Arial" panose="020B0604020202020204" pitchFamily="34" charset="0"/>
              </a:rPr>
              <a:t>, Emily </a:t>
            </a:r>
            <a:r>
              <a:rPr lang="en-US" sz="3200" u="sng" dirty="0" err="1">
                <a:solidFill>
                  <a:schemeClr val="bg1"/>
                </a:solidFill>
                <a:latin typeface="Cambria" panose="02040503050406030204" pitchFamily="18" charset="0"/>
                <a:cs typeface="Arial" panose="020B0604020202020204" pitchFamily="34" charset="0"/>
              </a:rPr>
              <a:t>Asenath-Smithd</a:t>
            </a:r>
            <a:br>
              <a:rPr lang="en-US" sz="3200" u="sng" dirty="0">
                <a:solidFill>
                  <a:schemeClr val="bg1"/>
                </a:solidFill>
                <a:latin typeface="Cambria" panose="02040503050406030204" pitchFamily="18" charset="0"/>
                <a:cs typeface="Arial" panose="020B0604020202020204" pitchFamily="34" charset="0"/>
              </a:rPr>
            </a:br>
            <a:br>
              <a:rPr lang="en-US" sz="3200" u="sng" dirty="0">
                <a:solidFill>
                  <a:schemeClr val="bg1"/>
                </a:solidFill>
                <a:latin typeface="Cambria" panose="02040503050406030204" pitchFamily="18" charset="0"/>
                <a:cs typeface="Arial" panose="020B0604020202020204" pitchFamily="34" charset="0"/>
              </a:rPr>
            </a:br>
            <a:r>
              <a:rPr lang="en-US" sz="5134" i="1" dirty="0">
                <a:solidFill>
                  <a:schemeClr val="bg1"/>
                </a:solidFill>
                <a:latin typeface="Cambria" panose="02040503050406030204" pitchFamily="18" charset="0"/>
                <a:cs typeface="Arial" panose="020B0604020202020204" pitchFamily="34" charset="0"/>
              </a:rPr>
              <a:t>Department of chemistry, University of New Hampshire, Durham, NH 03824</a:t>
            </a:r>
            <a:endParaRPr lang="en-US" sz="8525" i="1" dirty="0">
              <a:solidFill>
                <a:schemeClr val="bg1"/>
              </a:solidFill>
              <a:latin typeface="Cambria" panose="02040503050406030204" pitchFamily="18" charset="0"/>
              <a:cs typeface="Arial" panose="020B0604020202020204" pitchFamily="34" charset="0"/>
            </a:endParaRPr>
          </a:p>
        </p:txBody>
      </p:sp>
      <p:sp>
        <p:nvSpPr>
          <p:cNvPr id="7" name="Subtitle 2"/>
          <p:cNvSpPr txBox="1">
            <a:spLocks/>
          </p:cNvSpPr>
          <p:nvPr/>
        </p:nvSpPr>
        <p:spPr>
          <a:xfrm>
            <a:off x="338799" y="14001320"/>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2. Methods</a:t>
            </a:r>
          </a:p>
        </p:txBody>
      </p:sp>
      <p:sp>
        <p:nvSpPr>
          <p:cNvPr id="9" name="Subtitle 2"/>
          <p:cNvSpPr txBox="1">
            <a:spLocks/>
          </p:cNvSpPr>
          <p:nvPr/>
        </p:nvSpPr>
        <p:spPr>
          <a:xfrm>
            <a:off x="11203731" y="4405498"/>
            <a:ext cx="9802388" cy="1516131"/>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3. Experimental </a:t>
            </a:r>
          </a:p>
        </p:txBody>
      </p:sp>
      <p:sp>
        <p:nvSpPr>
          <p:cNvPr id="13" name="Subtitle 2"/>
          <p:cNvSpPr txBox="1">
            <a:spLocks/>
          </p:cNvSpPr>
          <p:nvPr/>
        </p:nvSpPr>
        <p:spPr>
          <a:xfrm>
            <a:off x="346530" y="4424515"/>
            <a:ext cx="10005181" cy="1147865"/>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1. </a:t>
            </a:r>
            <a:r>
              <a:rPr lang="en-US" sz="4800" dirty="0">
                <a:solidFill>
                  <a:schemeClr val="bg1"/>
                </a:solidFill>
                <a:latin typeface="Cambria" panose="02040503050406030204" pitchFamily="18" charset="0"/>
              </a:rPr>
              <a:t>Introduction</a:t>
            </a:r>
          </a:p>
        </p:txBody>
      </p:sp>
      <p:sp>
        <p:nvSpPr>
          <p:cNvPr id="15" name="Subtitle 2"/>
          <p:cNvSpPr txBox="1">
            <a:spLocks/>
          </p:cNvSpPr>
          <p:nvPr/>
        </p:nvSpPr>
        <p:spPr>
          <a:xfrm>
            <a:off x="31739117" y="4423924"/>
            <a:ext cx="8072981" cy="1442885"/>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5. XRD results</a:t>
            </a:r>
          </a:p>
        </p:txBody>
      </p:sp>
      <p:sp>
        <p:nvSpPr>
          <p:cNvPr id="16" name="Subtitle 2"/>
          <p:cNvSpPr txBox="1">
            <a:spLocks/>
          </p:cNvSpPr>
          <p:nvPr/>
        </p:nvSpPr>
        <p:spPr>
          <a:xfrm>
            <a:off x="11242819" y="6067506"/>
            <a:ext cx="9754009" cy="15674179"/>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sp>
        <p:nvSpPr>
          <p:cNvPr id="17" name="Subtitle 2"/>
          <p:cNvSpPr txBox="1">
            <a:spLocks/>
          </p:cNvSpPr>
          <p:nvPr/>
        </p:nvSpPr>
        <p:spPr>
          <a:xfrm>
            <a:off x="29866306" y="21078948"/>
            <a:ext cx="10005181" cy="837062"/>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6. Conclusions</a:t>
            </a:r>
          </a:p>
        </p:txBody>
      </p:sp>
      <p:sp>
        <p:nvSpPr>
          <p:cNvPr id="19" name="Subtitle 2"/>
          <p:cNvSpPr txBox="1">
            <a:spLocks/>
          </p:cNvSpPr>
          <p:nvPr/>
        </p:nvSpPr>
        <p:spPr>
          <a:xfrm>
            <a:off x="21548464" y="6067506"/>
            <a:ext cx="9978092" cy="14820944"/>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800" dirty="0">
                <a:latin typeface="Cambria" panose="02040503050406030204" pitchFamily="18" charset="0"/>
              </a:rPr>
              <a:t> 4.1. Stepwise method used for IRI determination. In this method time and cooling rate considered at the same time in measuring freezing point. The data from different cooling rate and stepwise method shown on the DSC plots. </a:t>
            </a:r>
          </a:p>
        </p:txBody>
      </p:sp>
      <p:sp>
        <p:nvSpPr>
          <p:cNvPr id="33" name="Subtitle 2"/>
          <p:cNvSpPr txBox="1">
            <a:spLocks/>
          </p:cNvSpPr>
          <p:nvPr/>
        </p:nvSpPr>
        <p:spPr>
          <a:xfrm>
            <a:off x="11203732" y="22075990"/>
            <a:ext cx="9802388" cy="7730100"/>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sp>
        <p:nvSpPr>
          <p:cNvPr id="60" name="TextBox 59"/>
          <p:cNvSpPr txBox="1"/>
          <p:nvPr/>
        </p:nvSpPr>
        <p:spPr>
          <a:xfrm>
            <a:off x="11360223" y="6209430"/>
            <a:ext cx="10382429" cy="960513"/>
          </a:xfrm>
          <a:prstGeom prst="rect">
            <a:avLst/>
          </a:prstGeom>
          <a:noFill/>
        </p:spPr>
        <p:txBody>
          <a:bodyPr wrap="square" lIns="97785" tIns="48892" rIns="97785" bIns="48892" rtlCol="0">
            <a:spAutoFit/>
          </a:bodyPr>
          <a:lstStyle/>
          <a:p>
            <a:pPr>
              <a:spcBef>
                <a:spcPts val="0"/>
              </a:spcBef>
            </a:pPr>
            <a:r>
              <a:rPr lang="en-US" sz="2800" dirty="0">
                <a:latin typeface="Cambria" panose="02040503050406030204" pitchFamily="18" charset="0"/>
              </a:rPr>
              <a:t>Part 1. Polyvinyl alcohol and Poly isopropanol modified with Glycidol.</a:t>
            </a:r>
          </a:p>
        </p:txBody>
      </p:sp>
      <p:sp>
        <p:nvSpPr>
          <p:cNvPr id="85" name="Subtitle 2"/>
          <p:cNvSpPr txBox="1">
            <a:spLocks/>
          </p:cNvSpPr>
          <p:nvPr/>
        </p:nvSpPr>
        <p:spPr>
          <a:xfrm>
            <a:off x="30020073" y="27840634"/>
            <a:ext cx="9149734" cy="1869318"/>
          </a:xfrm>
          <a:prstGeom prst="rect">
            <a:avLst/>
          </a:prstGeom>
          <a:noFill/>
          <a:ln>
            <a:solidFill>
              <a:srgbClr val="002060"/>
            </a:solidFill>
          </a:ln>
        </p:spPr>
        <p:txBody>
          <a:bodyPr vert="horz" lIns="97785" tIns="48892" rIns="97785" bIns="48892"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14350" indent="-514350" algn="l">
              <a:spcBef>
                <a:spcPts val="0"/>
              </a:spcBef>
              <a:buAutoNum type="arabicPeriod"/>
            </a:pPr>
            <a:endParaRPr lang="en-US" sz="1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r>
              <a:rPr lang="en-US" sz="1400" dirty="0">
                <a:latin typeface="Times New Roman" panose="02020603050405020304" pitchFamily="18" charset="0"/>
                <a:cs typeface="Times New Roman" panose="02020603050405020304" pitchFamily="18" charset="0"/>
              </a:rPr>
              <a:t>A computer simulation of the spruce budworm antifreeze proteins and ice. </a:t>
            </a:r>
            <a:r>
              <a:rPr lang="en-US" sz="14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Kuiper et al. (2015)</a:t>
            </a:r>
            <a:r>
              <a:rPr lang="en-US" sz="1400"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CC BY 4.0</a:t>
            </a:r>
            <a:r>
              <a:rPr lang="en-US" sz="1400" dirty="0">
                <a:latin typeface="Times New Roman" panose="02020603050405020304" pitchFamily="18" charset="0"/>
                <a:cs typeface="Times New Roman" panose="02020603050405020304" pitchFamily="18" charset="0"/>
              </a:rPr>
              <a:t>)</a:t>
            </a:r>
          </a:p>
          <a:p>
            <a:pPr marL="514350" indent="-514350" algn="l">
              <a:spcBef>
                <a:spcPts val="0"/>
              </a:spcBef>
              <a:buAutoNum type="arabicPeriod"/>
            </a:pPr>
            <a:endParaRPr lang="en-US" sz="1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r>
              <a:rPr lang="en-US" sz="1400" dirty="0">
                <a:latin typeface="Times New Roman" panose="02020603050405020304" pitchFamily="18" charset="0"/>
                <a:cs typeface="Times New Roman" panose="02020603050405020304" pitchFamily="18" charset="0"/>
              </a:rPr>
              <a:t>https://unit.aist.go.jp/bpri/bpri-afp/research_e.html</a:t>
            </a:r>
          </a:p>
          <a:p>
            <a:pPr marL="514350" indent="-514350" algn="l">
              <a:spcBef>
                <a:spcPts val="0"/>
              </a:spcBef>
              <a:buAutoNum type="arabicPeriod"/>
            </a:pPr>
            <a:endParaRPr lang="en-US" sz="1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r>
              <a:rPr lang="en-US" sz="1400" dirty="0">
                <a:latin typeface="Times New Roman" panose="02020603050405020304" pitchFamily="18" charset="0"/>
                <a:cs typeface="Times New Roman" panose="02020603050405020304" pitchFamily="18" charset="0"/>
              </a:rPr>
              <a:t>Chantelle J. </a:t>
            </a:r>
            <a:r>
              <a:rPr lang="en-US" sz="1400" dirty="0" err="1">
                <a:latin typeface="Times New Roman" panose="02020603050405020304" pitchFamily="18" charset="0"/>
                <a:cs typeface="Times New Roman" panose="02020603050405020304" pitchFamily="18" charset="0"/>
              </a:rPr>
              <a:t>Capicciotti</a:t>
            </a:r>
            <a:r>
              <a:rPr lang="en-US" sz="1400" dirty="0">
                <a:latin typeface="Times New Roman" panose="02020603050405020304" pitchFamily="18" charset="0"/>
                <a:cs typeface="Times New Roman" panose="02020603050405020304" pitchFamily="18" charset="0"/>
              </a:rPr>
              <a:t> et al. -Aryl-Glycoside Ice Recrystallization Inhibitors as Novel Cryoprotectants: A Structure–Function Study, ACS Omega (2016)</a:t>
            </a:r>
          </a:p>
          <a:p>
            <a:pPr marL="514350" indent="-514350" algn="l">
              <a:spcBef>
                <a:spcPts val="0"/>
              </a:spcBef>
              <a:buAutoNum type="arabicPeriod"/>
            </a:pPr>
            <a:r>
              <a:rPr lang="en-US" sz="1400" dirty="0">
                <a:latin typeface="Times New Roman" panose="02020603050405020304" pitchFamily="18" charset="0"/>
                <a:cs typeface="Times New Roman" panose="02020603050405020304" pitchFamily="18" charset="0"/>
              </a:rPr>
              <a:t>Mochizuki, Kenji, and Valeria </a:t>
            </a:r>
            <a:r>
              <a:rPr lang="en-US" sz="1400" dirty="0" err="1">
                <a:latin typeface="Times New Roman" panose="02020603050405020304" pitchFamily="18" charset="0"/>
                <a:cs typeface="Times New Roman" panose="02020603050405020304" pitchFamily="18" charset="0"/>
              </a:rPr>
              <a:t>Molinero</a:t>
            </a:r>
            <a:r>
              <a:rPr lang="en-US" sz="1400" dirty="0">
                <a:latin typeface="Times New Roman" panose="02020603050405020304" pitchFamily="18" charset="0"/>
                <a:cs typeface="Times New Roman" panose="02020603050405020304" pitchFamily="18" charset="0"/>
              </a:rPr>
              <a:t>. "Antifreeze glycoproteins bind reversibly to ice via hydrophobic groups." Journal of the American Chemical Society 140.14 (2018): 4803-4811.‏</a:t>
            </a:r>
          </a:p>
          <a:p>
            <a:pPr algn="l">
              <a:spcBef>
                <a:spcPts val="0"/>
              </a:spcBef>
            </a:pPr>
            <a:endParaRPr lang="en-US" sz="1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endParaRPr lang="en-US" sz="1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endParaRPr lang="en-US" sz="1400" dirty="0">
              <a:latin typeface="Times New Roman" panose="02020603050405020304" pitchFamily="18" charset="0"/>
              <a:cs typeface="Times New Roman" panose="02020603050405020304" pitchFamily="18" charset="0"/>
            </a:endParaRPr>
          </a:p>
          <a:p>
            <a:pPr marL="514350" indent="-514350" algn="l">
              <a:spcBef>
                <a:spcPts val="0"/>
              </a:spcBef>
              <a:buAutoNum type="arabicPeriod"/>
            </a:pPr>
            <a:endParaRPr lang="en-US" sz="1400" dirty="0">
              <a:latin typeface="Times New Roman" panose="02020603050405020304" pitchFamily="18" charset="0"/>
              <a:cs typeface="Times New Roman" panose="02020603050405020304" pitchFamily="18" charset="0"/>
            </a:endParaRPr>
          </a:p>
          <a:p>
            <a:pPr algn="l">
              <a:spcBef>
                <a:spcPts val="0"/>
              </a:spcBef>
            </a:pPr>
            <a:endParaRPr lang="en-US" sz="1400" dirty="0">
              <a:latin typeface="Times New Roman" panose="02020603050405020304" pitchFamily="18" charset="0"/>
              <a:cs typeface="Times New Roman" panose="02020603050405020304" pitchFamily="18" charset="0"/>
            </a:endParaRPr>
          </a:p>
          <a:p>
            <a:pPr algn="l"/>
            <a:endParaRPr lang="en-US" sz="1400" dirty="0">
              <a:latin typeface="Times New Roman" panose="02020603050405020304" pitchFamily="18" charset="0"/>
              <a:cs typeface="Times New Roman" panose="02020603050405020304" pitchFamily="18" charset="0"/>
            </a:endParaRPr>
          </a:p>
        </p:txBody>
      </p:sp>
      <p:sp>
        <p:nvSpPr>
          <p:cNvPr id="97" name="TextBox 96"/>
          <p:cNvSpPr txBox="1"/>
          <p:nvPr/>
        </p:nvSpPr>
        <p:spPr>
          <a:xfrm>
            <a:off x="11477770" y="13711222"/>
            <a:ext cx="8550539" cy="960513"/>
          </a:xfrm>
          <a:prstGeom prst="rect">
            <a:avLst/>
          </a:prstGeom>
          <a:noFill/>
        </p:spPr>
        <p:txBody>
          <a:bodyPr wrap="square" lIns="97785" tIns="48892" rIns="97785" bIns="48892" rtlCol="0">
            <a:spAutoFit/>
          </a:bodyPr>
          <a:lstStyle/>
          <a:p>
            <a:pPr>
              <a:spcBef>
                <a:spcPts val="0"/>
              </a:spcBef>
            </a:pPr>
            <a:r>
              <a:rPr lang="en-US" sz="2800" dirty="0">
                <a:latin typeface="Cambria" panose="02040503050406030204" pitchFamily="18" charset="0"/>
              </a:rPr>
              <a:t>Part 2. Poly acrylic acid and Poly methacrylic acid modified with Glycerol.</a:t>
            </a:r>
          </a:p>
        </p:txBody>
      </p:sp>
      <p:sp>
        <p:nvSpPr>
          <p:cNvPr id="99" name="Subtitle 2"/>
          <p:cNvSpPr txBox="1">
            <a:spLocks/>
          </p:cNvSpPr>
          <p:nvPr/>
        </p:nvSpPr>
        <p:spPr>
          <a:xfrm>
            <a:off x="338799" y="14975932"/>
            <a:ext cx="10005181" cy="6659164"/>
          </a:xfrm>
          <a:prstGeom prst="rect">
            <a:avLst/>
          </a:prstGeom>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 study IRI mechanism, four types of polymer with structures similar to the PVA were used.  The polymers and modification mechanism explained in the experimental section.</a:t>
            </a:r>
          </a:p>
          <a:p>
            <a:pPr algn="just">
              <a:spcBef>
                <a:spcPts val="0"/>
              </a:spcBef>
            </a:pPr>
            <a:endParaRPr lang="en-US" sz="2800" dirty="0">
              <a:latin typeface="Times New Roman" panose="02020603050405020304" pitchFamily="18" charset="0"/>
              <a:cs typeface="Times New Roman" panose="02020603050405020304" pitchFamily="18" charset="0"/>
            </a:endParaRPr>
          </a:p>
          <a:p>
            <a:pPr marL="457200" indent="-457200" algn="just">
              <a:spcBef>
                <a:spcPts val="0"/>
              </a:spcBef>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To measure freezing point, Differential Scanning calorimetry (DSC) was used with different method and for the first time we used stepwise method to include both time and cooling rate parameters at the same time to in determining exact freezing point.  </a:t>
            </a:r>
          </a:p>
          <a:p>
            <a:pPr marL="457200" indent="-457200" algn="just">
              <a:spcBef>
                <a:spcPts val="0"/>
              </a:spcBef>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 study polymer contribution in ice crystallization, XRD method has been used and the types of crystal that ID water from comparted with crystal that it forms in the presence of polymers.</a:t>
            </a:r>
          </a:p>
          <a:p>
            <a:pPr marL="457200" indent="-457200" algn="just">
              <a:spcBef>
                <a:spcPts val="0"/>
              </a:spcBef>
              <a:buFont typeface="Arial" panose="020B0604020202020204" pitchFamily="34" charset="0"/>
              <a:buChar char="•"/>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p:txBody>
      </p:sp>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5211" y="899186"/>
            <a:ext cx="1774009" cy="2347953"/>
          </a:xfrm>
          <a:prstGeom prst="rect">
            <a:avLst/>
          </a:prstGeom>
        </p:spPr>
      </p:pic>
      <p:pic>
        <p:nvPicPr>
          <p:cNvPr id="21" name="Picture 20">
            <a:extLst>
              <a:ext uri="{FF2B5EF4-FFF2-40B4-BE49-F238E27FC236}">
                <a16:creationId xmlns:a16="http://schemas.microsoft.com/office/drawing/2014/main" id="{88C8005C-1E29-49E6-9EBC-4C0EAA5E5C22}"/>
              </a:ext>
            </a:extLst>
          </p:cNvPr>
          <p:cNvPicPr>
            <a:picLocks noChangeAspect="1"/>
          </p:cNvPicPr>
          <p:nvPr/>
        </p:nvPicPr>
        <p:blipFill>
          <a:blip r:embed="rId6"/>
          <a:stretch>
            <a:fillRect/>
          </a:stretch>
        </p:blipFill>
        <p:spPr>
          <a:xfrm>
            <a:off x="36774780" y="949906"/>
            <a:ext cx="2935365" cy="2370042"/>
          </a:xfrm>
          <a:prstGeom prst="rect">
            <a:avLst/>
          </a:prstGeom>
        </p:spPr>
      </p:pic>
      <p:graphicFrame>
        <p:nvGraphicFramePr>
          <p:cNvPr id="24" name="Object 23">
            <a:extLst>
              <a:ext uri="{FF2B5EF4-FFF2-40B4-BE49-F238E27FC236}">
                <a16:creationId xmlns:a16="http://schemas.microsoft.com/office/drawing/2014/main" id="{9BE92413-46FA-4F93-98C4-439DFAA8E8B9}"/>
              </a:ext>
            </a:extLst>
          </p:cNvPr>
          <p:cNvGraphicFramePr>
            <a:graphicFrameLocks noChangeAspect="1"/>
          </p:cNvGraphicFramePr>
          <p:nvPr>
            <p:extLst>
              <p:ext uri="{D42A27DB-BD31-4B8C-83A1-F6EECF244321}">
                <p14:modId xmlns:p14="http://schemas.microsoft.com/office/powerpoint/2010/main" val="4048750873"/>
              </p:ext>
            </p:extLst>
          </p:nvPr>
        </p:nvGraphicFramePr>
        <p:xfrm>
          <a:off x="11893619" y="7580298"/>
          <a:ext cx="8136014" cy="5425700"/>
        </p:xfrm>
        <a:graphic>
          <a:graphicData uri="http://schemas.openxmlformats.org/presentationml/2006/ole">
            <mc:AlternateContent xmlns:mc="http://schemas.openxmlformats.org/markup-compatibility/2006">
              <mc:Choice xmlns:v="urn:schemas-microsoft-com:vml" Requires="v">
                <p:oleObj spid="_x0000_s1457" name="CS ChemDraw Drawing" r:id="rId7" imgW="6659592" imgH="6146140" progId="ChemDraw.Document.6.0">
                  <p:embed/>
                </p:oleObj>
              </mc:Choice>
              <mc:Fallback>
                <p:oleObj name="CS ChemDraw Drawing" r:id="rId7" imgW="6659592" imgH="6146140" progId="ChemDraw.Document.6.0">
                  <p:embed/>
                  <p:pic>
                    <p:nvPicPr>
                      <p:cNvPr id="0" name=""/>
                      <p:cNvPicPr/>
                      <p:nvPr/>
                    </p:nvPicPr>
                    <p:blipFill>
                      <a:blip r:embed="rId8"/>
                      <a:stretch>
                        <a:fillRect/>
                      </a:stretch>
                    </p:blipFill>
                    <p:spPr>
                      <a:xfrm>
                        <a:off x="11893619" y="7580298"/>
                        <a:ext cx="8136014" cy="5425700"/>
                      </a:xfrm>
                      <a:prstGeom prst="rect">
                        <a:avLst/>
                      </a:prstGeom>
                    </p:spPr>
                  </p:pic>
                </p:oleObj>
              </mc:Fallback>
            </mc:AlternateContent>
          </a:graphicData>
        </a:graphic>
      </p:graphicFrame>
      <p:graphicFrame>
        <p:nvGraphicFramePr>
          <p:cNvPr id="26" name="Object 25">
            <a:extLst>
              <a:ext uri="{FF2B5EF4-FFF2-40B4-BE49-F238E27FC236}">
                <a16:creationId xmlns:a16="http://schemas.microsoft.com/office/drawing/2014/main" id="{B9F2CAB4-0858-4797-BA19-49ED45FE3700}"/>
              </a:ext>
            </a:extLst>
          </p:cNvPr>
          <p:cNvGraphicFramePr>
            <a:graphicFrameLocks noChangeAspect="1"/>
          </p:cNvGraphicFramePr>
          <p:nvPr>
            <p:extLst>
              <p:ext uri="{D42A27DB-BD31-4B8C-83A1-F6EECF244321}">
                <p14:modId xmlns:p14="http://schemas.microsoft.com/office/powerpoint/2010/main" val="2976762410"/>
              </p:ext>
            </p:extLst>
          </p:nvPr>
        </p:nvGraphicFramePr>
        <p:xfrm>
          <a:off x="11866366" y="14841104"/>
          <a:ext cx="8250434" cy="6782067"/>
        </p:xfrm>
        <a:graphic>
          <a:graphicData uri="http://schemas.openxmlformats.org/presentationml/2006/ole">
            <mc:AlternateContent xmlns:mc="http://schemas.openxmlformats.org/markup-compatibility/2006">
              <mc:Choice xmlns:v="urn:schemas-microsoft-com:vml" Requires="v">
                <p:oleObj spid="_x0000_s1458" name="CS ChemDraw Drawing" r:id="rId9" imgW="6659592" imgH="6146140" progId="ChemDraw.Document.6.0">
                  <p:embed/>
                </p:oleObj>
              </mc:Choice>
              <mc:Fallback>
                <p:oleObj name="CS ChemDraw Drawing" r:id="rId9" imgW="6659592" imgH="6146140" progId="ChemDraw.Document.6.0">
                  <p:embed/>
                  <p:pic>
                    <p:nvPicPr>
                      <p:cNvPr id="0" name=""/>
                      <p:cNvPicPr/>
                      <p:nvPr/>
                    </p:nvPicPr>
                    <p:blipFill>
                      <a:blip r:embed="rId10"/>
                      <a:stretch>
                        <a:fillRect/>
                      </a:stretch>
                    </p:blipFill>
                    <p:spPr>
                      <a:xfrm>
                        <a:off x="11866366" y="14841104"/>
                        <a:ext cx="8250434" cy="6782067"/>
                      </a:xfrm>
                      <a:prstGeom prst="rect">
                        <a:avLst/>
                      </a:prstGeom>
                    </p:spPr>
                  </p:pic>
                </p:oleObj>
              </mc:Fallback>
            </mc:AlternateContent>
          </a:graphicData>
        </a:graphic>
      </p:graphicFrame>
      <p:pic>
        <p:nvPicPr>
          <p:cNvPr id="29" name="Picture 28" descr="A close up of a logo&#10;&#10;Description automatically generated">
            <a:extLst>
              <a:ext uri="{FF2B5EF4-FFF2-40B4-BE49-F238E27FC236}">
                <a16:creationId xmlns:a16="http://schemas.microsoft.com/office/drawing/2014/main" id="{4D3FDDC3-5716-4AC1-8FBE-F5940DB2EAD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334867" y="26306510"/>
            <a:ext cx="4550822" cy="3332722"/>
          </a:xfrm>
          <a:prstGeom prst="rect">
            <a:avLst/>
          </a:prstGeom>
        </p:spPr>
      </p:pic>
      <p:sp>
        <p:nvSpPr>
          <p:cNvPr id="51" name="Subtitle 2">
            <a:extLst>
              <a:ext uri="{FF2B5EF4-FFF2-40B4-BE49-F238E27FC236}">
                <a16:creationId xmlns:a16="http://schemas.microsoft.com/office/drawing/2014/main" id="{79A166B5-836D-431E-A070-DE37A161DFB0}"/>
              </a:ext>
            </a:extLst>
          </p:cNvPr>
          <p:cNvSpPr txBox="1">
            <a:spLocks/>
          </p:cNvSpPr>
          <p:nvPr/>
        </p:nvSpPr>
        <p:spPr>
          <a:xfrm>
            <a:off x="21478899" y="4405498"/>
            <a:ext cx="10005181" cy="1516131"/>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4. DSC results</a:t>
            </a:r>
          </a:p>
        </p:txBody>
      </p:sp>
      <p:pic>
        <p:nvPicPr>
          <p:cNvPr id="25" name="Picture 24" descr="A close up of a logo&#10;&#10;Description automatically generated">
            <a:extLst>
              <a:ext uri="{FF2B5EF4-FFF2-40B4-BE49-F238E27FC236}">
                <a16:creationId xmlns:a16="http://schemas.microsoft.com/office/drawing/2014/main" id="{786A3E4F-5067-4B7D-A6D8-C636A5BB0B7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7297856" y="7984077"/>
            <a:ext cx="3506595" cy="2211627"/>
          </a:xfrm>
          <a:prstGeom prst="rect">
            <a:avLst/>
          </a:prstGeom>
        </p:spPr>
      </p:pic>
      <p:pic>
        <p:nvPicPr>
          <p:cNvPr id="34" name="Picture 33" descr="A close up of a map&#10;&#10;Description automatically generated">
            <a:extLst>
              <a:ext uri="{FF2B5EF4-FFF2-40B4-BE49-F238E27FC236}">
                <a16:creationId xmlns:a16="http://schemas.microsoft.com/office/drawing/2014/main" id="{14A65634-6C12-475F-8893-F959AB3107D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641719" y="10857852"/>
            <a:ext cx="7610647" cy="4839557"/>
          </a:xfrm>
          <a:prstGeom prst="rect">
            <a:avLst/>
          </a:prstGeom>
        </p:spPr>
      </p:pic>
      <p:pic>
        <p:nvPicPr>
          <p:cNvPr id="42" name="Picture 41" descr="A close up of a map&#10;&#10;Description automatically generated">
            <a:extLst>
              <a:ext uri="{FF2B5EF4-FFF2-40B4-BE49-F238E27FC236}">
                <a16:creationId xmlns:a16="http://schemas.microsoft.com/office/drawing/2014/main" id="{DC624416-1485-4EFF-ADED-E4286243D92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2481376" y="16494050"/>
            <a:ext cx="7770990" cy="4027160"/>
          </a:xfrm>
          <a:prstGeom prst="rect">
            <a:avLst/>
          </a:prstGeom>
        </p:spPr>
      </p:pic>
      <p:sp>
        <p:nvSpPr>
          <p:cNvPr id="43" name="TextBox 42">
            <a:extLst>
              <a:ext uri="{FF2B5EF4-FFF2-40B4-BE49-F238E27FC236}">
                <a16:creationId xmlns:a16="http://schemas.microsoft.com/office/drawing/2014/main" id="{F75D9611-82FE-4F0E-8DCF-2305BDDCD86D}"/>
              </a:ext>
            </a:extLst>
          </p:cNvPr>
          <p:cNvSpPr txBox="1"/>
          <p:nvPr/>
        </p:nvSpPr>
        <p:spPr>
          <a:xfrm>
            <a:off x="32027966" y="11680723"/>
            <a:ext cx="8480527" cy="523220"/>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PVA modified with high percent shows high IRI property.</a:t>
            </a:r>
          </a:p>
        </p:txBody>
      </p:sp>
      <p:pic>
        <p:nvPicPr>
          <p:cNvPr id="47" name="Picture 46" descr="A screenshot of a social media post&#10;&#10;Description automatically generated">
            <a:extLst>
              <a:ext uri="{FF2B5EF4-FFF2-40B4-BE49-F238E27FC236}">
                <a16:creationId xmlns:a16="http://schemas.microsoft.com/office/drawing/2014/main" id="{9C561AF3-F0D5-41FD-AEF2-2A6FB17020B6}"/>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2342450" y="12298926"/>
            <a:ext cx="6171832" cy="3721883"/>
          </a:xfrm>
          <a:prstGeom prst="rect">
            <a:avLst/>
          </a:prstGeom>
        </p:spPr>
      </p:pic>
      <p:pic>
        <p:nvPicPr>
          <p:cNvPr id="49" name="Picture 48" descr="A screenshot of a social media post&#10;&#10;Description automatically generated">
            <a:extLst>
              <a:ext uri="{FF2B5EF4-FFF2-40B4-BE49-F238E27FC236}">
                <a16:creationId xmlns:a16="http://schemas.microsoft.com/office/drawing/2014/main" id="{EC2CF6C4-F85F-499A-B302-ED33289C11F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2438409" y="16239865"/>
            <a:ext cx="6171832" cy="4073339"/>
          </a:xfrm>
          <a:prstGeom prst="rect">
            <a:avLst/>
          </a:prstGeom>
        </p:spPr>
      </p:pic>
      <p:pic>
        <p:nvPicPr>
          <p:cNvPr id="52" name="Picture 51">
            <a:extLst>
              <a:ext uri="{FF2B5EF4-FFF2-40B4-BE49-F238E27FC236}">
                <a16:creationId xmlns:a16="http://schemas.microsoft.com/office/drawing/2014/main" id="{6D67510D-DF50-4081-ABA9-D0041CDEF7DE}"/>
              </a:ext>
            </a:extLst>
          </p:cNvPr>
          <p:cNvPicPr>
            <a:picLocks noChangeAspect="1"/>
          </p:cNvPicPr>
          <p:nvPr/>
        </p:nvPicPr>
        <p:blipFill>
          <a:blip r:embed="rId17"/>
          <a:stretch>
            <a:fillRect/>
          </a:stretch>
        </p:blipFill>
        <p:spPr>
          <a:xfrm>
            <a:off x="28403757" y="11843313"/>
            <a:ext cx="1034024" cy="1690695"/>
          </a:xfrm>
          <a:prstGeom prst="rect">
            <a:avLst/>
          </a:prstGeom>
        </p:spPr>
      </p:pic>
      <p:sp>
        <p:nvSpPr>
          <p:cNvPr id="53" name="TextBox 52">
            <a:extLst>
              <a:ext uri="{FF2B5EF4-FFF2-40B4-BE49-F238E27FC236}">
                <a16:creationId xmlns:a16="http://schemas.microsoft.com/office/drawing/2014/main" id="{82A5ADC4-7E00-4CE9-86AB-20DCBA950F3F}"/>
              </a:ext>
            </a:extLst>
          </p:cNvPr>
          <p:cNvSpPr txBox="1"/>
          <p:nvPr/>
        </p:nvSpPr>
        <p:spPr>
          <a:xfrm>
            <a:off x="31930493" y="6322146"/>
            <a:ext cx="7939644" cy="353943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Cubic and hexagonal are two most common crystallization</a:t>
            </a:r>
          </a:p>
          <a:p>
            <a:r>
              <a:rPr lang="en-US" sz="2800" dirty="0">
                <a:latin typeface="Times New Roman" panose="02020603050405020304" pitchFamily="18" charset="0"/>
                <a:cs typeface="Times New Roman" panose="02020603050405020304" pitchFamily="18" charset="0"/>
              </a:rPr>
              <a:t> form for water. Hexagonal is most stable form compared to cubic. </a:t>
            </a:r>
          </a:p>
          <a:p>
            <a:r>
              <a:rPr lang="en-US" sz="2800" dirty="0">
                <a:latin typeface="Times New Roman" panose="02020603050405020304" pitchFamily="18" charset="0"/>
                <a:cs typeface="Times New Roman" panose="02020603050405020304" pitchFamily="18" charset="0"/>
              </a:rPr>
              <a:t>m-PVA shows cubic crystallin form and it means at the same</a:t>
            </a:r>
          </a:p>
          <a:p>
            <a:r>
              <a:rPr lang="en-US" sz="2800" dirty="0">
                <a:latin typeface="Times New Roman" panose="02020603050405020304" pitchFamily="18" charset="0"/>
                <a:cs typeface="Times New Roman" panose="02020603050405020304" pitchFamily="18" charset="0"/>
              </a:rPr>
              <a:t> condition it is more effective than PVA and also modified acids.</a:t>
            </a:r>
          </a:p>
        </p:txBody>
      </p:sp>
      <p:pic>
        <p:nvPicPr>
          <p:cNvPr id="55" name="Picture 54" descr="A close up of a mans face&#10;&#10;Description automatically generated">
            <a:extLst>
              <a:ext uri="{FF2B5EF4-FFF2-40B4-BE49-F238E27FC236}">
                <a16:creationId xmlns:a16="http://schemas.microsoft.com/office/drawing/2014/main" id="{7EB59A91-6B9A-46B0-964A-AF144F9116BD}"/>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2237106" y="9989193"/>
            <a:ext cx="6171832" cy="1449006"/>
          </a:xfrm>
          <a:prstGeom prst="rect">
            <a:avLst/>
          </a:prstGeom>
        </p:spPr>
      </p:pic>
      <p:sp>
        <p:nvSpPr>
          <p:cNvPr id="56" name="TextBox 55">
            <a:extLst>
              <a:ext uri="{FF2B5EF4-FFF2-40B4-BE49-F238E27FC236}">
                <a16:creationId xmlns:a16="http://schemas.microsoft.com/office/drawing/2014/main" id="{AD6A0D35-6470-4060-813C-84472D7524EA}"/>
              </a:ext>
            </a:extLst>
          </p:cNvPr>
          <p:cNvSpPr txBox="1"/>
          <p:nvPr/>
        </p:nvSpPr>
        <p:spPr>
          <a:xfrm>
            <a:off x="11441324" y="22380474"/>
            <a:ext cx="7388561" cy="2677656"/>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IRI activity for polymers and functionalized form </a:t>
            </a:r>
          </a:p>
          <a:p>
            <a:r>
              <a:rPr lang="en-US" sz="2800" dirty="0">
                <a:latin typeface="Times New Roman" panose="02020603050405020304" pitchFamily="18" charset="0"/>
                <a:cs typeface="Times New Roman" panose="02020603050405020304" pitchFamily="18" charset="0"/>
              </a:rPr>
              <a:t>In DI water are compare here and the result show</a:t>
            </a:r>
          </a:p>
          <a:p>
            <a:r>
              <a:rPr lang="en-US" sz="2800" dirty="0">
                <a:latin typeface="Times New Roman" panose="02020603050405020304" pitchFamily="18" charset="0"/>
                <a:cs typeface="Times New Roman" panose="02020603050405020304" pitchFamily="18" charset="0"/>
              </a:rPr>
              <a:t> that functionalization improves IRI activity but it</a:t>
            </a:r>
          </a:p>
          <a:p>
            <a:r>
              <a:rPr lang="en-US" sz="2800" dirty="0">
                <a:latin typeface="Times New Roman" panose="02020603050405020304" pitchFamily="18" charset="0"/>
                <a:cs typeface="Times New Roman" panose="02020603050405020304" pitchFamily="18" charset="0"/>
              </a:rPr>
              <a:t> efficiency depends mostly on polymer itself.</a:t>
            </a:r>
          </a:p>
          <a:p>
            <a:r>
              <a:rPr lang="en-US" sz="2800" dirty="0">
                <a:latin typeface="Times New Roman" panose="02020603050405020304" pitchFamily="18" charset="0"/>
                <a:cs typeface="Times New Roman" panose="02020603050405020304" pitchFamily="18" charset="0"/>
              </a:rPr>
              <a:t>The reason for </a:t>
            </a:r>
          </a:p>
          <a:p>
            <a:endParaRPr lang="en-US" sz="2800" dirty="0"/>
          </a:p>
        </p:txBody>
      </p:sp>
      <p:sp>
        <p:nvSpPr>
          <p:cNvPr id="65" name="Rectangle 64">
            <a:extLst>
              <a:ext uri="{FF2B5EF4-FFF2-40B4-BE49-F238E27FC236}">
                <a16:creationId xmlns:a16="http://schemas.microsoft.com/office/drawing/2014/main" id="{860FCDFF-B715-44DA-B069-E1C35F650F21}"/>
              </a:ext>
            </a:extLst>
          </p:cNvPr>
          <p:cNvSpPr/>
          <p:nvPr/>
        </p:nvSpPr>
        <p:spPr>
          <a:xfrm>
            <a:off x="346530" y="5535760"/>
            <a:ext cx="9983035" cy="8465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6" name="Picture 65">
            <a:extLst>
              <a:ext uri="{FF2B5EF4-FFF2-40B4-BE49-F238E27FC236}">
                <a16:creationId xmlns:a16="http://schemas.microsoft.com/office/drawing/2014/main" id="{0D177B4F-41E4-4183-8B4A-3BCE503B5C6E}"/>
              </a:ext>
            </a:extLst>
          </p:cNvPr>
          <p:cNvPicPr>
            <a:picLocks noChangeAspect="1"/>
          </p:cNvPicPr>
          <p:nvPr/>
        </p:nvPicPr>
        <p:blipFill>
          <a:blip r:embed="rId19"/>
          <a:stretch>
            <a:fillRect/>
          </a:stretch>
        </p:blipFill>
        <p:spPr>
          <a:xfrm>
            <a:off x="6521116" y="8256740"/>
            <a:ext cx="3697907" cy="5663500"/>
          </a:xfrm>
          <a:prstGeom prst="rect">
            <a:avLst/>
          </a:prstGeom>
        </p:spPr>
      </p:pic>
      <p:sp>
        <p:nvSpPr>
          <p:cNvPr id="87" name="TextBox 86">
            <a:extLst>
              <a:ext uri="{FF2B5EF4-FFF2-40B4-BE49-F238E27FC236}">
                <a16:creationId xmlns:a16="http://schemas.microsoft.com/office/drawing/2014/main" id="{A1416E77-4251-4183-9271-1445B0E40AF8}"/>
              </a:ext>
            </a:extLst>
          </p:cNvPr>
          <p:cNvSpPr txBox="1"/>
          <p:nvPr/>
        </p:nvSpPr>
        <p:spPr>
          <a:xfrm>
            <a:off x="387346" y="5736308"/>
            <a:ext cx="6232544" cy="9983502"/>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Antifreeze (glycol)proteins have ice recrystallization inhibition (IRI) activities- a desirable property in application such as cryopreservation, frozen food and industry[1]. However, the high cost, low availability, and instability of AF(G)Ps impede their large-scale production and use in industrial </a:t>
            </a:r>
          </a:p>
          <a:p>
            <a:r>
              <a:rPr lang="en-US" sz="2800" dirty="0">
                <a:latin typeface="Times New Roman" panose="02020603050405020304" pitchFamily="18" charset="0"/>
                <a:cs typeface="Times New Roman" panose="02020603050405020304" pitchFamily="18" charset="0"/>
              </a:rPr>
              <a:t>applications. Polyol- based polymers </a:t>
            </a:r>
          </a:p>
          <a:p>
            <a:r>
              <a:rPr lang="en-US" sz="2800" dirty="0">
                <a:latin typeface="Times New Roman" panose="02020603050405020304" pitchFamily="18" charset="0"/>
                <a:cs typeface="Times New Roman" panose="02020603050405020304" pitchFamily="18" charset="0"/>
              </a:rPr>
              <a:t>could be developed to inhibit ice formation. Polyvinyl alcohol and antifreeze proteins have been reported to inhibit ice formation. Studying ice crystallization process by different methods could be helpful to improve freezing inhibition by functionalizing PVA.</a:t>
            </a:r>
          </a:p>
          <a:p>
            <a:endParaRPr lang="en-US" sz="2400" dirty="0">
              <a:latin typeface="Cambria" panose="02040503050406030204" pitchFamily="18" charset="0"/>
            </a:endParaRPr>
          </a:p>
          <a:p>
            <a:endParaRPr lang="en-US" sz="2400" dirty="0">
              <a:latin typeface="Cambria" panose="02040503050406030204" pitchFamily="18" charset="0"/>
            </a:endParaRPr>
          </a:p>
          <a:p>
            <a:endParaRPr lang="en-US" sz="2400" dirty="0">
              <a:latin typeface="Cambria" panose="02040503050406030204" pitchFamily="18" charset="0"/>
            </a:endParaRPr>
          </a:p>
          <a:p>
            <a:endParaRPr lang="en-US" sz="2400" dirty="0">
              <a:latin typeface="Cambria" panose="02040503050406030204" pitchFamily="18" charset="0"/>
            </a:endParaRPr>
          </a:p>
          <a:p>
            <a:endParaRPr lang="en-US" sz="4675" dirty="0">
              <a:solidFill>
                <a:schemeClr val="bg1"/>
              </a:solidFill>
              <a:latin typeface="Cambria" panose="02040503050406030204" pitchFamily="18" charset="0"/>
            </a:endParaRPr>
          </a:p>
          <a:p>
            <a:endParaRPr lang="en-US" sz="2400" dirty="0"/>
          </a:p>
        </p:txBody>
      </p:sp>
      <p:pic>
        <p:nvPicPr>
          <p:cNvPr id="69" name="Picture 68">
            <a:extLst>
              <a:ext uri="{FF2B5EF4-FFF2-40B4-BE49-F238E27FC236}">
                <a16:creationId xmlns:a16="http://schemas.microsoft.com/office/drawing/2014/main" id="{1D2BC989-0D95-4D3F-86FF-49BD3CC71C06}"/>
              </a:ext>
            </a:extLst>
          </p:cNvPr>
          <p:cNvPicPr>
            <a:picLocks noChangeAspect="1"/>
          </p:cNvPicPr>
          <p:nvPr/>
        </p:nvPicPr>
        <p:blipFill>
          <a:blip r:embed="rId20"/>
          <a:stretch>
            <a:fillRect/>
          </a:stretch>
        </p:blipFill>
        <p:spPr>
          <a:xfrm>
            <a:off x="1509149" y="12779785"/>
            <a:ext cx="1819692" cy="1147832"/>
          </a:xfrm>
          <a:prstGeom prst="rect">
            <a:avLst/>
          </a:prstGeom>
        </p:spPr>
      </p:pic>
      <p:pic>
        <p:nvPicPr>
          <p:cNvPr id="90" name="Content Placeholder 5">
            <a:extLst>
              <a:ext uri="{FF2B5EF4-FFF2-40B4-BE49-F238E27FC236}">
                <a16:creationId xmlns:a16="http://schemas.microsoft.com/office/drawing/2014/main" id="{23088512-99DE-4B2E-AD2F-FA6CC46D9801}"/>
              </a:ext>
            </a:extLst>
          </p:cNvPr>
          <p:cNvPicPr>
            <a:picLocks noChangeAspect="1"/>
          </p:cNvPicPr>
          <p:nvPr/>
        </p:nvPicPr>
        <p:blipFill rotWithShape="1">
          <a:blip r:embed="rId21"/>
          <a:srcRect l="-1612" t="-8867" b="-10857"/>
          <a:stretch/>
        </p:blipFill>
        <p:spPr>
          <a:xfrm>
            <a:off x="7058026" y="22898099"/>
            <a:ext cx="2534834" cy="1477577"/>
          </a:xfrm>
          <a:prstGeom prst="rect">
            <a:avLst/>
          </a:prstGeom>
        </p:spPr>
      </p:pic>
      <p:pic>
        <p:nvPicPr>
          <p:cNvPr id="70" name="Picture 69">
            <a:extLst>
              <a:ext uri="{FF2B5EF4-FFF2-40B4-BE49-F238E27FC236}">
                <a16:creationId xmlns:a16="http://schemas.microsoft.com/office/drawing/2014/main" id="{7E774084-7321-4A0A-AF66-053BEE4788FA}"/>
              </a:ext>
            </a:extLst>
          </p:cNvPr>
          <p:cNvPicPr>
            <a:picLocks noChangeAspect="1"/>
          </p:cNvPicPr>
          <p:nvPr/>
        </p:nvPicPr>
        <p:blipFill>
          <a:blip r:embed="rId22"/>
          <a:stretch>
            <a:fillRect/>
          </a:stretch>
        </p:blipFill>
        <p:spPr>
          <a:xfrm>
            <a:off x="3548300" y="12779104"/>
            <a:ext cx="2735869" cy="1141136"/>
          </a:xfrm>
          <a:prstGeom prst="rect">
            <a:avLst/>
          </a:prstGeom>
        </p:spPr>
      </p:pic>
      <p:pic>
        <p:nvPicPr>
          <p:cNvPr id="71" name="Picture 70">
            <a:extLst>
              <a:ext uri="{FF2B5EF4-FFF2-40B4-BE49-F238E27FC236}">
                <a16:creationId xmlns:a16="http://schemas.microsoft.com/office/drawing/2014/main" id="{C0A4173B-A747-4B35-9C05-77FE5503E857}"/>
              </a:ext>
            </a:extLst>
          </p:cNvPr>
          <p:cNvPicPr>
            <a:picLocks noChangeAspect="1"/>
          </p:cNvPicPr>
          <p:nvPr/>
        </p:nvPicPr>
        <p:blipFill>
          <a:blip r:embed="rId23"/>
          <a:stretch>
            <a:fillRect/>
          </a:stretch>
        </p:blipFill>
        <p:spPr>
          <a:xfrm>
            <a:off x="7058025" y="24467316"/>
            <a:ext cx="2557286" cy="1909369"/>
          </a:xfrm>
          <a:prstGeom prst="rect">
            <a:avLst/>
          </a:prstGeom>
        </p:spPr>
      </p:pic>
      <p:pic>
        <p:nvPicPr>
          <p:cNvPr id="76" name="Picture 75" descr="A picture containing text&#10;&#10;Description automatically generated">
            <a:extLst>
              <a:ext uri="{FF2B5EF4-FFF2-40B4-BE49-F238E27FC236}">
                <a16:creationId xmlns:a16="http://schemas.microsoft.com/office/drawing/2014/main" id="{9F9B136D-75C6-45F6-9BC5-673E161B20F3}"/>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2881650" y="8008689"/>
            <a:ext cx="3565393" cy="2248711"/>
          </a:xfrm>
          <a:prstGeom prst="rect">
            <a:avLst/>
          </a:prstGeom>
        </p:spPr>
      </p:pic>
      <p:sp>
        <p:nvSpPr>
          <p:cNvPr id="77" name="TextBox 76">
            <a:extLst>
              <a:ext uri="{FF2B5EF4-FFF2-40B4-BE49-F238E27FC236}">
                <a16:creationId xmlns:a16="http://schemas.microsoft.com/office/drawing/2014/main" id="{791C1998-2633-4DD8-943E-5DAB1FC45538}"/>
              </a:ext>
            </a:extLst>
          </p:cNvPr>
          <p:cNvSpPr txBox="1"/>
          <p:nvPr/>
        </p:nvSpPr>
        <p:spPr>
          <a:xfrm>
            <a:off x="22009454" y="10195239"/>
            <a:ext cx="3128998" cy="523220"/>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1.PVA modification:</a:t>
            </a:r>
          </a:p>
        </p:txBody>
      </p:sp>
      <p:sp>
        <p:nvSpPr>
          <p:cNvPr id="109" name="TextBox 108">
            <a:extLst>
              <a:ext uri="{FF2B5EF4-FFF2-40B4-BE49-F238E27FC236}">
                <a16:creationId xmlns:a16="http://schemas.microsoft.com/office/drawing/2014/main" id="{5F3DEEA1-94C1-4E09-B66D-4B68F41A7B33}"/>
              </a:ext>
            </a:extLst>
          </p:cNvPr>
          <p:cNvSpPr txBox="1"/>
          <p:nvPr/>
        </p:nvSpPr>
        <p:spPr>
          <a:xfrm>
            <a:off x="22161854" y="15898358"/>
            <a:ext cx="4598888" cy="523220"/>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2.PAA and PMA modification:</a:t>
            </a:r>
          </a:p>
        </p:txBody>
      </p:sp>
      <p:sp>
        <p:nvSpPr>
          <p:cNvPr id="110" name="Subtitle 2">
            <a:extLst>
              <a:ext uri="{FF2B5EF4-FFF2-40B4-BE49-F238E27FC236}">
                <a16:creationId xmlns:a16="http://schemas.microsoft.com/office/drawing/2014/main" id="{97202388-8472-415E-9480-E9DDEA697D02}"/>
              </a:ext>
            </a:extLst>
          </p:cNvPr>
          <p:cNvSpPr txBox="1">
            <a:spLocks/>
          </p:cNvSpPr>
          <p:nvPr/>
        </p:nvSpPr>
        <p:spPr>
          <a:xfrm>
            <a:off x="30020608" y="26891224"/>
            <a:ext cx="9019716" cy="1048698"/>
          </a:xfrm>
          <a:prstGeom prst="rect">
            <a:avLst/>
          </a:prstGeom>
          <a:solidFill>
            <a:srgbClr val="002060"/>
          </a:solidFill>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675" dirty="0">
                <a:solidFill>
                  <a:schemeClr val="bg1"/>
                </a:solidFill>
                <a:latin typeface="Cambria" panose="02040503050406030204" pitchFamily="18" charset="0"/>
              </a:rPr>
              <a:t>7. References</a:t>
            </a:r>
            <a:r>
              <a:rPr lang="en-US" sz="5317" dirty="0">
                <a:solidFill>
                  <a:schemeClr val="bg1"/>
                </a:solidFill>
                <a:latin typeface="Cambria" panose="02040503050406030204" pitchFamily="18" charset="0"/>
              </a:rPr>
              <a:t>:</a:t>
            </a:r>
          </a:p>
        </p:txBody>
      </p:sp>
      <p:sp>
        <p:nvSpPr>
          <p:cNvPr id="79" name="TextBox 78">
            <a:extLst>
              <a:ext uri="{FF2B5EF4-FFF2-40B4-BE49-F238E27FC236}">
                <a16:creationId xmlns:a16="http://schemas.microsoft.com/office/drawing/2014/main" id="{7CC29F66-ADFD-4E11-922A-DECE55192F50}"/>
              </a:ext>
            </a:extLst>
          </p:cNvPr>
          <p:cNvSpPr txBox="1"/>
          <p:nvPr/>
        </p:nvSpPr>
        <p:spPr>
          <a:xfrm>
            <a:off x="29866307" y="22023548"/>
            <a:ext cx="10042100" cy="532453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Small IRI active organic molecules are easy to use for studying IRI mechanism compared to AFP which is complicated molecule. Modifying polymers backbone with functional groups similar to the small alcohols shows great improvement in IRI activity. The results from DSC and XRD confirm this improvement. The results show that improvement in IRI mostly depends on original polymer and the modification percent which increase hydroxyl group concentration on the polymer backbone. The data from XRD shows that modified IRI active polymer has great impact on the ice crystallinity. The most IRI active polymers keep the crystallinity in cubic form in the same condition compared to original polymer which is less active.</a:t>
            </a:r>
          </a:p>
          <a:p>
            <a:r>
              <a:rPr lang="en-US" sz="3200" dirty="0"/>
              <a:t>    </a:t>
            </a:r>
            <a:endParaRPr lang="en-US" dirty="0"/>
          </a:p>
        </p:txBody>
      </p:sp>
      <p:sp>
        <p:nvSpPr>
          <p:cNvPr id="111" name="Subtitle 2">
            <a:extLst>
              <a:ext uri="{FF2B5EF4-FFF2-40B4-BE49-F238E27FC236}">
                <a16:creationId xmlns:a16="http://schemas.microsoft.com/office/drawing/2014/main" id="{0568F2E0-A304-442C-9F07-B91D75E55D54}"/>
              </a:ext>
            </a:extLst>
          </p:cNvPr>
          <p:cNvSpPr txBox="1">
            <a:spLocks/>
          </p:cNvSpPr>
          <p:nvPr/>
        </p:nvSpPr>
        <p:spPr>
          <a:xfrm>
            <a:off x="31785063" y="6085865"/>
            <a:ext cx="8027035" cy="14726385"/>
          </a:xfrm>
          <a:prstGeom prst="rect">
            <a:avLst/>
          </a:prstGeom>
          <a:noFill/>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2400" dirty="0">
              <a:latin typeface="Cambria" panose="02040503050406030204" pitchFamily="18" charset="0"/>
            </a:endParaRPr>
          </a:p>
        </p:txBody>
      </p:sp>
      <p:pic>
        <p:nvPicPr>
          <p:cNvPr id="81" name="Picture 80">
            <a:extLst>
              <a:ext uri="{FF2B5EF4-FFF2-40B4-BE49-F238E27FC236}">
                <a16:creationId xmlns:a16="http://schemas.microsoft.com/office/drawing/2014/main" id="{12CF6C0B-0A87-44EB-AFC5-1F83D1041E70}"/>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325192" y="29883031"/>
            <a:ext cx="39486905" cy="2889332"/>
          </a:xfrm>
          <a:prstGeom prst="rect">
            <a:avLst/>
          </a:prstGeom>
        </p:spPr>
      </p:pic>
      <p:sp>
        <p:nvSpPr>
          <p:cNvPr id="113" name="Subtitle 2">
            <a:extLst>
              <a:ext uri="{FF2B5EF4-FFF2-40B4-BE49-F238E27FC236}">
                <a16:creationId xmlns:a16="http://schemas.microsoft.com/office/drawing/2014/main" id="{6012F16B-5AB6-46E4-B770-4AEAA48427CE}"/>
              </a:ext>
            </a:extLst>
          </p:cNvPr>
          <p:cNvSpPr txBox="1">
            <a:spLocks/>
          </p:cNvSpPr>
          <p:nvPr/>
        </p:nvSpPr>
        <p:spPr>
          <a:xfrm>
            <a:off x="325193" y="22164674"/>
            <a:ext cx="10005181" cy="7641415"/>
          </a:xfrm>
          <a:prstGeom prst="rect">
            <a:avLst/>
          </a:prstGeom>
          <a:ln>
            <a:solidFill>
              <a:srgbClr val="002060"/>
            </a:solidFill>
          </a:ln>
        </p:spPr>
        <p:txBody>
          <a:bodyPr vert="horz" lIns="97785" tIns="48892" rIns="97785" bIns="48892"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800" dirty="0">
                <a:latin typeface="Times New Roman" panose="02020603050405020304" pitchFamily="18" charset="0"/>
                <a:cs typeface="Times New Roman" panose="02020603050405020304" pitchFamily="18" charset="0"/>
              </a:rPr>
              <a:t>The resulting difference between the melting and freezing points termed thermal hysteresis (TH) is usually a measure of antifreeze activity. </a:t>
            </a:r>
          </a:p>
          <a:p>
            <a:pPr algn="l">
              <a:spcBef>
                <a:spcPts val="0"/>
              </a:spcBef>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r>
              <a:rPr lang="en-US" sz="2800" i="1" dirty="0">
                <a:latin typeface="Cambria" panose="02040503050406030204" pitchFamily="18" charset="0"/>
              </a:rPr>
              <a:t>TH= Tm-</a:t>
            </a:r>
            <a:r>
              <a:rPr lang="en-US" sz="2800" i="1" dirty="0" err="1">
                <a:latin typeface="Cambria" panose="02040503050406030204" pitchFamily="18" charset="0"/>
              </a:rPr>
              <a:t>Tf</a:t>
            </a:r>
            <a:endParaRPr lang="en-US" sz="2800" i="1"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marL="366715" indent="-366715" algn="just">
              <a:spcBef>
                <a:spcPts val="0"/>
              </a:spcBef>
              <a:buFont typeface="Arial" panose="020B0604020202020204" pitchFamily="34" charset="0"/>
              <a:buChar char="•"/>
            </a:pPr>
            <a:endParaRPr lang="en-US" sz="2800" dirty="0">
              <a:latin typeface="Cambria" panose="02040503050406030204" pitchFamily="18" charset="0"/>
            </a:endParaRPr>
          </a:p>
          <a:p>
            <a:pPr algn="l">
              <a:spcBef>
                <a:spcPts val="0"/>
              </a:spcBef>
            </a:pPr>
            <a:endParaRPr lang="en-US" sz="2800" dirty="0">
              <a:latin typeface="Cambria" panose="02040503050406030204" pitchFamily="18" charset="0"/>
            </a:endParaRPr>
          </a:p>
          <a:p>
            <a:pPr algn="just">
              <a:spcBef>
                <a:spcPts val="0"/>
              </a:spcBef>
            </a:pPr>
            <a:endParaRPr lang="en-US" sz="2800" dirty="0">
              <a:latin typeface="Cambria" panose="02040503050406030204" pitchFamily="18" charset="0"/>
            </a:endParaRPr>
          </a:p>
          <a:p>
            <a:pPr algn="l">
              <a:spcBef>
                <a:spcPts val="0"/>
              </a:spcBef>
            </a:pPr>
            <a:endParaRPr lang="en-US" sz="2800" dirty="0">
              <a:latin typeface="Cambria" panose="02040503050406030204" pitchFamily="18" charset="0"/>
            </a:endParaRPr>
          </a:p>
          <a:p>
            <a:pPr algn="l">
              <a:spcBef>
                <a:spcPts val="0"/>
              </a:spcBef>
            </a:pPr>
            <a:endParaRPr lang="en-US" sz="2800" dirty="0">
              <a:latin typeface="Cambria" panose="02040503050406030204" pitchFamily="18" charset="0"/>
            </a:endParaRPr>
          </a:p>
          <a:p>
            <a:pPr algn="l">
              <a:spcBef>
                <a:spcPts val="0"/>
              </a:spcBef>
            </a:pPr>
            <a:endParaRPr lang="en-US" sz="2800" dirty="0">
              <a:latin typeface="Cambria" panose="02040503050406030204" pitchFamily="18" charset="0"/>
            </a:endParaRPr>
          </a:p>
        </p:txBody>
      </p:sp>
      <p:pic>
        <p:nvPicPr>
          <p:cNvPr id="1184" name="Picture 1183">
            <a:extLst>
              <a:ext uri="{FF2B5EF4-FFF2-40B4-BE49-F238E27FC236}">
                <a16:creationId xmlns:a16="http://schemas.microsoft.com/office/drawing/2014/main" id="{1623B828-BFC9-425B-9D62-4762FAF3FBC4}"/>
              </a:ext>
            </a:extLst>
          </p:cNvPr>
          <p:cNvPicPr>
            <a:picLocks noChangeAspect="1"/>
          </p:cNvPicPr>
          <p:nvPr/>
        </p:nvPicPr>
        <p:blipFill>
          <a:blip r:embed="rId26"/>
          <a:stretch>
            <a:fillRect/>
          </a:stretch>
        </p:blipFill>
        <p:spPr>
          <a:xfrm>
            <a:off x="585211" y="27380644"/>
            <a:ext cx="4048854" cy="2344364"/>
          </a:xfrm>
          <a:prstGeom prst="rect">
            <a:avLst/>
          </a:prstGeom>
        </p:spPr>
      </p:pic>
      <p:sp>
        <p:nvSpPr>
          <p:cNvPr id="1186" name="TextBox 1185">
            <a:extLst>
              <a:ext uri="{FF2B5EF4-FFF2-40B4-BE49-F238E27FC236}">
                <a16:creationId xmlns:a16="http://schemas.microsoft.com/office/drawing/2014/main" id="{3C97FD6C-0D6F-4627-A4D7-4D50AF471301}"/>
              </a:ext>
            </a:extLst>
          </p:cNvPr>
          <p:cNvSpPr txBox="1"/>
          <p:nvPr/>
        </p:nvSpPr>
        <p:spPr>
          <a:xfrm>
            <a:off x="870011" y="24217371"/>
            <a:ext cx="5059398" cy="2308324"/>
          </a:xfrm>
          <a:prstGeom prst="rect">
            <a:avLst/>
          </a:prstGeom>
          <a:noFill/>
        </p:spPr>
        <p:txBody>
          <a:bodyPr wrap="none" rtlCol="0">
            <a:spAutoFit/>
          </a:bodyPr>
          <a:lstStyle/>
          <a:p>
            <a:pPr marL="285750" indent="-285750">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Functional Characterization of AFP</a:t>
            </a:r>
          </a:p>
          <a:p>
            <a:pPr marL="285750" indent="-285750">
              <a:buFont typeface="Wingdings" panose="05000000000000000000" pitchFamily="2" charset="2"/>
              <a:buChar char="v"/>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Studied using differential scanning </a:t>
            </a:r>
          </a:p>
          <a:p>
            <a:r>
              <a:rPr lang="en-US" sz="2400" dirty="0">
                <a:latin typeface="Times New Roman" panose="02020603050405020304" pitchFamily="18" charset="0"/>
                <a:cs typeface="Times New Roman" panose="02020603050405020304" pitchFamily="18" charset="0"/>
              </a:rPr>
              <a:t>calorimetry</a:t>
            </a: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Thermal hysteresis activity of 0.5 °C</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pic>
        <p:nvPicPr>
          <p:cNvPr id="1190" name="Picture 1189" descr="A close up of a map&#10;&#10;Description automatically generated">
            <a:extLst>
              <a:ext uri="{FF2B5EF4-FFF2-40B4-BE49-F238E27FC236}">
                <a16:creationId xmlns:a16="http://schemas.microsoft.com/office/drawing/2014/main" id="{E42EFF37-1396-42F1-84A8-1E23AF53D84C}"/>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5078122" y="26671435"/>
            <a:ext cx="5197562" cy="3011920"/>
          </a:xfrm>
          <a:prstGeom prst="rect">
            <a:avLst/>
          </a:prstGeom>
        </p:spPr>
      </p:pic>
      <p:pic>
        <p:nvPicPr>
          <p:cNvPr id="1191" name="Picture 1190">
            <a:extLst>
              <a:ext uri="{FF2B5EF4-FFF2-40B4-BE49-F238E27FC236}">
                <a16:creationId xmlns:a16="http://schemas.microsoft.com/office/drawing/2014/main" id="{43144868-E87D-4B03-B037-64B828AF2123}"/>
              </a:ext>
            </a:extLst>
          </p:cNvPr>
          <p:cNvPicPr>
            <a:picLocks noChangeAspect="1"/>
          </p:cNvPicPr>
          <p:nvPr/>
        </p:nvPicPr>
        <p:blipFill>
          <a:blip r:embed="rId28"/>
          <a:stretch>
            <a:fillRect/>
          </a:stretch>
        </p:blipFill>
        <p:spPr>
          <a:xfrm flipH="1">
            <a:off x="5940630" y="27380644"/>
            <a:ext cx="417698" cy="546692"/>
          </a:xfrm>
          <a:prstGeom prst="rect">
            <a:avLst/>
          </a:prstGeom>
        </p:spPr>
      </p:pic>
      <p:pic>
        <p:nvPicPr>
          <p:cNvPr id="1193" name="Picture 1192" descr="A close up of a map&#10;&#10;Description automatically generated">
            <a:extLst>
              <a:ext uri="{FF2B5EF4-FFF2-40B4-BE49-F238E27FC236}">
                <a16:creationId xmlns:a16="http://schemas.microsoft.com/office/drawing/2014/main" id="{E44DBB9A-342C-4928-8A95-2FC9BCB5337C}"/>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23604219" y="23691124"/>
            <a:ext cx="5866581" cy="3450069"/>
          </a:xfrm>
          <a:prstGeom prst="rect">
            <a:avLst/>
          </a:prstGeom>
        </p:spPr>
      </p:pic>
      <p:pic>
        <p:nvPicPr>
          <p:cNvPr id="1196" name="Picture 1195">
            <a:extLst>
              <a:ext uri="{FF2B5EF4-FFF2-40B4-BE49-F238E27FC236}">
                <a16:creationId xmlns:a16="http://schemas.microsoft.com/office/drawing/2014/main" id="{D46E4BFF-42A2-40B1-A020-BB607F167AE2}"/>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24295100" y="27348083"/>
            <a:ext cx="5303243" cy="2449556"/>
          </a:xfrm>
          <a:prstGeom prst="rect">
            <a:avLst/>
          </a:prstGeom>
        </p:spPr>
      </p:pic>
      <p:sp>
        <p:nvSpPr>
          <p:cNvPr id="134" name="Subtitle 2">
            <a:extLst>
              <a:ext uri="{FF2B5EF4-FFF2-40B4-BE49-F238E27FC236}">
                <a16:creationId xmlns:a16="http://schemas.microsoft.com/office/drawing/2014/main" id="{2B33A690-315A-4F20-91D7-D9BEA6147347}"/>
              </a:ext>
            </a:extLst>
          </p:cNvPr>
          <p:cNvSpPr txBox="1">
            <a:spLocks/>
          </p:cNvSpPr>
          <p:nvPr/>
        </p:nvSpPr>
        <p:spPr>
          <a:xfrm>
            <a:off x="21548465" y="21992263"/>
            <a:ext cx="8095794" cy="7818742"/>
          </a:xfrm>
          <a:prstGeom prst="rect">
            <a:avLst/>
          </a:prstGeom>
          <a:ln>
            <a:solidFill>
              <a:srgbClr val="002060"/>
            </a:solidFill>
          </a:ln>
        </p:spPr>
        <p:txBody>
          <a:bodyPr vert="horz" lIns="97785" tIns="48892" rIns="97785" bIns="48892"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392" dirty="0">
              <a:latin typeface="Cambria" panose="02040503050406030204" pitchFamily="18" charset="0"/>
            </a:endParaRPr>
          </a:p>
        </p:txBody>
      </p:sp>
      <p:sp>
        <p:nvSpPr>
          <p:cNvPr id="1198" name="TextBox 1197">
            <a:extLst>
              <a:ext uri="{FF2B5EF4-FFF2-40B4-BE49-F238E27FC236}">
                <a16:creationId xmlns:a16="http://schemas.microsoft.com/office/drawing/2014/main" id="{DA281867-C17F-4676-849E-614E07616F37}"/>
              </a:ext>
            </a:extLst>
          </p:cNvPr>
          <p:cNvSpPr txBox="1"/>
          <p:nvPr/>
        </p:nvSpPr>
        <p:spPr>
          <a:xfrm>
            <a:off x="22161854" y="22339300"/>
            <a:ext cx="5574946" cy="138499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FT-IR and H-NMR analysis to confirm polymerization and modifications</a:t>
            </a:r>
          </a:p>
        </p:txBody>
      </p:sp>
      <p:pic>
        <p:nvPicPr>
          <p:cNvPr id="1200" name="Picture 1199" descr="A picture containing indoor&#10;&#10;Description automatically generated">
            <a:extLst>
              <a:ext uri="{FF2B5EF4-FFF2-40B4-BE49-F238E27FC236}">
                <a16:creationId xmlns:a16="http://schemas.microsoft.com/office/drawing/2014/main" id="{0C8FA432-FA19-42B9-9235-7EA4AA7EDB62}"/>
              </a:ext>
            </a:extLst>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11543560" y="26311989"/>
            <a:ext cx="4450796" cy="3321763"/>
          </a:xfrm>
          <a:prstGeom prst="rect">
            <a:avLst/>
          </a:prstGeom>
        </p:spPr>
      </p:pic>
      <p:pic>
        <p:nvPicPr>
          <p:cNvPr id="1202" name="Picture 1201">
            <a:extLst>
              <a:ext uri="{FF2B5EF4-FFF2-40B4-BE49-F238E27FC236}">
                <a16:creationId xmlns:a16="http://schemas.microsoft.com/office/drawing/2014/main" id="{F5A4C117-2BBC-40ED-B178-2BE5DFFAFCA0}"/>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16916620" y="24375676"/>
            <a:ext cx="3818019" cy="2225284"/>
          </a:xfrm>
          <a:prstGeom prst="rect">
            <a:avLst/>
          </a:prstGeom>
        </p:spPr>
      </p:pic>
    </p:spTree>
    <p:extLst>
      <p:ext uri="{BB962C8B-B14F-4D97-AF65-F5344CB8AC3E}">
        <p14:creationId xmlns:p14="http://schemas.microsoft.com/office/powerpoint/2010/main" val="376030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barn(inVertical)">
                                      <p:cBhvr>
                                        <p:cTn id="7"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2514602" y="3607537"/>
            <a:ext cx="35387756" cy="23826846"/>
            <a:chOff x="3038168" y="2688585"/>
            <a:chExt cx="26871561" cy="17255613"/>
          </a:xfrm>
        </p:grpSpPr>
        <p:sp>
          <p:nvSpPr>
            <p:cNvPr id="11" name="Rectangle 10"/>
            <p:cNvSpPr/>
            <p:nvPr/>
          </p:nvSpPr>
          <p:spPr>
            <a:xfrm>
              <a:off x="3038168" y="2688585"/>
              <a:ext cx="26871561" cy="1725561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792"/>
            </a:p>
          </p:txBody>
        </p:sp>
        <p:sp>
          <p:nvSpPr>
            <p:cNvPr id="12" name="TextBox 11"/>
            <p:cNvSpPr txBox="1"/>
            <p:nvPr/>
          </p:nvSpPr>
          <p:spPr>
            <a:xfrm>
              <a:off x="4395020" y="4131740"/>
              <a:ext cx="23095974" cy="6278288"/>
            </a:xfrm>
            <a:prstGeom prst="rect">
              <a:avLst/>
            </a:prstGeom>
            <a:noFill/>
          </p:spPr>
          <p:txBody>
            <a:bodyPr wrap="square" rtlCol="0">
              <a:spAutoFit/>
            </a:bodyPr>
            <a:lstStyle/>
            <a:p>
              <a:pPr algn="ctr"/>
              <a:r>
                <a:rPr lang="en-US" sz="11000" b="1" dirty="0">
                  <a:solidFill>
                    <a:schemeClr val="accent5">
                      <a:lumMod val="75000"/>
                    </a:schemeClr>
                  </a:solidFill>
                </a:rPr>
                <a:t>This poster template provided courtesy of </a:t>
              </a:r>
            </a:p>
            <a:p>
              <a:pPr algn="ctr"/>
              <a:r>
                <a:rPr lang="en-US" sz="11000" b="1" dirty="0">
                  <a:solidFill>
                    <a:schemeClr val="accent5">
                      <a:lumMod val="75000"/>
                    </a:schemeClr>
                  </a:solidFill>
                </a:rPr>
                <a:t>UNH ESRC Poster Printing Services</a:t>
              </a:r>
            </a:p>
            <a:p>
              <a:pPr algn="ctr"/>
              <a:endParaRPr lang="en-US" sz="8067" dirty="0">
                <a:solidFill>
                  <a:schemeClr val="accent5">
                    <a:lumMod val="75000"/>
                  </a:schemeClr>
                </a:solidFill>
              </a:endParaRPr>
            </a:p>
            <a:p>
              <a:pPr algn="ctr"/>
              <a:endParaRPr lang="en-US" sz="8800" dirty="0">
                <a:solidFill>
                  <a:schemeClr val="accent5">
                    <a:lumMod val="75000"/>
                  </a:schemeClr>
                </a:solidFill>
              </a:endParaRPr>
            </a:p>
            <a:p>
              <a:pPr algn="ctr"/>
              <a:r>
                <a:rPr lang="en-US" sz="8800" dirty="0">
                  <a:solidFill>
                    <a:schemeClr val="accent5">
                      <a:lumMod val="75000"/>
                    </a:schemeClr>
                  </a:solidFill>
                </a:rPr>
                <a:t>Trust us to make your poster look </a:t>
              </a:r>
              <a:r>
                <a:rPr lang="en-US" sz="8800" b="1" dirty="0">
                  <a:solidFill>
                    <a:schemeClr val="accent5">
                      <a:lumMod val="75000"/>
                    </a:schemeClr>
                  </a:solidFill>
                </a:rPr>
                <a:t>GREAT!</a:t>
              </a:r>
            </a:p>
            <a:p>
              <a:pPr algn="ctr"/>
              <a:endParaRPr lang="en-US" sz="8067" dirty="0">
                <a:solidFill>
                  <a:schemeClr val="accent5">
                    <a:lumMod val="75000"/>
                  </a:schemeClr>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60718" y="16043312"/>
              <a:ext cx="2478029" cy="2983998"/>
            </a:xfrm>
            <a:prstGeom prst="rect">
              <a:avLst/>
            </a:prstGeom>
          </p:spPr>
        </p:pic>
        <p:sp>
          <p:nvSpPr>
            <p:cNvPr id="14" name="TextBox 13"/>
            <p:cNvSpPr txBox="1"/>
            <p:nvPr/>
          </p:nvSpPr>
          <p:spPr>
            <a:xfrm>
              <a:off x="7374193" y="10986364"/>
              <a:ext cx="18199510" cy="2682443"/>
            </a:xfrm>
            <a:prstGeom prst="rect">
              <a:avLst/>
            </a:prstGeom>
            <a:noFill/>
          </p:spPr>
          <p:txBody>
            <a:bodyPr wrap="square" rtlCol="0">
              <a:spAutoFit/>
            </a:bodyPr>
            <a:lstStyle/>
            <a:p>
              <a:pPr algn="ctr"/>
              <a:r>
                <a:rPr lang="en-US" sz="8067" b="1" dirty="0">
                  <a:solidFill>
                    <a:schemeClr val="accent5">
                      <a:lumMod val="75000"/>
                    </a:schemeClr>
                  </a:solidFill>
                </a:rPr>
                <a:t>Website: </a:t>
              </a:r>
              <a:r>
                <a:rPr lang="en-US" sz="8067" dirty="0">
                  <a:solidFill>
                    <a:schemeClr val="accent5">
                      <a:lumMod val="75000"/>
                    </a:schemeClr>
                  </a:solidFill>
                  <a:hlinkClick r:id="rId3"/>
                </a:rPr>
                <a:t>http://posters.unh.edu</a:t>
              </a:r>
              <a:endParaRPr lang="en-US" sz="8067" dirty="0">
                <a:solidFill>
                  <a:schemeClr val="accent5">
                    <a:lumMod val="75000"/>
                  </a:schemeClr>
                </a:solidFill>
              </a:endParaRPr>
            </a:p>
            <a:p>
              <a:pPr algn="ctr"/>
              <a:r>
                <a:rPr lang="en-US" sz="8067" b="1" dirty="0">
                  <a:solidFill>
                    <a:schemeClr val="accent5">
                      <a:lumMod val="75000"/>
                    </a:schemeClr>
                  </a:solidFill>
                </a:rPr>
                <a:t>Poster Guide: </a:t>
              </a:r>
              <a:r>
                <a:rPr lang="en-US" sz="8067" dirty="0">
                  <a:solidFill>
                    <a:schemeClr val="accent5">
                      <a:lumMod val="75000"/>
                    </a:schemeClr>
                  </a:solidFill>
                  <a:hlinkClick r:id="rId4"/>
                </a:rPr>
                <a:t>http://goo.gl/1E7TJY</a:t>
              </a:r>
              <a:endParaRPr lang="en-US" sz="8067" dirty="0">
                <a:solidFill>
                  <a:schemeClr val="accent5">
                    <a:lumMod val="75000"/>
                  </a:schemeClr>
                </a:solidFill>
              </a:endParaRPr>
            </a:p>
            <a:p>
              <a:endParaRPr lang="en-US" sz="7335" dirty="0"/>
            </a:p>
          </p:txBody>
        </p:sp>
        <p:sp>
          <p:nvSpPr>
            <p:cNvPr id="15" name="TextBox 14"/>
            <p:cNvSpPr txBox="1"/>
            <p:nvPr/>
          </p:nvSpPr>
          <p:spPr>
            <a:xfrm>
              <a:off x="9402548" y="17024490"/>
              <a:ext cx="19953377" cy="1292788"/>
            </a:xfrm>
            <a:prstGeom prst="rect">
              <a:avLst/>
            </a:prstGeom>
            <a:noFill/>
          </p:spPr>
          <p:txBody>
            <a:bodyPr wrap="square" rtlCol="0">
              <a:spAutoFit/>
            </a:bodyPr>
            <a:lstStyle/>
            <a:p>
              <a:r>
                <a:rPr lang="en-US" sz="11000" dirty="0">
                  <a:solidFill>
                    <a:schemeClr val="bg2">
                      <a:lumMod val="50000"/>
                    </a:schemeClr>
                  </a:solidFill>
                </a:rPr>
                <a:t>DELETE THIS SLIDE BEFORE PRINTING</a:t>
              </a:r>
            </a:p>
          </p:txBody>
        </p:sp>
      </p:grpSp>
    </p:spTree>
    <p:extLst>
      <p:ext uri="{BB962C8B-B14F-4D97-AF65-F5344CB8AC3E}">
        <p14:creationId xmlns:p14="http://schemas.microsoft.com/office/powerpoint/2010/main" val="2687569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
  <TotalTime>0</TotalTime>
  <Words>641</Words>
  <Application>Microsoft Office PowerPoint</Application>
  <PresentationFormat>Custom</PresentationFormat>
  <Paragraphs>82</Paragraphs>
  <Slides>2</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10" baseType="lpstr">
      <vt:lpstr>Arial</vt:lpstr>
      <vt:lpstr>Calibri</vt:lpstr>
      <vt:lpstr>Calibri Light</vt:lpstr>
      <vt:lpstr>Cambria</vt:lpstr>
      <vt:lpstr>Times New Roman</vt:lpstr>
      <vt:lpstr>Wingdings</vt:lpstr>
      <vt:lpstr>Office Theme</vt:lpstr>
      <vt:lpstr>CS ChemDraw Drawing</vt:lpstr>
      <vt:lpstr>Modification and Characterization of Polyol Based Polymers for Ice Recrystallization Inhibition and Thermal Hysteresis  Activity Mohammad Mousazadehkasin, John Tsavalasa, Paul Bauresb, Krisztina Varga, Emily Asenath-Smithd  Department of chemistry, University of New Hampshire, Durham, NH 03824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Mousazadehkasin, Mohammad</cp:lastModifiedBy>
  <cp:revision>365</cp:revision>
  <dcterms:created xsi:type="dcterms:W3CDTF">2016-03-05T16:55:12Z</dcterms:created>
  <dcterms:modified xsi:type="dcterms:W3CDTF">2019-03-28T19:45:40Z</dcterms:modified>
</cp:coreProperties>
</file>