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
  </p:notesMasterIdLst>
  <p:sldIdLst>
    <p:sldId id="256"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76" userDrawn="1">
          <p15:clr>
            <a:srgbClr val="A4A3A4"/>
          </p15:clr>
        </p15:guide>
        <p15:guide id="2" pos="8064" userDrawn="1">
          <p15:clr>
            <a:srgbClr val="A4A3A4"/>
          </p15:clr>
        </p15:guide>
        <p15:guide id="3" orient="horz" pos="20160" userDrawn="1">
          <p15:clr>
            <a:srgbClr val="A4A3A4"/>
          </p15:clr>
        </p15:guide>
        <p15:guide id="5" pos="576" userDrawn="1">
          <p15:clr>
            <a:srgbClr val="A4A3A4"/>
          </p15:clr>
        </p15:guide>
        <p15:guide id="6" pos="24768" userDrawn="1">
          <p15:clr>
            <a:srgbClr val="A4A3A4"/>
          </p15:clr>
        </p15:guide>
        <p15:guide id="7" orient="horz" pos="1728" userDrawn="1">
          <p15:clr>
            <a:srgbClr val="A4A3A4"/>
          </p15:clr>
        </p15:guide>
        <p15:guide id="8" pos="172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ECF4"/>
    <a:srgbClr val="3333FF"/>
    <a:srgbClr val="33CCFF"/>
    <a:srgbClr val="0033CC"/>
    <a:srgbClr val="9933FF"/>
    <a:srgbClr val="2A6D25"/>
    <a:srgbClr val="DEE8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1406" autoAdjust="0"/>
    <p:restoredTop sz="94249" autoAdjust="0"/>
  </p:normalViewPr>
  <p:slideViewPr>
    <p:cSldViewPr snapToGrid="0">
      <p:cViewPr>
        <p:scale>
          <a:sx n="10" d="100"/>
          <a:sy n="10" d="100"/>
        </p:scale>
        <p:origin x="2646" y="564"/>
      </p:cViewPr>
      <p:guideLst>
        <p:guide orient="horz" pos="576"/>
        <p:guide pos="8064"/>
        <p:guide orient="horz" pos="20160"/>
        <p:guide pos="576"/>
        <p:guide pos="24768"/>
        <p:guide orient="horz" pos="1728"/>
        <p:guide pos="172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66F1AA-5ED7-4D65-BC98-6077EB50FC49}" type="datetimeFigureOut">
              <a:rPr lang="en-US" smtClean="0"/>
              <a:t>3/25/2019</a:t>
            </a:fld>
            <a:endParaRPr lang="en-US"/>
          </a:p>
        </p:txBody>
      </p:sp>
      <p:sp>
        <p:nvSpPr>
          <p:cNvPr id="4" name="Slide Image Placeholder 3"/>
          <p:cNvSpPr>
            <a:spLocks noGrp="1" noRot="1" noChangeAspect="1"/>
          </p:cNvSpPr>
          <p:nvPr>
            <p:ph type="sldImg" idx="2"/>
          </p:nvPr>
        </p:nvSpPr>
        <p:spPr>
          <a:xfrm>
            <a:off x="1543050" y="1143000"/>
            <a:ext cx="37719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C6B8A0-0B12-400C-8C68-7917D0169330}" type="slidenum">
              <a:rPr lang="en-US" smtClean="0"/>
              <a:t>‹#›</a:t>
            </a:fld>
            <a:endParaRPr lang="en-US"/>
          </a:p>
        </p:txBody>
      </p:sp>
    </p:spTree>
    <p:extLst>
      <p:ext uri="{BB962C8B-B14F-4D97-AF65-F5344CB8AC3E}">
        <p14:creationId xmlns:p14="http://schemas.microsoft.com/office/powerpoint/2010/main" val="167177637"/>
      </p:ext>
    </p:extLst>
  </p:cSld>
  <p:clrMap bg1="lt1" tx1="dk1" bg2="lt2" tx2="dk2" accent1="accent1" accent2="accent2" accent3="accent3" accent4="accent4" accent5="accent5" accent6="accent6" hlink="hlink" folHlink="folHlink"/>
  <p:notesStyle>
    <a:lvl1pPr marL="0" algn="l" defTabSz="3511296" rtl="0" eaLnBrk="1" latinLnBrk="0" hangingPunct="1">
      <a:defRPr sz="4608" kern="1200">
        <a:solidFill>
          <a:schemeClr val="tx1"/>
        </a:solidFill>
        <a:latin typeface="+mn-lt"/>
        <a:ea typeface="+mn-ea"/>
        <a:cs typeface="+mn-cs"/>
      </a:defRPr>
    </a:lvl1pPr>
    <a:lvl2pPr marL="1755648" algn="l" defTabSz="3511296" rtl="0" eaLnBrk="1" latinLnBrk="0" hangingPunct="1">
      <a:defRPr sz="4608" kern="1200">
        <a:solidFill>
          <a:schemeClr val="tx1"/>
        </a:solidFill>
        <a:latin typeface="+mn-lt"/>
        <a:ea typeface="+mn-ea"/>
        <a:cs typeface="+mn-cs"/>
      </a:defRPr>
    </a:lvl2pPr>
    <a:lvl3pPr marL="3511296" algn="l" defTabSz="3511296" rtl="0" eaLnBrk="1" latinLnBrk="0" hangingPunct="1">
      <a:defRPr sz="4608" kern="1200">
        <a:solidFill>
          <a:schemeClr val="tx1"/>
        </a:solidFill>
        <a:latin typeface="+mn-lt"/>
        <a:ea typeface="+mn-ea"/>
        <a:cs typeface="+mn-cs"/>
      </a:defRPr>
    </a:lvl3pPr>
    <a:lvl4pPr marL="5266944" algn="l" defTabSz="3511296" rtl="0" eaLnBrk="1" latinLnBrk="0" hangingPunct="1">
      <a:defRPr sz="4608" kern="1200">
        <a:solidFill>
          <a:schemeClr val="tx1"/>
        </a:solidFill>
        <a:latin typeface="+mn-lt"/>
        <a:ea typeface="+mn-ea"/>
        <a:cs typeface="+mn-cs"/>
      </a:defRPr>
    </a:lvl4pPr>
    <a:lvl5pPr marL="7022592" algn="l" defTabSz="3511296" rtl="0" eaLnBrk="1" latinLnBrk="0" hangingPunct="1">
      <a:defRPr sz="4608" kern="1200">
        <a:solidFill>
          <a:schemeClr val="tx1"/>
        </a:solidFill>
        <a:latin typeface="+mn-lt"/>
        <a:ea typeface="+mn-ea"/>
        <a:cs typeface="+mn-cs"/>
      </a:defRPr>
    </a:lvl5pPr>
    <a:lvl6pPr marL="8778240" algn="l" defTabSz="3511296" rtl="0" eaLnBrk="1" latinLnBrk="0" hangingPunct="1">
      <a:defRPr sz="4608" kern="1200">
        <a:solidFill>
          <a:schemeClr val="tx1"/>
        </a:solidFill>
        <a:latin typeface="+mn-lt"/>
        <a:ea typeface="+mn-ea"/>
        <a:cs typeface="+mn-cs"/>
      </a:defRPr>
    </a:lvl6pPr>
    <a:lvl7pPr marL="10533888" algn="l" defTabSz="3511296" rtl="0" eaLnBrk="1" latinLnBrk="0" hangingPunct="1">
      <a:defRPr sz="4608" kern="1200">
        <a:solidFill>
          <a:schemeClr val="tx1"/>
        </a:solidFill>
        <a:latin typeface="+mn-lt"/>
        <a:ea typeface="+mn-ea"/>
        <a:cs typeface="+mn-cs"/>
      </a:defRPr>
    </a:lvl7pPr>
    <a:lvl8pPr marL="12289536" algn="l" defTabSz="3511296" rtl="0" eaLnBrk="1" latinLnBrk="0" hangingPunct="1">
      <a:defRPr sz="4608" kern="1200">
        <a:solidFill>
          <a:schemeClr val="tx1"/>
        </a:solidFill>
        <a:latin typeface="+mn-lt"/>
        <a:ea typeface="+mn-ea"/>
        <a:cs typeface="+mn-cs"/>
      </a:defRPr>
    </a:lvl8pPr>
    <a:lvl9pPr marL="14045184" algn="l" defTabSz="3511296" rtl="0" eaLnBrk="1" latinLnBrk="0" hangingPunct="1">
      <a:defRPr sz="4608"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3/25/2019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3511328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3/25/2019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529043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5DB07D-472E-4871-AA65-8D2FD5C8DC49}" type="datetimeFigureOut">
              <a:rPr lang="en-US" smtClean="0"/>
              <a:t>3/25/2019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2859387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55DB07D-472E-4871-AA65-8D2FD5C8DC49}" type="datetimeFigureOut">
              <a:rPr lang="en-US" smtClean="0"/>
              <a:t>3/25/2019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055338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55DB07D-472E-4871-AA65-8D2FD5C8DC49}" type="datetimeFigureOut">
              <a:rPr lang="en-US" smtClean="0"/>
              <a:t>3/25/2019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334949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5DB07D-472E-4871-AA65-8D2FD5C8DC49}" type="datetimeFigureOut">
              <a:rPr lang="en-US" smtClean="0"/>
              <a:t>3/25/2019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44722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5DB07D-472E-4871-AA65-8D2FD5C8DC49}" type="datetimeFigureOut">
              <a:rPr lang="en-US" smtClean="0"/>
              <a:t>3/25/2019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2869353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F55DB07D-472E-4871-AA65-8D2FD5C8DC49}" type="datetimeFigureOut">
              <a:rPr lang="en-US" smtClean="0"/>
              <a:t>3/25/2019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794109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a:t>Edit Master text styles</a:t>
            </a:r>
          </a:p>
        </p:txBody>
      </p:sp>
      <p:sp>
        <p:nvSpPr>
          <p:cNvPr id="5" name="Date Placeholder 4"/>
          <p:cNvSpPr>
            <a:spLocks noGrp="1"/>
          </p:cNvSpPr>
          <p:nvPr>
            <p:ph type="dt" sz="half" idx="10"/>
          </p:nvPr>
        </p:nvSpPr>
        <p:spPr/>
        <p:txBody>
          <a:bodyPr/>
          <a:lstStyle/>
          <a:p>
            <a:fld id="{F55DB07D-472E-4871-AA65-8D2FD5C8DC49}" type="datetimeFigureOut">
              <a:rPr lang="en-US" smtClean="0"/>
              <a:t>3/25/2019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1283239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3/25/2019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2120276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5DB07D-472E-4871-AA65-8D2FD5C8DC49}" type="datetimeFigureOut">
              <a:rPr lang="en-US" smtClean="0"/>
              <a:t>3/25/2019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0DB4A7-8B6C-49B9-B6B9-00DB843627CD}" type="slidenum">
              <a:rPr lang="en-US" smtClean="0"/>
              <a:t>‹#›</a:t>
            </a:fld>
            <a:endParaRPr lang="en-US"/>
          </a:p>
        </p:txBody>
      </p:sp>
    </p:spTree>
    <p:extLst>
      <p:ext uri="{BB962C8B-B14F-4D97-AF65-F5344CB8AC3E}">
        <p14:creationId xmlns:p14="http://schemas.microsoft.com/office/powerpoint/2010/main" val="699164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F55DB07D-472E-4871-AA65-8D2FD5C8DC49}" type="datetimeFigureOut">
              <a:rPr lang="en-US" smtClean="0"/>
              <a:t>3/25/2019</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8D0DB4A7-8B6C-49B9-B6B9-00DB843627CD}" type="slidenum">
              <a:rPr lang="en-US" smtClean="0"/>
              <a:t>‹#›</a:t>
            </a:fld>
            <a:endParaRPr lang="en-US"/>
          </a:p>
        </p:txBody>
      </p:sp>
    </p:spTree>
    <p:extLst>
      <p:ext uri="{BB962C8B-B14F-4D97-AF65-F5344CB8AC3E}">
        <p14:creationId xmlns:p14="http://schemas.microsoft.com/office/powerpoint/2010/main" val="40507735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hyperlink" Target="mailto:kab2014@wildcats.unh.edu" TargetMode="Externa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CF9FE102-B258-4262-A29C-095C723A3B89}"/>
              </a:ext>
            </a:extLst>
          </p:cNvPr>
          <p:cNvSpPr/>
          <p:nvPr/>
        </p:nvSpPr>
        <p:spPr>
          <a:xfrm>
            <a:off x="473583" y="10689811"/>
            <a:ext cx="12323986" cy="21872102"/>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BE2E52C-9624-4CDB-9069-DF3C2C95600B}"/>
              </a:ext>
            </a:extLst>
          </p:cNvPr>
          <p:cNvSpPr/>
          <p:nvPr/>
        </p:nvSpPr>
        <p:spPr>
          <a:xfrm>
            <a:off x="27393898" y="30073736"/>
            <a:ext cx="12366117" cy="2488177"/>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r>
              <a:rPr lang="en-US" sz="2000" dirty="0">
                <a:latin typeface="Times New Roman" panose="02020603050405020304" pitchFamily="18" charset="0"/>
                <a:cs typeface="Times New Roman" panose="02020603050405020304" pitchFamily="18" charset="0"/>
              </a:rPr>
              <a:t>This material is based upon work supported by the National Science Foundation under Grant Number (1638688). Partial funding was also provided by the New Hampshire Agricultural Experiment Station, the Hubbard Brook Long Term Ecological Research program (NSF 1114804), the Harvard Forest Long Term Ecological Research program, and the University of New Hampshire graduate school.  We also acknowledge the help and support of infrastructure and staff at Bartlett Experimental Forest and Harvard Forest. Inventory data of species compositions at BEF was collected by the University of New Hampshire 2014 and for HF was collected by Orwig D, Foster D, Ellison A. 2015. LiDAR data and HF hyperspectral imagery (1m spatial resolution) was obtained from the National Ecological Observatory Network and BEF hyperspectral imagery (5m spatial resolution) was obtained from </a:t>
            </a:r>
            <a:r>
              <a:rPr lang="en-US" sz="2000" dirty="0" err="1">
                <a:latin typeface="Times New Roman" panose="02020603050405020304" pitchFamily="18" charset="0"/>
                <a:cs typeface="Times New Roman" panose="02020603050405020304" pitchFamily="18" charset="0"/>
              </a:rPr>
              <a:t>SpecTIR</a:t>
            </a:r>
            <a:r>
              <a:rPr lang="en-US" sz="2000" dirty="0">
                <a:latin typeface="Times New Roman" panose="02020603050405020304" pitchFamily="18" charset="0"/>
                <a:cs typeface="Times New Roman" panose="02020603050405020304" pitchFamily="18" charset="0"/>
              </a:rPr>
              <a:t>.</a:t>
            </a:r>
          </a:p>
        </p:txBody>
      </p:sp>
      <p:sp>
        <p:nvSpPr>
          <p:cNvPr id="88" name="Rectangle 87">
            <a:extLst>
              <a:ext uri="{FF2B5EF4-FFF2-40B4-BE49-F238E27FC236}">
                <a16:creationId xmlns:a16="http://schemas.microsoft.com/office/drawing/2014/main" id="{5EB313FF-BC7B-4256-B342-AAAC0A7277FE}"/>
              </a:ext>
            </a:extLst>
          </p:cNvPr>
          <p:cNvSpPr/>
          <p:nvPr/>
        </p:nvSpPr>
        <p:spPr>
          <a:xfrm>
            <a:off x="27393898" y="29173670"/>
            <a:ext cx="12366115" cy="900066"/>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Acknowledgments:</a:t>
            </a:r>
            <a:r>
              <a:rPr lang="en-US" sz="2400" b="1" dirty="0">
                <a:solidFill>
                  <a:schemeClr val="tx1"/>
                </a:solidFill>
                <a:latin typeface="Times New Roman" panose="02020603050405020304" pitchFamily="18" charset="0"/>
                <a:cs typeface="Times New Roman" panose="02020603050405020304" pitchFamily="18" charset="0"/>
              </a:rPr>
              <a:t> </a:t>
            </a:r>
          </a:p>
        </p:txBody>
      </p:sp>
      <p:sp>
        <p:nvSpPr>
          <p:cNvPr id="74" name="Rectangle 73">
            <a:extLst>
              <a:ext uri="{FF2B5EF4-FFF2-40B4-BE49-F238E27FC236}">
                <a16:creationId xmlns:a16="http://schemas.microsoft.com/office/drawing/2014/main" id="{E90C2EF1-81F3-42DC-B90D-3889B0BD848C}"/>
              </a:ext>
            </a:extLst>
          </p:cNvPr>
          <p:cNvSpPr/>
          <p:nvPr/>
        </p:nvSpPr>
        <p:spPr>
          <a:xfrm>
            <a:off x="27393901" y="3716126"/>
            <a:ext cx="12363906" cy="931157"/>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Estimating Diversity with Remote Sensing:</a:t>
            </a:r>
          </a:p>
        </p:txBody>
      </p:sp>
      <p:sp>
        <p:nvSpPr>
          <p:cNvPr id="53" name="Rectangle 52">
            <a:extLst>
              <a:ext uri="{FF2B5EF4-FFF2-40B4-BE49-F238E27FC236}">
                <a16:creationId xmlns:a16="http://schemas.microsoft.com/office/drawing/2014/main" id="{8CCB58C5-6B15-40CA-BC27-E6166ABBC3C5}"/>
              </a:ext>
            </a:extLst>
          </p:cNvPr>
          <p:cNvSpPr/>
          <p:nvPr/>
        </p:nvSpPr>
        <p:spPr>
          <a:xfrm>
            <a:off x="475796" y="9764263"/>
            <a:ext cx="12322028" cy="940603"/>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Metrics of Diversity: </a:t>
            </a:r>
            <a:r>
              <a:rPr lang="en-US" sz="4000" b="1" dirty="0">
                <a:solidFill>
                  <a:schemeClr val="tx1"/>
                </a:solidFill>
                <a:latin typeface="Times New Roman" panose="02020603050405020304" pitchFamily="18" charset="0"/>
                <a:cs typeface="Times New Roman" panose="02020603050405020304" pitchFamily="18" charset="0"/>
              </a:rPr>
              <a:t> </a:t>
            </a:r>
          </a:p>
        </p:txBody>
      </p:sp>
      <p:sp>
        <p:nvSpPr>
          <p:cNvPr id="29" name="Rectangle 28">
            <a:extLst>
              <a:ext uri="{FF2B5EF4-FFF2-40B4-BE49-F238E27FC236}">
                <a16:creationId xmlns:a16="http://schemas.microsoft.com/office/drawing/2014/main" id="{C3DBBF35-1469-4FF5-B3B1-4068A8AE24EA}"/>
              </a:ext>
            </a:extLst>
          </p:cNvPr>
          <p:cNvSpPr/>
          <p:nvPr/>
        </p:nvSpPr>
        <p:spPr>
          <a:xfrm>
            <a:off x="27401577" y="22335581"/>
            <a:ext cx="12350761" cy="6521284"/>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t"/>
          <a:lstStyle/>
          <a:p>
            <a:pPr marL="457200" indent="-4572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Based on the linear regressions, the strongest relationship between diversity metrics was between functional and species diversity. However species diversity was able to explain only about 50% of the variation found within functional diversity.  </a:t>
            </a:r>
          </a:p>
          <a:p>
            <a:pPr marL="457200" indent="-457200">
              <a:buFont typeface="Arial" panose="020B0604020202020204" pitchFamily="34" charset="0"/>
              <a:buChar char="•"/>
            </a:pPr>
            <a:endParaRPr lang="en-US" sz="9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Most predictive models had limited success in predicting the various biodiversity metrics. In general, models were able to predict structural diversity with higher success than other metrics. </a:t>
            </a:r>
          </a:p>
          <a:p>
            <a:pPr lvl="1"/>
            <a:endParaRPr lang="en-US" sz="9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000" dirty="0">
                <a:latin typeface="Times New Roman" panose="02020603050405020304" pitchFamily="18" charset="0"/>
                <a:cs typeface="Times New Roman" panose="02020603050405020304" pitchFamily="18" charset="0"/>
              </a:rPr>
              <a:t>To take this research further, things to consider would include: </a:t>
            </a:r>
          </a:p>
          <a:p>
            <a:pPr marL="914400" lvl="1"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Look at how relationships between biodiversity metrics and remote sensing analyses change with increasing pixel size (spatial resolution) and spectral bandwidth (spectral resolution). </a:t>
            </a:r>
          </a:p>
          <a:p>
            <a:pPr marL="914400" lvl="1"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Assess how other remote sensing analyses will relate to biodiversity metrics  </a:t>
            </a:r>
          </a:p>
          <a:p>
            <a:pPr marL="914400" lvl="1"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Apply additional statistical methods to improve the ability to predict biodiversity from remote sensing. </a:t>
            </a:r>
          </a:p>
        </p:txBody>
      </p:sp>
      <p:sp>
        <p:nvSpPr>
          <p:cNvPr id="28" name="Rectangle 27">
            <a:extLst>
              <a:ext uri="{FF2B5EF4-FFF2-40B4-BE49-F238E27FC236}">
                <a16:creationId xmlns:a16="http://schemas.microsoft.com/office/drawing/2014/main" id="{FC0E8816-C907-4C1C-BF56-049CB0ED485E}"/>
              </a:ext>
            </a:extLst>
          </p:cNvPr>
          <p:cNvSpPr/>
          <p:nvPr/>
        </p:nvSpPr>
        <p:spPr>
          <a:xfrm>
            <a:off x="13308481" y="3716769"/>
            <a:ext cx="13748657" cy="936836"/>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Methods:</a:t>
            </a:r>
            <a:r>
              <a:rPr lang="en-US" sz="4000" b="1" dirty="0">
                <a:solidFill>
                  <a:schemeClr val="tx1"/>
                </a:solidFill>
                <a:latin typeface="Times New Roman" panose="02020603050405020304" pitchFamily="18" charset="0"/>
                <a:cs typeface="Times New Roman" panose="02020603050405020304" pitchFamily="18" charset="0"/>
              </a:rPr>
              <a:t> </a:t>
            </a:r>
          </a:p>
        </p:txBody>
      </p:sp>
      <p:sp>
        <p:nvSpPr>
          <p:cNvPr id="27" name="Rectangle 26">
            <a:extLst>
              <a:ext uri="{FF2B5EF4-FFF2-40B4-BE49-F238E27FC236}">
                <a16:creationId xmlns:a16="http://schemas.microsoft.com/office/drawing/2014/main" id="{0F371F85-34C8-4D25-943A-93A9CFB66E08}"/>
              </a:ext>
            </a:extLst>
          </p:cNvPr>
          <p:cNvSpPr/>
          <p:nvPr/>
        </p:nvSpPr>
        <p:spPr>
          <a:xfrm>
            <a:off x="475794" y="3726622"/>
            <a:ext cx="12357457" cy="937243"/>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Background:   </a:t>
            </a:r>
          </a:p>
        </p:txBody>
      </p:sp>
      <p:sp>
        <p:nvSpPr>
          <p:cNvPr id="3" name="Rectangle 2">
            <a:extLst>
              <a:ext uri="{FF2B5EF4-FFF2-40B4-BE49-F238E27FC236}">
                <a16:creationId xmlns:a16="http://schemas.microsoft.com/office/drawing/2014/main" id="{198012CE-3819-4494-A20A-D399675F259A}"/>
              </a:ext>
            </a:extLst>
          </p:cNvPr>
          <p:cNvSpPr/>
          <p:nvPr/>
        </p:nvSpPr>
        <p:spPr>
          <a:xfrm>
            <a:off x="13306125" y="20623336"/>
            <a:ext cx="13750758" cy="945766"/>
          </a:xfrm>
          <a:prstGeom prst="rect">
            <a:avLst/>
          </a:prstGeom>
          <a:solidFill>
            <a:schemeClr val="accent2">
              <a:lumMod val="60000"/>
              <a:lumOff val="40000"/>
            </a:schemeClr>
          </a:solidFill>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r>
              <a:rPr lang="en-US" sz="3600" b="1" dirty="0">
                <a:latin typeface="Times New Roman" panose="02020603050405020304" pitchFamily="18" charset="0"/>
                <a:cs typeface="Times New Roman" panose="02020603050405020304" pitchFamily="18" charset="0"/>
              </a:rPr>
              <a:t>Relationships Among Diversity Metrics:</a:t>
            </a:r>
            <a:endParaRPr lang="en-US" sz="4000" b="1"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CBB84497-2A81-4D44-B1CF-50D5CFE76C3A}"/>
              </a:ext>
            </a:extLst>
          </p:cNvPr>
          <p:cNvSpPr/>
          <p:nvPr/>
        </p:nvSpPr>
        <p:spPr>
          <a:xfrm>
            <a:off x="13306125" y="21570723"/>
            <a:ext cx="13750758" cy="10991190"/>
          </a:xfrm>
          <a:prstGeom prst="rect">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endParaRPr lang="en-US" sz="2400" i="1" dirty="0">
              <a:solidFill>
                <a:prstClr val="black"/>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FB963386-8876-4088-96DF-EB45A5F0E991}"/>
              </a:ext>
            </a:extLst>
          </p:cNvPr>
          <p:cNvSpPr/>
          <p:nvPr/>
        </p:nvSpPr>
        <p:spPr>
          <a:xfrm>
            <a:off x="13308227" y="4663864"/>
            <a:ext cx="13748656" cy="15485593"/>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19" name="Rectangle 18">
            <a:extLst>
              <a:ext uri="{FF2B5EF4-FFF2-40B4-BE49-F238E27FC236}">
                <a16:creationId xmlns:a16="http://schemas.microsoft.com/office/drawing/2014/main" id="{E4C0ADEF-63D4-48A7-926D-FDF73358EC1A}"/>
              </a:ext>
            </a:extLst>
          </p:cNvPr>
          <p:cNvSpPr/>
          <p:nvPr/>
        </p:nvSpPr>
        <p:spPr>
          <a:xfrm>
            <a:off x="481262" y="4653605"/>
            <a:ext cx="12351990" cy="4594143"/>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marL="342900" lvl="0" indent="-342900">
              <a:spcAft>
                <a:spcPts val="150"/>
              </a:spcAft>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Quantifying forest biodiversity is an important way to evaluate forests health, ecosystem services, management priorities and assess loss. An array of metrics have been used to define forest biodiversity using both ground and remote sensing based measurements. </a:t>
            </a:r>
          </a:p>
          <a:p>
            <a:pPr marL="342900" lvl="0" indent="-342900">
              <a:spcAft>
                <a:spcPts val="150"/>
              </a:spcAft>
              <a:buFont typeface="Arial" panose="020B0604020202020204" pitchFamily="34" charset="0"/>
              <a:buChar char="•"/>
            </a:pPr>
            <a:endParaRPr lang="en-US" sz="1000" dirty="0">
              <a:solidFill>
                <a:prstClr val="black"/>
              </a:solidFill>
              <a:latin typeface="Times New Roman" panose="02020603050405020304" pitchFamily="18" charset="0"/>
              <a:cs typeface="Times New Roman" panose="02020603050405020304" pitchFamily="18" charset="0"/>
            </a:endParaRPr>
          </a:p>
          <a:p>
            <a:pPr marL="342900" lvl="0" indent="-342900">
              <a:spcAft>
                <a:spcPts val="150"/>
              </a:spcAft>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Understanding the accuracy in which we can measure different biodiversity metrics from remote sensing imagery will help improve biodiversity assessments.</a:t>
            </a:r>
          </a:p>
          <a:p>
            <a:pPr marL="342900" lvl="0" indent="-342900">
              <a:spcAft>
                <a:spcPts val="150"/>
              </a:spcAft>
              <a:buFont typeface="Arial" panose="020B0604020202020204" pitchFamily="34" charset="0"/>
              <a:buChar char="•"/>
            </a:pPr>
            <a:endParaRPr lang="en-US" sz="1000" dirty="0">
              <a:solidFill>
                <a:prstClr val="black"/>
              </a:solidFill>
              <a:latin typeface="Times New Roman" panose="02020603050405020304" pitchFamily="18" charset="0"/>
              <a:cs typeface="Times New Roman" panose="02020603050405020304" pitchFamily="18" charset="0"/>
            </a:endParaRPr>
          </a:p>
          <a:p>
            <a:pPr marL="342900" lvl="0" indent="-342900">
              <a:spcAft>
                <a:spcPts val="150"/>
              </a:spcAft>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Here we test our ability to estimate several biodiversity metrics through remote sensing in two northern temperate forests: Bartlett Experimental Forest in NH and Harvard Forest in MA</a:t>
            </a:r>
          </a:p>
        </p:txBody>
      </p:sp>
      <p:sp>
        <p:nvSpPr>
          <p:cNvPr id="2" name="Rectangle 1">
            <a:extLst>
              <a:ext uri="{FF2B5EF4-FFF2-40B4-BE49-F238E27FC236}">
                <a16:creationId xmlns:a16="http://schemas.microsoft.com/office/drawing/2014/main" id="{A9E2C9DF-76E4-4274-9FD5-0044F6727F19}"/>
              </a:ext>
            </a:extLst>
          </p:cNvPr>
          <p:cNvSpPr/>
          <p:nvPr/>
        </p:nvSpPr>
        <p:spPr>
          <a:xfrm>
            <a:off x="-1" y="0"/>
            <a:ext cx="40233601" cy="3196487"/>
          </a:xfrm>
          <a:prstGeom prst="rect">
            <a:avLst/>
          </a:prstGeom>
          <a:solidFill>
            <a:schemeClr val="accent2">
              <a:lumMod val="60000"/>
              <a:lumOff val="40000"/>
            </a:schemeClr>
          </a:solidFill>
          <a:ln>
            <a:solidFill>
              <a:schemeClr val="accent2">
                <a:lumMod val="7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5400" dirty="0">
                <a:solidFill>
                  <a:schemeClr val="tx1"/>
                </a:solidFill>
                <a:latin typeface="Times New Roman" panose="02020603050405020304" pitchFamily="18" charset="0"/>
                <a:cs typeface="Times New Roman" panose="02020603050405020304" pitchFamily="18" charset="0"/>
              </a:rPr>
              <a:t>Evaluating the Ability to Derive Estimates of Biodiversity from Remote Sensing </a:t>
            </a:r>
          </a:p>
          <a:p>
            <a:pPr algn="ctr"/>
            <a:endParaRPr lang="en-US" sz="1600" dirty="0">
              <a:solidFill>
                <a:schemeClr val="tx1"/>
              </a:solidFill>
              <a:latin typeface="Times New Roman" panose="02020603050405020304" pitchFamily="18" charset="0"/>
              <a:cs typeface="Times New Roman" panose="02020603050405020304" pitchFamily="18" charset="0"/>
            </a:endParaRPr>
          </a:p>
          <a:p>
            <a:pPr algn="ctr"/>
            <a:r>
              <a:rPr lang="en-US" sz="3200" b="1" dirty="0">
                <a:solidFill>
                  <a:schemeClr val="tx1"/>
                </a:solidFill>
                <a:latin typeface="Times New Roman" panose="02020603050405020304" pitchFamily="18" charset="0"/>
                <a:cs typeface="Times New Roman" panose="02020603050405020304" pitchFamily="18" charset="0"/>
              </a:rPr>
              <a:t>Kaitlyn Baillargeon (</a:t>
            </a:r>
            <a:r>
              <a:rPr lang="en-US" sz="3200" b="1" dirty="0">
                <a:solidFill>
                  <a:schemeClr val="tx1"/>
                </a:solidFill>
                <a:latin typeface="Times New Roman" panose="02020603050405020304" pitchFamily="18" charset="0"/>
                <a:cs typeface="Times New Roman" panose="02020603050405020304" pitchFamily="18" charset="0"/>
                <a:hlinkClick r:id="rId2"/>
              </a:rPr>
              <a:t>kab2014@wildcats.unh.edu</a:t>
            </a:r>
            <a:r>
              <a:rPr lang="en-US" sz="3200" b="1" dirty="0">
                <a:solidFill>
                  <a:schemeClr val="tx1"/>
                </a:solidFill>
                <a:latin typeface="Times New Roman" panose="02020603050405020304" pitchFamily="18" charset="0"/>
                <a:cs typeface="Times New Roman" panose="02020603050405020304" pitchFamily="18" charset="0"/>
              </a:rPr>
              <a:t>)</a:t>
            </a:r>
          </a:p>
          <a:p>
            <a:pPr algn="ctr"/>
            <a:r>
              <a:rPr lang="en-US" sz="3000" dirty="0">
                <a:solidFill>
                  <a:schemeClr val="tx1"/>
                </a:solidFill>
                <a:latin typeface="Times New Roman" panose="02020603050405020304" pitchFamily="18" charset="0"/>
                <a:cs typeface="Times New Roman" panose="02020603050405020304" pitchFamily="18" charset="0"/>
              </a:rPr>
              <a:t>Scott Ollinger, Andrew </a:t>
            </a:r>
            <a:r>
              <a:rPr lang="en-US" sz="3000" dirty="0" err="1">
                <a:solidFill>
                  <a:schemeClr val="tx1"/>
                </a:solidFill>
                <a:latin typeface="Times New Roman" panose="02020603050405020304" pitchFamily="18" charset="0"/>
                <a:cs typeface="Times New Roman" panose="02020603050405020304" pitchFamily="18" charset="0"/>
              </a:rPr>
              <a:t>Ouimette</a:t>
            </a:r>
            <a:r>
              <a:rPr lang="en-US" sz="3000" dirty="0">
                <a:solidFill>
                  <a:schemeClr val="tx1"/>
                </a:solidFill>
                <a:latin typeface="Times New Roman" panose="02020603050405020304" pitchFamily="18" charset="0"/>
                <a:cs typeface="Times New Roman" panose="02020603050405020304" pitchFamily="18" charset="0"/>
              </a:rPr>
              <a:t>, Rebecca Sanders-</a:t>
            </a:r>
            <a:r>
              <a:rPr lang="en-US" sz="3000" dirty="0" err="1">
                <a:solidFill>
                  <a:schemeClr val="tx1"/>
                </a:solidFill>
                <a:latin typeface="Times New Roman" panose="02020603050405020304" pitchFamily="18" charset="0"/>
                <a:cs typeface="Times New Roman" panose="02020603050405020304" pitchFamily="18" charset="0"/>
              </a:rPr>
              <a:t>DeMott</a:t>
            </a:r>
            <a:r>
              <a:rPr lang="en-US" sz="3000" dirty="0">
                <a:solidFill>
                  <a:schemeClr val="tx1"/>
                </a:solidFill>
                <a:latin typeface="Times New Roman" panose="02020603050405020304" pitchFamily="18" charset="0"/>
                <a:cs typeface="Times New Roman" panose="02020603050405020304" pitchFamily="18" charset="0"/>
              </a:rPr>
              <a:t>, Franklin Sullivan, </a:t>
            </a:r>
            <a:r>
              <a:rPr lang="en-US" sz="3000" dirty="0" err="1">
                <a:solidFill>
                  <a:schemeClr val="tx1"/>
                </a:solidFill>
                <a:latin typeface="Times New Roman" panose="02020603050405020304" pitchFamily="18" charset="0"/>
                <a:cs typeface="Times New Roman" panose="02020603050405020304" pitchFamily="18" charset="0"/>
              </a:rPr>
              <a:t>Zaixing</a:t>
            </a:r>
            <a:r>
              <a:rPr lang="en-US" sz="3000" dirty="0">
                <a:solidFill>
                  <a:schemeClr val="tx1"/>
                </a:solidFill>
                <a:latin typeface="Times New Roman" panose="02020603050405020304" pitchFamily="18" charset="0"/>
                <a:cs typeface="Times New Roman" panose="02020603050405020304" pitchFamily="18" charset="0"/>
              </a:rPr>
              <a:t> Zhou, Jack Hastings</a:t>
            </a:r>
          </a:p>
          <a:p>
            <a:pPr algn="ctr"/>
            <a:endParaRPr lang="en-US" sz="1600"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chemeClr val="tx1"/>
                </a:solidFill>
                <a:latin typeface="Times New Roman" panose="02020603050405020304" pitchFamily="18" charset="0"/>
                <a:cs typeface="Times New Roman" panose="02020603050405020304" pitchFamily="18" charset="0"/>
              </a:rPr>
              <a:t>Department of Natural Resources and the Environment, University of New Hampshire, Durham, NH</a:t>
            </a:r>
          </a:p>
          <a:p>
            <a:pPr algn="ctr"/>
            <a:r>
              <a:rPr lang="en-US" sz="2800" dirty="0">
                <a:solidFill>
                  <a:schemeClr val="tx1"/>
                </a:solidFill>
                <a:latin typeface="Times New Roman" panose="02020603050405020304" pitchFamily="18" charset="0"/>
                <a:cs typeface="Times New Roman" panose="02020603050405020304" pitchFamily="18" charset="0"/>
              </a:rPr>
              <a:t>Institute for the Study of Earth, Oceans, and Space and Department of Earth Sciences, University of New Hampshire, Durham, NH</a:t>
            </a:r>
            <a:endParaRPr lang="en-US" sz="2400" dirty="0">
              <a:solidFill>
                <a:schemeClr val="tx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5D80A9FA-864E-4043-9936-50FC049F2793}"/>
              </a:ext>
            </a:extLst>
          </p:cNvPr>
          <p:cNvPicPr>
            <a:picLocks noChangeAspect="1"/>
          </p:cNvPicPr>
          <p:nvPr/>
        </p:nvPicPr>
        <p:blipFill>
          <a:blip r:embed="rId3"/>
          <a:stretch>
            <a:fillRect/>
          </a:stretch>
        </p:blipFill>
        <p:spPr>
          <a:xfrm>
            <a:off x="2299884" y="22701306"/>
            <a:ext cx="9181090" cy="4122354"/>
          </a:xfrm>
          <a:prstGeom prst="rect">
            <a:avLst/>
          </a:prstGeom>
          <a:noFill/>
          <a:ln>
            <a:solidFill>
              <a:schemeClr val="tx1"/>
            </a:solidFill>
          </a:ln>
        </p:spPr>
      </p:pic>
      <p:sp>
        <p:nvSpPr>
          <p:cNvPr id="35" name="TextBox 34">
            <a:extLst>
              <a:ext uri="{FF2B5EF4-FFF2-40B4-BE49-F238E27FC236}">
                <a16:creationId xmlns:a16="http://schemas.microsoft.com/office/drawing/2014/main" id="{221AFE33-1D28-4CC2-946B-BECCA1CD694F}"/>
              </a:ext>
            </a:extLst>
          </p:cNvPr>
          <p:cNvSpPr txBox="1"/>
          <p:nvPr/>
        </p:nvSpPr>
        <p:spPr>
          <a:xfrm>
            <a:off x="499770" y="15546354"/>
            <a:ext cx="12258074" cy="1015663"/>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2) Functional Diversity: </a:t>
            </a:r>
            <a:r>
              <a:rPr lang="en-US" sz="3000" dirty="0">
                <a:latin typeface="Times New Roman" panose="02020603050405020304" pitchFamily="18" charset="0"/>
                <a:cs typeface="Times New Roman" panose="02020603050405020304" pitchFamily="18" charset="0"/>
              </a:rPr>
              <a:t>Variation in species traits that describe their ability to acquire light, water, and nutrients</a:t>
            </a:r>
            <a:r>
              <a:rPr lang="en-US" sz="2800" dirty="0">
                <a:latin typeface="Times New Roman" panose="02020603050405020304" pitchFamily="18" charset="0"/>
                <a:cs typeface="Times New Roman" panose="02020603050405020304" pitchFamily="18" charset="0"/>
              </a:rPr>
              <a:t>.  </a:t>
            </a:r>
          </a:p>
        </p:txBody>
      </p:sp>
      <p:pic>
        <p:nvPicPr>
          <p:cNvPr id="44" name="Picture 43">
            <a:extLst>
              <a:ext uri="{FF2B5EF4-FFF2-40B4-BE49-F238E27FC236}">
                <a16:creationId xmlns:a16="http://schemas.microsoft.com/office/drawing/2014/main" id="{F4C43169-0941-4B03-A24F-301AC098BD77}"/>
              </a:ext>
            </a:extLst>
          </p:cNvPr>
          <p:cNvPicPr>
            <a:picLocks noChangeAspect="1"/>
          </p:cNvPicPr>
          <p:nvPr/>
        </p:nvPicPr>
        <p:blipFill>
          <a:blip r:embed="rId4"/>
          <a:stretch>
            <a:fillRect/>
          </a:stretch>
        </p:blipFill>
        <p:spPr>
          <a:xfrm>
            <a:off x="1381823" y="17451908"/>
            <a:ext cx="2447382" cy="1704883"/>
          </a:xfrm>
          <a:prstGeom prst="rect">
            <a:avLst/>
          </a:prstGeom>
        </p:spPr>
      </p:pic>
      <p:pic>
        <p:nvPicPr>
          <p:cNvPr id="45" name="Picture 44">
            <a:extLst>
              <a:ext uri="{FF2B5EF4-FFF2-40B4-BE49-F238E27FC236}">
                <a16:creationId xmlns:a16="http://schemas.microsoft.com/office/drawing/2014/main" id="{41D39929-346B-4B56-AFEA-9C730A4AFE33}"/>
              </a:ext>
            </a:extLst>
          </p:cNvPr>
          <p:cNvPicPr>
            <a:picLocks noChangeAspect="1"/>
          </p:cNvPicPr>
          <p:nvPr/>
        </p:nvPicPr>
        <p:blipFill>
          <a:blip r:embed="rId5"/>
          <a:stretch>
            <a:fillRect/>
          </a:stretch>
        </p:blipFill>
        <p:spPr>
          <a:xfrm>
            <a:off x="1379422" y="19359852"/>
            <a:ext cx="2449783" cy="1613331"/>
          </a:xfrm>
          <a:prstGeom prst="rect">
            <a:avLst/>
          </a:prstGeom>
        </p:spPr>
      </p:pic>
      <p:pic>
        <p:nvPicPr>
          <p:cNvPr id="47" name="Picture 46">
            <a:extLst>
              <a:ext uri="{FF2B5EF4-FFF2-40B4-BE49-F238E27FC236}">
                <a16:creationId xmlns:a16="http://schemas.microsoft.com/office/drawing/2014/main" id="{9E2F1054-EA76-4B71-B9AC-0DFCA9108D8E}"/>
              </a:ext>
            </a:extLst>
          </p:cNvPr>
          <p:cNvPicPr>
            <a:picLocks noChangeAspect="1"/>
          </p:cNvPicPr>
          <p:nvPr/>
        </p:nvPicPr>
        <p:blipFill>
          <a:blip r:embed="rId6"/>
          <a:stretch>
            <a:fillRect/>
          </a:stretch>
        </p:blipFill>
        <p:spPr>
          <a:xfrm>
            <a:off x="4353280" y="17656985"/>
            <a:ext cx="2155981" cy="1828345"/>
          </a:xfrm>
          <a:prstGeom prst="rect">
            <a:avLst/>
          </a:prstGeom>
          <a:ln>
            <a:solidFill>
              <a:schemeClr val="accent2">
                <a:lumMod val="60000"/>
                <a:lumOff val="40000"/>
              </a:schemeClr>
            </a:solidFill>
          </a:ln>
        </p:spPr>
      </p:pic>
      <p:pic>
        <p:nvPicPr>
          <p:cNvPr id="48" name="Picture 47">
            <a:extLst>
              <a:ext uri="{FF2B5EF4-FFF2-40B4-BE49-F238E27FC236}">
                <a16:creationId xmlns:a16="http://schemas.microsoft.com/office/drawing/2014/main" id="{4027600D-CEF7-498A-A0CB-E720BD53F0DA}"/>
              </a:ext>
            </a:extLst>
          </p:cNvPr>
          <p:cNvPicPr>
            <a:picLocks noChangeAspect="1"/>
          </p:cNvPicPr>
          <p:nvPr/>
        </p:nvPicPr>
        <p:blipFill>
          <a:blip r:embed="rId7"/>
          <a:stretch>
            <a:fillRect/>
          </a:stretch>
        </p:blipFill>
        <p:spPr>
          <a:xfrm>
            <a:off x="6768353" y="17701923"/>
            <a:ext cx="2300238" cy="1767098"/>
          </a:xfrm>
          <a:prstGeom prst="rect">
            <a:avLst/>
          </a:prstGeom>
          <a:ln>
            <a:solidFill>
              <a:schemeClr val="accent2">
                <a:lumMod val="60000"/>
                <a:lumOff val="40000"/>
              </a:schemeClr>
            </a:solidFill>
          </a:ln>
        </p:spPr>
      </p:pic>
      <p:pic>
        <p:nvPicPr>
          <p:cNvPr id="49" name="Picture 48">
            <a:extLst>
              <a:ext uri="{FF2B5EF4-FFF2-40B4-BE49-F238E27FC236}">
                <a16:creationId xmlns:a16="http://schemas.microsoft.com/office/drawing/2014/main" id="{13839872-2C11-4BA8-B309-B43F87AC28C4}"/>
              </a:ext>
            </a:extLst>
          </p:cNvPr>
          <p:cNvPicPr>
            <a:picLocks noChangeAspect="1"/>
          </p:cNvPicPr>
          <p:nvPr/>
        </p:nvPicPr>
        <p:blipFill>
          <a:blip r:embed="rId8"/>
          <a:stretch>
            <a:fillRect/>
          </a:stretch>
        </p:blipFill>
        <p:spPr>
          <a:xfrm>
            <a:off x="9530167" y="19313321"/>
            <a:ext cx="2785686" cy="1657358"/>
          </a:xfrm>
          <a:prstGeom prst="rect">
            <a:avLst/>
          </a:prstGeom>
        </p:spPr>
      </p:pic>
      <p:sp>
        <p:nvSpPr>
          <p:cNvPr id="50" name="TextBox 49">
            <a:extLst>
              <a:ext uri="{FF2B5EF4-FFF2-40B4-BE49-F238E27FC236}">
                <a16:creationId xmlns:a16="http://schemas.microsoft.com/office/drawing/2014/main" id="{FC598958-DB5B-4A02-836B-3E51E9CEB0FD}"/>
              </a:ext>
            </a:extLst>
          </p:cNvPr>
          <p:cNvSpPr txBox="1"/>
          <p:nvPr/>
        </p:nvSpPr>
        <p:spPr>
          <a:xfrm>
            <a:off x="4328523" y="19750069"/>
            <a:ext cx="4566619" cy="1384995"/>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Figure 2: Selected functional traits to derive functional diversity </a:t>
            </a:r>
          </a:p>
        </p:txBody>
      </p:sp>
      <p:pic>
        <p:nvPicPr>
          <p:cNvPr id="55" name="Picture 54">
            <a:extLst>
              <a:ext uri="{FF2B5EF4-FFF2-40B4-BE49-F238E27FC236}">
                <a16:creationId xmlns:a16="http://schemas.microsoft.com/office/drawing/2014/main" id="{E9CD0931-8BC4-47C2-8736-F827BAF50D02}"/>
              </a:ext>
            </a:extLst>
          </p:cNvPr>
          <p:cNvPicPr>
            <a:picLocks noChangeAspect="1"/>
          </p:cNvPicPr>
          <p:nvPr/>
        </p:nvPicPr>
        <p:blipFill>
          <a:blip r:embed="rId9"/>
          <a:stretch>
            <a:fillRect/>
          </a:stretch>
        </p:blipFill>
        <p:spPr>
          <a:xfrm>
            <a:off x="1465081" y="11467850"/>
            <a:ext cx="4870646" cy="2753994"/>
          </a:xfrm>
          <a:prstGeom prst="rect">
            <a:avLst/>
          </a:prstGeom>
        </p:spPr>
      </p:pic>
      <p:pic>
        <p:nvPicPr>
          <p:cNvPr id="56" name="Picture 55">
            <a:extLst>
              <a:ext uri="{FF2B5EF4-FFF2-40B4-BE49-F238E27FC236}">
                <a16:creationId xmlns:a16="http://schemas.microsoft.com/office/drawing/2014/main" id="{46F8F10B-6BF8-41C7-9ED3-05CA2CD0BE4A}"/>
              </a:ext>
            </a:extLst>
          </p:cNvPr>
          <p:cNvPicPr>
            <a:picLocks noChangeAspect="1"/>
          </p:cNvPicPr>
          <p:nvPr/>
        </p:nvPicPr>
        <p:blipFill>
          <a:blip r:embed="rId10"/>
          <a:stretch>
            <a:fillRect/>
          </a:stretch>
        </p:blipFill>
        <p:spPr>
          <a:xfrm>
            <a:off x="7114400" y="11487065"/>
            <a:ext cx="4780153" cy="2734779"/>
          </a:xfrm>
          <a:prstGeom prst="rect">
            <a:avLst/>
          </a:prstGeom>
        </p:spPr>
      </p:pic>
      <p:sp>
        <p:nvSpPr>
          <p:cNvPr id="57" name="TextBox 56">
            <a:extLst>
              <a:ext uri="{FF2B5EF4-FFF2-40B4-BE49-F238E27FC236}">
                <a16:creationId xmlns:a16="http://schemas.microsoft.com/office/drawing/2014/main" id="{EB9AC731-14ED-41D9-A779-AE0D0F6B17BA}"/>
              </a:ext>
            </a:extLst>
          </p:cNvPr>
          <p:cNvSpPr txBox="1"/>
          <p:nvPr/>
        </p:nvSpPr>
        <p:spPr>
          <a:xfrm>
            <a:off x="499769" y="10871545"/>
            <a:ext cx="12323985"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1) Species Diversity: </a:t>
            </a:r>
            <a:r>
              <a:rPr lang="en-US" sz="3000" dirty="0">
                <a:latin typeface="Times New Roman" panose="02020603050405020304" pitchFamily="18" charset="0"/>
                <a:cs typeface="Times New Roman" panose="02020603050405020304" pitchFamily="18" charset="0"/>
              </a:rPr>
              <a:t>Variation in species composition </a:t>
            </a:r>
          </a:p>
        </p:txBody>
      </p:sp>
      <p:sp>
        <p:nvSpPr>
          <p:cNvPr id="58" name="TextBox 57">
            <a:extLst>
              <a:ext uri="{FF2B5EF4-FFF2-40B4-BE49-F238E27FC236}">
                <a16:creationId xmlns:a16="http://schemas.microsoft.com/office/drawing/2014/main" id="{BC910942-547B-4A35-9BA0-F2CD04EE1424}"/>
              </a:ext>
            </a:extLst>
          </p:cNvPr>
          <p:cNvSpPr txBox="1"/>
          <p:nvPr/>
        </p:nvSpPr>
        <p:spPr>
          <a:xfrm>
            <a:off x="499769" y="14281341"/>
            <a:ext cx="12258075" cy="954107"/>
          </a:xfrm>
          <a:prstGeom prst="rect">
            <a:avLst/>
          </a:prstGeom>
          <a:noFill/>
        </p:spPr>
        <p:txBody>
          <a:bodyPr wrap="square" rtlCol="0">
            <a:spAutoFit/>
          </a:bodyPr>
          <a:lstStyle/>
          <a:p>
            <a:pPr algn="ctr"/>
            <a:r>
              <a:rPr lang="en-US" sz="2800" i="1" dirty="0">
                <a:latin typeface="Times New Roman" panose="02020603050405020304" pitchFamily="18" charset="0"/>
                <a:cs typeface="Times New Roman" panose="02020603050405020304" pitchFamily="18" charset="0"/>
              </a:rPr>
              <a:t>Figure 1: (A) Example of a low diversity forest with only conifer species present (B) Example of a high diversity forest with a mixture of tree species </a:t>
            </a:r>
          </a:p>
        </p:txBody>
      </p:sp>
      <p:sp>
        <p:nvSpPr>
          <p:cNvPr id="59" name="TextBox 58">
            <a:extLst>
              <a:ext uri="{FF2B5EF4-FFF2-40B4-BE49-F238E27FC236}">
                <a16:creationId xmlns:a16="http://schemas.microsoft.com/office/drawing/2014/main" id="{B6277A9F-40D0-47DB-A679-569905942111}"/>
              </a:ext>
            </a:extLst>
          </p:cNvPr>
          <p:cNvSpPr txBox="1"/>
          <p:nvPr/>
        </p:nvSpPr>
        <p:spPr>
          <a:xfrm flipH="1">
            <a:off x="5811419" y="11581005"/>
            <a:ext cx="386025"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A</a:t>
            </a:r>
          </a:p>
        </p:txBody>
      </p:sp>
      <p:sp>
        <p:nvSpPr>
          <p:cNvPr id="60" name="TextBox 59">
            <a:extLst>
              <a:ext uri="{FF2B5EF4-FFF2-40B4-BE49-F238E27FC236}">
                <a16:creationId xmlns:a16="http://schemas.microsoft.com/office/drawing/2014/main" id="{242D86A4-7131-4F73-B583-3DB81ED749F6}"/>
              </a:ext>
            </a:extLst>
          </p:cNvPr>
          <p:cNvSpPr txBox="1"/>
          <p:nvPr/>
        </p:nvSpPr>
        <p:spPr>
          <a:xfrm>
            <a:off x="11384912" y="11553898"/>
            <a:ext cx="401542" cy="46166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a:t>
            </a:r>
          </a:p>
        </p:txBody>
      </p:sp>
      <p:sp>
        <p:nvSpPr>
          <p:cNvPr id="63" name="TextBox 62">
            <a:extLst>
              <a:ext uri="{FF2B5EF4-FFF2-40B4-BE49-F238E27FC236}">
                <a16:creationId xmlns:a16="http://schemas.microsoft.com/office/drawing/2014/main" id="{87C257E6-548A-4D12-B977-8339A7040EAB}"/>
              </a:ext>
            </a:extLst>
          </p:cNvPr>
          <p:cNvSpPr txBox="1"/>
          <p:nvPr/>
        </p:nvSpPr>
        <p:spPr>
          <a:xfrm>
            <a:off x="513990" y="28175524"/>
            <a:ext cx="1225807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4) Structural Diversity: </a:t>
            </a:r>
            <a:r>
              <a:rPr lang="en-US" sz="3000" dirty="0">
                <a:latin typeface="Times New Roman" panose="02020603050405020304" pitchFamily="18" charset="0"/>
                <a:cs typeface="Times New Roman" panose="02020603050405020304" pitchFamily="18" charset="0"/>
              </a:rPr>
              <a:t>Variation in tree shape, size, and arrangement. </a:t>
            </a:r>
          </a:p>
        </p:txBody>
      </p:sp>
      <p:sp>
        <p:nvSpPr>
          <p:cNvPr id="64" name="TextBox 63">
            <a:extLst>
              <a:ext uri="{FF2B5EF4-FFF2-40B4-BE49-F238E27FC236}">
                <a16:creationId xmlns:a16="http://schemas.microsoft.com/office/drawing/2014/main" id="{68D4B11B-B361-4123-A6FA-78A155E4FD4F}"/>
              </a:ext>
            </a:extLst>
          </p:cNvPr>
          <p:cNvSpPr txBox="1"/>
          <p:nvPr/>
        </p:nvSpPr>
        <p:spPr>
          <a:xfrm>
            <a:off x="7537402" y="29251042"/>
            <a:ext cx="4728149" cy="2677656"/>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Figure 4: Depiction of a forest with low structural diversity (top) and high structural diversity (bottom) showing variations in height, width, and spatial arrangement. </a:t>
            </a:r>
          </a:p>
        </p:txBody>
      </p:sp>
      <p:sp>
        <p:nvSpPr>
          <p:cNvPr id="71" name="TextBox 70">
            <a:extLst>
              <a:ext uri="{FF2B5EF4-FFF2-40B4-BE49-F238E27FC236}">
                <a16:creationId xmlns:a16="http://schemas.microsoft.com/office/drawing/2014/main" id="{2FAB7E94-062B-48B6-8BD9-23237521B58F}"/>
              </a:ext>
            </a:extLst>
          </p:cNvPr>
          <p:cNvSpPr txBox="1"/>
          <p:nvPr/>
        </p:nvSpPr>
        <p:spPr>
          <a:xfrm>
            <a:off x="513989" y="21631943"/>
            <a:ext cx="12258075" cy="1015663"/>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3) Phylogenetic Diversity: </a:t>
            </a:r>
            <a:r>
              <a:rPr lang="en-US" sz="3000" dirty="0">
                <a:latin typeface="Times New Roman" panose="02020603050405020304" pitchFamily="18" charset="0"/>
                <a:cs typeface="Times New Roman" panose="02020603050405020304" pitchFamily="18" charset="0"/>
              </a:rPr>
              <a:t>Variation in taxonomic groups derived from evolutionary connectedness  </a:t>
            </a:r>
          </a:p>
        </p:txBody>
      </p:sp>
      <p:sp>
        <p:nvSpPr>
          <p:cNvPr id="72" name="TextBox 71">
            <a:extLst>
              <a:ext uri="{FF2B5EF4-FFF2-40B4-BE49-F238E27FC236}">
                <a16:creationId xmlns:a16="http://schemas.microsoft.com/office/drawing/2014/main" id="{6FA56CCE-DAED-4B7D-926D-DC0053AF8DF4}"/>
              </a:ext>
            </a:extLst>
          </p:cNvPr>
          <p:cNvSpPr txBox="1"/>
          <p:nvPr/>
        </p:nvSpPr>
        <p:spPr>
          <a:xfrm>
            <a:off x="1845313" y="26976512"/>
            <a:ext cx="10090232" cy="954107"/>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Figure 3: Cladogram displaying common species found in the White Mountains of NH </a:t>
            </a:r>
          </a:p>
        </p:txBody>
      </p:sp>
      <p:sp>
        <p:nvSpPr>
          <p:cNvPr id="86" name="Rectangle 85">
            <a:extLst>
              <a:ext uri="{FF2B5EF4-FFF2-40B4-BE49-F238E27FC236}">
                <a16:creationId xmlns:a16="http://schemas.microsoft.com/office/drawing/2014/main" id="{5B205CBF-C84C-4C69-B02B-76C1F52A4AF0}"/>
              </a:ext>
            </a:extLst>
          </p:cNvPr>
          <p:cNvSpPr/>
          <p:nvPr/>
        </p:nvSpPr>
        <p:spPr>
          <a:xfrm>
            <a:off x="27393898" y="21477086"/>
            <a:ext cx="12371585" cy="839675"/>
          </a:xfrm>
          <a:prstGeom prst="rect">
            <a:avLst/>
          </a:prstGeom>
          <a:solidFill>
            <a:schemeClr val="accent2">
              <a:lumMod val="60000"/>
              <a:lumOff val="4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a:solidFill>
                  <a:schemeClr val="tx1"/>
                </a:solidFill>
                <a:latin typeface="Times New Roman" panose="02020603050405020304" pitchFamily="18" charset="0"/>
                <a:cs typeface="Times New Roman" panose="02020603050405020304" pitchFamily="18" charset="0"/>
              </a:rPr>
              <a:t>Conclusions and Future Directions: </a:t>
            </a:r>
          </a:p>
        </p:txBody>
      </p:sp>
      <p:sp>
        <p:nvSpPr>
          <p:cNvPr id="12" name="TextBox 11">
            <a:extLst>
              <a:ext uri="{FF2B5EF4-FFF2-40B4-BE49-F238E27FC236}">
                <a16:creationId xmlns:a16="http://schemas.microsoft.com/office/drawing/2014/main" id="{CFF7C82E-FCE3-49E4-A7CA-D8A43B36C456}"/>
              </a:ext>
            </a:extLst>
          </p:cNvPr>
          <p:cNvSpPr txBox="1"/>
          <p:nvPr/>
        </p:nvSpPr>
        <p:spPr>
          <a:xfrm rot="10800000" flipV="1">
            <a:off x="1118034" y="16482226"/>
            <a:ext cx="2972558"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(A) Wood anatomy</a:t>
            </a:r>
          </a:p>
        </p:txBody>
      </p:sp>
      <p:sp>
        <p:nvSpPr>
          <p:cNvPr id="14" name="TextBox 13">
            <a:extLst>
              <a:ext uri="{FF2B5EF4-FFF2-40B4-BE49-F238E27FC236}">
                <a16:creationId xmlns:a16="http://schemas.microsoft.com/office/drawing/2014/main" id="{612B396C-7C20-4089-8DD2-0D1492D64026}"/>
              </a:ext>
            </a:extLst>
          </p:cNvPr>
          <p:cNvSpPr txBox="1"/>
          <p:nvPr/>
        </p:nvSpPr>
        <p:spPr>
          <a:xfrm>
            <a:off x="5255511" y="16648045"/>
            <a:ext cx="275498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 Leaf Types</a:t>
            </a:r>
          </a:p>
        </p:txBody>
      </p:sp>
      <p:pic>
        <p:nvPicPr>
          <p:cNvPr id="16" name="Picture 15">
            <a:extLst>
              <a:ext uri="{FF2B5EF4-FFF2-40B4-BE49-F238E27FC236}">
                <a16:creationId xmlns:a16="http://schemas.microsoft.com/office/drawing/2014/main" id="{CC892178-0EC6-464D-8C98-A1F6BFFDFB62}"/>
              </a:ext>
            </a:extLst>
          </p:cNvPr>
          <p:cNvPicPr>
            <a:picLocks noChangeAspect="1"/>
          </p:cNvPicPr>
          <p:nvPr/>
        </p:nvPicPr>
        <p:blipFill>
          <a:blip r:embed="rId11"/>
          <a:stretch>
            <a:fillRect/>
          </a:stretch>
        </p:blipFill>
        <p:spPr>
          <a:xfrm>
            <a:off x="9739760" y="17482641"/>
            <a:ext cx="2343849" cy="1716889"/>
          </a:xfrm>
          <a:prstGeom prst="rect">
            <a:avLst/>
          </a:prstGeom>
        </p:spPr>
      </p:pic>
      <p:sp>
        <p:nvSpPr>
          <p:cNvPr id="17" name="TextBox 16">
            <a:extLst>
              <a:ext uri="{FF2B5EF4-FFF2-40B4-BE49-F238E27FC236}">
                <a16:creationId xmlns:a16="http://schemas.microsoft.com/office/drawing/2014/main" id="{83429302-0510-42DD-AA84-4F7B6DE140A8}"/>
              </a:ext>
            </a:extLst>
          </p:cNvPr>
          <p:cNvSpPr txBox="1"/>
          <p:nvPr/>
        </p:nvSpPr>
        <p:spPr>
          <a:xfrm>
            <a:off x="9312259" y="16541812"/>
            <a:ext cx="3198850" cy="92333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 Mycorrhizae </a:t>
            </a:r>
            <a:r>
              <a:rPr lang="en-US" sz="2600" b="1" dirty="0">
                <a:latin typeface="Times New Roman" panose="02020603050405020304" pitchFamily="18" charset="0"/>
                <a:cs typeface="Times New Roman" panose="02020603050405020304" pitchFamily="18" charset="0"/>
              </a:rPr>
              <a:t>Fungi</a:t>
            </a:r>
          </a:p>
        </p:txBody>
      </p:sp>
      <p:grpSp>
        <p:nvGrpSpPr>
          <p:cNvPr id="36" name="Group 35">
            <a:extLst>
              <a:ext uri="{FF2B5EF4-FFF2-40B4-BE49-F238E27FC236}">
                <a16:creationId xmlns:a16="http://schemas.microsoft.com/office/drawing/2014/main" id="{50DDCE0B-16AF-4F03-B846-047B5616D23B}"/>
              </a:ext>
            </a:extLst>
          </p:cNvPr>
          <p:cNvGrpSpPr/>
          <p:nvPr/>
        </p:nvGrpSpPr>
        <p:grpSpPr>
          <a:xfrm>
            <a:off x="1086105" y="28891066"/>
            <a:ext cx="6097368" cy="3316018"/>
            <a:chOff x="1086105" y="28891066"/>
            <a:chExt cx="6097368" cy="3316018"/>
          </a:xfrm>
        </p:grpSpPr>
        <p:pic>
          <p:nvPicPr>
            <p:cNvPr id="62" name="Picture 61">
              <a:extLst>
                <a:ext uri="{FF2B5EF4-FFF2-40B4-BE49-F238E27FC236}">
                  <a16:creationId xmlns:a16="http://schemas.microsoft.com/office/drawing/2014/main" id="{AAE9A9E8-C199-4B75-8840-E7359322904B}"/>
                </a:ext>
              </a:extLst>
            </p:cNvPr>
            <p:cNvPicPr>
              <a:picLocks noChangeAspect="1"/>
            </p:cNvPicPr>
            <p:nvPr/>
          </p:nvPicPr>
          <p:blipFill rotWithShape="1">
            <a:blip r:embed="rId12"/>
            <a:srcRect l="6618" r="2130" b="3473"/>
            <a:stretch/>
          </p:blipFill>
          <p:spPr>
            <a:xfrm>
              <a:off x="1086105" y="28891066"/>
              <a:ext cx="6028295" cy="3316018"/>
            </a:xfrm>
            <a:prstGeom prst="rect">
              <a:avLst/>
            </a:prstGeom>
            <a:ln w="12700">
              <a:solidFill>
                <a:schemeClr val="tx1"/>
              </a:solidFill>
            </a:ln>
          </p:spPr>
        </p:pic>
        <p:sp>
          <p:nvSpPr>
            <p:cNvPr id="4" name="TextBox 3">
              <a:extLst>
                <a:ext uri="{FF2B5EF4-FFF2-40B4-BE49-F238E27FC236}">
                  <a16:creationId xmlns:a16="http://schemas.microsoft.com/office/drawing/2014/main" id="{2DB124A4-6992-4761-AE8C-0C8157A6EDE7}"/>
                </a:ext>
              </a:extLst>
            </p:cNvPr>
            <p:cNvSpPr txBox="1"/>
            <p:nvPr/>
          </p:nvSpPr>
          <p:spPr>
            <a:xfrm>
              <a:off x="6316068" y="28914330"/>
              <a:ext cx="86740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Low</a:t>
              </a:r>
            </a:p>
          </p:txBody>
        </p:sp>
        <p:sp>
          <p:nvSpPr>
            <p:cNvPr id="68" name="TextBox 67">
              <a:extLst>
                <a:ext uri="{FF2B5EF4-FFF2-40B4-BE49-F238E27FC236}">
                  <a16:creationId xmlns:a16="http://schemas.microsoft.com/office/drawing/2014/main" id="{38C81306-D568-407B-A185-42DC84E90BB5}"/>
                </a:ext>
              </a:extLst>
            </p:cNvPr>
            <p:cNvSpPr txBox="1"/>
            <p:nvPr/>
          </p:nvSpPr>
          <p:spPr>
            <a:xfrm>
              <a:off x="6206979" y="30226388"/>
              <a:ext cx="9516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High</a:t>
              </a:r>
            </a:p>
          </p:txBody>
        </p:sp>
      </p:grpSp>
      <p:pic>
        <p:nvPicPr>
          <p:cNvPr id="18" name="Picture 17">
            <a:extLst>
              <a:ext uri="{FF2B5EF4-FFF2-40B4-BE49-F238E27FC236}">
                <a16:creationId xmlns:a16="http://schemas.microsoft.com/office/drawing/2014/main" id="{FA7E4B61-AC4A-45CE-A02A-2099BD05C95A}"/>
              </a:ext>
            </a:extLst>
          </p:cNvPr>
          <p:cNvPicPr>
            <a:picLocks noChangeAspect="1"/>
          </p:cNvPicPr>
          <p:nvPr/>
        </p:nvPicPr>
        <p:blipFill>
          <a:blip r:embed="rId13"/>
          <a:stretch>
            <a:fillRect/>
          </a:stretch>
        </p:blipFill>
        <p:spPr>
          <a:xfrm>
            <a:off x="38784082" y="29194170"/>
            <a:ext cx="914238" cy="900065"/>
          </a:xfrm>
          <a:prstGeom prst="rect">
            <a:avLst/>
          </a:prstGeom>
          <a:ln>
            <a:solidFill>
              <a:schemeClr val="tx1"/>
            </a:solidFill>
          </a:ln>
        </p:spPr>
      </p:pic>
      <p:pic>
        <p:nvPicPr>
          <p:cNvPr id="31" name="Picture 30">
            <a:extLst>
              <a:ext uri="{FF2B5EF4-FFF2-40B4-BE49-F238E27FC236}">
                <a16:creationId xmlns:a16="http://schemas.microsoft.com/office/drawing/2014/main" id="{9D70B681-96B0-4C97-A62E-FF83487DB54F}"/>
              </a:ext>
            </a:extLst>
          </p:cNvPr>
          <p:cNvPicPr>
            <a:picLocks noChangeAspect="1"/>
          </p:cNvPicPr>
          <p:nvPr/>
        </p:nvPicPr>
        <p:blipFill>
          <a:blip r:embed="rId14"/>
          <a:stretch>
            <a:fillRect/>
          </a:stretch>
        </p:blipFill>
        <p:spPr>
          <a:xfrm>
            <a:off x="37800771" y="29195155"/>
            <a:ext cx="914238" cy="910271"/>
          </a:xfrm>
          <a:prstGeom prst="rect">
            <a:avLst/>
          </a:prstGeom>
          <a:ln>
            <a:solidFill>
              <a:schemeClr val="tx1"/>
            </a:solidFill>
          </a:ln>
        </p:spPr>
      </p:pic>
      <p:sp>
        <p:nvSpPr>
          <p:cNvPr id="75" name="Rectangle 74">
            <a:extLst>
              <a:ext uri="{FF2B5EF4-FFF2-40B4-BE49-F238E27FC236}">
                <a16:creationId xmlns:a16="http://schemas.microsoft.com/office/drawing/2014/main" id="{FD8583BE-845F-4E88-A294-8C3D3A8A6B3F}"/>
              </a:ext>
            </a:extLst>
          </p:cNvPr>
          <p:cNvSpPr/>
          <p:nvPr/>
        </p:nvSpPr>
        <p:spPr>
          <a:xfrm>
            <a:off x="27386222" y="4663864"/>
            <a:ext cx="12366116" cy="16306815"/>
          </a:xfrm>
          <a:prstGeom prst="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endParaRPr lang="en-US" sz="4000" b="1" dirty="0">
              <a:latin typeface="Times New Roman" panose="02020603050405020304" pitchFamily="18" charset="0"/>
              <a:cs typeface="Times New Roman" panose="02020603050405020304" pitchFamily="18" charset="0"/>
            </a:endParaRPr>
          </a:p>
        </p:txBody>
      </p:sp>
      <p:pic>
        <p:nvPicPr>
          <p:cNvPr id="21" name="Picture 20">
            <a:extLst>
              <a:ext uri="{FF2B5EF4-FFF2-40B4-BE49-F238E27FC236}">
                <a16:creationId xmlns:a16="http://schemas.microsoft.com/office/drawing/2014/main" id="{F4D26818-CF8A-4170-B2E1-EF59437109FC}"/>
              </a:ext>
            </a:extLst>
          </p:cNvPr>
          <p:cNvPicPr>
            <a:picLocks noChangeAspect="1"/>
          </p:cNvPicPr>
          <p:nvPr/>
        </p:nvPicPr>
        <p:blipFill>
          <a:blip r:embed="rId15"/>
          <a:stretch>
            <a:fillRect/>
          </a:stretch>
        </p:blipFill>
        <p:spPr>
          <a:xfrm>
            <a:off x="36915963" y="29183662"/>
            <a:ext cx="827545" cy="900369"/>
          </a:xfrm>
          <a:prstGeom prst="rect">
            <a:avLst/>
          </a:prstGeom>
          <a:ln>
            <a:solidFill>
              <a:schemeClr val="tx1"/>
            </a:solidFill>
          </a:ln>
        </p:spPr>
      </p:pic>
      <p:sp>
        <p:nvSpPr>
          <p:cNvPr id="32" name="TextBox 31">
            <a:extLst>
              <a:ext uri="{FF2B5EF4-FFF2-40B4-BE49-F238E27FC236}">
                <a16:creationId xmlns:a16="http://schemas.microsoft.com/office/drawing/2014/main" id="{ED555C8F-B7DC-4F90-BCCE-AAF5BA6D1EFE}"/>
              </a:ext>
            </a:extLst>
          </p:cNvPr>
          <p:cNvSpPr txBox="1"/>
          <p:nvPr/>
        </p:nvSpPr>
        <p:spPr>
          <a:xfrm>
            <a:off x="19554074" y="4927895"/>
            <a:ext cx="7502809" cy="6109365"/>
          </a:xfrm>
          <a:prstGeom prst="rect">
            <a:avLst/>
          </a:prstGeom>
          <a:noFill/>
        </p:spPr>
        <p:txBody>
          <a:bodyPr wrap="square" rtlCol="0">
            <a:spAutoFit/>
          </a:bodyPr>
          <a:lstStyle/>
          <a:p>
            <a:pPr algn="ctr"/>
            <a:r>
              <a:rPr lang="en-US" sz="3000" b="1" dirty="0">
                <a:latin typeface="Times New Roman" panose="02020603050405020304" pitchFamily="18" charset="0"/>
                <a:cs typeface="Times New Roman" panose="02020603050405020304" pitchFamily="18" charset="0"/>
              </a:rPr>
              <a:t>Study Sites</a:t>
            </a:r>
          </a:p>
          <a:p>
            <a:pPr algn="ctr"/>
            <a:endParaRPr lang="en-US" sz="1500" b="1"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Bartlett Experimental Forest (BEF) in Bartlett, NH. 1,052 hectare northern-hardwood forest containing 400</a:t>
            </a:r>
            <a:r>
              <a:rPr lang="en-US" sz="3000" baseline="30000" dirty="0">
                <a:latin typeface="Times New Roman" panose="02020603050405020304" pitchFamily="18" charset="0"/>
                <a:cs typeface="Times New Roman" panose="02020603050405020304" pitchFamily="18" charset="0"/>
              </a:rPr>
              <a:t>+</a:t>
            </a:r>
            <a:r>
              <a:rPr lang="en-US" sz="3000" dirty="0">
                <a:latin typeface="Times New Roman" panose="02020603050405020304" pitchFamily="18" charset="0"/>
                <a:cs typeface="Times New Roman" panose="02020603050405020304" pitchFamily="18" charset="0"/>
              </a:rPr>
              <a:t> evenly spaced inventory plots. </a:t>
            </a:r>
          </a:p>
          <a:p>
            <a:endParaRPr lang="en-US" sz="3000" dirty="0">
              <a:latin typeface="Times New Roman" panose="02020603050405020304" pitchFamily="18" charset="0"/>
              <a:cs typeface="Times New Roman" panose="02020603050405020304" pitchFamily="18" charset="0"/>
            </a:endParaRPr>
          </a:p>
          <a:p>
            <a:r>
              <a:rPr lang="en-US" sz="3000" dirty="0">
                <a:latin typeface="Times New Roman" panose="02020603050405020304" pitchFamily="18" charset="0"/>
                <a:cs typeface="Times New Roman" panose="02020603050405020304" pitchFamily="18" charset="0"/>
              </a:rPr>
              <a:t>Harvard Forest (HF) in </a:t>
            </a:r>
            <a:r>
              <a:rPr lang="en-US" sz="3000" dirty="0" err="1">
                <a:latin typeface="Times New Roman" panose="02020603050405020304" pitchFamily="18" charset="0"/>
                <a:cs typeface="Times New Roman" panose="02020603050405020304" pitchFamily="18" charset="0"/>
              </a:rPr>
              <a:t>Petersham</a:t>
            </a:r>
            <a:r>
              <a:rPr lang="en-US" sz="3000" dirty="0">
                <a:latin typeface="Times New Roman" panose="02020603050405020304" pitchFamily="18" charset="0"/>
                <a:cs typeface="Times New Roman" panose="02020603050405020304" pitchFamily="18" charset="0"/>
              </a:rPr>
              <a:t>, MA. 35 hectare mixed hardwood forest containing inventory data across a continuous area.</a:t>
            </a:r>
          </a:p>
          <a:p>
            <a:endParaRPr lang="en-US" sz="2800" dirty="0">
              <a:latin typeface="Times New Roman" panose="02020603050405020304" pitchFamily="18" charset="0"/>
              <a:cs typeface="Times New Roman" panose="02020603050405020304" pitchFamily="18" charset="0"/>
            </a:endParaRPr>
          </a:p>
          <a:p>
            <a:r>
              <a:rPr lang="en-US" sz="2800" i="1" dirty="0">
                <a:latin typeface="Times New Roman" panose="02020603050405020304" pitchFamily="18" charset="0"/>
                <a:cs typeface="Times New Roman" panose="02020603050405020304" pitchFamily="18" charset="0"/>
              </a:rPr>
              <a:t>Figure 5: Map of New England depicting approximate locations of the two study sites; BEF and HF. </a:t>
            </a:r>
          </a:p>
          <a:p>
            <a:endParaRPr lang="en-US" sz="2400" b="1"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F6DD0786-1BC3-4601-ADAB-A1739C349BD2}"/>
              </a:ext>
            </a:extLst>
          </p:cNvPr>
          <p:cNvSpPr txBox="1"/>
          <p:nvPr/>
        </p:nvSpPr>
        <p:spPr>
          <a:xfrm>
            <a:off x="13483894" y="11841606"/>
            <a:ext cx="4325327" cy="8171468"/>
          </a:xfrm>
          <a:prstGeom prst="rect">
            <a:avLst/>
          </a:prstGeom>
          <a:ln>
            <a:solidFill>
              <a:schemeClr val="accent2">
                <a:lumMod val="60000"/>
                <a:lumOff val="40000"/>
              </a:schemeClr>
            </a:solid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3000" b="1" dirty="0">
                <a:solidFill>
                  <a:prstClr val="black"/>
                </a:solidFill>
                <a:latin typeface="Times New Roman" panose="02020603050405020304" pitchFamily="18" charset="0"/>
                <a:cs typeface="Times New Roman" panose="02020603050405020304" pitchFamily="18" charset="0"/>
              </a:rPr>
              <a:t>Diversity Calculations</a:t>
            </a:r>
          </a:p>
          <a:p>
            <a:pPr algn="ctr"/>
            <a:endParaRPr lang="en-US" sz="1500" dirty="0">
              <a:solidFill>
                <a:prstClr val="black"/>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3000" dirty="0">
                <a:solidFill>
                  <a:prstClr val="black"/>
                </a:solidFill>
                <a:latin typeface="Times New Roman" panose="02020603050405020304" pitchFamily="18" charset="0"/>
                <a:cs typeface="Times New Roman" panose="02020603050405020304" pitchFamily="18" charset="0"/>
              </a:rPr>
              <a:t>Shannon H Index: H =   -∑(Pi * ln Pi)</a:t>
            </a:r>
          </a:p>
          <a:p>
            <a:pPr marL="800100" lvl="1" indent="-342900">
              <a:buFont typeface="Courier New" panose="02070309020205020404" pitchFamily="49" charset="0"/>
              <a:buChar char="o"/>
            </a:pPr>
            <a:r>
              <a:rPr lang="en-US" sz="3000" dirty="0">
                <a:solidFill>
                  <a:prstClr val="black"/>
                </a:solidFill>
                <a:latin typeface="Times New Roman" panose="02020603050405020304" pitchFamily="18" charset="0"/>
                <a:cs typeface="Times New Roman" panose="02020603050405020304" pitchFamily="18" charset="0"/>
              </a:rPr>
              <a:t>Pi = proportional number of species, groups, classes: </a:t>
            </a:r>
          </a:p>
          <a:p>
            <a:pPr lvl="1"/>
            <a:r>
              <a:rPr lang="en-US" sz="3000" dirty="0">
                <a:solidFill>
                  <a:prstClr val="black"/>
                </a:solidFill>
                <a:latin typeface="Times New Roman" panose="02020603050405020304" pitchFamily="18" charset="0"/>
                <a:cs typeface="Times New Roman" panose="02020603050405020304" pitchFamily="18" charset="0"/>
              </a:rPr>
              <a:t>Pi = </a:t>
            </a:r>
            <a:r>
              <a:rPr lang="en-US" sz="3000" dirty="0" err="1">
                <a:solidFill>
                  <a:prstClr val="black"/>
                </a:solidFill>
                <a:latin typeface="Times New Roman" panose="02020603050405020304" pitchFamily="18" charset="0"/>
                <a:cs typeface="Times New Roman" panose="02020603050405020304" pitchFamily="18" charset="0"/>
              </a:rPr>
              <a:t>ni</a:t>
            </a:r>
            <a:r>
              <a:rPr lang="en-US" sz="3000" dirty="0">
                <a:solidFill>
                  <a:prstClr val="black"/>
                </a:solidFill>
                <a:latin typeface="Times New Roman" panose="02020603050405020304" pitchFamily="18" charset="0"/>
                <a:cs typeface="Times New Roman" panose="02020603050405020304" pitchFamily="18" charset="0"/>
              </a:rPr>
              <a:t>/N</a:t>
            </a:r>
          </a:p>
          <a:p>
            <a:pPr marL="800100" lvl="1" indent="-342900">
              <a:buFont typeface="Courier New" panose="02070309020205020404" pitchFamily="49" charset="0"/>
              <a:buChar char="o"/>
            </a:pPr>
            <a:r>
              <a:rPr lang="en-US" sz="3000" dirty="0">
                <a:solidFill>
                  <a:prstClr val="black"/>
                </a:solidFill>
                <a:latin typeface="Times New Roman" panose="02020603050405020304" pitchFamily="18" charset="0"/>
                <a:cs typeface="Times New Roman" panose="02020603050405020304" pitchFamily="18" charset="0"/>
              </a:rPr>
              <a:t>Used for calculation of species, functional, structural diversity </a:t>
            </a:r>
          </a:p>
          <a:p>
            <a:pPr marL="342900" indent="-342900">
              <a:buFont typeface="Arial" panose="020B0604020202020204" pitchFamily="34" charset="0"/>
              <a:buChar char="•"/>
            </a:pPr>
            <a:r>
              <a:rPr lang="en-US" sz="3000" dirty="0">
                <a:solidFill>
                  <a:prstClr val="black"/>
                </a:solidFill>
                <a:latin typeface="Times New Roman" panose="02020603050405020304" pitchFamily="18" charset="0"/>
                <a:cs typeface="Times New Roman" panose="02020603050405020304" pitchFamily="18" charset="0"/>
              </a:rPr>
              <a:t>Faith’s PD: sum of the branch lengths in the minimum spanning path </a:t>
            </a:r>
          </a:p>
          <a:p>
            <a:pPr marL="800100" lvl="1" indent="-342900">
              <a:buFont typeface="Courier New" panose="02070309020205020404" pitchFamily="49" charset="0"/>
              <a:buChar char="o"/>
            </a:pPr>
            <a:r>
              <a:rPr lang="en-US" sz="3000" dirty="0">
                <a:solidFill>
                  <a:prstClr val="black"/>
                </a:solidFill>
                <a:latin typeface="Times New Roman" panose="02020603050405020304" pitchFamily="18" charset="0"/>
                <a:cs typeface="Times New Roman" panose="02020603050405020304" pitchFamily="18" charset="0"/>
              </a:rPr>
              <a:t>Used for calculation of phylogenetic diversity </a:t>
            </a:r>
          </a:p>
        </p:txBody>
      </p:sp>
      <p:sp>
        <p:nvSpPr>
          <p:cNvPr id="37" name="TextBox 36">
            <a:extLst>
              <a:ext uri="{FF2B5EF4-FFF2-40B4-BE49-F238E27FC236}">
                <a16:creationId xmlns:a16="http://schemas.microsoft.com/office/drawing/2014/main" id="{3C8F7C69-1D20-4832-A75F-B352215106A3}"/>
              </a:ext>
            </a:extLst>
          </p:cNvPr>
          <p:cNvSpPr txBox="1"/>
          <p:nvPr/>
        </p:nvSpPr>
        <p:spPr>
          <a:xfrm>
            <a:off x="19554074" y="10689811"/>
            <a:ext cx="7281767" cy="4016484"/>
          </a:xfrm>
          <a:prstGeom prst="rect">
            <a:avLst/>
          </a:prstGeom>
          <a:ln>
            <a:solidFill>
              <a:schemeClr val="accent2">
                <a:lumMod val="60000"/>
                <a:lumOff val="40000"/>
              </a:schemeClr>
            </a:solidFill>
          </a:ln>
        </p:spPr>
        <p:style>
          <a:lnRef idx="2">
            <a:schemeClr val="accent2"/>
          </a:lnRef>
          <a:fillRef idx="1">
            <a:schemeClr val="lt1"/>
          </a:fillRef>
          <a:effectRef idx="0">
            <a:schemeClr val="accent2"/>
          </a:effectRef>
          <a:fontRef idx="minor">
            <a:schemeClr val="dk1"/>
          </a:fontRef>
        </p:style>
        <p:txBody>
          <a:bodyPr wrap="square" numCol="1" rtlCol="0">
            <a:spAutoFit/>
          </a:bodyPr>
          <a:lstStyle/>
          <a:p>
            <a:pPr lvl="0" algn="ctr"/>
            <a:r>
              <a:rPr lang="en-US" sz="3000" b="1" dirty="0">
                <a:solidFill>
                  <a:prstClr val="black"/>
                </a:solidFill>
                <a:latin typeface="Times New Roman" panose="02020603050405020304" pitchFamily="18" charset="0"/>
                <a:cs typeface="Times New Roman" panose="02020603050405020304" pitchFamily="18" charset="0"/>
              </a:rPr>
              <a:t>Vegetation Indices</a:t>
            </a:r>
          </a:p>
          <a:p>
            <a:pPr lvl="0" algn="ctr"/>
            <a:endParaRPr lang="en-US" sz="1500" b="1" dirty="0">
              <a:solidFill>
                <a:prstClr val="black"/>
              </a:solidFill>
              <a:latin typeface="Times New Roman" panose="02020603050405020304" pitchFamily="18" charset="0"/>
              <a:cs typeface="Times New Roman" panose="02020603050405020304" pitchFamily="18" charset="0"/>
            </a:endParaRPr>
          </a:p>
          <a:p>
            <a:pPr lvl="0"/>
            <a:r>
              <a:rPr lang="en-US" sz="3000" dirty="0">
                <a:solidFill>
                  <a:prstClr val="black"/>
                </a:solidFill>
                <a:latin typeface="Times New Roman" panose="02020603050405020304" pitchFamily="18" charset="0"/>
                <a:cs typeface="Times New Roman" panose="02020603050405020304" pitchFamily="18" charset="0"/>
              </a:rPr>
              <a:t>Vegetation indices (e.g. NDVI, EVI, ARVI, SAVI, etc.) were calculated from multispectral data. Selected indices were shown in previous studies to correlate with biodiversity under the assumption that increased spectral heterogeneity represents increased diversity. </a:t>
            </a:r>
          </a:p>
        </p:txBody>
      </p:sp>
      <p:grpSp>
        <p:nvGrpSpPr>
          <p:cNvPr id="38" name="Group 37">
            <a:extLst>
              <a:ext uri="{FF2B5EF4-FFF2-40B4-BE49-F238E27FC236}">
                <a16:creationId xmlns:a16="http://schemas.microsoft.com/office/drawing/2014/main" id="{A907A1D6-395C-4C1F-9677-74C681B3FF9E}"/>
              </a:ext>
            </a:extLst>
          </p:cNvPr>
          <p:cNvGrpSpPr/>
          <p:nvPr/>
        </p:nvGrpSpPr>
        <p:grpSpPr>
          <a:xfrm>
            <a:off x="27958817" y="12176287"/>
            <a:ext cx="4687395" cy="1807100"/>
            <a:chOff x="55759144" y="12485924"/>
            <a:chExt cx="4687395" cy="1807100"/>
          </a:xfrm>
        </p:grpSpPr>
        <p:sp>
          <p:nvSpPr>
            <p:cNvPr id="67" name="Rectangle 66">
              <a:extLst>
                <a:ext uri="{FF2B5EF4-FFF2-40B4-BE49-F238E27FC236}">
                  <a16:creationId xmlns:a16="http://schemas.microsoft.com/office/drawing/2014/main" id="{3C64C360-A236-4669-B4FF-6605862821C8}"/>
                </a:ext>
              </a:extLst>
            </p:cNvPr>
            <p:cNvSpPr/>
            <p:nvPr/>
          </p:nvSpPr>
          <p:spPr>
            <a:xfrm>
              <a:off x="55759144" y="12485924"/>
              <a:ext cx="4687395" cy="1807100"/>
            </a:xfrm>
            <a:prstGeom prst="rect">
              <a:avLst/>
            </a:prstGeom>
            <a:solidFill>
              <a:srgbClr val="F2ECF4"/>
            </a:solid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Legend:</a:t>
              </a:r>
            </a:p>
            <a:p>
              <a:pPr algn="ctr"/>
              <a:endParaRPr lang="en-US" sz="1000" dirty="0">
                <a:solidFill>
                  <a:schemeClr val="tx1"/>
                </a:solidFill>
                <a:latin typeface="Times New Roman" panose="02020603050405020304" pitchFamily="18" charset="0"/>
                <a:cs typeface="Times New Roman" panose="02020603050405020304" pitchFamily="18" charset="0"/>
              </a:endParaRPr>
            </a:p>
            <a:p>
              <a:r>
                <a:rPr lang="en-US" sz="2800" dirty="0">
                  <a:solidFill>
                    <a:schemeClr val="tx1"/>
                  </a:solidFill>
                  <a:latin typeface="Times New Roman" panose="02020603050405020304" pitchFamily="18" charset="0"/>
                  <a:cs typeface="Times New Roman" panose="02020603050405020304" pitchFamily="18" charset="0"/>
                </a:rPr>
                <a:t>Ground Diversity Metrics: </a:t>
              </a:r>
            </a:p>
            <a:p>
              <a:r>
                <a:rPr lang="en-US" sz="2800" dirty="0">
                  <a:solidFill>
                    <a:schemeClr val="tx1"/>
                  </a:solidFill>
                  <a:latin typeface="Times New Roman" panose="02020603050405020304" pitchFamily="18" charset="0"/>
                  <a:cs typeface="Times New Roman" panose="02020603050405020304" pitchFamily="18" charset="0"/>
                </a:rPr>
                <a:t>Vegetation Indices:</a:t>
              </a:r>
            </a:p>
          </p:txBody>
        </p:sp>
        <p:sp>
          <p:nvSpPr>
            <p:cNvPr id="70" name="Rectangle 69">
              <a:extLst>
                <a:ext uri="{FF2B5EF4-FFF2-40B4-BE49-F238E27FC236}">
                  <a16:creationId xmlns:a16="http://schemas.microsoft.com/office/drawing/2014/main" id="{E7787951-25D7-4441-B846-10BBE004FC66}"/>
                </a:ext>
              </a:extLst>
            </p:cNvPr>
            <p:cNvSpPr/>
            <p:nvPr/>
          </p:nvSpPr>
          <p:spPr>
            <a:xfrm>
              <a:off x="59963715" y="13296000"/>
              <a:ext cx="306474" cy="272956"/>
            </a:xfrm>
            <a:prstGeom prst="rect">
              <a:avLst/>
            </a:prstGeom>
            <a:solidFill>
              <a:schemeClr val="accent6"/>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65C5C6FC-7EDE-4DC0-BBAA-2617AE107D3D}"/>
                </a:ext>
              </a:extLst>
            </p:cNvPr>
            <p:cNvSpPr/>
            <p:nvPr/>
          </p:nvSpPr>
          <p:spPr>
            <a:xfrm>
              <a:off x="59963715" y="13794847"/>
              <a:ext cx="306474" cy="272956"/>
            </a:xfrm>
            <a:prstGeom prst="rect">
              <a:avLst/>
            </a:prstGeom>
            <a:solidFill>
              <a:srgbClr val="3333FF"/>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5" name="TextBox 84">
            <a:extLst>
              <a:ext uri="{FF2B5EF4-FFF2-40B4-BE49-F238E27FC236}">
                <a16:creationId xmlns:a16="http://schemas.microsoft.com/office/drawing/2014/main" id="{50EF4EEC-0C87-4D7D-9D17-A2F234B9D6B5}"/>
              </a:ext>
            </a:extLst>
          </p:cNvPr>
          <p:cNvSpPr txBox="1"/>
          <p:nvPr/>
        </p:nvSpPr>
        <p:spPr>
          <a:xfrm>
            <a:off x="34311900" y="6516439"/>
            <a:ext cx="4943980" cy="2246769"/>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Figure 8: Principal components analysis (PCA) of relationships between diversity metrics and select vegetation indices for BEF (A) and HF (B). </a:t>
            </a:r>
          </a:p>
        </p:txBody>
      </p:sp>
      <p:sp>
        <p:nvSpPr>
          <p:cNvPr id="120" name="TextBox 119">
            <a:extLst>
              <a:ext uri="{FF2B5EF4-FFF2-40B4-BE49-F238E27FC236}">
                <a16:creationId xmlns:a16="http://schemas.microsoft.com/office/drawing/2014/main" id="{DBB30664-F3E9-4D7B-AD61-EE5E05CA4A7C}"/>
              </a:ext>
            </a:extLst>
          </p:cNvPr>
          <p:cNvSpPr txBox="1"/>
          <p:nvPr/>
        </p:nvSpPr>
        <p:spPr>
          <a:xfrm>
            <a:off x="13478523" y="25957484"/>
            <a:ext cx="13357317" cy="2246769"/>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Figures 7: Linear regressions analyzing relationships between biodiversity metrics and spectral analyses showing moderate relationships between functional and species diversity (A), weak relationships between species diversity with structural diversity (B) and spectral heterogeneity (C), and possible relationship between structural diversity and heterogeneity of reflectance (D). </a:t>
            </a:r>
          </a:p>
        </p:txBody>
      </p:sp>
      <p:pic>
        <p:nvPicPr>
          <p:cNvPr id="10" name="Picture 9">
            <a:extLst>
              <a:ext uri="{FF2B5EF4-FFF2-40B4-BE49-F238E27FC236}">
                <a16:creationId xmlns:a16="http://schemas.microsoft.com/office/drawing/2014/main" id="{58F9A328-F094-4C96-84D6-D20474D9BDD7}"/>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914650" y="150147"/>
            <a:ext cx="3401418" cy="3027296"/>
          </a:xfrm>
          <a:prstGeom prst="rect">
            <a:avLst/>
          </a:prstGeom>
        </p:spPr>
      </p:pic>
      <p:graphicFrame>
        <p:nvGraphicFramePr>
          <p:cNvPr id="11" name="Table 10">
            <a:extLst>
              <a:ext uri="{FF2B5EF4-FFF2-40B4-BE49-F238E27FC236}">
                <a16:creationId xmlns:a16="http://schemas.microsoft.com/office/drawing/2014/main" id="{CE4BDB1B-1A49-4A0A-9849-2E54469B78DE}"/>
              </a:ext>
            </a:extLst>
          </p:cNvPr>
          <p:cNvGraphicFramePr>
            <a:graphicFrameLocks noGrp="1"/>
          </p:cNvGraphicFramePr>
          <p:nvPr>
            <p:extLst>
              <p:ext uri="{D42A27DB-BD31-4B8C-83A1-F6EECF244321}">
                <p14:modId xmlns:p14="http://schemas.microsoft.com/office/powerpoint/2010/main" val="3524969157"/>
              </p:ext>
            </p:extLst>
          </p:nvPr>
        </p:nvGraphicFramePr>
        <p:xfrm>
          <a:off x="27645006" y="17545312"/>
          <a:ext cx="11893119" cy="3212062"/>
        </p:xfrm>
        <a:graphic>
          <a:graphicData uri="http://schemas.openxmlformats.org/drawingml/2006/table">
            <a:tbl>
              <a:tblPr firstRow="1" bandRow="1">
                <a:tableStyleId>{C4B1156A-380E-4F78-BDF5-A606A8083BF9}</a:tableStyleId>
              </a:tblPr>
              <a:tblGrid>
                <a:gridCol w="3714410">
                  <a:extLst>
                    <a:ext uri="{9D8B030D-6E8A-4147-A177-3AD203B41FA5}">
                      <a16:colId xmlns:a16="http://schemas.microsoft.com/office/drawing/2014/main" val="711257808"/>
                    </a:ext>
                  </a:extLst>
                </a:gridCol>
                <a:gridCol w="2018497">
                  <a:extLst>
                    <a:ext uri="{9D8B030D-6E8A-4147-A177-3AD203B41FA5}">
                      <a16:colId xmlns:a16="http://schemas.microsoft.com/office/drawing/2014/main" val="1213669665"/>
                    </a:ext>
                  </a:extLst>
                </a:gridCol>
                <a:gridCol w="1951924">
                  <a:extLst>
                    <a:ext uri="{9D8B030D-6E8A-4147-A177-3AD203B41FA5}">
                      <a16:colId xmlns:a16="http://schemas.microsoft.com/office/drawing/2014/main" val="213749713"/>
                    </a:ext>
                  </a:extLst>
                </a:gridCol>
                <a:gridCol w="2114750">
                  <a:extLst>
                    <a:ext uri="{9D8B030D-6E8A-4147-A177-3AD203B41FA5}">
                      <a16:colId xmlns:a16="http://schemas.microsoft.com/office/drawing/2014/main" val="2094025684"/>
                    </a:ext>
                  </a:extLst>
                </a:gridCol>
                <a:gridCol w="2093538">
                  <a:extLst>
                    <a:ext uri="{9D8B030D-6E8A-4147-A177-3AD203B41FA5}">
                      <a16:colId xmlns:a16="http://schemas.microsoft.com/office/drawing/2014/main" val="2792942374"/>
                    </a:ext>
                  </a:extLst>
                </a:gridCol>
              </a:tblGrid>
              <a:tr h="0">
                <a:tc rowSpan="2">
                  <a:txBody>
                    <a:bodyPr/>
                    <a:lstStyle/>
                    <a:p>
                      <a:pPr algn="ctr"/>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gridSpan="2">
                  <a:txBody>
                    <a:bodyPr/>
                    <a:lstStyle/>
                    <a:p>
                      <a:pPr algn="ctr"/>
                      <a:r>
                        <a:rPr lang="en-US" sz="2800" dirty="0">
                          <a:latin typeface="Times New Roman" panose="02020603050405020304" pitchFamily="18" charset="0"/>
                          <a:cs typeface="Times New Roman" panose="02020603050405020304" pitchFamily="18" charset="0"/>
                        </a:rPr>
                        <a:t>Bootstrap – Forest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hMerge="1">
                  <a:txBody>
                    <a:bodyPr/>
                    <a:lstStyle/>
                    <a:p>
                      <a:endParaRPr lang="en-US"/>
                    </a:p>
                  </a:txBody>
                  <a:tcPr/>
                </a:tc>
                <a:tc gridSpan="2">
                  <a:txBody>
                    <a:bodyPr/>
                    <a:lstStyle/>
                    <a:p>
                      <a:pPr algn="ctr"/>
                      <a:r>
                        <a:rPr lang="en-US" sz="2800" dirty="0">
                          <a:latin typeface="Times New Roman" panose="02020603050405020304" pitchFamily="18" charset="0"/>
                          <a:cs typeface="Times New Roman" panose="02020603050405020304" pitchFamily="18" charset="0"/>
                        </a:rPr>
                        <a:t>Partial Least Squares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hMerge="1">
                  <a:txBody>
                    <a:bodyPr/>
                    <a:lstStyle/>
                    <a:p>
                      <a:endParaRPr lang="en-US"/>
                    </a:p>
                  </a:txBody>
                  <a:tcPr/>
                </a:tc>
                <a:extLst>
                  <a:ext uri="{0D108BD9-81ED-4DB2-BD59-A6C34878D82A}">
                    <a16:rowId xmlns:a16="http://schemas.microsoft.com/office/drawing/2014/main" val="234716844"/>
                  </a:ext>
                </a:extLst>
              </a:tr>
              <a:tr h="409451">
                <a:tc vMerge="1">
                  <a:txBody>
                    <a:bodyPr/>
                    <a:lstStyle/>
                    <a:p>
                      <a:endParaRPr lang="en-US"/>
                    </a:p>
                  </a:txBody>
                  <a:tcPr/>
                </a:tc>
                <a:tc>
                  <a:txBody>
                    <a:bodyPr/>
                    <a:lstStyle/>
                    <a:p>
                      <a:pPr algn="ctr"/>
                      <a:r>
                        <a:rPr lang="en-US" sz="2800" dirty="0">
                          <a:latin typeface="Times New Roman" panose="02020603050405020304" pitchFamily="18" charset="0"/>
                          <a:cs typeface="Times New Roman" panose="02020603050405020304" pitchFamily="18" charset="0"/>
                        </a:rPr>
                        <a:t>BEF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HF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BEF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HF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144015182"/>
                  </a:ext>
                </a:extLst>
              </a:tr>
              <a:tr h="539064">
                <a:tc>
                  <a:txBody>
                    <a:bodyPr/>
                    <a:lstStyle/>
                    <a:p>
                      <a:pPr algn="ctr"/>
                      <a:r>
                        <a:rPr lang="en-US" sz="2800" b="1" dirty="0">
                          <a:latin typeface="Times New Roman" panose="02020603050405020304" pitchFamily="18" charset="0"/>
                          <a:cs typeface="Times New Roman" panose="02020603050405020304" pitchFamily="18" charset="0"/>
                        </a:rPr>
                        <a:t>Species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26.9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47.4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40.9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59.0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4112598586"/>
                  </a:ext>
                </a:extLst>
              </a:tr>
              <a:tr h="540133">
                <a:tc>
                  <a:txBody>
                    <a:bodyPr/>
                    <a:lstStyle/>
                    <a:p>
                      <a:pPr algn="ctr"/>
                      <a:r>
                        <a:rPr lang="en-US" sz="2800" b="1" dirty="0">
                          <a:latin typeface="Times New Roman" panose="02020603050405020304" pitchFamily="18" charset="0"/>
                          <a:cs typeface="Times New Roman" panose="02020603050405020304" pitchFamily="18" charset="0"/>
                        </a:rPr>
                        <a:t>Functional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23.6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49.9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33.7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58.5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945225959"/>
                  </a:ext>
                </a:extLst>
              </a:tr>
              <a:tr h="541202">
                <a:tc>
                  <a:txBody>
                    <a:bodyPr/>
                    <a:lstStyle/>
                    <a:p>
                      <a:pPr algn="ctr"/>
                      <a:r>
                        <a:rPr lang="en-US" sz="2800" b="1" dirty="0">
                          <a:latin typeface="Times New Roman" panose="02020603050405020304" pitchFamily="18" charset="0"/>
                          <a:cs typeface="Times New Roman" panose="02020603050405020304" pitchFamily="18" charset="0"/>
                        </a:rPr>
                        <a:t>Phylogenetic Diversity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18.0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22.3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2194738303"/>
                  </a:ext>
                </a:extLst>
              </a:tr>
              <a:tr h="555343">
                <a:tc>
                  <a:txBody>
                    <a:bodyPr/>
                    <a:lstStyle/>
                    <a:p>
                      <a:pPr algn="ctr"/>
                      <a:r>
                        <a:rPr lang="en-US" sz="2800" b="1" dirty="0">
                          <a:latin typeface="Times New Roman" panose="02020603050405020304" pitchFamily="18" charset="0"/>
                          <a:cs typeface="Times New Roman" panose="02020603050405020304" pitchFamily="18" charset="0"/>
                        </a:rPr>
                        <a:t>Structural Diversity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8.1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47.5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34.3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tc>
                  <a:txBody>
                    <a:bodyPr/>
                    <a:lstStyle/>
                    <a:p>
                      <a:pPr algn="ctr"/>
                      <a:r>
                        <a:rPr lang="en-US" sz="2800" dirty="0">
                          <a:latin typeface="Times New Roman" panose="02020603050405020304" pitchFamily="18" charset="0"/>
                          <a:cs typeface="Times New Roman" panose="02020603050405020304" pitchFamily="18" charset="0"/>
                        </a:rPr>
                        <a:t>62.9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ECF4"/>
                    </a:solidFill>
                  </a:tcPr>
                </a:tc>
                <a:extLst>
                  <a:ext uri="{0D108BD9-81ED-4DB2-BD59-A6C34878D82A}">
                    <a16:rowId xmlns:a16="http://schemas.microsoft.com/office/drawing/2014/main" val="3149352574"/>
                  </a:ext>
                </a:extLst>
              </a:tr>
            </a:tbl>
          </a:graphicData>
        </a:graphic>
      </p:graphicFrame>
      <p:sp>
        <p:nvSpPr>
          <p:cNvPr id="82" name="TextBox 81">
            <a:extLst>
              <a:ext uri="{FF2B5EF4-FFF2-40B4-BE49-F238E27FC236}">
                <a16:creationId xmlns:a16="http://schemas.microsoft.com/office/drawing/2014/main" id="{94628FCB-3783-40B8-972B-A7EE5AA13368}"/>
              </a:ext>
            </a:extLst>
          </p:cNvPr>
          <p:cNvSpPr txBox="1"/>
          <p:nvPr/>
        </p:nvSpPr>
        <p:spPr>
          <a:xfrm>
            <a:off x="27684831" y="14730171"/>
            <a:ext cx="5411717" cy="2246769"/>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Table 1: The percent variation in each diversity metric described by all vegetation indices when run through a bootstrapping and partial least squares analysis. </a:t>
            </a:r>
          </a:p>
        </p:txBody>
      </p:sp>
      <p:pic>
        <p:nvPicPr>
          <p:cNvPr id="7" name="Picture 6">
            <a:extLst>
              <a:ext uri="{FF2B5EF4-FFF2-40B4-BE49-F238E27FC236}">
                <a16:creationId xmlns:a16="http://schemas.microsoft.com/office/drawing/2014/main" id="{3355E50A-BDDB-425A-9154-FD8DBC8E7AFF}"/>
              </a:ext>
            </a:extLst>
          </p:cNvPr>
          <p:cNvPicPr>
            <a:picLocks noChangeAspect="1"/>
          </p:cNvPicPr>
          <p:nvPr/>
        </p:nvPicPr>
        <p:blipFill>
          <a:blip r:embed="rId17"/>
          <a:stretch>
            <a:fillRect/>
          </a:stretch>
        </p:blipFill>
        <p:spPr>
          <a:xfrm>
            <a:off x="13678355" y="4872770"/>
            <a:ext cx="5632361" cy="6813340"/>
          </a:xfrm>
          <a:prstGeom prst="rect">
            <a:avLst/>
          </a:prstGeom>
          <a:ln>
            <a:solidFill>
              <a:schemeClr val="accent2">
                <a:lumMod val="60000"/>
                <a:lumOff val="40000"/>
              </a:schemeClr>
            </a:solidFill>
          </a:ln>
        </p:spPr>
      </p:pic>
      <p:pic>
        <p:nvPicPr>
          <p:cNvPr id="8" name="Picture 7">
            <a:extLst>
              <a:ext uri="{FF2B5EF4-FFF2-40B4-BE49-F238E27FC236}">
                <a16:creationId xmlns:a16="http://schemas.microsoft.com/office/drawing/2014/main" id="{31F53F95-35F2-45E8-BBF8-061C13AF62F9}"/>
              </a:ext>
            </a:extLst>
          </p:cNvPr>
          <p:cNvPicPr>
            <a:picLocks noChangeAspect="1"/>
          </p:cNvPicPr>
          <p:nvPr/>
        </p:nvPicPr>
        <p:blipFill>
          <a:blip r:embed="rId18"/>
          <a:stretch>
            <a:fillRect/>
          </a:stretch>
        </p:blipFill>
        <p:spPr>
          <a:xfrm>
            <a:off x="17999084" y="14963773"/>
            <a:ext cx="8941266" cy="3196487"/>
          </a:xfrm>
          <a:prstGeom prst="rect">
            <a:avLst/>
          </a:prstGeom>
        </p:spPr>
      </p:pic>
      <p:sp>
        <p:nvSpPr>
          <p:cNvPr id="15" name="TextBox 14">
            <a:extLst>
              <a:ext uri="{FF2B5EF4-FFF2-40B4-BE49-F238E27FC236}">
                <a16:creationId xmlns:a16="http://schemas.microsoft.com/office/drawing/2014/main" id="{F813C84B-EB39-41E0-A6C8-03D14C66362D}"/>
              </a:ext>
            </a:extLst>
          </p:cNvPr>
          <p:cNvSpPr txBox="1"/>
          <p:nvPr/>
        </p:nvSpPr>
        <p:spPr>
          <a:xfrm>
            <a:off x="18517477" y="18170519"/>
            <a:ext cx="7608237" cy="1815882"/>
          </a:xfrm>
          <a:prstGeom prst="rect">
            <a:avLst/>
          </a:prstGeom>
          <a:noFill/>
        </p:spPr>
        <p:txBody>
          <a:bodyPr wrap="square" rtlCol="0">
            <a:spAutoFit/>
          </a:bodyPr>
          <a:lstStyle/>
          <a:p>
            <a:r>
              <a:rPr lang="en-US" sz="2800" i="1" dirty="0">
                <a:latin typeface="Times New Roman" panose="02020603050405020304" pitchFamily="18" charset="0"/>
                <a:cs typeface="Times New Roman" panose="02020603050405020304" pitchFamily="18" charset="0"/>
              </a:rPr>
              <a:t>Figure 6: True color hyperspectral image of HF (left) compared against the region’s NDVI values (right) where red represents high NDVI and blue represents low NDVI.</a:t>
            </a:r>
          </a:p>
        </p:txBody>
      </p:sp>
      <p:pic>
        <p:nvPicPr>
          <p:cNvPr id="40" name="Picture 39">
            <a:extLst>
              <a:ext uri="{FF2B5EF4-FFF2-40B4-BE49-F238E27FC236}">
                <a16:creationId xmlns:a16="http://schemas.microsoft.com/office/drawing/2014/main" id="{11314652-A340-4DDA-B0E6-185D192CA3C3}"/>
              </a:ext>
            </a:extLst>
          </p:cNvPr>
          <p:cNvPicPr>
            <a:picLocks noChangeAspect="1"/>
          </p:cNvPicPr>
          <p:nvPr/>
        </p:nvPicPr>
        <p:blipFill>
          <a:blip r:embed="rId19"/>
          <a:stretch>
            <a:fillRect/>
          </a:stretch>
        </p:blipFill>
        <p:spPr>
          <a:xfrm>
            <a:off x="33218806" y="10620281"/>
            <a:ext cx="6393201" cy="6316595"/>
          </a:xfrm>
          <a:prstGeom prst="rect">
            <a:avLst/>
          </a:prstGeom>
          <a:ln>
            <a:solidFill>
              <a:schemeClr val="accent2">
                <a:lumMod val="60000"/>
                <a:lumOff val="40000"/>
              </a:schemeClr>
            </a:solidFill>
          </a:ln>
        </p:spPr>
      </p:pic>
      <p:pic>
        <p:nvPicPr>
          <p:cNvPr id="39" name="Picture 38">
            <a:extLst>
              <a:ext uri="{FF2B5EF4-FFF2-40B4-BE49-F238E27FC236}">
                <a16:creationId xmlns:a16="http://schemas.microsoft.com/office/drawing/2014/main" id="{BA8AFEC7-A9B0-4A3D-8481-3E2D61194050}"/>
              </a:ext>
            </a:extLst>
          </p:cNvPr>
          <p:cNvPicPr>
            <a:picLocks noChangeAspect="1"/>
          </p:cNvPicPr>
          <p:nvPr/>
        </p:nvPicPr>
        <p:blipFill>
          <a:blip r:embed="rId20"/>
          <a:stretch>
            <a:fillRect/>
          </a:stretch>
        </p:blipFill>
        <p:spPr>
          <a:xfrm>
            <a:off x="27562572" y="4824279"/>
            <a:ext cx="6393201" cy="6316595"/>
          </a:xfrm>
          <a:prstGeom prst="rect">
            <a:avLst/>
          </a:prstGeom>
          <a:ln>
            <a:solidFill>
              <a:schemeClr val="accent2">
                <a:lumMod val="60000"/>
                <a:lumOff val="40000"/>
              </a:schemeClr>
            </a:solidFill>
          </a:ln>
        </p:spPr>
      </p:pic>
      <p:pic>
        <p:nvPicPr>
          <p:cNvPr id="41" name="Picture 40">
            <a:extLst>
              <a:ext uri="{FF2B5EF4-FFF2-40B4-BE49-F238E27FC236}">
                <a16:creationId xmlns:a16="http://schemas.microsoft.com/office/drawing/2014/main" id="{0B023224-EA92-4ED7-AA6E-7962D3B2E7F6}"/>
              </a:ext>
            </a:extLst>
          </p:cNvPr>
          <p:cNvPicPr>
            <a:picLocks noChangeAspect="1"/>
          </p:cNvPicPr>
          <p:nvPr/>
        </p:nvPicPr>
        <p:blipFill>
          <a:blip r:embed="rId21"/>
          <a:stretch>
            <a:fillRect/>
          </a:stretch>
        </p:blipFill>
        <p:spPr>
          <a:xfrm>
            <a:off x="35967189" y="29173670"/>
            <a:ext cx="914238" cy="934738"/>
          </a:xfrm>
          <a:prstGeom prst="rect">
            <a:avLst/>
          </a:prstGeom>
        </p:spPr>
      </p:pic>
      <p:pic>
        <p:nvPicPr>
          <p:cNvPr id="51" name="Picture 50">
            <a:extLst>
              <a:ext uri="{FF2B5EF4-FFF2-40B4-BE49-F238E27FC236}">
                <a16:creationId xmlns:a16="http://schemas.microsoft.com/office/drawing/2014/main" id="{72EB03E2-549D-4F31-8C52-F40BF26D9820}"/>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32898341" y="519335"/>
            <a:ext cx="6343649" cy="2043760"/>
          </a:xfrm>
          <a:prstGeom prst="rect">
            <a:avLst/>
          </a:prstGeom>
        </p:spPr>
      </p:pic>
      <p:pic>
        <p:nvPicPr>
          <p:cNvPr id="66" name="Picture 65">
            <a:extLst>
              <a:ext uri="{FF2B5EF4-FFF2-40B4-BE49-F238E27FC236}">
                <a16:creationId xmlns:a16="http://schemas.microsoft.com/office/drawing/2014/main" id="{7F16B101-66B1-481E-B314-75EA67F7A3D9}"/>
              </a:ext>
            </a:extLst>
          </p:cNvPr>
          <p:cNvPicPr>
            <a:picLocks noChangeAspect="1"/>
          </p:cNvPicPr>
          <p:nvPr/>
        </p:nvPicPr>
        <p:blipFill>
          <a:blip r:embed="rId23"/>
          <a:stretch>
            <a:fillRect/>
          </a:stretch>
        </p:blipFill>
        <p:spPr>
          <a:xfrm>
            <a:off x="13483894" y="21631280"/>
            <a:ext cx="6560738" cy="4324583"/>
          </a:xfrm>
          <a:prstGeom prst="rect">
            <a:avLst/>
          </a:prstGeom>
          <a:ln>
            <a:solidFill>
              <a:schemeClr val="accent2">
                <a:lumMod val="60000"/>
                <a:lumOff val="40000"/>
              </a:schemeClr>
            </a:solidFill>
          </a:ln>
        </p:spPr>
      </p:pic>
      <p:sp>
        <p:nvSpPr>
          <p:cNvPr id="95" name="TextBox 94">
            <a:extLst>
              <a:ext uri="{FF2B5EF4-FFF2-40B4-BE49-F238E27FC236}">
                <a16:creationId xmlns:a16="http://schemas.microsoft.com/office/drawing/2014/main" id="{E3A5D91C-DA63-4051-B7F2-5E2FF4996CCB}"/>
              </a:ext>
            </a:extLst>
          </p:cNvPr>
          <p:cNvSpPr txBox="1"/>
          <p:nvPr/>
        </p:nvSpPr>
        <p:spPr>
          <a:xfrm flipH="1">
            <a:off x="13593052" y="25334083"/>
            <a:ext cx="386025" cy="461665"/>
          </a:xfrm>
          <a:prstGeom prst="rect">
            <a:avLst/>
          </a:prstGeom>
          <a:ln>
            <a:solidFill>
              <a:schemeClr val="accent2">
                <a:lumMod val="60000"/>
                <a:lumOff val="4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A</a:t>
            </a:r>
          </a:p>
        </p:txBody>
      </p:sp>
      <p:pic>
        <p:nvPicPr>
          <p:cNvPr id="69" name="Picture 68">
            <a:extLst>
              <a:ext uri="{FF2B5EF4-FFF2-40B4-BE49-F238E27FC236}">
                <a16:creationId xmlns:a16="http://schemas.microsoft.com/office/drawing/2014/main" id="{24DFCBE5-9983-4F05-905C-15BBBE68B0C5}"/>
              </a:ext>
            </a:extLst>
          </p:cNvPr>
          <p:cNvPicPr>
            <a:picLocks noChangeAspect="1"/>
          </p:cNvPicPr>
          <p:nvPr/>
        </p:nvPicPr>
        <p:blipFill>
          <a:blip r:embed="rId24"/>
          <a:stretch>
            <a:fillRect/>
          </a:stretch>
        </p:blipFill>
        <p:spPr>
          <a:xfrm>
            <a:off x="13478523" y="28175524"/>
            <a:ext cx="6566110" cy="4333184"/>
          </a:xfrm>
          <a:prstGeom prst="rect">
            <a:avLst/>
          </a:prstGeom>
          <a:ln>
            <a:solidFill>
              <a:schemeClr val="accent2">
                <a:lumMod val="60000"/>
                <a:lumOff val="40000"/>
              </a:schemeClr>
            </a:solidFill>
          </a:ln>
        </p:spPr>
      </p:pic>
      <p:sp>
        <p:nvSpPr>
          <p:cNvPr id="93" name="TextBox 92">
            <a:extLst>
              <a:ext uri="{FF2B5EF4-FFF2-40B4-BE49-F238E27FC236}">
                <a16:creationId xmlns:a16="http://schemas.microsoft.com/office/drawing/2014/main" id="{890D2A6A-3EB6-4382-9F6F-3DB3665E557B}"/>
              </a:ext>
            </a:extLst>
          </p:cNvPr>
          <p:cNvSpPr txBox="1"/>
          <p:nvPr/>
        </p:nvSpPr>
        <p:spPr>
          <a:xfrm flipH="1">
            <a:off x="13593053" y="31976251"/>
            <a:ext cx="386025" cy="461665"/>
          </a:xfrm>
          <a:prstGeom prst="rect">
            <a:avLst/>
          </a:prstGeom>
          <a:ln>
            <a:solidFill>
              <a:schemeClr val="accent2">
                <a:lumMod val="60000"/>
                <a:lumOff val="4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C</a:t>
            </a:r>
          </a:p>
        </p:txBody>
      </p:sp>
      <p:pic>
        <p:nvPicPr>
          <p:cNvPr id="73" name="Picture 72">
            <a:extLst>
              <a:ext uri="{FF2B5EF4-FFF2-40B4-BE49-F238E27FC236}">
                <a16:creationId xmlns:a16="http://schemas.microsoft.com/office/drawing/2014/main" id="{33810102-B712-4EDC-A878-9C09133AA1C0}"/>
              </a:ext>
            </a:extLst>
          </p:cNvPr>
          <p:cNvPicPr>
            <a:picLocks noChangeAspect="1"/>
          </p:cNvPicPr>
          <p:nvPr/>
        </p:nvPicPr>
        <p:blipFill>
          <a:blip r:embed="rId25"/>
          <a:stretch>
            <a:fillRect/>
          </a:stretch>
        </p:blipFill>
        <p:spPr>
          <a:xfrm>
            <a:off x="20269732" y="28175524"/>
            <a:ext cx="6566109" cy="4304726"/>
          </a:xfrm>
          <a:prstGeom prst="rect">
            <a:avLst/>
          </a:prstGeom>
          <a:ln>
            <a:solidFill>
              <a:schemeClr val="accent2">
                <a:lumMod val="60000"/>
                <a:lumOff val="40000"/>
              </a:schemeClr>
            </a:solidFill>
          </a:ln>
        </p:spPr>
      </p:pic>
      <p:sp>
        <p:nvSpPr>
          <p:cNvPr id="92" name="TextBox 91">
            <a:extLst>
              <a:ext uri="{FF2B5EF4-FFF2-40B4-BE49-F238E27FC236}">
                <a16:creationId xmlns:a16="http://schemas.microsoft.com/office/drawing/2014/main" id="{76F1461D-1668-4D39-ADCF-04575E3BDE19}"/>
              </a:ext>
            </a:extLst>
          </p:cNvPr>
          <p:cNvSpPr txBox="1"/>
          <p:nvPr/>
        </p:nvSpPr>
        <p:spPr>
          <a:xfrm flipH="1">
            <a:off x="20441270" y="31978762"/>
            <a:ext cx="314804" cy="461665"/>
          </a:xfrm>
          <a:prstGeom prst="rect">
            <a:avLst/>
          </a:prstGeom>
          <a:ln>
            <a:solidFill>
              <a:schemeClr val="accent2">
                <a:lumMod val="60000"/>
                <a:lumOff val="4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D</a:t>
            </a:r>
          </a:p>
        </p:txBody>
      </p:sp>
      <p:sp>
        <p:nvSpPr>
          <p:cNvPr id="111" name="TextBox 110">
            <a:extLst>
              <a:ext uri="{FF2B5EF4-FFF2-40B4-BE49-F238E27FC236}">
                <a16:creationId xmlns:a16="http://schemas.microsoft.com/office/drawing/2014/main" id="{54A7DAB3-F32A-4870-AC96-81DFDA57D993}"/>
              </a:ext>
            </a:extLst>
          </p:cNvPr>
          <p:cNvSpPr txBox="1"/>
          <p:nvPr/>
        </p:nvSpPr>
        <p:spPr>
          <a:xfrm flipH="1">
            <a:off x="27633361" y="10575595"/>
            <a:ext cx="386025" cy="461665"/>
          </a:xfrm>
          <a:prstGeom prst="rect">
            <a:avLst/>
          </a:prstGeom>
          <a:ln>
            <a:solidFill>
              <a:schemeClr val="accent2">
                <a:lumMod val="60000"/>
                <a:lumOff val="4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A</a:t>
            </a:r>
          </a:p>
        </p:txBody>
      </p:sp>
      <p:sp>
        <p:nvSpPr>
          <p:cNvPr id="112" name="TextBox 111">
            <a:extLst>
              <a:ext uri="{FF2B5EF4-FFF2-40B4-BE49-F238E27FC236}">
                <a16:creationId xmlns:a16="http://schemas.microsoft.com/office/drawing/2014/main" id="{0B0443A6-EC3F-463C-A4AE-1D9F6C7145F4}"/>
              </a:ext>
            </a:extLst>
          </p:cNvPr>
          <p:cNvSpPr txBox="1"/>
          <p:nvPr/>
        </p:nvSpPr>
        <p:spPr>
          <a:xfrm flipH="1">
            <a:off x="33277320" y="16376270"/>
            <a:ext cx="386025" cy="461665"/>
          </a:xfrm>
          <a:prstGeom prst="rect">
            <a:avLst/>
          </a:prstGeom>
          <a:ln>
            <a:solidFill>
              <a:schemeClr val="accent2">
                <a:lumMod val="60000"/>
                <a:lumOff val="4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a:t>
            </a:r>
          </a:p>
        </p:txBody>
      </p:sp>
      <p:pic>
        <p:nvPicPr>
          <p:cNvPr id="97" name="Picture 96">
            <a:extLst>
              <a:ext uri="{FF2B5EF4-FFF2-40B4-BE49-F238E27FC236}">
                <a16:creationId xmlns:a16="http://schemas.microsoft.com/office/drawing/2014/main" id="{57F3FC69-DE31-49C2-9E46-81B267CCCEFE}"/>
              </a:ext>
            </a:extLst>
          </p:cNvPr>
          <p:cNvPicPr>
            <a:picLocks noChangeAspect="1"/>
          </p:cNvPicPr>
          <p:nvPr/>
        </p:nvPicPr>
        <p:blipFill>
          <a:blip r:embed="rId26"/>
          <a:stretch>
            <a:fillRect/>
          </a:stretch>
        </p:blipFill>
        <p:spPr>
          <a:xfrm>
            <a:off x="20360174" y="21631280"/>
            <a:ext cx="6475665" cy="4324583"/>
          </a:xfrm>
          <a:prstGeom prst="rect">
            <a:avLst/>
          </a:prstGeom>
          <a:ln>
            <a:solidFill>
              <a:schemeClr val="accent2">
                <a:lumMod val="60000"/>
                <a:lumOff val="40000"/>
              </a:schemeClr>
            </a:solidFill>
          </a:ln>
        </p:spPr>
      </p:pic>
      <p:sp>
        <p:nvSpPr>
          <p:cNvPr id="94" name="TextBox 93">
            <a:extLst>
              <a:ext uri="{FF2B5EF4-FFF2-40B4-BE49-F238E27FC236}">
                <a16:creationId xmlns:a16="http://schemas.microsoft.com/office/drawing/2014/main" id="{18E1BEF9-B86D-4870-82ED-C593F2B0FDBC}"/>
              </a:ext>
            </a:extLst>
          </p:cNvPr>
          <p:cNvSpPr txBox="1"/>
          <p:nvPr/>
        </p:nvSpPr>
        <p:spPr>
          <a:xfrm flipH="1">
            <a:off x="20456873" y="25414156"/>
            <a:ext cx="386025" cy="461665"/>
          </a:xfrm>
          <a:prstGeom prst="rect">
            <a:avLst/>
          </a:prstGeom>
          <a:ln>
            <a:solidFill>
              <a:schemeClr val="accent2">
                <a:lumMod val="60000"/>
                <a:lumOff val="40000"/>
              </a:schemeClr>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a:t>
            </a:r>
          </a:p>
        </p:txBody>
      </p:sp>
    </p:spTree>
    <p:extLst>
      <p:ext uri="{BB962C8B-B14F-4D97-AF65-F5344CB8AC3E}">
        <p14:creationId xmlns:p14="http://schemas.microsoft.com/office/powerpoint/2010/main" val="207286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21001</TotalTime>
  <Words>1013</Words>
  <Application>Microsoft Office PowerPoint</Application>
  <PresentationFormat>Custom</PresentationFormat>
  <Paragraphs>125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Courier New</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Kaitlyn Baillargeon</dc:creator>
  <cp:lastModifiedBy>Kaitlyn Baillargeon</cp:lastModifiedBy>
  <cp:revision>299</cp:revision>
  <dcterms:created xsi:type="dcterms:W3CDTF">2018-02-13T20:50:49Z</dcterms:created>
  <dcterms:modified xsi:type="dcterms:W3CDTF">2019-03-29T14:32:50Z</dcterms:modified>
</cp:coreProperties>
</file>