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08" r:id="rId1"/>
  </p:sldMasterIdLst>
  <p:notesMasterIdLst>
    <p:notesMasterId r:id="rId3"/>
  </p:notesMasterIdLst>
  <p:sldIdLst>
    <p:sldId id="256" r:id="rId2"/>
  </p:sldIdLst>
  <p:sldSz cx="47091600" cy="38404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4" userDrawn="1">
          <p15:clr>
            <a:srgbClr val="A4A3A4"/>
          </p15:clr>
        </p15:guide>
        <p15:guide id="2" orient="horz" pos="806" userDrawn="1">
          <p15:clr>
            <a:srgbClr val="A4A3A4"/>
          </p15:clr>
        </p15:guide>
        <p15:guide id="3" orient="horz" pos="20355" userDrawn="1">
          <p15:clr>
            <a:srgbClr val="A4A3A4"/>
          </p15:clr>
        </p15:guide>
        <p15:guide id="4" orient="horz" pos="2867" userDrawn="1">
          <p15:clr>
            <a:srgbClr val="A4A3A4"/>
          </p15:clr>
        </p15:guide>
        <p15:guide id="5" orient="horz" pos="8659" userDrawn="1">
          <p15:clr>
            <a:srgbClr val="A4A3A4"/>
          </p15:clr>
        </p15:guide>
        <p15:guide id="6" orient="horz" pos="11488" userDrawn="1">
          <p15:clr>
            <a:srgbClr val="A4A3A4"/>
          </p15:clr>
        </p15:guide>
        <p15:guide id="7" orient="horz" pos="17226" userDrawn="1">
          <p15:clr>
            <a:srgbClr val="A4A3A4"/>
          </p15:clr>
        </p15:guide>
        <p15:guide id="8" orient="horz" pos="5323" userDrawn="1">
          <p15:clr>
            <a:srgbClr val="A4A3A4"/>
          </p15:clr>
        </p15:guide>
        <p15:guide id="9" orient="horz" pos="768" userDrawn="1">
          <p15:clr>
            <a:srgbClr val="A4A3A4"/>
          </p15:clr>
        </p15:guide>
        <p15:guide id="10" orient="horz" pos="16351" userDrawn="1">
          <p15:clr>
            <a:srgbClr val="A4A3A4"/>
          </p15:clr>
        </p15:guide>
        <p15:guide id="11" orient="horz" pos="23308" userDrawn="1">
          <p15:clr>
            <a:srgbClr val="A4A3A4"/>
          </p15:clr>
        </p15:guide>
        <p15:guide id="12" orient="horz" pos="3792" userDrawn="1">
          <p15:clr>
            <a:srgbClr val="A4A3A4"/>
          </p15:clr>
        </p15:guide>
        <p15:guide id="13" orient="horz" pos="19089" userDrawn="1">
          <p15:clr>
            <a:srgbClr val="A4A3A4"/>
          </p15:clr>
        </p15:guide>
        <p15:guide id="14" pos="656" userDrawn="1">
          <p15:clr>
            <a:srgbClr val="A4A3A4"/>
          </p15:clr>
        </p15:guide>
        <p15:guide id="15" pos="12937" userDrawn="1">
          <p15:clr>
            <a:srgbClr val="A4A3A4"/>
          </p15:clr>
        </p15:guide>
        <p15:guide id="16" pos="28552" userDrawn="1">
          <p15:clr>
            <a:srgbClr val="A4A3A4"/>
          </p15:clr>
        </p15:guide>
        <p15:guide id="17" pos="2045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ndar, Vidya" initials="SV" lastIdx="3" clrIdx="0">
    <p:extLst>
      <p:ext uri="{19B8F6BF-5375-455C-9EA6-DF929625EA0E}">
        <p15:presenceInfo xmlns:p15="http://schemas.microsoft.com/office/powerpoint/2012/main" userId="S-1-5-21-1343024091-287218729-682003330-2686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CEE9"/>
    <a:srgbClr val="EEE8F3"/>
    <a:srgbClr val="AC8AC1"/>
    <a:srgbClr val="F28421"/>
    <a:srgbClr val="253746"/>
    <a:srgbClr val="F2BC70"/>
    <a:srgbClr val="A2AAAD"/>
    <a:srgbClr val="000099"/>
    <a:srgbClr val="006699"/>
    <a:srgbClr val="FFE4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74"/>
    <p:restoredTop sz="99710" autoAdjust="0"/>
  </p:normalViewPr>
  <p:slideViewPr>
    <p:cSldViewPr snapToObjects="1">
      <p:cViewPr>
        <p:scale>
          <a:sx n="55" d="100"/>
          <a:sy n="55" d="100"/>
        </p:scale>
        <p:origin x="-4168" y="-8064"/>
      </p:cViewPr>
      <p:guideLst>
        <p:guide orient="horz" pos="2124"/>
        <p:guide orient="horz" pos="806"/>
        <p:guide orient="horz" pos="20355"/>
        <p:guide orient="horz" pos="2867"/>
        <p:guide orient="horz" pos="8659"/>
        <p:guide orient="horz" pos="11488"/>
        <p:guide orient="horz" pos="17226"/>
        <p:guide orient="horz" pos="5323"/>
        <p:guide orient="horz" pos="768"/>
        <p:guide orient="horz" pos="16351"/>
        <p:guide orient="horz" pos="23308"/>
        <p:guide orient="horz" pos="3792"/>
        <p:guide orient="horz" pos="19089"/>
        <p:guide pos="656"/>
        <p:guide pos="12937"/>
        <p:guide pos="28552"/>
        <p:guide pos="204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0499D9-3E11-470C-849B-E20593B31825}" type="doc">
      <dgm:prSet loTypeId="urn:microsoft.com/office/officeart/2011/layout/CircleProcess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23FB8B1-4CF0-45EE-9839-01007C8062FE}">
      <dgm:prSet phldrT="[Text]"/>
      <dgm:spPr>
        <a:solidFill>
          <a:schemeClr val="accent1">
            <a:alpha val="90000"/>
          </a:schemeClr>
        </a:solidFill>
      </dgm:spPr>
      <dgm:t>
        <a:bodyPr/>
        <a:lstStyle/>
        <a:p>
          <a:pPr algn="ctr"/>
          <a:r>
            <a:rPr lang="en-US" b="1" dirty="0">
              <a:solidFill>
                <a:schemeClr val="bg1"/>
              </a:solidFill>
            </a:rPr>
            <a:t>Focus groups</a:t>
          </a:r>
        </a:p>
        <a:p>
          <a:pPr algn="ctr"/>
          <a:r>
            <a:rPr lang="en-US" dirty="0">
              <a:solidFill>
                <a:schemeClr val="bg1"/>
              </a:solidFill>
            </a:rPr>
            <a:t>4 focus groups, audio-recorded</a:t>
          </a:r>
        </a:p>
        <a:p>
          <a:pPr algn="ctr"/>
          <a:r>
            <a:rPr lang="en-US" dirty="0">
              <a:solidFill>
                <a:schemeClr val="bg1"/>
              </a:solidFill>
            </a:rPr>
            <a:t>60 minutes each</a:t>
          </a:r>
        </a:p>
        <a:p>
          <a:pPr algn="ctr"/>
          <a:r>
            <a:rPr lang="en-US" dirty="0">
              <a:solidFill>
                <a:schemeClr val="bg1"/>
              </a:solidFill>
            </a:rPr>
            <a:t>3-6 participants each</a:t>
          </a:r>
        </a:p>
      </dgm:t>
    </dgm:pt>
    <dgm:pt modelId="{C00E60C5-4C6D-48AF-A056-AC16753CC12C}" type="parTrans" cxnId="{601075FE-2964-4143-B6EC-A0AE19E0C7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73B8A90-952D-48F9-8D29-8D2962F2703A}" type="sibTrans" cxnId="{601075FE-2964-4143-B6EC-A0AE19E0C7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5FAE45F-055A-4F0D-BA72-3F4C20F4F0A1}">
      <dgm:prSet phldrT="[Text]"/>
      <dgm:spPr>
        <a:solidFill>
          <a:schemeClr val="accent5">
            <a:lumMod val="75000"/>
            <a:alpha val="90000"/>
          </a:schemeClr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b="1">
              <a:solidFill>
                <a:schemeClr val="bg1"/>
              </a:solidFill>
            </a:rPr>
            <a:t>Risk assessment </a:t>
          </a:r>
          <a:r>
            <a:rPr lang="en-US">
              <a:solidFill>
                <a:schemeClr val="bg1"/>
              </a:solidFill>
            </a:rPr>
            <a:t>based on job sampling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>
            <a:solidFill>
              <a:schemeClr val="bg1"/>
            </a:solidFill>
          </a:endParaRPr>
        </a:p>
        <a:p>
          <a:pPr lvl="0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>
              <a:solidFill>
                <a:schemeClr val="bg1"/>
              </a:solidFill>
            </a:rPr>
            <a:t>Rapid Entire Body Assessment (REBA) </a:t>
          </a:r>
          <a:endParaRPr lang="en-US" dirty="0">
            <a:solidFill>
              <a:schemeClr val="bg1"/>
            </a:solidFill>
          </a:endParaRPr>
        </a:p>
      </dgm:t>
    </dgm:pt>
    <dgm:pt modelId="{DD7605C6-E8F4-4C3E-B7D7-DDDF9929F942}" type="parTrans" cxnId="{5682C888-4784-4A85-B45F-F56511A3F45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C2FD0CC-7359-4EE4-939A-F2F2C34C367D}" type="sibTrans" cxnId="{5682C888-4784-4A85-B45F-F56511A3F45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7614401-87E5-4A72-84D5-AD38DCEA67C1}">
      <dgm:prSet phldrT="[Text]"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b="1" dirty="0">
              <a:solidFill>
                <a:schemeClr val="bg1"/>
              </a:solidFill>
            </a:rPr>
            <a:t>Job Sampling</a:t>
          </a:r>
        </a:p>
        <a:p>
          <a:r>
            <a:rPr lang="en-US" dirty="0">
              <a:solidFill>
                <a:schemeClr val="bg1"/>
              </a:solidFill>
            </a:rPr>
            <a:t>Classroom observations and video recordings</a:t>
          </a:r>
        </a:p>
        <a:p>
          <a:endParaRPr lang="en-US" dirty="0">
            <a:solidFill>
              <a:schemeClr val="bg1"/>
            </a:solidFill>
          </a:endParaRPr>
        </a:p>
        <a:p>
          <a:r>
            <a:rPr lang="en-US" dirty="0">
              <a:solidFill>
                <a:schemeClr val="bg1"/>
              </a:solidFill>
            </a:rPr>
            <a:t>Field notes</a:t>
          </a:r>
        </a:p>
      </dgm:t>
    </dgm:pt>
    <dgm:pt modelId="{12E92DDF-2241-4FC8-B21A-3ECCD0E8DD61}" type="parTrans" cxnId="{0CF14DEE-7092-4F75-8695-F4E975AD59D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755DCAE-8D4B-4850-BDC2-A6CA5C28FE76}" type="sibTrans" cxnId="{0CF14DEE-7092-4F75-8695-F4E975AD59D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406FB4F-BFBE-47CE-A656-B160469062A4}" type="pres">
      <dgm:prSet presAssocID="{170499D9-3E11-470C-849B-E20593B31825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E927D511-128E-4390-ACD3-7CB4F707F48C}" type="pres">
      <dgm:prSet presAssocID="{45FAE45F-055A-4F0D-BA72-3F4C20F4F0A1}" presName="Accent3" presStyleCnt="0"/>
      <dgm:spPr/>
    </dgm:pt>
    <dgm:pt modelId="{A0A8C128-B53F-4371-9F65-3DDE8F5A6438}" type="pres">
      <dgm:prSet presAssocID="{45FAE45F-055A-4F0D-BA72-3F4C20F4F0A1}" presName="Accent" presStyleLbl="node1" presStyleIdx="0" presStyleCnt="3"/>
      <dgm:spPr/>
    </dgm:pt>
    <dgm:pt modelId="{B82B9D97-03F9-4BBA-8E9B-DBA41B121711}" type="pres">
      <dgm:prSet presAssocID="{45FAE45F-055A-4F0D-BA72-3F4C20F4F0A1}" presName="ParentBackground3" presStyleCnt="0"/>
      <dgm:spPr/>
    </dgm:pt>
    <dgm:pt modelId="{40E72AB1-CFE8-4A9E-A741-454C864561B4}" type="pres">
      <dgm:prSet presAssocID="{45FAE45F-055A-4F0D-BA72-3F4C20F4F0A1}" presName="ParentBackground" presStyleLbl="fgAcc1" presStyleIdx="0" presStyleCnt="3"/>
      <dgm:spPr/>
    </dgm:pt>
    <dgm:pt modelId="{FC0B6F83-A158-4418-96BA-2E3C25055F49}" type="pres">
      <dgm:prSet presAssocID="{45FAE45F-055A-4F0D-BA72-3F4C20F4F0A1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A4C1AF54-F3A3-4286-8DC6-8CDB873368AD}" type="pres">
      <dgm:prSet presAssocID="{37614401-87E5-4A72-84D5-AD38DCEA67C1}" presName="Accent2" presStyleCnt="0"/>
      <dgm:spPr/>
    </dgm:pt>
    <dgm:pt modelId="{A82B2076-8F2A-4C52-8F98-93AF484BC8F4}" type="pres">
      <dgm:prSet presAssocID="{37614401-87E5-4A72-84D5-AD38DCEA67C1}" presName="Accent" presStyleLbl="node1" presStyleIdx="1" presStyleCnt="3"/>
      <dgm:spPr/>
    </dgm:pt>
    <dgm:pt modelId="{F89793F8-E969-4ED2-8271-7F546F068574}" type="pres">
      <dgm:prSet presAssocID="{37614401-87E5-4A72-84D5-AD38DCEA67C1}" presName="ParentBackground2" presStyleCnt="0"/>
      <dgm:spPr/>
    </dgm:pt>
    <dgm:pt modelId="{4DA873E2-BF6B-4AAA-AD00-0337C88EAF0E}" type="pres">
      <dgm:prSet presAssocID="{37614401-87E5-4A72-84D5-AD38DCEA67C1}" presName="ParentBackground" presStyleLbl="fgAcc1" presStyleIdx="1" presStyleCnt="3" custLinFactNeighborX="282" custLinFactNeighborY="-150"/>
      <dgm:spPr/>
    </dgm:pt>
    <dgm:pt modelId="{A3F36BC9-6F4C-4084-8487-DE885ECA4BB7}" type="pres">
      <dgm:prSet presAssocID="{37614401-87E5-4A72-84D5-AD38DCEA67C1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7307628E-D244-436F-87DA-0096763945C8}" type="pres">
      <dgm:prSet presAssocID="{923FB8B1-4CF0-45EE-9839-01007C8062FE}" presName="Accent1" presStyleCnt="0"/>
      <dgm:spPr/>
    </dgm:pt>
    <dgm:pt modelId="{E520B038-6629-4BAB-B0C5-DC9DB4FFB79C}" type="pres">
      <dgm:prSet presAssocID="{923FB8B1-4CF0-45EE-9839-01007C8062FE}" presName="Accent" presStyleLbl="node1" presStyleIdx="2" presStyleCnt="3"/>
      <dgm:spPr/>
    </dgm:pt>
    <dgm:pt modelId="{DFDC6980-285C-4887-86D5-E99E8C38059E}" type="pres">
      <dgm:prSet presAssocID="{923FB8B1-4CF0-45EE-9839-01007C8062FE}" presName="ParentBackground1" presStyleCnt="0"/>
      <dgm:spPr/>
    </dgm:pt>
    <dgm:pt modelId="{DD598590-8D20-4BD3-8645-C21990B8DDC6}" type="pres">
      <dgm:prSet presAssocID="{923FB8B1-4CF0-45EE-9839-01007C8062FE}" presName="ParentBackground" presStyleLbl="fgAcc1" presStyleIdx="2" presStyleCnt="3"/>
      <dgm:spPr/>
    </dgm:pt>
    <dgm:pt modelId="{E4A6B4FF-4E1A-4812-8174-97CC46FF8CB7}" type="pres">
      <dgm:prSet presAssocID="{923FB8B1-4CF0-45EE-9839-01007C8062FE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69220023-B131-4B03-B9B1-E28F3DCCC77A}" type="presOf" srcId="{37614401-87E5-4A72-84D5-AD38DCEA67C1}" destId="{4DA873E2-BF6B-4AAA-AD00-0337C88EAF0E}" srcOrd="0" destOrd="0" presId="urn:microsoft.com/office/officeart/2011/layout/CircleProcess"/>
    <dgm:cxn modelId="{9626A430-9DC7-43CB-A376-87476BC96588}" type="presOf" srcId="{45FAE45F-055A-4F0D-BA72-3F4C20F4F0A1}" destId="{40E72AB1-CFE8-4A9E-A741-454C864561B4}" srcOrd="0" destOrd="0" presId="urn:microsoft.com/office/officeart/2011/layout/CircleProcess"/>
    <dgm:cxn modelId="{E17E7848-B5AA-4A15-B18E-9C9A4D78C09E}" type="presOf" srcId="{45FAE45F-055A-4F0D-BA72-3F4C20F4F0A1}" destId="{FC0B6F83-A158-4418-96BA-2E3C25055F49}" srcOrd="1" destOrd="0" presId="urn:microsoft.com/office/officeart/2011/layout/CircleProcess"/>
    <dgm:cxn modelId="{A08BC948-AB5B-41A1-8D3C-5D35DC2C881B}" type="presOf" srcId="{923FB8B1-4CF0-45EE-9839-01007C8062FE}" destId="{DD598590-8D20-4BD3-8645-C21990B8DDC6}" srcOrd="0" destOrd="0" presId="urn:microsoft.com/office/officeart/2011/layout/CircleProcess"/>
    <dgm:cxn modelId="{D909F25A-C972-4BD6-BAE0-A0E72B7D0929}" type="presOf" srcId="{170499D9-3E11-470C-849B-E20593B31825}" destId="{0406FB4F-BFBE-47CE-A656-B160469062A4}" srcOrd="0" destOrd="0" presId="urn:microsoft.com/office/officeart/2011/layout/CircleProcess"/>
    <dgm:cxn modelId="{D4F9F75C-8423-4D36-AECA-3DCB67CC488A}" type="presOf" srcId="{37614401-87E5-4A72-84D5-AD38DCEA67C1}" destId="{A3F36BC9-6F4C-4084-8487-DE885ECA4BB7}" srcOrd="1" destOrd="0" presId="urn:microsoft.com/office/officeart/2011/layout/CircleProcess"/>
    <dgm:cxn modelId="{6C5AB660-8A1B-4373-841E-D583E2290964}" type="presOf" srcId="{923FB8B1-4CF0-45EE-9839-01007C8062FE}" destId="{E4A6B4FF-4E1A-4812-8174-97CC46FF8CB7}" srcOrd="1" destOrd="0" presId="urn:microsoft.com/office/officeart/2011/layout/CircleProcess"/>
    <dgm:cxn modelId="{5682C888-4784-4A85-B45F-F56511A3F456}" srcId="{170499D9-3E11-470C-849B-E20593B31825}" destId="{45FAE45F-055A-4F0D-BA72-3F4C20F4F0A1}" srcOrd="2" destOrd="0" parTransId="{DD7605C6-E8F4-4C3E-B7D7-DDDF9929F942}" sibTransId="{BC2FD0CC-7359-4EE4-939A-F2F2C34C367D}"/>
    <dgm:cxn modelId="{0CF14DEE-7092-4F75-8695-F4E975AD59D0}" srcId="{170499D9-3E11-470C-849B-E20593B31825}" destId="{37614401-87E5-4A72-84D5-AD38DCEA67C1}" srcOrd="1" destOrd="0" parTransId="{12E92DDF-2241-4FC8-B21A-3ECCD0E8DD61}" sibTransId="{4755DCAE-8D4B-4850-BDC2-A6CA5C28FE76}"/>
    <dgm:cxn modelId="{601075FE-2964-4143-B6EC-A0AE19E0C7CB}" srcId="{170499D9-3E11-470C-849B-E20593B31825}" destId="{923FB8B1-4CF0-45EE-9839-01007C8062FE}" srcOrd="0" destOrd="0" parTransId="{C00E60C5-4C6D-48AF-A056-AC16753CC12C}" sibTransId="{C73B8A90-952D-48F9-8D29-8D2962F2703A}"/>
    <dgm:cxn modelId="{FDF23E40-B654-4B8E-82BA-0F61FF753BDE}" type="presParOf" srcId="{0406FB4F-BFBE-47CE-A656-B160469062A4}" destId="{E927D511-128E-4390-ACD3-7CB4F707F48C}" srcOrd="0" destOrd="0" presId="urn:microsoft.com/office/officeart/2011/layout/CircleProcess"/>
    <dgm:cxn modelId="{A4483696-E9B6-4809-A41B-AEBFAEC161E2}" type="presParOf" srcId="{E927D511-128E-4390-ACD3-7CB4F707F48C}" destId="{A0A8C128-B53F-4371-9F65-3DDE8F5A6438}" srcOrd="0" destOrd="0" presId="urn:microsoft.com/office/officeart/2011/layout/CircleProcess"/>
    <dgm:cxn modelId="{0692085C-C82D-4E2E-9AA1-B2B25A43F46A}" type="presParOf" srcId="{0406FB4F-BFBE-47CE-A656-B160469062A4}" destId="{B82B9D97-03F9-4BBA-8E9B-DBA41B121711}" srcOrd="1" destOrd="0" presId="urn:microsoft.com/office/officeart/2011/layout/CircleProcess"/>
    <dgm:cxn modelId="{2667ACED-D95E-456A-AA7C-BEC639F2AB72}" type="presParOf" srcId="{B82B9D97-03F9-4BBA-8E9B-DBA41B121711}" destId="{40E72AB1-CFE8-4A9E-A741-454C864561B4}" srcOrd="0" destOrd="0" presId="urn:microsoft.com/office/officeart/2011/layout/CircleProcess"/>
    <dgm:cxn modelId="{0F1D83F4-DC90-4477-8702-F46DDA0CCAB1}" type="presParOf" srcId="{0406FB4F-BFBE-47CE-A656-B160469062A4}" destId="{FC0B6F83-A158-4418-96BA-2E3C25055F49}" srcOrd="2" destOrd="0" presId="urn:microsoft.com/office/officeart/2011/layout/CircleProcess"/>
    <dgm:cxn modelId="{8CFC9F1B-D8ED-44B9-B376-4D6B9634BA06}" type="presParOf" srcId="{0406FB4F-BFBE-47CE-A656-B160469062A4}" destId="{A4C1AF54-F3A3-4286-8DC6-8CDB873368AD}" srcOrd="3" destOrd="0" presId="urn:microsoft.com/office/officeart/2011/layout/CircleProcess"/>
    <dgm:cxn modelId="{94E5BBD7-CDCF-4839-9EA4-EEE394072620}" type="presParOf" srcId="{A4C1AF54-F3A3-4286-8DC6-8CDB873368AD}" destId="{A82B2076-8F2A-4C52-8F98-93AF484BC8F4}" srcOrd="0" destOrd="0" presId="urn:microsoft.com/office/officeart/2011/layout/CircleProcess"/>
    <dgm:cxn modelId="{6A5BED2D-10C8-4697-9D60-6AC60738D264}" type="presParOf" srcId="{0406FB4F-BFBE-47CE-A656-B160469062A4}" destId="{F89793F8-E969-4ED2-8271-7F546F068574}" srcOrd="4" destOrd="0" presId="urn:microsoft.com/office/officeart/2011/layout/CircleProcess"/>
    <dgm:cxn modelId="{E8CE495D-85F6-4CC0-8E34-922A951D4E7E}" type="presParOf" srcId="{F89793F8-E969-4ED2-8271-7F546F068574}" destId="{4DA873E2-BF6B-4AAA-AD00-0337C88EAF0E}" srcOrd="0" destOrd="0" presId="urn:microsoft.com/office/officeart/2011/layout/CircleProcess"/>
    <dgm:cxn modelId="{93DAF542-24BD-4446-A6BC-B1A475BB5ADE}" type="presParOf" srcId="{0406FB4F-BFBE-47CE-A656-B160469062A4}" destId="{A3F36BC9-6F4C-4084-8487-DE885ECA4BB7}" srcOrd="5" destOrd="0" presId="urn:microsoft.com/office/officeart/2011/layout/CircleProcess"/>
    <dgm:cxn modelId="{73B91F04-BD62-499D-825E-9821BA5F994E}" type="presParOf" srcId="{0406FB4F-BFBE-47CE-A656-B160469062A4}" destId="{7307628E-D244-436F-87DA-0096763945C8}" srcOrd="6" destOrd="0" presId="urn:microsoft.com/office/officeart/2011/layout/CircleProcess"/>
    <dgm:cxn modelId="{20C858D2-CB59-4A8E-806B-8F56415D88EE}" type="presParOf" srcId="{7307628E-D244-436F-87DA-0096763945C8}" destId="{E520B038-6629-4BAB-B0C5-DC9DB4FFB79C}" srcOrd="0" destOrd="0" presId="urn:microsoft.com/office/officeart/2011/layout/CircleProcess"/>
    <dgm:cxn modelId="{DFFF5F0E-2280-4531-8856-C09323F15C27}" type="presParOf" srcId="{0406FB4F-BFBE-47CE-A656-B160469062A4}" destId="{DFDC6980-285C-4887-86D5-E99E8C38059E}" srcOrd="7" destOrd="0" presId="urn:microsoft.com/office/officeart/2011/layout/CircleProcess"/>
    <dgm:cxn modelId="{3C32CEEA-7062-489F-898C-0A87625D8EDD}" type="presParOf" srcId="{DFDC6980-285C-4887-86D5-E99E8C38059E}" destId="{DD598590-8D20-4BD3-8645-C21990B8DDC6}" srcOrd="0" destOrd="0" presId="urn:microsoft.com/office/officeart/2011/layout/CircleProcess"/>
    <dgm:cxn modelId="{B88C6641-2E5C-45D2-9A18-DB349455050C}" type="presParOf" srcId="{0406FB4F-BFBE-47CE-A656-B160469062A4}" destId="{E4A6B4FF-4E1A-4812-8174-97CC46FF8CB7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0C0357-4602-2E46-863F-7E7F05628CD6}" type="doc">
      <dgm:prSet loTypeId="urn:microsoft.com/office/officeart/2008/layout/Hexagon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63FA33-22C2-D540-94F8-503F9F1FE4E6}">
      <dgm:prSet phldrT="[Text]"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/>
            <a:t>“I would say its 10 percent or less physical, almost all emotional from my perspective.”</a:t>
          </a:r>
        </a:p>
      </dgm:t>
    </dgm:pt>
    <dgm:pt modelId="{831E0BB5-EDBD-C242-8765-E93232CB182B}" type="parTrans" cxnId="{19FCBF8E-0E92-CC45-B6E0-4FDE2B4DF181}">
      <dgm:prSet/>
      <dgm:spPr/>
      <dgm:t>
        <a:bodyPr/>
        <a:lstStyle/>
        <a:p>
          <a:endParaRPr lang="en-US"/>
        </a:p>
      </dgm:t>
    </dgm:pt>
    <dgm:pt modelId="{36CA0B52-BF89-A34B-9D7A-071BE305771F}" type="sibTrans" cxnId="{19FCBF8E-0E92-CC45-B6E0-4FDE2B4DF181}">
      <dgm:prSet/>
      <dgm:spPr>
        <a:solidFill>
          <a:schemeClr val="accent2"/>
        </a:solidFill>
        <a:ln>
          <a:noFill/>
        </a:ln>
      </dgm:spPr>
      <dgm:t>
        <a:bodyPr/>
        <a:lstStyle/>
        <a:p>
          <a:endParaRPr lang="en-US"/>
        </a:p>
      </dgm:t>
    </dgm:pt>
    <dgm:pt modelId="{6CF6B753-F882-1D45-BC50-F698201B40B5}">
      <dgm:prSet phldrT="[Text]"/>
      <dgm:spPr>
        <a:ln>
          <a:noFill/>
        </a:ln>
      </dgm:spPr>
      <dgm:t>
        <a:bodyPr/>
        <a:lstStyle/>
        <a:p>
          <a:r>
            <a:rPr lang="en-US" dirty="0"/>
            <a:t>“I think it’s hard because there’s always something going on until that moment when they go to sleep and everyone’s like ‘what just happened-I don’t know’”</a:t>
          </a:r>
        </a:p>
      </dgm:t>
    </dgm:pt>
    <dgm:pt modelId="{64587DAD-B4D8-AD42-9044-7EADAA3225A9}" type="parTrans" cxnId="{97551476-47AE-894D-B0F0-E870A0D55EEE}">
      <dgm:prSet/>
      <dgm:spPr/>
      <dgm:t>
        <a:bodyPr/>
        <a:lstStyle/>
        <a:p>
          <a:endParaRPr lang="en-US"/>
        </a:p>
      </dgm:t>
    </dgm:pt>
    <dgm:pt modelId="{7AFCCD82-421B-8D4C-85BA-6113FE0ED758}" type="sibTrans" cxnId="{97551476-47AE-894D-B0F0-E870A0D55EEE}">
      <dgm:prSet/>
      <dgm:spPr>
        <a:solidFill>
          <a:schemeClr val="accent5">
            <a:alpha val="9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01D6271D-83D6-0747-89A0-0D91450FADC3}">
      <dgm:prSet phldrT="[Text]" phldr="1"/>
      <dgm:spPr>
        <a:noFill/>
        <a:ln>
          <a:noFill/>
        </a:ln>
      </dgm:spPr>
      <dgm:t>
        <a:bodyPr/>
        <a:lstStyle/>
        <a:p>
          <a:endParaRPr lang="en-US" dirty="0"/>
        </a:p>
      </dgm:t>
    </dgm:pt>
    <dgm:pt modelId="{50A3C352-B422-984E-812F-936F6BFF0E59}" type="sibTrans" cxnId="{74B27E68-6A8A-344C-8495-467EB0C2B647}">
      <dgm:prSet/>
      <dgm:spPr>
        <a:solidFill>
          <a:schemeClr val="accent2"/>
        </a:solidFill>
        <a:ln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B48828AF-DF95-2040-A370-E8EBED5F9958}" type="parTrans" cxnId="{74B27E68-6A8A-344C-8495-467EB0C2B647}">
      <dgm:prSet/>
      <dgm:spPr/>
      <dgm:t>
        <a:bodyPr/>
        <a:lstStyle/>
        <a:p>
          <a:endParaRPr lang="en-US"/>
        </a:p>
      </dgm:t>
    </dgm:pt>
    <dgm:pt modelId="{057D29BE-6CB6-F942-A1AD-DA8713F86001}" type="pres">
      <dgm:prSet presAssocID="{E20C0357-4602-2E46-863F-7E7F05628CD6}" presName="Name0" presStyleCnt="0">
        <dgm:presLayoutVars>
          <dgm:chMax val="21"/>
          <dgm:chPref val="21"/>
        </dgm:presLayoutVars>
      </dgm:prSet>
      <dgm:spPr/>
    </dgm:pt>
    <dgm:pt modelId="{2EC22C66-D099-4945-B6FD-D79526F765C4}" type="pres">
      <dgm:prSet presAssocID="{1763FA33-22C2-D540-94F8-503F9F1FE4E6}" presName="text1" presStyleCnt="0"/>
      <dgm:spPr/>
    </dgm:pt>
    <dgm:pt modelId="{498C330A-840A-E14C-B3F3-73269C93CAFE}" type="pres">
      <dgm:prSet presAssocID="{1763FA33-22C2-D540-94F8-503F9F1FE4E6}" presName="textRepeatNode" presStyleLbl="alignNode1" presStyleIdx="0" presStyleCnt="3" custLinFactNeighborX="-679" custLinFactNeighborY="0">
        <dgm:presLayoutVars>
          <dgm:chMax val="0"/>
          <dgm:chPref val="0"/>
          <dgm:bulletEnabled val="1"/>
        </dgm:presLayoutVars>
      </dgm:prSet>
      <dgm:spPr/>
    </dgm:pt>
    <dgm:pt modelId="{54793D49-AB6B-EB42-A755-411A891CCC9A}" type="pres">
      <dgm:prSet presAssocID="{1763FA33-22C2-D540-94F8-503F9F1FE4E6}" presName="textaccent1" presStyleCnt="0"/>
      <dgm:spPr/>
    </dgm:pt>
    <dgm:pt modelId="{731BF689-8AF9-D74D-B82E-A33621B2A208}" type="pres">
      <dgm:prSet presAssocID="{1763FA33-22C2-D540-94F8-503F9F1FE4E6}" presName="accentRepeatNode" presStyleLbl="solidAlignAcc1" presStyleIdx="0" presStyleCnt="6"/>
      <dgm:spPr/>
    </dgm:pt>
    <dgm:pt modelId="{C5DCE6F0-0C5C-4145-AD7B-7681465C5F03}" type="pres">
      <dgm:prSet presAssocID="{36CA0B52-BF89-A34B-9D7A-071BE305771F}" presName="image1" presStyleCnt="0"/>
      <dgm:spPr/>
    </dgm:pt>
    <dgm:pt modelId="{A8D97381-1927-3C40-95C1-447E8E624EB7}" type="pres">
      <dgm:prSet presAssocID="{36CA0B52-BF89-A34B-9D7A-071BE305771F}" presName="imageRepeatNode" presStyleLbl="alignAcc1" presStyleIdx="0" presStyleCnt="3" custScaleX="98107" custScaleY="101147"/>
      <dgm:spPr/>
    </dgm:pt>
    <dgm:pt modelId="{7914F207-6DC1-D241-9619-196E63EDDD5F}" type="pres">
      <dgm:prSet presAssocID="{36CA0B52-BF89-A34B-9D7A-071BE305771F}" presName="imageaccent1" presStyleCnt="0"/>
      <dgm:spPr/>
    </dgm:pt>
    <dgm:pt modelId="{83F7C223-9C27-5046-9FA4-DED52F79E5F4}" type="pres">
      <dgm:prSet presAssocID="{36CA0B52-BF89-A34B-9D7A-071BE305771F}" presName="accentRepeatNode" presStyleLbl="solidAlignAcc1" presStyleIdx="1" presStyleCnt="6" custLinFactNeighborY="-39759"/>
      <dgm:spPr/>
    </dgm:pt>
    <dgm:pt modelId="{FAC75B58-148B-E745-9FBE-64E41F65D036}" type="pres">
      <dgm:prSet presAssocID="{01D6271D-83D6-0747-89A0-0D91450FADC3}" presName="text2" presStyleCnt="0"/>
      <dgm:spPr/>
    </dgm:pt>
    <dgm:pt modelId="{CD4E6C40-BDB0-8B44-A71F-E6DCDB5326C3}" type="pres">
      <dgm:prSet presAssocID="{01D6271D-83D6-0747-89A0-0D91450FADC3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3DC7BDB-6D2A-064E-9813-1D7E4143B443}" type="pres">
      <dgm:prSet presAssocID="{01D6271D-83D6-0747-89A0-0D91450FADC3}" presName="textaccent2" presStyleCnt="0"/>
      <dgm:spPr/>
    </dgm:pt>
    <dgm:pt modelId="{4AA1C09E-3453-4F46-9BCA-60CC27B8B0DC}" type="pres">
      <dgm:prSet presAssocID="{01D6271D-83D6-0747-89A0-0D91450FADC3}" presName="accentRepeatNode" presStyleLbl="solidAlignAcc1" presStyleIdx="2" presStyleCnt="6"/>
      <dgm:spPr>
        <a:noFill/>
        <a:ln>
          <a:noFill/>
        </a:ln>
      </dgm:spPr>
    </dgm:pt>
    <dgm:pt modelId="{6AA43E78-C356-634F-91D8-C90EFB7CD596}" type="pres">
      <dgm:prSet presAssocID="{50A3C352-B422-984E-812F-936F6BFF0E59}" presName="image2" presStyleCnt="0"/>
      <dgm:spPr/>
    </dgm:pt>
    <dgm:pt modelId="{692C414B-49A8-2944-B801-C322B9092B29}" type="pres">
      <dgm:prSet presAssocID="{50A3C352-B422-984E-812F-936F6BFF0E59}" presName="imageRepeatNode" presStyleLbl="alignAcc1" presStyleIdx="1" presStyleCnt="3" custScaleX="98107" custScaleY="101147" custLinFactNeighborX="-1548" custLinFactNeighborY="-573"/>
      <dgm:spPr/>
    </dgm:pt>
    <dgm:pt modelId="{7968A2B8-7B92-8C47-B043-C748B7004F46}" type="pres">
      <dgm:prSet presAssocID="{50A3C352-B422-984E-812F-936F6BFF0E59}" presName="imageaccent2" presStyleCnt="0"/>
      <dgm:spPr/>
    </dgm:pt>
    <dgm:pt modelId="{CF375532-E561-3C4C-A1F9-41664D294472}" type="pres">
      <dgm:prSet presAssocID="{50A3C352-B422-984E-812F-936F6BFF0E59}" presName="accentRepeatNode" presStyleLbl="solidAlignAcc1" presStyleIdx="3" presStyleCnt="6"/>
      <dgm:spPr/>
    </dgm:pt>
    <dgm:pt modelId="{06E5E75A-9FD2-2F42-8AFD-12072943B8DA}" type="pres">
      <dgm:prSet presAssocID="{6CF6B753-F882-1D45-BC50-F698201B40B5}" presName="text3" presStyleCnt="0"/>
      <dgm:spPr/>
    </dgm:pt>
    <dgm:pt modelId="{4A2D8657-DAB7-E541-8495-BEDE635AAB57}" type="pres">
      <dgm:prSet presAssocID="{6CF6B753-F882-1D45-BC50-F698201B40B5}" presName="textRepeatNode" presStyleLbl="alignNode1" presStyleIdx="2" presStyleCnt="3" custScaleX="98107" custScaleY="101147">
        <dgm:presLayoutVars>
          <dgm:chMax val="0"/>
          <dgm:chPref val="0"/>
          <dgm:bulletEnabled val="1"/>
        </dgm:presLayoutVars>
      </dgm:prSet>
      <dgm:spPr/>
    </dgm:pt>
    <dgm:pt modelId="{2B219498-3BC5-5B41-A0C4-20EF0A1101C0}" type="pres">
      <dgm:prSet presAssocID="{6CF6B753-F882-1D45-BC50-F698201B40B5}" presName="textaccent3" presStyleCnt="0"/>
      <dgm:spPr/>
    </dgm:pt>
    <dgm:pt modelId="{A7C4F61D-44AD-2E48-A574-486CFAE41ADB}" type="pres">
      <dgm:prSet presAssocID="{6CF6B753-F882-1D45-BC50-F698201B40B5}" presName="accentRepeatNode" presStyleLbl="solidAlignAcc1" presStyleIdx="4" presStyleCnt="6"/>
      <dgm:spPr/>
    </dgm:pt>
    <dgm:pt modelId="{23B1A71A-B285-7E4E-A668-7207A8FA0C7A}" type="pres">
      <dgm:prSet presAssocID="{7AFCCD82-421B-8D4C-85BA-6113FE0ED758}" presName="image3" presStyleCnt="0"/>
      <dgm:spPr/>
    </dgm:pt>
    <dgm:pt modelId="{694A75AB-7085-EB4A-9974-93FF67C14DF0}" type="pres">
      <dgm:prSet presAssocID="{7AFCCD82-421B-8D4C-85BA-6113FE0ED758}" presName="imageRepeatNode" presStyleLbl="alignAcc1" presStyleIdx="2" presStyleCnt="3" custScaleX="98107" custScaleY="101147" custLinFactNeighborX="474" custLinFactNeighborY="-1784"/>
      <dgm:spPr/>
    </dgm:pt>
    <dgm:pt modelId="{39551E82-745F-EE4E-81B4-A3039FEDE603}" type="pres">
      <dgm:prSet presAssocID="{7AFCCD82-421B-8D4C-85BA-6113FE0ED758}" presName="imageaccent3" presStyleCnt="0"/>
      <dgm:spPr/>
    </dgm:pt>
    <dgm:pt modelId="{FC25EC5A-9DD6-CF4B-AD8E-9DCAACCA8099}" type="pres">
      <dgm:prSet presAssocID="{7AFCCD82-421B-8D4C-85BA-6113FE0ED758}" presName="accentRepeatNode" presStyleLbl="solidAlignAcc1" presStyleIdx="5" presStyleCnt="6"/>
      <dgm:spPr/>
    </dgm:pt>
  </dgm:ptLst>
  <dgm:cxnLst>
    <dgm:cxn modelId="{D0767110-91CD-4649-848E-169A9F78C06B}" type="presOf" srcId="{50A3C352-B422-984E-812F-936F6BFF0E59}" destId="{692C414B-49A8-2944-B801-C322B9092B29}" srcOrd="0" destOrd="0" presId="urn:microsoft.com/office/officeart/2008/layout/HexagonCluster"/>
    <dgm:cxn modelId="{D4AB4619-5EAF-F340-9AD0-E3C715342992}" type="presOf" srcId="{36CA0B52-BF89-A34B-9D7A-071BE305771F}" destId="{A8D97381-1927-3C40-95C1-447E8E624EB7}" srcOrd="0" destOrd="0" presId="urn:microsoft.com/office/officeart/2008/layout/HexagonCluster"/>
    <dgm:cxn modelId="{A28ADC28-1535-D04D-B605-797B7FF2DBBB}" type="presOf" srcId="{01D6271D-83D6-0747-89A0-0D91450FADC3}" destId="{CD4E6C40-BDB0-8B44-A71F-E6DCDB5326C3}" srcOrd="0" destOrd="0" presId="urn:microsoft.com/office/officeart/2008/layout/HexagonCluster"/>
    <dgm:cxn modelId="{42E9C357-B20E-0B47-8ECA-75858C26226B}" type="presOf" srcId="{E20C0357-4602-2E46-863F-7E7F05628CD6}" destId="{057D29BE-6CB6-F942-A1AD-DA8713F86001}" srcOrd="0" destOrd="0" presId="urn:microsoft.com/office/officeart/2008/layout/HexagonCluster"/>
    <dgm:cxn modelId="{0E58A166-7FCA-204E-8959-B359CF7DF9E5}" type="presOf" srcId="{1763FA33-22C2-D540-94F8-503F9F1FE4E6}" destId="{498C330A-840A-E14C-B3F3-73269C93CAFE}" srcOrd="0" destOrd="0" presId="urn:microsoft.com/office/officeart/2008/layout/HexagonCluster"/>
    <dgm:cxn modelId="{74B27E68-6A8A-344C-8495-467EB0C2B647}" srcId="{E20C0357-4602-2E46-863F-7E7F05628CD6}" destId="{01D6271D-83D6-0747-89A0-0D91450FADC3}" srcOrd="1" destOrd="0" parTransId="{B48828AF-DF95-2040-A370-E8EBED5F9958}" sibTransId="{50A3C352-B422-984E-812F-936F6BFF0E59}"/>
    <dgm:cxn modelId="{97551476-47AE-894D-B0F0-E870A0D55EEE}" srcId="{E20C0357-4602-2E46-863F-7E7F05628CD6}" destId="{6CF6B753-F882-1D45-BC50-F698201B40B5}" srcOrd="2" destOrd="0" parTransId="{64587DAD-B4D8-AD42-9044-7EADAA3225A9}" sibTransId="{7AFCCD82-421B-8D4C-85BA-6113FE0ED758}"/>
    <dgm:cxn modelId="{19FCBF8E-0E92-CC45-B6E0-4FDE2B4DF181}" srcId="{E20C0357-4602-2E46-863F-7E7F05628CD6}" destId="{1763FA33-22C2-D540-94F8-503F9F1FE4E6}" srcOrd="0" destOrd="0" parTransId="{831E0BB5-EDBD-C242-8765-E93232CB182B}" sibTransId="{36CA0B52-BF89-A34B-9D7A-071BE305771F}"/>
    <dgm:cxn modelId="{D4BF26B4-41F7-7D4B-8437-5EE521ECC60C}" type="presOf" srcId="{6CF6B753-F882-1D45-BC50-F698201B40B5}" destId="{4A2D8657-DAB7-E541-8495-BEDE635AAB57}" srcOrd="0" destOrd="0" presId="urn:microsoft.com/office/officeart/2008/layout/HexagonCluster"/>
    <dgm:cxn modelId="{F2FF81CF-1663-C84D-942E-BFA3A4A631CF}" type="presOf" srcId="{7AFCCD82-421B-8D4C-85BA-6113FE0ED758}" destId="{694A75AB-7085-EB4A-9974-93FF67C14DF0}" srcOrd="0" destOrd="0" presId="urn:microsoft.com/office/officeart/2008/layout/HexagonCluster"/>
    <dgm:cxn modelId="{A33AA745-584B-DD47-B428-B9AA3C70BCD8}" type="presParOf" srcId="{057D29BE-6CB6-F942-A1AD-DA8713F86001}" destId="{2EC22C66-D099-4945-B6FD-D79526F765C4}" srcOrd="0" destOrd="0" presId="urn:microsoft.com/office/officeart/2008/layout/HexagonCluster"/>
    <dgm:cxn modelId="{3B7F3645-36D9-454C-93D4-C7B573D8464B}" type="presParOf" srcId="{2EC22C66-D099-4945-B6FD-D79526F765C4}" destId="{498C330A-840A-E14C-B3F3-73269C93CAFE}" srcOrd="0" destOrd="0" presId="urn:microsoft.com/office/officeart/2008/layout/HexagonCluster"/>
    <dgm:cxn modelId="{43520887-E2B3-404D-A99F-E62EFE62DC9C}" type="presParOf" srcId="{057D29BE-6CB6-F942-A1AD-DA8713F86001}" destId="{54793D49-AB6B-EB42-A755-411A891CCC9A}" srcOrd="1" destOrd="0" presId="urn:microsoft.com/office/officeart/2008/layout/HexagonCluster"/>
    <dgm:cxn modelId="{8CA41139-B378-4545-A291-D53F634D07B6}" type="presParOf" srcId="{54793D49-AB6B-EB42-A755-411A891CCC9A}" destId="{731BF689-8AF9-D74D-B82E-A33621B2A208}" srcOrd="0" destOrd="0" presId="urn:microsoft.com/office/officeart/2008/layout/HexagonCluster"/>
    <dgm:cxn modelId="{45E8D107-9DD8-DF4D-9020-9C4A0E38F3E4}" type="presParOf" srcId="{057D29BE-6CB6-F942-A1AD-DA8713F86001}" destId="{C5DCE6F0-0C5C-4145-AD7B-7681465C5F03}" srcOrd="2" destOrd="0" presId="urn:microsoft.com/office/officeart/2008/layout/HexagonCluster"/>
    <dgm:cxn modelId="{AE064AD1-7287-434C-BEF1-7C4B066E5D95}" type="presParOf" srcId="{C5DCE6F0-0C5C-4145-AD7B-7681465C5F03}" destId="{A8D97381-1927-3C40-95C1-447E8E624EB7}" srcOrd="0" destOrd="0" presId="urn:microsoft.com/office/officeart/2008/layout/HexagonCluster"/>
    <dgm:cxn modelId="{DDDFD4DE-23B2-3F40-BB6A-73F12D4B463D}" type="presParOf" srcId="{057D29BE-6CB6-F942-A1AD-DA8713F86001}" destId="{7914F207-6DC1-D241-9619-196E63EDDD5F}" srcOrd="3" destOrd="0" presId="urn:microsoft.com/office/officeart/2008/layout/HexagonCluster"/>
    <dgm:cxn modelId="{4632708E-3830-0849-A9AB-0E806F64A5D0}" type="presParOf" srcId="{7914F207-6DC1-D241-9619-196E63EDDD5F}" destId="{83F7C223-9C27-5046-9FA4-DED52F79E5F4}" srcOrd="0" destOrd="0" presId="urn:microsoft.com/office/officeart/2008/layout/HexagonCluster"/>
    <dgm:cxn modelId="{DF3557B1-6E29-7945-A522-FBAFA128343B}" type="presParOf" srcId="{057D29BE-6CB6-F942-A1AD-DA8713F86001}" destId="{FAC75B58-148B-E745-9FBE-64E41F65D036}" srcOrd="4" destOrd="0" presId="urn:microsoft.com/office/officeart/2008/layout/HexagonCluster"/>
    <dgm:cxn modelId="{79849789-53E3-1C4B-AEDD-CBE9F6087C87}" type="presParOf" srcId="{FAC75B58-148B-E745-9FBE-64E41F65D036}" destId="{CD4E6C40-BDB0-8B44-A71F-E6DCDB5326C3}" srcOrd="0" destOrd="0" presId="urn:microsoft.com/office/officeart/2008/layout/HexagonCluster"/>
    <dgm:cxn modelId="{DC8C1142-3021-5A47-B5CD-E494DC4B1390}" type="presParOf" srcId="{057D29BE-6CB6-F942-A1AD-DA8713F86001}" destId="{C3DC7BDB-6D2A-064E-9813-1D7E4143B443}" srcOrd="5" destOrd="0" presId="urn:microsoft.com/office/officeart/2008/layout/HexagonCluster"/>
    <dgm:cxn modelId="{FD37F62A-CEE9-D341-8925-7F52DBAC86D2}" type="presParOf" srcId="{C3DC7BDB-6D2A-064E-9813-1D7E4143B443}" destId="{4AA1C09E-3453-4F46-9BCA-60CC27B8B0DC}" srcOrd="0" destOrd="0" presId="urn:microsoft.com/office/officeart/2008/layout/HexagonCluster"/>
    <dgm:cxn modelId="{7A9E0946-CED8-D146-BEBA-CDD1C2DB6EC5}" type="presParOf" srcId="{057D29BE-6CB6-F942-A1AD-DA8713F86001}" destId="{6AA43E78-C356-634F-91D8-C90EFB7CD596}" srcOrd="6" destOrd="0" presId="urn:microsoft.com/office/officeart/2008/layout/HexagonCluster"/>
    <dgm:cxn modelId="{13918D09-B789-1641-B0D5-B3C0048C32D1}" type="presParOf" srcId="{6AA43E78-C356-634F-91D8-C90EFB7CD596}" destId="{692C414B-49A8-2944-B801-C322B9092B29}" srcOrd="0" destOrd="0" presId="urn:microsoft.com/office/officeart/2008/layout/HexagonCluster"/>
    <dgm:cxn modelId="{3ECE23DB-A91F-994C-A42B-59DD299D6046}" type="presParOf" srcId="{057D29BE-6CB6-F942-A1AD-DA8713F86001}" destId="{7968A2B8-7B92-8C47-B043-C748B7004F46}" srcOrd="7" destOrd="0" presId="urn:microsoft.com/office/officeart/2008/layout/HexagonCluster"/>
    <dgm:cxn modelId="{65973ECA-F9AC-954F-BA4C-A8FC90F4F0D0}" type="presParOf" srcId="{7968A2B8-7B92-8C47-B043-C748B7004F46}" destId="{CF375532-E561-3C4C-A1F9-41664D294472}" srcOrd="0" destOrd="0" presId="urn:microsoft.com/office/officeart/2008/layout/HexagonCluster"/>
    <dgm:cxn modelId="{3AE5BC76-2AD2-2F49-8CD2-FD1D99B344DA}" type="presParOf" srcId="{057D29BE-6CB6-F942-A1AD-DA8713F86001}" destId="{06E5E75A-9FD2-2F42-8AFD-12072943B8DA}" srcOrd="8" destOrd="0" presId="urn:microsoft.com/office/officeart/2008/layout/HexagonCluster"/>
    <dgm:cxn modelId="{D9D2EB28-78FF-8B4F-9866-A1A6AA504D45}" type="presParOf" srcId="{06E5E75A-9FD2-2F42-8AFD-12072943B8DA}" destId="{4A2D8657-DAB7-E541-8495-BEDE635AAB57}" srcOrd="0" destOrd="0" presId="urn:microsoft.com/office/officeart/2008/layout/HexagonCluster"/>
    <dgm:cxn modelId="{B020AE78-D29C-0C48-BBAF-8C2F05D41228}" type="presParOf" srcId="{057D29BE-6CB6-F942-A1AD-DA8713F86001}" destId="{2B219498-3BC5-5B41-A0C4-20EF0A1101C0}" srcOrd="9" destOrd="0" presId="urn:microsoft.com/office/officeart/2008/layout/HexagonCluster"/>
    <dgm:cxn modelId="{69030439-20B9-A646-B198-5698CE868DE8}" type="presParOf" srcId="{2B219498-3BC5-5B41-A0C4-20EF0A1101C0}" destId="{A7C4F61D-44AD-2E48-A574-486CFAE41ADB}" srcOrd="0" destOrd="0" presId="urn:microsoft.com/office/officeart/2008/layout/HexagonCluster"/>
    <dgm:cxn modelId="{04226E25-E044-1342-AEFE-CA4FB163B9CA}" type="presParOf" srcId="{057D29BE-6CB6-F942-A1AD-DA8713F86001}" destId="{23B1A71A-B285-7E4E-A668-7207A8FA0C7A}" srcOrd="10" destOrd="0" presId="urn:microsoft.com/office/officeart/2008/layout/HexagonCluster"/>
    <dgm:cxn modelId="{10F55F13-A27E-AD4D-9965-D4791A498B13}" type="presParOf" srcId="{23B1A71A-B285-7E4E-A668-7207A8FA0C7A}" destId="{694A75AB-7085-EB4A-9974-93FF67C14DF0}" srcOrd="0" destOrd="0" presId="urn:microsoft.com/office/officeart/2008/layout/HexagonCluster"/>
    <dgm:cxn modelId="{7EB6A583-E095-974B-A1F2-49266ECF930B}" type="presParOf" srcId="{057D29BE-6CB6-F942-A1AD-DA8713F86001}" destId="{39551E82-745F-EE4E-81B4-A3039FEDE603}" srcOrd="11" destOrd="0" presId="urn:microsoft.com/office/officeart/2008/layout/HexagonCluster"/>
    <dgm:cxn modelId="{FDF93C29-4558-5545-A059-BB08213C3B25}" type="presParOf" srcId="{39551E82-745F-EE4E-81B4-A3039FEDE603}" destId="{FC25EC5A-9DD6-CF4B-AD8E-9DCAACCA8099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A8C128-B53F-4371-9F65-3DDE8F5A6438}">
      <dsp:nvSpPr>
        <dsp:cNvPr id="0" name=""/>
        <dsp:cNvSpPr/>
      </dsp:nvSpPr>
      <dsp:spPr>
        <a:xfrm>
          <a:off x="7618886" y="991271"/>
          <a:ext cx="2625852" cy="26263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E72AB1-CFE8-4A9E-A741-454C864561B4}">
      <dsp:nvSpPr>
        <dsp:cNvPr id="0" name=""/>
        <dsp:cNvSpPr/>
      </dsp:nvSpPr>
      <dsp:spPr>
        <a:xfrm>
          <a:off x="7706073" y="1078831"/>
          <a:ext cx="2451479" cy="2451218"/>
        </a:xfrm>
        <a:prstGeom prst="ellipse">
          <a:avLst/>
        </a:prstGeom>
        <a:solidFill>
          <a:schemeClr val="accent5">
            <a:lumMod val="75000"/>
            <a:alpha val="9000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600" b="1" kern="1200">
              <a:solidFill>
                <a:schemeClr val="bg1"/>
              </a:solidFill>
            </a:rPr>
            <a:t>Risk assessment </a:t>
          </a:r>
          <a:r>
            <a:rPr lang="en-US" sz="1600" kern="1200">
              <a:solidFill>
                <a:schemeClr val="bg1"/>
              </a:solidFill>
            </a:rPr>
            <a:t>based on job sampling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kern="1200">
            <a:solidFill>
              <a:schemeClr val="bg1"/>
            </a:solidFill>
          </a:endParaRPr>
        </a:p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solidFill>
                <a:schemeClr val="bg1"/>
              </a:solidFill>
            </a:rPr>
            <a:t>Rapid Entire Body Assessment (REBA) 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8056529" y="1429071"/>
        <a:ext cx="1750568" cy="1750738"/>
      </dsp:txXfrm>
    </dsp:sp>
    <dsp:sp modelId="{A82B2076-8F2A-4C52-8F98-93AF484BC8F4}">
      <dsp:nvSpPr>
        <dsp:cNvPr id="0" name=""/>
        <dsp:cNvSpPr/>
      </dsp:nvSpPr>
      <dsp:spPr>
        <a:xfrm rot="2700000">
          <a:off x="4908155" y="994445"/>
          <a:ext cx="2619528" cy="2619528"/>
        </a:xfrm>
        <a:prstGeom prst="teardrop">
          <a:avLst>
            <a:gd name="adj" fmla="val 1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A873E2-BF6B-4AAA-AD00-0337C88EAF0E}">
      <dsp:nvSpPr>
        <dsp:cNvPr id="0" name=""/>
        <dsp:cNvSpPr/>
      </dsp:nvSpPr>
      <dsp:spPr>
        <a:xfrm>
          <a:off x="4999092" y="1075154"/>
          <a:ext cx="2451479" cy="2451218"/>
        </a:xfrm>
        <a:prstGeom prst="ellipse">
          <a:avLst/>
        </a:prstGeom>
        <a:solidFill>
          <a:schemeClr val="accent3">
            <a:lumMod val="60000"/>
            <a:lumOff val="40000"/>
            <a:alpha val="9000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Job Sampling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</a:rPr>
            <a:t>Classroom observations and video recordings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chemeClr val="bg1"/>
            </a:solidFill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</a:rPr>
            <a:t>Field notes</a:t>
          </a:r>
        </a:p>
      </dsp:txBody>
      <dsp:txXfrm>
        <a:off x="5349548" y="1425394"/>
        <a:ext cx="1750568" cy="1750738"/>
      </dsp:txXfrm>
    </dsp:sp>
    <dsp:sp modelId="{E520B038-6629-4BAB-B0C5-DC9DB4FFB79C}">
      <dsp:nvSpPr>
        <dsp:cNvPr id="0" name=""/>
        <dsp:cNvSpPr/>
      </dsp:nvSpPr>
      <dsp:spPr>
        <a:xfrm rot="2700000">
          <a:off x="2194261" y="994445"/>
          <a:ext cx="2619528" cy="2619528"/>
        </a:xfrm>
        <a:prstGeom prst="teardrop">
          <a:avLst>
            <a:gd name="adj" fmla="val 1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598590-8D20-4BD3-8645-C21990B8DDC6}">
      <dsp:nvSpPr>
        <dsp:cNvPr id="0" name=""/>
        <dsp:cNvSpPr/>
      </dsp:nvSpPr>
      <dsp:spPr>
        <a:xfrm>
          <a:off x="2278285" y="1078831"/>
          <a:ext cx="2451479" cy="2451218"/>
        </a:xfrm>
        <a:prstGeom prst="ellipse">
          <a:avLst/>
        </a:prstGeom>
        <a:solidFill>
          <a:schemeClr val="accent1">
            <a:alpha val="9000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Focus groups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</a:rPr>
            <a:t>4 focus groups, audio-recorded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</a:rPr>
            <a:t>60 minutes each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bg1"/>
              </a:solidFill>
            </a:rPr>
            <a:t>3-6 participants each</a:t>
          </a:r>
        </a:p>
      </dsp:txBody>
      <dsp:txXfrm>
        <a:off x="2628741" y="1429071"/>
        <a:ext cx="1750568" cy="17507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8C330A-840A-E14C-B3F3-73269C93CAFE}">
      <dsp:nvSpPr>
        <dsp:cNvPr id="0" name=""/>
        <dsp:cNvSpPr/>
      </dsp:nvSpPr>
      <dsp:spPr>
        <a:xfrm>
          <a:off x="5603942" y="5937705"/>
          <a:ext cx="4194191" cy="3616125"/>
        </a:xfrm>
        <a:prstGeom prst="hexagon">
          <a:avLst>
            <a:gd name="adj" fmla="val 25000"/>
            <a:gd name="vf" fmla="val 115470"/>
          </a:avLst>
        </a:prstGeom>
        <a:solidFill>
          <a:schemeClr val="accent5"/>
        </a:solid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4130" rIns="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“I would say its 10 percent or less physical, almost all emotional from my perspective.”</a:t>
          </a:r>
        </a:p>
      </dsp:txBody>
      <dsp:txXfrm>
        <a:off x="6254802" y="6498860"/>
        <a:ext cx="2892471" cy="2493815"/>
      </dsp:txXfrm>
    </dsp:sp>
    <dsp:sp modelId="{731BF689-8AF9-D74D-B82E-A33621B2A208}">
      <dsp:nvSpPr>
        <dsp:cNvPr id="0" name=""/>
        <dsp:cNvSpPr/>
      </dsp:nvSpPr>
      <dsp:spPr>
        <a:xfrm>
          <a:off x="5741380" y="7534151"/>
          <a:ext cx="491063" cy="4232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D97381-1927-3C40-95C1-447E8E624EB7}">
      <dsp:nvSpPr>
        <dsp:cNvPr id="0" name=""/>
        <dsp:cNvSpPr/>
      </dsp:nvSpPr>
      <dsp:spPr>
        <a:xfrm>
          <a:off x="2086905" y="3974673"/>
          <a:ext cx="4114795" cy="3657601"/>
        </a:xfrm>
        <a:prstGeom prst="hexagon">
          <a:avLst>
            <a:gd name="adj" fmla="val 25000"/>
            <a:gd name="vf" fmla="val 115470"/>
          </a:avLst>
        </a:prstGeom>
        <a:solidFill>
          <a:schemeClr val="accent2"/>
        </a:solid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F7C223-9C27-5046-9FA4-DED52F79E5F4}">
      <dsp:nvSpPr>
        <dsp:cNvPr id="0" name=""/>
        <dsp:cNvSpPr/>
      </dsp:nvSpPr>
      <dsp:spPr>
        <a:xfrm>
          <a:off x="4902542" y="6965571"/>
          <a:ext cx="491063" cy="4232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4E6C40-BDB0-8B44-A71F-E6DCDB5326C3}">
      <dsp:nvSpPr>
        <dsp:cNvPr id="0" name=""/>
        <dsp:cNvSpPr/>
      </dsp:nvSpPr>
      <dsp:spPr>
        <a:xfrm>
          <a:off x="9205693" y="3952419"/>
          <a:ext cx="4194191" cy="3616125"/>
        </a:xfrm>
        <a:prstGeom prst="hexagon">
          <a:avLst>
            <a:gd name="adj" fmla="val 25000"/>
            <a:gd name="vf" fmla="val 115470"/>
          </a:avLst>
        </a:prstGeom>
        <a:noFill/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4130" rIns="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9856553" y="4513574"/>
        <a:ext cx="2892471" cy="2493815"/>
      </dsp:txXfrm>
    </dsp:sp>
    <dsp:sp modelId="{4AA1C09E-3453-4F46-9BCA-60CC27B8B0DC}">
      <dsp:nvSpPr>
        <dsp:cNvPr id="0" name=""/>
        <dsp:cNvSpPr/>
      </dsp:nvSpPr>
      <dsp:spPr>
        <a:xfrm>
          <a:off x="12072968" y="7087031"/>
          <a:ext cx="491063" cy="423234"/>
        </a:xfrm>
        <a:prstGeom prst="hexagon">
          <a:avLst>
            <a:gd name="adj" fmla="val 25000"/>
            <a:gd name="vf" fmla="val 115470"/>
          </a:avLst>
        </a:prstGeom>
        <a:noFill/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2C414B-49A8-2944-B801-C322B9092B29}">
      <dsp:nvSpPr>
        <dsp:cNvPr id="0" name=""/>
        <dsp:cNvSpPr/>
      </dsp:nvSpPr>
      <dsp:spPr>
        <a:xfrm>
          <a:off x="12753738" y="5896247"/>
          <a:ext cx="4114795" cy="3657601"/>
        </a:xfrm>
        <a:prstGeom prst="hexagon">
          <a:avLst>
            <a:gd name="adj" fmla="val 25000"/>
            <a:gd name="vf" fmla="val 115470"/>
          </a:avLst>
        </a:prstGeom>
        <a:solidFill>
          <a:schemeClr val="accent2"/>
        </a:solidFill>
        <a:ln w="15875" cap="rnd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75532-E561-3C4C-A1F9-41664D294472}">
      <dsp:nvSpPr>
        <dsp:cNvPr id="0" name=""/>
        <dsp:cNvSpPr/>
      </dsp:nvSpPr>
      <dsp:spPr>
        <a:xfrm>
          <a:off x="12887925" y="7534151"/>
          <a:ext cx="491063" cy="4232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2D8657-DAB7-E541-8495-BEDE635AAB57}">
      <dsp:nvSpPr>
        <dsp:cNvPr id="0" name=""/>
        <dsp:cNvSpPr/>
      </dsp:nvSpPr>
      <dsp:spPr>
        <a:xfrm>
          <a:off x="5672119" y="1954993"/>
          <a:ext cx="4114795" cy="3657601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4130" rIns="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“I think it’s hard because there’s always something going on until that moment when they go to sleep and everyone’s like ‘what just happened-I don’t know’”</a:t>
          </a:r>
        </a:p>
      </dsp:txBody>
      <dsp:txXfrm>
        <a:off x="6319819" y="2530727"/>
        <a:ext cx="2819395" cy="2506133"/>
      </dsp:txXfrm>
    </dsp:sp>
    <dsp:sp modelId="{A7C4F61D-44AD-2E48-A574-486CFAE41ADB}">
      <dsp:nvSpPr>
        <dsp:cNvPr id="0" name=""/>
        <dsp:cNvSpPr/>
      </dsp:nvSpPr>
      <dsp:spPr>
        <a:xfrm>
          <a:off x="8475814" y="2054073"/>
          <a:ext cx="491063" cy="4232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4A75AB-7085-EB4A-9974-93FF67C14DF0}">
      <dsp:nvSpPr>
        <dsp:cNvPr id="0" name=""/>
        <dsp:cNvSpPr/>
      </dsp:nvSpPr>
      <dsp:spPr>
        <a:xfrm>
          <a:off x="9265272" y="-20738"/>
          <a:ext cx="4114795" cy="3657601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alpha val="90000"/>
          </a:schemeClr>
        </a:solid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25EC5A-9DD6-CF4B-AD8E-9DCAACCA8099}">
      <dsp:nvSpPr>
        <dsp:cNvPr id="0" name=""/>
        <dsp:cNvSpPr/>
      </dsp:nvSpPr>
      <dsp:spPr>
        <a:xfrm>
          <a:off x="9329579" y="1587846"/>
          <a:ext cx="491063" cy="4232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51D73-0FC8-394E-AF9D-B551996A76B2}" type="datetimeFigureOut">
              <a:rPr lang="en-US" smtClean="0"/>
              <a:t>4/1/19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38288" y="1143000"/>
            <a:ext cx="3781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B46206-0977-4B49-8F79-76C50FF11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731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38288" y="1143000"/>
            <a:ext cx="37814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Cronin, G. A., &amp; Meyer, G. C. (1992). The Role of the Occupational Therapist in Cardiac Rehabilitation. 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Journal of Cardiopulmonary Rehabilitation, 12,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Tooth, L., &amp; McKenna, K. (1996). Contemporary Issues in Cardiac Rehabilitation: Implications for Occupational Therapists. 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British Journal of Occupational Therapy, 59,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3, 133-</a:t>
            </a:r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140.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effectLst/>
            </a:endParaRPr>
          </a:p>
          <a:p>
            <a:r>
              <a:rPr lang="en-US" dirty="0"/>
              <a:t>MAKE SURE THAT RQ</a:t>
            </a:r>
            <a:r>
              <a:rPr lang="en-US" baseline="0" dirty="0"/>
              <a:t> WORDING AND PATIENT WORDING IS CONSISTENT THROUGHOUT ALL SECTIONS</a:t>
            </a:r>
            <a:endParaRPr lang="en-US" dirty="0"/>
          </a:p>
          <a:p>
            <a:endParaRPr lang="en-US" dirty="0"/>
          </a:p>
          <a:p>
            <a:r>
              <a:rPr lang="en-US" dirty="0"/>
              <a:t>Old discussion</a:t>
            </a:r>
          </a:p>
          <a:p>
            <a:pPr marL="457200" indent="-344488">
              <a:buFont typeface="Arial"/>
              <a:buChar char="•"/>
            </a:pPr>
            <a:r>
              <a:rPr lang="en-US" sz="1200" dirty="0"/>
              <a:t>Emotional support important coping mechanisms for patient  </a:t>
            </a:r>
          </a:p>
          <a:p>
            <a:pPr marL="457200" indent="-344488">
              <a:buFont typeface="Arial"/>
              <a:buChar char="•"/>
            </a:pPr>
            <a:r>
              <a:rPr lang="en-US" sz="1200" dirty="0"/>
              <a:t>Numerous patients feel they have no autonomy in their hospital structure- feel as if they must follow “protocol”</a:t>
            </a:r>
          </a:p>
          <a:p>
            <a:pPr marL="457200" indent="-344488">
              <a:buFont typeface="Arial"/>
              <a:buChar char="•"/>
            </a:pPr>
            <a:r>
              <a:rPr lang="en-US" sz="1200" dirty="0"/>
              <a:t>Lack of understanding of staff members and their roles</a:t>
            </a:r>
          </a:p>
          <a:p>
            <a:pPr marL="457200" indent="-344488">
              <a:buFont typeface="Arial"/>
              <a:buChar char="•"/>
            </a:pPr>
            <a:r>
              <a:rPr lang="en-US" sz="1200" dirty="0"/>
              <a:t>Patients have a hard time understanding the transferability of skills learning in OT to their home</a:t>
            </a:r>
          </a:p>
          <a:p>
            <a:pPr marL="457200" indent="-344488">
              <a:buFont typeface="Arial"/>
              <a:buChar char="•"/>
            </a:pPr>
            <a:r>
              <a:rPr lang="en-US" sz="1200" dirty="0"/>
              <a:t>Challenges with hospital structure impacts clients ability to actively participate in occupational therapy </a:t>
            </a:r>
          </a:p>
          <a:p>
            <a:endParaRPr lang="en-US" dirty="0"/>
          </a:p>
          <a:p>
            <a:r>
              <a:rPr lang="en-US" dirty="0"/>
              <a:t>Old Implications</a:t>
            </a:r>
          </a:p>
          <a:p>
            <a:r>
              <a:rPr lang="en-US" sz="3000" dirty="0"/>
              <a:t>Hospital structure is impacting the effectiveness and impact of occupational therapy success on the patient </a:t>
            </a:r>
          </a:p>
          <a:p>
            <a:pPr marL="457200" indent="-344488">
              <a:buFont typeface="Arial"/>
              <a:buChar char="•"/>
            </a:pPr>
            <a:r>
              <a:rPr lang="en-US" sz="3000" dirty="0"/>
              <a:t>Day to day operations of the hospitals impacts patients level of alertness for therapy</a:t>
            </a:r>
          </a:p>
          <a:p>
            <a:r>
              <a:rPr lang="en-US" sz="3000" dirty="0"/>
              <a:t>Lack of education and generalizability of therapy impacting the longevity of success of occupational therapy services upon patient returning home</a:t>
            </a:r>
          </a:p>
          <a:p>
            <a:pPr marL="457200" indent="-344488">
              <a:buFont typeface="Arial"/>
              <a:buChar char="•"/>
            </a:pPr>
            <a:r>
              <a:rPr lang="en-US" sz="3000" dirty="0"/>
              <a:t>Patients have a difficult time understanding that skills learned in OT will help them safely and effectively live at home</a:t>
            </a:r>
          </a:p>
          <a:p>
            <a:r>
              <a:rPr lang="en-US" sz="3000" dirty="0"/>
              <a:t>Confusion of staff and staff roles by patients impacts the clients level of comfort during hospital stay</a:t>
            </a:r>
          </a:p>
          <a:p>
            <a:pPr marL="457200" indent="-344488">
              <a:buFont typeface="Arial"/>
              <a:buChar char="•"/>
            </a:pPr>
            <a:r>
              <a:rPr lang="en-US" sz="3000" dirty="0"/>
              <a:t>Increases level of uncertainty in the hospital stay and contributes to </a:t>
            </a:r>
          </a:p>
          <a:p>
            <a:endParaRPr lang="en-US" sz="3000" dirty="0"/>
          </a:p>
          <a:p>
            <a:r>
              <a:rPr lang="en-US" sz="3000" b="1" dirty="0"/>
              <a:t>Looking into the future…</a:t>
            </a:r>
          </a:p>
          <a:p>
            <a:pPr marL="457200" indent="-344488">
              <a:buFont typeface="Arial"/>
              <a:buChar char="•"/>
            </a:pPr>
            <a:r>
              <a:rPr lang="en-US" sz="3000" dirty="0"/>
              <a:t>Improving client education on how skills learned in OT will carry over into home life</a:t>
            </a:r>
          </a:p>
          <a:p>
            <a:pPr marL="457200" indent="-344488">
              <a:buFont typeface="Arial"/>
              <a:buChar char="•"/>
            </a:pPr>
            <a:r>
              <a:rPr lang="en-US" sz="3000" dirty="0"/>
              <a:t>Creating a stricter schedule for clients to avoid feeling overwhelmed and fatigued</a:t>
            </a:r>
          </a:p>
          <a:p>
            <a:pPr marL="1439863" lvl="1" indent="-350838">
              <a:buFont typeface="Arial"/>
              <a:buChar char="•"/>
            </a:pPr>
            <a:r>
              <a:rPr lang="en-US" sz="3000" dirty="0"/>
              <a:t>Provide patients with daily schedule </a:t>
            </a:r>
          </a:p>
          <a:p>
            <a:pPr marL="1436688" lvl="1" indent="-354013">
              <a:buFont typeface="Arial"/>
              <a:buChar char="•"/>
            </a:pPr>
            <a:r>
              <a:rPr lang="en-US" sz="3000" dirty="0"/>
              <a:t>Technology to minimize overnight medication </a:t>
            </a:r>
            <a:r>
              <a:rPr lang="en-US" sz="3000" dirty="0" err="1"/>
              <a:t>interuptions</a:t>
            </a:r>
            <a:endParaRPr lang="en-US" sz="3000" dirty="0"/>
          </a:p>
          <a:p>
            <a:pPr marL="457200" indent="-344488">
              <a:buFont typeface="Arial"/>
              <a:buChar char="•"/>
              <a:tabLst>
                <a:tab pos="522288" algn="l"/>
              </a:tabLst>
            </a:pPr>
            <a:r>
              <a:rPr lang="en-US" sz="3000" dirty="0"/>
              <a:t>Developing informational materials regarding who each member of the hospital staff is and their role</a:t>
            </a:r>
          </a:p>
          <a:p>
            <a:pPr marL="1500187" lvl="1" indent="-457200">
              <a:buFont typeface="Arial"/>
              <a:buChar char="•"/>
            </a:pPr>
            <a:r>
              <a:rPr lang="en-US" sz="3000" dirty="0"/>
              <a:t>Photo system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B46206-0977-4B49-8F79-76C50FF118F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818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17777"/>
            <a:ext cx="47091600" cy="29141420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5480" y="8115220"/>
            <a:ext cx="38760641" cy="16637886"/>
          </a:xfrm>
        </p:spPr>
        <p:txBody>
          <a:bodyPr/>
          <a:lstStyle>
            <a:lvl1pPr>
              <a:defRPr sz="2781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65480" y="29572743"/>
            <a:ext cx="38760641" cy="243585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2354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09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063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418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77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1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482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836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38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47091600" cy="12241533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1487" y="12444807"/>
            <a:ext cx="38748615" cy="2036445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843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3"/>
            <a:ext cx="47091600" cy="29141420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5047" y="16527818"/>
            <a:ext cx="38760636" cy="8225280"/>
          </a:xfrm>
        </p:spPr>
        <p:txBody>
          <a:bodyPr anchor="b"/>
          <a:lstStyle>
            <a:lvl1pPr algn="r">
              <a:defRPr sz="2472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45047" y="29574723"/>
            <a:ext cx="38760636" cy="2430148"/>
          </a:xfrm>
        </p:spPr>
        <p:txBody>
          <a:bodyPr anchor="t">
            <a:noAutofit/>
          </a:bodyPr>
          <a:lstStyle>
            <a:lvl1pPr marL="0" indent="0" algn="r">
              <a:buNone/>
              <a:defRPr sz="9270">
                <a:solidFill>
                  <a:schemeClr val="tx1"/>
                </a:solidFill>
              </a:defRPr>
            </a:lvl1pPr>
            <a:lvl2pPr marL="2354580" indent="0">
              <a:buNone/>
              <a:defRPr sz="9270">
                <a:solidFill>
                  <a:schemeClr val="tx1">
                    <a:tint val="75000"/>
                  </a:schemeClr>
                </a:solidFill>
              </a:defRPr>
            </a:lvl2pPr>
            <a:lvl3pPr marL="4709160" indent="0">
              <a:buNone/>
              <a:defRPr sz="8240">
                <a:solidFill>
                  <a:schemeClr val="tx1">
                    <a:tint val="75000"/>
                  </a:schemeClr>
                </a:solidFill>
              </a:defRPr>
            </a:lvl3pPr>
            <a:lvl4pPr marL="706374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4pPr>
            <a:lvl5pPr marL="941832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5pPr>
            <a:lvl6pPr marL="1177290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6pPr>
            <a:lvl7pPr marL="1412748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7pPr>
            <a:lvl8pPr marL="1648206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8pPr>
            <a:lvl9pPr marL="1883664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053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47091600" cy="12241533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71482" y="12444810"/>
            <a:ext cx="18904223" cy="2037707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015892" y="12444810"/>
            <a:ext cx="18904208" cy="2037707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9692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47091600" cy="12241533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1482" y="12179300"/>
            <a:ext cx="18904223" cy="3227067"/>
          </a:xfrm>
        </p:spPr>
        <p:txBody>
          <a:bodyPr anchor="b">
            <a:noAutofit/>
          </a:bodyPr>
          <a:lstStyle>
            <a:lvl1pPr marL="0" indent="0" algn="ctr">
              <a:buNone/>
              <a:defRPr sz="10300" b="0"/>
            </a:lvl1pPr>
            <a:lvl2pPr marL="2354580" indent="0">
              <a:buNone/>
              <a:defRPr sz="10300" b="1"/>
            </a:lvl2pPr>
            <a:lvl3pPr marL="4709160" indent="0">
              <a:buNone/>
              <a:defRPr sz="9270" b="1"/>
            </a:lvl3pPr>
            <a:lvl4pPr marL="7063740" indent="0">
              <a:buNone/>
              <a:defRPr sz="8240" b="1"/>
            </a:lvl4pPr>
            <a:lvl5pPr marL="9418320" indent="0">
              <a:buNone/>
              <a:defRPr sz="8240" b="1"/>
            </a:lvl5pPr>
            <a:lvl6pPr marL="11772900" indent="0">
              <a:buNone/>
              <a:defRPr sz="8240" b="1"/>
            </a:lvl6pPr>
            <a:lvl7pPr marL="14127480" indent="0">
              <a:buNone/>
              <a:defRPr sz="8240" b="1"/>
            </a:lvl7pPr>
            <a:lvl8pPr marL="16482060" indent="0">
              <a:buNone/>
              <a:defRPr sz="8240" b="1"/>
            </a:lvl8pPr>
            <a:lvl9pPr marL="18836640" indent="0">
              <a:buNone/>
              <a:defRPr sz="8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1482" y="15406370"/>
            <a:ext cx="18990064" cy="174155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015892" y="12179300"/>
            <a:ext cx="18904208" cy="3227067"/>
          </a:xfrm>
        </p:spPr>
        <p:txBody>
          <a:bodyPr anchor="b">
            <a:noAutofit/>
          </a:bodyPr>
          <a:lstStyle>
            <a:lvl1pPr marL="0" indent="0" algn="ctr">
              <a:buNone/>
              <a:defRPr sz="10300" b="0"/>
            </a:lvl1pPr>
            <a:lvl2pPr marL="2354580" indent="0">
              <a:buNone/>
              <a:defRPr sz="10300" b="1"/>
            </a:lvl2pPr>
            <a:lvl3pPr marL="4709160" indent="0">
              <a:buNone/>
              <a:defRPr sz="9270" b="1"/>
            </a:lvl3pPr>
            <a:lvl4pPr marL="7063740" indent="0">
              <a:buNone/>
              <a:defRPr sz="8240" b="1"/>
            </a:lvl4pPr>
            <a:lvl5pPr marL="9418320" indent="0">
              <a:buNone/>
              <a:defRPr sz="8240" b="1"/>
            </a:lvl5pPr>
            <a:lvl6pPr marL="11772900" indent="0">
              <a:buNone/>
              <a:defRPr sz="8240" b="1"/>
            </a:lvl6pPr>
            <a:lvl7pPr marL="14127480" indent="0">
              <a:buNone/>
              <a:defRPr sz="8240" b="1"/>
            </a:lvl7pPr>
            <a:lvl8pPr marL="16482060" indent="0">
              <a:buNone/>
              <a:defRPr sz="8240" b="1"/>
            </a:lvl8pPr>
            <a:lvl9pPr marL="18836640" indent="0">
              <a:buNone/>
              <a:defRPr sz="8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015892" y="15406370"/>
            <a:ext cx="18904208" cy="174155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0976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47091600" cy="12241533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081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104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4145044" y="2498084"/>
            <a:ext cx="13702348" cy="10162046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5044" y="2498093"/>
            <a:ext cx="13702348" cy="9063018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54881" y="2498090"/>
            <a:ext cx="24150796" cy="3032379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45044" y="12660130"/>
            <a:ext cx="13702348" cy="20161742"/>
          </a:xfrm>
        </p:spPr>
        <p:txBody>
          <a:bodyPr/>
          <a:lstStyle>
            <a:lvl1pPr marL="0" indent="0">
              <a:buNone/>
              <a:defRPr sz="7210"/>
            </a:lvl1pPr>
            <a:lvl2pPr marL="2354580" indent="0">
              <a:buNone/>
              <a:defRPr sz="6180"/>
            </a:lvl2pPr>
            <a:lvl3pPr marL="4709160" indent="0">
              <a:buNone/>
              <a:defRPr sz="5150"/>
            </a:lvl3pPr>
            <a:lvl4pPr marL="7063740" indent="0">
              <a:buNone/>
              <a:defRPr sz="4635"/>
            </a:lvl4pPr>
            <a:lvl5pPr marL="9418320" indent="0">
              <a:buNone/>
              <a:defRPr sz="4635"/>
            </a:lvl5pPr>
            <a:lvl6pPr marL="11772900" indent="0">
              <a:buNone/>
              <a:defRPr sz="4635"/>
            </a:lvl6pPr>
            <a:lvl7pPr marL="14127480" indent="0">
              <a:buNone/>
              <a:defRPr sz="4635"/>
            </a:lvl7pPr>
            <a:lvl8pPr marL="16482060" indent="0">
              <a:buNone/>
              <a:defRPr sz="4635"/>
            </a:lvl8pPr>
            <a:lvl9pPr marL="18836640" indent="0">
              <a:buNone/>
              <a:defRPr sz="463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5286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1480" y="4074120"/>
            <a:ext cx="18032972" cy="9056113"/>
          </a:xfrm>
        </p:spPr>
        <p:txBody>
          <a:bodyPr anchor="b">
            <a:normAutofit/>
          </a:bodyPr>
          <a:lstStyle>
            <a:lvl1pPr algn="l">
              <a:defRPr sz="123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23553978" y="0"/>
            <a:ext cx="23537622" cy="384048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721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71480" y="13130233"/>
            <a:ext cx="18032972" cy="19691644"/>
          </a:xfrm>
        </p:spPr>
        <p:txBody>
          <a:bodyPr anchor="t">
            <a:normAutofit/>
          </a:bodyPr>
          <a:lstStyle>
            <a:lvl1pPr marL="0" indent="0">
              <a:buNone/>
              <a:defRPr sz="6180"/>
            </a:lvl1pPr>
            <a:lvl2pPr marL="2354580" indent="0">
              <a:buNone/>
              <a:defRPr sz="6180"/>
            </a:lvl2pPr>
            <a:lvl3pPr marL="4709160" indent="0">
              <a:buNone/>
              <a:defRPr sz="5150"/>
            </a:lvl3pPr>
            <a:lvl4pPr marL="7063740" indent="0">
              <a:buNone/>
              <a:defRPr sz="4635"/>
            </a:lvl4pPr>
            <a:lvl5pPr marL="9418320" indent="0">
              <a:buNone/>
              <a:defRPr sz="4635"/>
            </a:lvl5pPr>
            <a:lvl6pPr marL="11772900" indent="0">
              <a:buNone/>
              <a:defRPr sz="4635"/>
            </a:lvl6pPr>
            <a:lvl7pPr marL="14127480" indent="0">
              <a:buNone/>
              <a:defRPr sz="4635"/>
            </a:lvl7pPr>
            <a:lvl8pPr marL="16482060" indent="0">
              <a:buNone/>
              <a:defRPr sz="4635"/>
            </a:lvl8pPr>
            <a:lvl9pPr marL="18836640" indent="0">
              <a:buNone/>
              <a:defRPr sz="463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008941" y="33831624"/>
            <a:ext cx="3773194" cy="2044700"/>
          </a:xfrm>
        </p:spPr>
        <p:txBody>
          <a:bodyPr/>
          <a:lstStyle/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80405" y="33831624"/>
            <a:ext cx="12728534" cy="20447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782138" y="33128970"/>
            <a:ext cx="4102572" cy="2747354"/>
          </a:xfrm>
        </p:spPr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981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5047" y="26883360"/>
            <a:ext cx="38760636" cy="3173733"/>
          </a:xfrm>
        </p:spPr>
        <p:txBody>
          <a:bodyPr anchor="b">
            <a:normAutofit/>
          </a:bodyPr>
          <a:lstStyle>
            <a:lvl1pPr algn="l">
              <a:defRPr sz="1236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47091600" cy="2688336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824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45047" y="30057093"/>
            <a:ext cx="38760636" cy="2764787"/>
          </a:xfrm>
        </p:spPr>
        <p:txBody>
          <a:bodyPr>
            <a:normAutofit/>
          </a:bodyPr>
          <a:lstStyle>
            <a:lvl1pPr marL="0" indent="0">
              <a:buNone/>
              <a:defRPr sz="6180"/>
            </a:lvl1pPr>
            <a:lvl2pPr marL="2354580" indent="0">
              <a:buNone/>
              <a:defRPr sz="6180"/>
            </a:lvl2pPr>
            <a:lvl3pPr marL="4709160" indent="0">
              <a:buNone/>
              <a:defRPr sz="5150"/>
            </a:lvl3pPr>
            <a:lvl4pPr marL="7063740" indent="0">
              <a:buNone/>
              <a:defRPr sz="4635"/>
            </a:lvl4pPr>
            <a:lvl5pPr marL="9418320" indent="0">
              <a:buNone/>
              <a:defRPr sz="4635"/>
            </a:lvl5pPr>
            <a:lvl6pPr marL="11772900" indent="0">
              <a:buNone/>
              <a:defRPr sz="4635"/>
            </a:lvl6pPr>
            <a:lvl7pPr marL="14127480" indent="0">
              <a:buNone/>
              <a:defRPr sz="4635"/>
            </a:lvl7pPr>
            <a:lvl8pPr marL="16482060" indent="0">
              <a:buNone/>
              <a:defRPr sz="4635"/>
            </a:lvl8pPr>
            <a:lvl9pPr marL="18836640" indent="0">
              <a:buNone/>
              <a:defRPr sz="463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195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2498301" y="7495482"/>
            <a:ext cx="24458957" cy="18139453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5301" y="8374940"/>
            <a:ext cx="22764957" cy="14817107"/>
          </a:xfrm>
        </p:spPr>
        <p:txBody>
          <a:bodyPr anchor="b"/>
          <a:lstStyle>
            <a:lvl1pPr algn="l">
              <a:defRPr sz="2163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3817" y="26323934"/>
            <a:ext cx="22756444" cy="3994150"/>
          </a:xfrm>
        </p:spPr>
        <p:txBody>
          <a:bodyPr anchor="t">
            <a:noAutofit/>
          </a:bodyPr>
          <a:lstStyle>
            <a:lvl1pPr marL="0" indent="0" algn="l">
              <a:buNone/>
              <a:defRPr sz="9270">
                <a:solidFill>
                  <a:schemeClr val="tx1"/>
                </a:solidFill>
              </a:defRPr>
            </a:lvl1pPr>
            <a:lvl2pPr marL="2354580" indent="0">
              <a:buNone/>
              <a:defRPr sz="9270">
                <a:solidFill>
                  <a:schemeClr val="tx1">
                    <a:tint val="75000"/>
                  </a:schemeClr>
                </a:solidFill>
              </a:defRPr>
            </a:lvl2pPr>
            <a:lvl3pPr marL="4709160" indent="0">
              <a:buNone/>
              <a:defRPr sz="8240">
                <a:solidFill>
                  <a:schemeClr val="tx1">
                    <a:tint val="75000"/>
                  </a:schemeClr>
                </a:solidFill>
              </a:defRPr>
            </a:lvl3pPr>
            <a:lvl4pPr marL="706374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4pPr>
            <a:lvl5pPr marL="941832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5pPr>
            <a:lvl6pPr marL="1177290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6pPr>
            <a:lvl7pPr marL="1412748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7pPr>
            <a:lvl8pPr marL="1648206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8pPr>
            <a:lvl9pPr marL="18836640" indent="0">
              <a:buNone/>
              <a:defRPr sz="72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27804253" y="7495483"/>
            <a:ext cx="17006927" cy="22822598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570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4406665" y="12804876"/>
            <a:ext cx="18907380" cy="14022243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5241755" y="13641357"/>
            <a:ext cx="16927489" cy="11243618"/>
          </a:xfrm>
        </p:spPr>
        <p:txBody>
          <a:bodyPr/>
          <a:lstStyle>
            <a:lvl1pPr>
              <a:defRPr sz="16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23774718" y="12801600"/>
            <a:ext cx="18910223" cy="12881613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50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47091600" cy="12241533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776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29624026" y="2498099"/>
            <a:ext cx="17467574" cy="30323787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AutoShape 4"/>
          <p:cNvSpPr>
            <a:spLocks noChangeAspect="1" noChangeArrowheads="1" noTextEdit="1"/>
          </p:cNvSpPr>
          <p:nvPr/>
        </p:nvSpPr>
        <p:spPr bwMode="auto">
          <a:xfrm>
            <a:off x="26955038" y="0"/>
            <a:ext cx="20136562" cy="3285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608923" y="3282558"/>
            <a:ext cx="8764270" cy="287548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45040" y="2498099"/>
            <a:ext cx="25478986" cy="30323787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555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71487" y="2504253"/>
            <a:ext cx="38748615" cy="543452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1487" y="12232643"/>
            <a:ext cx="38748615" cy="20576623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0404" y="33831624"/>
            <a:ext cx="32391090" cy="20447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4635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593826" y="33831624"/>
            <a:ext cx="5114779" cy="20447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635">
                <a:solidFill>
                  <a:schemeClr val="tx1"/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4/1/19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708608" y="33128970"/>
            <a:ext cx="4102572" cy="2747354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10300">
                <a:solidFill>
                  <a:schemeClr val="accent1"/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0432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09" r:id="rId1"/>
    <p:sldLayoutId id="2147484710" r:id="rId2"/>
    <p:sldLayoutId id="2147484711" r:id="rId3"/>
    <p:sldLayoutId id="2147484712" r:id="rId4"/>
    <p:sldLayoutId id="2147484713" r:id="rId5"/>
    <p:sldLayoutId id="2147484714" r:id="rId6"/>
    <p:sldLayoutId id="2147484715" r:id="rId7"/>
    <p:sldLayoutId id="2147484716" r:id="rId8"/>
    <p:sldLayoutId id="2147484717" r:id="rId9"/>
    <p:sldLayoutId id="2147484718" r:id="rId10"/>
    <p:sldLayoutId id="2147484719" r:id="rId11"/>
    <p:sldLayoutId id="2147484720" r:id="rId12"/>
    <p:sldLayoutId id="2147484721" r:id="rId13"/>
    <p:sldLayoutId id="2147484722" r:id="rId14"/>
  </p:sldLayoutIdLst>
  <p:txStyles>
    <p:titleStyle>
      <a:lvl1pPr algn="l" defTabSz="2354580" rtl="0" eaLnBrk="1" latinLnBrk="0" hangingPunct="1">
        <a:spcBef>
          <a:spcPct val="0"/>
        </a:spcBef>
        <a:buNone/>
        <a:defRPr sz="20600" b="1" kern="1200">
          <a:solidFill>
            <a:srgbClr val="FEFEFE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765935" indent="-1765935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9270" kern="1200">
          <a:solidFill>
            <a:schemeClr val="tx1"/>
          </a:solidFill>
          <a:latin typeface="+mn-lt"/>
          <a:ea typeface="+mn-ea"/>
          <a:cs typeface="+mn-cs"/>
        </a:defRPr>
      </a:lvl1pPr>
      <a:lvl2pPr marL="3826193" indent="-1471613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8240" kern="1200">
          <a:solidFill>
            <a:schemeClr val="tx1"/>
          </a:solidFill>
          <a:latin typeface="+mn-lt"/>
          <a:ea typeface="+mn-ea"/>
          <a:cs typeface="+mn-cs"/>
        </a:defRPr>
      </a:lvl2pPr>
      <a:lvl3pPr marL="588645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7210" kern="1200">
          <a:solidFill>
            <a:schemeClr val="tx1"/>
          </a:solidFill>
          <a:latin typeface="+mn-lt"/>
          <a:ea typeface="+mn-ea"/>
          <a:cs typeface="+mn-cs"/>
        </a:defRPr>
      </a:lvl3pPr>
      <a:lvl4pPr marL="824103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6180" kern="1200">
          <a:solidFill>
            <a:schemeClr val="tx1"/>
          </a:solidFill>
          <a:latin typeface="+mn-lt"/>
          <a:ea typeface="+mn-ea"/>
          <a:cs typeface="+mn-cs"/>
        </a:defRPr>
      </a:lvl4pPr>
      <a:lvl5pPr marL="1059561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6180" kern="1200">
          <a:solidFill>
            <a:schemeClr val="tx1"/>
          </a:solidFill>
          <a:latin typeface="+mn-lt"/>
          <a:ea typeface="+mn-ea"/>
          <a:cs typeface="+mn-cs"/>
        </a:defRPr>
      </a:lvl5pPr>
      <a:lvl6pPr marL="1236000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6180" kern="1200">
          <a:solidFill>
            <a:schemeClr val="tx1"/>
          </a:solidFill>
          <a:latin typeface="+mn-lt"/>
          <a:ea typeface="+mn-ea"/>
          <a:cs typeface="+mn-cs"/>
        </a:defRPr>
      </a:lvl6pPr>
      <a:lvl7pPr marL="1442000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6180" kern="1200">
          <a:solidFill>
            <a:schemeClr val="tx1"/>
          </a:solidFill>
          <a:latin typeface="+mn-lt"/>
          <a:ea typeface="+mn-ea"/>
          <a:cs typeface="+mn-cs"/>
        </a:defRPr>
      </a:lvl7pPr>
      <a:lvl8pPr marL="1648000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6180" kern="1200">
          <a:solidFill>
            <a:schemeClr val="tx1"/>
          </a:solidFill>
          <a:latin typeface="+mn-lt"/>
          <a:ea typeface="+mn-ea"/>
          <a:cs typeface="+mn-cs"/>
        </a:defRPr>
      </a:lvl8pPr>
      <a:lvl9pPr marL="18540000" indent="-1177290" algn="l" defTabSz="2354580" rtl="0" eaLnBrk="1" latinLnBrk="0" hangingPunct="1">
        <a:spcBef>
          <a:spcPct val="20000"/>
        </a:spcBef>
        <a:spcAft>
          <a:spcPts val="3090"/>
        </a:spcAft>
        <a:buClr>
          <a:schemeClr val="accent1"/>
        </a:buClr>
        <a:buFont typeface="Wingdings 2" charset="2"/>
        <a:buChar char=""/>
        <a:defRPr sz="61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1pPr>
      <a:lvl2pPr marL="235458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2pPr>
      <a:lvl3pPr marL="470916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3pPr>
      <a:lvl4pPr marL="706374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4pPr>
      <a:lvl5pPr marL="941832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5pPr>
      <a:lvl6pPr marL="1177290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6pPr>
      <a:lvl7pPr marL="1412748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7pPr>
      <a:lvl8pPr marL="1648206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8pPr>
      <a:lvl9pPr marL="18836640" algn="l" defTabSz="2354580" rtl="0" eaLnBrk="1" latinLnBrk="0" hangingPunct="1">
        <a:defRPr sz="92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QuickStyle" Target="../diagrams/quickStyle2.xml"/><Relationship Id="rId18" Type="http://schemas.openxmlformats.org/officeDocument/2006/relationships/image" Target="../media/image6.jpg"/><Relationship Id="rId3" Type="http://schemas.openxmlformats.org/officeDocument/2006/relationships/image" Target="../media/image2.emf"/><Relationship Id="rId7" Type="http://schemas.openxmlformats.org/officeDocument/2006/relationships/diagramQuickStyle" Target="../diagrams/quickStyle1.xml"/><Relationship Id="rId12" Type="http://schemas.openxmlformats.org/officeDocument/2006/relationships/diagramLayout" Target="../diagrams/layout2.xml"/><Relationship Id="rId1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.jpg"/><Relationship Id="rId20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1.xml"/><Relationship Id="rId11" Type="http://schemas.openxmlformats.org/officeDocument/2006/relationships/diagramData" Target="../diagrams/data2.xml"/><Relationship Id="rId5" Type="http://schemas.openxmlformats.org/officeDocument/2006/relationships/diagramData" Target="../diagrams/data1.xml"/><Relationship Id="rId15" Type="http://schemas.microsoft.com/office/2007/relationships/diagramDrawing" Target="../diagrams/drawing2.xml"/><Relationship Id="rId10" Type="http://schemas.openxmlformats.org/officeDocument/2006/relationships/image" Target="../media/image3.png"/><Relationship Id="rId19" Type="http://schemas.openxmlformats.org/officeDocument/2006/relationships/image" Target="../media/image7.jpg"/><Relationship Id="rId4" Type="http://schemas.openxmlformats.org/officeDocument/2006/relationships/hyperlink" Target="https://www.bls.gov/ooh/personal-care-and-service/childcare-workers.htm" TargetMode="External"/><Relationship Id="rId9" Type="http://schemas.microsoft.com/office/2007/relationships/diagramDrawing" Target="../diagrams/drawing1.xml"/><Relationship Id="rId14" Type="http://schemas.openxmlformats.org/officeDocument/2006/relationships/diagramColors" Target="../diagrams/colors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37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nip Diagonal Corner Rectangle 127">
            <a:extLst>
              <a:ext uri="{FF2B5EF4-FFF2-40B4-BE49-F238E27FC236}">
                <a16:creationId xmlns:a16="http://schemas.microsoft.com/office/drawing/2014/main" id="{062CEE0B-5A20-DC43-9264-D43B678CEE07}"/>
              </a:ext>
            </a:extLst>
          </p:cNvPr>
          <p:cNvSpPr/>
          <p:nvPr/>
        </p:nvSpPr>
        <p:spPr>
          <a:xfrm>
            <a:off x="13291665" y="6099413"/>
            <a:ext cx="20574000" cy="18825332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tx1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DF3DF103-A7F6-974D-869D-0E6EDA4D16C2}"/>
              </a:ext>
            </a:extLst>
          </p:cNvPr>
          <p:cNvSpPr/>
          <p:nvPr/>
        </p:nvSpPr>
        <p:spPr>
          <a:xfrm>
            <a:off x="27188230" y="5526299"/>
            <a:ext cx="18303170" cy="1832805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ontent Placeholder 4">
            <a:extLst>
              <a:ext uri="{FF2B5EF4-FFF2-40B4-BE49-F238E27FC236}">
                <a16:creationId xmlns:a16="http://schemas.microsoft.com/office/drawing/2014/main" id="{22531A69-6CAC-2A4D-803D-C0EEB861DB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1156755"/>
              </p:ext>
            </p:extLst>
          </p:nvPr>
        </p:nvGraphicFramePr>
        <p:xfrm>
          <a:off x="14299591" y="7282885"/>
          <a:ext cx="11146600" cy="1054608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177419">
                  <a:extLst>
                    <a:ext uri="{9D8B030D-6E8A-4147-A177-3AD203B41FA5}">
                      <a16:colId xmlns:a16="http://schemas.microsoft.com/office/drawing/2014/main" val="4023411771"/>
                    </a:ext>
                  </a:extLst>
                </a:gridCol>
                <a:gridCol w="3718233">
                  <a:extLst>
                    <a:ext uri="{9D8B030D-6E8A-4147-A177-3AD203B41FA5}">
                      <a16:colId xmlns:a16="http://schemas.microsoft.com/office/drawing/2014/main" val="2458138159"/>
                    </a:ext>
                  </a:extLst>
                </a:gridCol>
                <a:gridCol w="4250948">
                  <a:extLst>
                    <a:ext uri="{9D8B030D-6E8A-4147-A177-3AD203B41FA5}">
                      <a16:colId xmlns:a16="http://schemas.microsoft.com/office/drawing/2014/main" val="358790528"/>
                    </a:ext>
                  </a:extLst>
                </a:gridCol>
              </a:tblGrid>
              <a:tr h="59130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Infants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Toddlers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Preschool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537757"/>
                  </a:ext>
                </a:extLst>
              </a:tr>
              <a:tr h="13364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Playing with children on the floor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Playing with children on the floor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Playing with children on the floor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734738"/>
                  </a:ext>
                </a:extLst>
              </a:tr>
              <a:tr h="1064354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Feeding at the 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Assisting children at lunch 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Changing diapers at the changing 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115997"/>
                  </a:ext>
                </a:extLst>
              </a:tr>
              <a:tr h="1064354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Helping children with nap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Completing paperwork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Changing diapers while child is standing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9513262"/>
                  </a:ext>
                </a:extLst>
              </a:tr>
              <a:tr h="1064354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Feeding with bottle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Changing diapers at the changing 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Playing at the table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251215"/>
                  </a:ext>
                </a:extLst>
              </a:tr>
              <a:tr h="1064354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Cleaning and setting 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Toilet Training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Helping children with nap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349340"/>
                  </a:ext>
                </a:extLst>
              </a:tr>
              <a:tr h="591307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Soothing children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Playing at the 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Assisting with dressing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5205963"/>
                  </a:ext>
                </a:extLst>
              </a:tr>
              <a:tr h="925230"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Completing paperwork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Assisting with dressing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Toilet training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661277"/>
                  </a:ext>
                </a:extLst>
              </a:tr>
              <a:tr h="1064354">
                <a:tc>
                  <a:txBody>
                    <a:bodyPr/>
                    <a:lstStyle/>
                    <a:p>
                      <a:pPr marL="0" marR="0" lvl="0" indent="0" algn="l" defTabSz="21945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Changing diapers at the changing 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Helping children with nap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Completing paperwork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5076155"/>
                  </a:ext>
                </a:extLst>
              </a:tr>
              <a:tr h="591307">
                <a:tc>
                  <a:txBody>
                    <a:bodyPr/>
                    <a:lstStyle/>
                    <a:p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Soothing children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EE8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436803"/>
                  </a:ext>
                </a:extLst>
              </a:tr>
              <a:tr h="1064354">
                <a:tc>
                  <a:txBody>
                    <a:bodyPr/>
                    <a:lstStyle/>
                    <a:p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Changing diapers while child is standing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8434346"/>
                  </a:ext>
                </a:extLst>
              </a:tr>
            </a:tbl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1002065" y="6143124"/>
            <a:ext cx="11430000" cy="6799261"/>
            <a:chOff x="1165802" y="5453410"/>
            <a:chExt cx="10972800" cy="6799261"/>
          </a:xfrm>
        </p:grpSpPr>
        <p:sp>
          <p:nvSpPr>
            <p:cNvPr id="117" name="Snip Single Corner Rectangle 116">
              <a:extLst>
                <a:ext uri="{FF2B5EF4-FFF2-40B4-BE49-F238E27FC236}">
                  <a16:creationId xmlns:a16="http://schemas.microsoft.com/office/drawing/2014/main" id="{B56C76C9-E53F-764D-B167-A85FE3D2217A}"/>
                </a:ext>
              </a:extLst>
            </p:cNvPr>
            <p:cNvSpPr/>
            <p:nvPr/>
          </p:nvSpPr>
          <p:spPr>
            <a:xfrm>
              <a:off x="1165802" y="5453410"/>
              <a:ext cx="10972800" cy="6799261"/>
            </a:xfrm>
            <a:prstGeom prst="snip1Rect">
              <a:avLst>
                <a:gd name="adj" fmla="val 21140"/>
              </a:avLst>
            </a:prstGeom>
            <a:solidFill>
              <a:schemeClr val="tx1"/>
            </a:solidFill>
            <a:ln w="254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ED291B75-02A2-5040-AB1B-38193D07BF23}"/>
                </a:ext>
              </a:extLst>
            </p:cNvPr>
            <p:cNvSpPr txBox="1"/>
            <p:nvPr/>
          </p:nvSpPr>
          <p:spPr>
            <a:xfrm>
              <a:off x="1394402" y="5683840"/>
              <a:ext cx="10722700" cy="63094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Background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3000" dirty="0">
                <a:solidFill>
                  <a:schemeClr val="bg1"/>
                </a:solidFill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There are over </a:t>
              </a:r>
              <a:r>
                <a:rPr lang="en-US" sz="3000" b="1" dirty="0">
                  <a:solidFill>
                    <a:srgbClr val="002060"/>
                  </a:solidFill>
                </a:rPr>
                <a:t>1,200,000 childcare professionals</a:t>
              </a:r>
              <a:r>
                <a:rPr lang="en-US" sz="3000" dirty="0">
                  <a:solidFill>
                    <a:schemeClr val="bg1"/>
                  </a:solidFill>
                </a:rPr>
                <a:t> currently working in the U.S. </a:t>
              </a:r>
              <a:r>
                <a:rPr lang="en-US" sz="2000" dirty="0">
                  <a:solidFill>
                    <a:schemeClr val="bg1"/>
                  </a:solidFill>
                </a:rPr>
                <a:t>(Bureau of Labor Statistics)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The rate of musculoskeletal disorders among this population is estimated to be between 40-90% </a:t>
              </a:r>
              <a:r>
                <a:rPr lang="en-US" sz="2000" dirty="0">
                  <a:solidFill>
                    <a:schemeClr val="bg1"/>
                  </a:solidFill>
                </a:rPr>
                <a:t>(Erik &amp; Smith, 2011)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Psychosocial risk factors exist through </a:t>
              </a:r>
              <a:r>
                <a:rPr lang="en-US" sz="3000" b="1" dirty="0">
                  <a:solidFill>
                    <a:srgbClr val="002060"/>
                  </a:solidFill>
                </a:rPr>
                <a:t>job perceptions </a:t>
              </a:r>
              <a:r>
                <a:rPr lang="en-US" sz="3000" dirty="0">
                  <a:solidFill>
                    <a:schemeClr val="bg1"/>
                  </a:solidFill>
                </a:rPr>
                <a:t>and high and </a:t>
              </a:r>
              <a:r>
                <a:rPr lang="en-US" sz="3000" b="1" dirty="0">
                  <a:solidFill>
                    <a:srgbClr val="002060"/>
                  </a:solidFill>
                </a:rPr>
                <a:t>unpredictable demands</a:t>
              </a:r>
              <a:r>
                <a:rPr lang="en-US" sz="3000" dirty="0">
                  <a:solidFill>
                    <a:schemeClr val="bg1"/>
                  </a:solidFill>
                </a:rPr>
                <a:t> </a:t>
              </a:r>
              <a:r>
                <a:rPr lang="en-US" sz="2000" dirty="0">
                  <a:solidFill>
                    <a:schemeClr val="bg1"/>
                  </a:solidFill>
                </a:rPr>
                <a:t>(</a:t>
              </a:r>
              <a:r>
                <a:rPr lang="en-US" sz="2000" dirty="0" err="1">
                  <a:solidFill>
                    <a:schemeClr val="bg1"/>
                  </a:solidFill>
                </a:rPr>
                <a:t>Widnarko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et.al</a:t>
              </a:r>
              <a:r>
                <a:rPr lang="en-US" sz="2000" dirty="0">
                  <a:solidFill>
                    <a:schemeClr val="bg1"/>
                  </a:solidFill>
                </a:rPr>
                <a:t>, 2014)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Previous research focuses on infectious disease, environmental concerns and stress related factors, with very little focus on musculoskeletal and psychological risks </a:t>
              </a:r>
              <a:r>
                <a:rPr lang="en-US" sz="2000" dirty="0">
                  <a:solidFill>
                    <a:schemeClr val="bg1"/>
                  </a:solidFill>
                </a:rPr>
                <a:t>(Sanders &amp; Morse, 2005).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12962B3A-E7E4-8E45-8AC6-0C651D8DC4A0}"/>
              </a:ext>
            </a:extLst>
          </p:cNvPr>
          <p:cNvSpPr txBox="1"/>
          <p:nvPr/>
        </p:nvSpPr>
        <p:spPr>
          <a:xfrm>
            <a:off x="21517554" y="6248106"/>
            <a:ext cx="31005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Stencil" pitchFamily="82" charset="77"/>
              </a:rPr>
              <a:t>Results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482138" y="282182"/>
            <a:ext cx="45171360" cy="5478468"/>
            <a:chOff x="685409" y="666730"/>
            <a:chExt cx="43288196" cy="547846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A42E6C1-6862-2849-B456-B2C78A8F724D}"/>
                </a:ext>
              </a:extLst>
            </p:cNvPr>
            <p:cNvSpPr/>
            <p:nvPr/>
          </p:nvSpPr>
          <p:spPr>
            <a:xfrm>
              <a:off x="1179685" y="973087"/>
              <a:ext cx="42793920" cy="4937760"/>
            </a:xfrm>
            <a:prstGeom prst="rect">
              <a:avLst/>
            </a:prstGeom>
            <a:solidFill>
              <a:schemeClr val="tx1"/>
            </a:solidFill>
            <a:ln w="2540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0D8AA4C1-6D92-5E45-BFE0-679E08969F83}"/>
                </a:ext>
              </a:extLst>
            </p:cNvPr>
            <p:cNvSpPr txBox="1"/>
            <p:nvPr/>
          </p:nvSpPr>
          <p:spPr>
            <a:xfrm>
              <a:off x="6189438" y="1197152"/>
              <a:ext cx="35073877" cy="40934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200" dirty="0">
                  <a:solidFill>
                    <a:schemeClr val="bg1"/>
                  </a:solidFill>
                  <a:latin typeface="Stencil" pitchFamily="82" charset="77"/>
                  <a:ea typeface="Ayuthaya" pitchFamily="2" charset="-34"/>
                  <a:cs typeface="Ayuthaya" pitchFamily="2" charset="-34"/>
                </a:rPr>
                <a:t>When They’re in my Arms: An Occupational Risk Assessment for Early Childcare Professionals</a:t>
              </a:r>
            </a:p>
            <a:p>
              <a:pPr algn="ctr"/>
              <a:endParaRPr lang="en-US" sz="1400" dirty="0">
                <a:solidFill>
                  <a:schemeClr val="bg1"/>
                </a:solidFill>
                <a:latin typeface="Stencil" pitchFamily="82" charset="77"/>
                <a:ea typeface="Ayuthaya" pitchFamily="2" charset="-34"/>
                <a:cs typeface="Ayuthaya" pitchFamily="2" charset="-34"/>
              </a:endParaRPr>
            </a:p>
            <a:p>
              <a:pPr algn="ctr"/>
              <a:endParaRPr lang="en-US" sz="1400" dirty="0">
                <a:solidFill>
                  <a:schemeClr val="bg1"/>
                </a:solidFill>
                <a:latin typeface="Stencil" pitchFamily="82" charset="77"/>
                <a:ea typeface="Ayuthaya" pitchFamily="2" charset="-34"/>
                <a:cs typeface="Ayuthaya" pitchFamily="2" charset="-34"/>
              </a:endParaRPr>
            </a:p>
            <a:p>
              <a:pPr algn="ctr"/>
              <a:r>
                <a:rPr lang="en-US" sz="4400" b="1" dirty="0">
                  <a:solidFill>
                    <a:schemeClr val="bg1"/>
                  </a:solidFill>
                </a:rPr>
                <a:t>Kimberly Reilly, OTS &amp; Vidya Sundar, PhD, OTR/L</a:t>
              </a:r>
            </a:p>
            <a:p>
              <a:pPr algn="ctr"/>
              <a:r>
                <a:rPr lang="en-US" sz="4400" dirty="0">
                  <a:solidFill>
                    <a:schemeClr val="bg1"/>
                  </a:solidFill>
                </a:rPr>
                <a:t>Occupational Therapy Department, University of New Hampshire, Durham, NH - 03824 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C7A1E2C-7762-1E4A-BCB0-580BFA8E7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5409" y="666730"/>
              <a:ext cx="7401374" cy="5478468"/>
            </a:xfrm>
            <a:prstGeom prst="rect">
              <a:avLst/>
            </a:prstGeom>
          </p:spPr>
        </p:pic>
      </p:grp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6AE9C6F9-3E8B-F746-ACED-1B85ED0099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732380"/>
              </p:ext>
            </p:extLst>
          </p:nvPr>
        </p:nvGraphicFramePr>
        <p:xfrm>
          <a:off x="26370377" y="9175883"/>
          <a:ext cx="6456749" cy="643368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419673">
                  <a:extLst>
                    <a:ext uri="{9D8B030D-6E8A-4147-A177-3AD203B41FA5}">
                      <a16:colId xmlns:a16="http://schemas.microsoft.com/office/drawing/2014/main" val="827431839"/>
                    </a:ext>
                  </a:extLst>
                </a:gridCol>
                <a:gridCol w="1688193">
                  <a:extLst>
                    <a:ext uri="{9D8B030D-6E8A-4147-A177-3AD203B41FA5}">
                      <a16:colId xmlns:a16="http://schemas.microsoft.com/office/drawing/2014/main" val="1104603699"/>
                    </a:ext>
                  </a:extLst>
                </a:gridCol>
                <a:gridCol w="1348883">
                  <a:extLst>
                    <a:ext uri="{9D8B030D-6E8A-4147-A177-3AD203B41FA5}">
                      <a16:colId xmlns:a16="http://schemas.microsoft.com/office/drawing/2014/main" val="3027004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293688" indent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Task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REBA Right Side Risk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REBA Left Side Risk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708253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80988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Bouncing child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4.50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4.00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71124681"/>
                  </a:ext>
                </a:extLst>
              </a:tr>
              <a:tr h="420442">
                <a:tc>
                  <a:txBody>
                    <a:bodyPr/>
                    <a:lstStyle/>
                    <a:p>
                      <a:pPr marL="234950" indent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Diaper change (Child standing)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3.33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3.33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0220977"/>
                  </a:ext>
                </a:extLst>
              </a:tr>
              <a:tr h="431089">
                <a:tc>
                  <a:txBody>
                    <a:bodyPr/>
                    <a:lstStyle/>
                    <a:p>
                      <a:pPr marL="234950" indent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Diaper change (Diaper table)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2.83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86319452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Dressing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14693138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Feeding at table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2.67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44677156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Nap time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5.00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4.67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79433237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Paperwork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35519803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Playing on Rug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6.40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6.00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788288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Rocking infant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2.80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2.40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68572618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234950" indent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Feeding at table (lunchtime)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3.67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3.67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108166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Playing at the table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3.25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57858665"/>
                  </a:ext>
                </a:extLst>
              </a:tr>
              <a:tr h="385500">
                <a:tc>
                  <a:txBody>
                    <a:bodyPr/>
                    <a:lstStyle/>
                    <a:p>
                      <a:pPr marL="0" indent="23495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Toilet training 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4.67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94560" rtl="0" eaLnBrk="1" fontAlgn="b" latinLnBrk="0" hangingPunct="1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4.33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2094774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6D1EF73-BAF0-9C46-9136-65ADD3ADF4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291555"/>
              </p:ext>
            </p:extLst>
          </p:nvPr>
        </p:nvGraphicFramePr>
        <p:xfrm>
          <a:off x="26879006" y="16225194"/>
          <a:ext cx="5535192" cy="233758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2201131">
                  <a:extLst>
                    <a:ext uri="{9D8B030D-6E8A-4147-A177-3AD203B41FA5}">
                      <a16:colId xmlns:a16="http://schemas.microsoft.com/office/drawing/2014/main" val="520778163"/>
                    </a:ext>
                  </a:extLst>
                </a:gridCol>
                <a:gridCol w="1901838">
                  <a:extLst>
                    <a:ext uri="{9D8B030D-6E8A-4147-A177-3AD203B41FA5}">
                      <a16:colId xmlns:a16="http://schemas.microsoft.com/office/drawing/2014/main" val="2580196737"/>
                    </a:ext>
                  </a:extLst>
                </a:gridCol>
                <a:gridCol w="1432223">
                  <a:extLst>
                    <a:ext uri="{9D8B030D-6E8A-4147-A177-3AD203B41FA5}">
                      <a16:colId xmlns:a16="http://schemas.microsoft.com/office/drawing/2014/main" val="3883371753"/>
                    </a:ext>
                  </a:extLst>
                </a:gridCol>
              </a:tblGrid>
              <a:tr h="1211731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Classroom Average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FCEE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REBA Right Side Risk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FCEE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REBA left side risk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FCE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1944289"/>
                  </a:ext>
                </a:extLst>
              </a:tr>
              <a:tr h="31079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Infant 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EEE8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3.76</a:t>
                      </a:r>
                    </a:p>
                  </a:txBody>
                  <a:tcPr marL="9525" marR="9525" marT="9525" marB="0" anchor="b">
                    <a:solidFill>
                      <a:srgbClr val="EEE8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3.61</a:t>
                      </a:r>
                    </a:p>
                  </a:txBody>
                  <a:tcPr marL="9525" marR="9525" marT="9525" marB="0" anchor="b">
                    <a:solidFill>
                      <a:srgbClr val="EEE8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7059007"/>
                  </a:ext>
                </a:extLst>
              </a:tr>
              <a:tr h="31079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Toddler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4.05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3.8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79229734"/>
                  </a:ext>
                </a:extLst>
              </a:tr>
              <a:tr h="31079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Preschool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EEE8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2.9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EEE8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2.8</a:t>
                      </a:r>
                      <a:endParaRPr lang="en-US" sz="2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EEE8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544433"/>
                  </a:ext>
                </a:extLst>
              </a:tr>
            </a:tbl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1002065" y="12865575"/>
            <a:ext cx="11430000" cy="5564570"/>
            <a:chOff x="1168495" y="12475484"/>
            <a:chExt cx="10972800" cy="5564570"/>
          </a:xfrm>
        </p:grpSpPr>
        <p:sp>
          <p:nvSpPr>
            <p:cNvPr id="133" name="Snip Single Corner Rectangle 132">
              <a:extLst>
                <a:ext uri="{FF2B5EF4-FFF2-40B4-BE49-F238E27FC236}">
                  <a16:creationId xmlns:a16="http://schemas.microsoft.com/office/drawing/2014/main" id="{B97018B0-0210-4E42-BBE4-0B039C07F2CF}"/>
                </a:ext>
              </a:extLst>
            </p:cNvPr>
            <p:cNvSpPr/>
            <p:nvPr/>
          </p:nvSpPr>
          <p:spPr>
            <a:xfrm>
              <a:off x="1168495" y="12919414"/>
              <a:ext cx="10972800" cy="5120640"/>
            </a:xfrm>
            <a:prstGeom prst="snip1Rect">
              <a:avLst/>
            </a:prstGeom>
            <a:solidFill>
              <a:schemeClr val="tx1"/>
            </a:solidFill>
            <a:ln w="254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schemeClr val="bg1"/>
                </a:solidFill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507701" y="12475484"/>
              <a:ext cx="10515600" cy="5152311"/>
            </a:xfrm>
            <a:prstGeom prst="snip1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Research Questions</a:t>
              </a:r>
            </a:p>
            <a:p>
              <a:pPr algn="ctr"/>
              <a:endParaRPr lang="en-US" sz="800" dirty="0">
                <a:solidFill>
                  <a:schemeClr val="bg1"/>
                </a:solidFill>
              </a:endParaRPr>
            </a:p>
            <a:p>
              <a:pPr marL="457200" indent="-457200">
                <a:buFont typeface="+mj-lt"/>
                <a:buAutoNum type="arabicPeriod"/>
              </a:pPr>
              <a:r>
                <a:rPr lang="en-US" sz="3000" dirty="0">
                  <a:solidFill>
                    <a:schemeClr val="bg1"/>
                  </a:solidFill>
                </a:rPr>
                <a:t>What specific job tasks and routines do childcare professionals perceive to be physically stressful?</a:t>
              </a:r>
            </a:p>
            <a:p>
              <a:pPr marL="457200" indent="-457200">
                <a:buFont typeface="+mj-lt"/>
                <a:buAutoNum type="arabicPeriod"/>
              </a:pPr>
              <a:r>
                <a:rPr lang="en-US" sz="3000" dirty="0">
                  <a:solidFill>
                    <a:schemeClr val="bg1"/>
                  </a:solidFill>
                </a:rPr>
                <a:t>What specific job tasks and routines do childcare professionals perceive to be the most emotionally stressful?</a:t>
              </a:r>
            </a:p>
            <a:p>
              <a:pPr marL="457200" indent="-457200">
                <a:buFont typeface="+mj-lt"/>
                <a:buAutoNum type="arabicPeriod"/>
              </a:pPr>
              <a:r>
                <a:rPr lang="en-US" sz="3000" dirty="0">
                  <a:solidFill>
                    <a:schemeClr val="bg1"/>
                  </a:solidFill>
                </a:rPr>
                <a:t>What specific job tasks contribute to the highest musculoskeletal risk factors for childcare professionals?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4767580" y="33258630"/>
            <a:ext cx="11430000" cy="4766025"/>
            <a:chOff x="34767580" y="33324430"/>
            <a:chExt cx="10972800" cy="4766025"/>
          </a:xfrm>
        </p:grpSpPr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5EF45D40-1E5A-D04C-91E2-7E7F93DB3E81}"/>
                </a:ext>
              </a:extLst>
            </p:cNvPr>
            <p:cNvSpPr/>
            <p:nvPr/>
          </p:nvSpPr>
          <p:spPr>
            <a:xfrm>
              <a:off x="34767580" y="33324430"/>
              <a:ext cx="10972800" cy="4572000"/>
            </a:xfrm>
            <a:prstGeom prst="rect">
              <a:avLst/>
            </a:prstGeom>
            <a:solidFill>
              <a:schemeClr val="tx1"/>
            </a:solidFill>
            <a:ln w="254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EAB7DCE-D66B-1348-847E-7811B503D516}"/>
                </a:ext>
              </a:extLst>
            </p:cNvPr>
            <p:cNvSpPr txBox="1"/>
            <p:nvPr/>
          </p:nvSpPr>
          <p:spPr>
            <a:xfrm>
              <a:off x="34882645" y="33412251"/>
              <a:ext cx="10515600" cy="4678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dirty="0">
                  <a:solidFill>
                    <a:schemeClr val="bg1"/>
                  </a:solidFill>
                  <a:latin typeface="Stencil" pitchFamily="82" charset="77"/>
                </a:rPr>
                <a:t>References</a:t>
              </a:r>
            </a:p>
            <a:p>
              <a:pPr marL="293688" indent="-750888"/>
              <a:endParaRPr lang="en-US" sz="1800" dirty="0">
                <a:solidFill>
                  <a:schemeClr val="bg1"/>
                </a:solidFill>
              </a:endParaRPr>
            </a:p>
            <a:p>
              <a:pPr marL="293688" indent="-750888"/>
              <a:r>
                <a:rPr lang="en-US" sz="1800" dirty="0">
                  <a:solidFill>
                    <a:schemeClr val="bg1"/>
                  </a:solidFill>
                </a:rPr>
                <a:t>Bureau of Labor Statistics. </a:t>
              </a:r>
              <a:r>
                <a:rPr lang="en-US" sz="1800" i="1" dirty="0">
                  <a:solidFill>
                    <a:schemeClr val="bg1"/>
                  </a:solidFill>
                </a:rPr>
                <a:t>Occupational Outlook Handbook-Childcare Workers</a:t>
              </a:r>
              <a:r>
                <a:rPr lang="en-US" sz="1800" dirty="0">
                  <a:solidFill>
                    <a:schemeClr val="bg1"/>
                  </a:solidFill>
                </a:rPr>
                <a:t>. (n.d.). Retrieved February 26, 2018,</a:t>
              </a:r>
            </a:p>
            <a:p>
              <a:pPr marL="290513" indent="-747713"/>
              <a:r>
                <a:rPr lang="en-US" sz="1800" dirty="0">
                  <a:solidFill>
                    <a:schemeClr val="bg1"/>
                  </a:solidFill>
                </a:rPr>
                <a:t>        from  </a:t>
              </a:r>
              <a:r>
                <a:rPr lang="en-US" sz="1800" u="sng" dirty="0"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https://www.bls.gov/ooh/personal-care-and-service/childcare-workers.htm</a:t>
              </a:r>
              <a:endParaRPr lang="en-US" sz="1800" u="sng" dirty="0">
                <a:solidFill>
                  <a:schemeClr val="bg1"/>
                </a:solidFill>
              </a:endParaRPr>
            </a:p>
            <a:p>
              <a:pPr marL="293688" indent="-750888"/>
              <a:r>
                <a:rPr lang="en-US" sz="1800" dirty="0">
                  <a:solidFill>
                    <a:schemeClr val="bg1"/>
                  </a:solidFill>
                </a:rPr>
                <a:t>Erick, P. N., &amp; Smith, D. R. (2011). A systematic review of musculoskeletal disorders among school teachers. </a:t>
              </a:r>
              <a:r>
                <a:rPr lang="en-US" sz="1800" i="1" dirty="0">
                  <a:solidFill>
                    <a:schemeClr val="bg1"/>
                  </a:solidFill>
                </a:rPr>
                <a:t>BMC Musculoskeletal Disorders,</a:t>
              </a:r>
              <a:r>
                <a:rPr lang="en-US" sz="1800" dirty="0">
                  <a:solidFill>
                    <a:schemeClr val="bg1"/>
                  </a:solidFill>
                </a:rPr>
                <a:t> </a:t>
              </a:r>
              <a:r>
                <a:rPr lang="en-US" sz="1800" i="1" dirty="0">
                  <a:solidFill>
                    <a:schemeClr val="bg1"/>
                  </a:solidFill>
                </a:rPr>
                <a:t>12</a:t>
              </a:r>
              <a:r>
                <a:rPr lang="en-US" sz="1800" dirty="0">
                  <a:solidFill>
                    <a:schemeClr val="bg1"/>
                  </a:solidFill>
                </a:rPr>
                <a:t>. doi:10.1186/1471-2474-12-260 </a:t>
              </a:r>
              <a:r>
                <a:rPr lang="en-US" sz="1800" i="1" dirty="0">
                  <a:solidFill>
                    <a:schemeClr val="bg1"/>
                  </a:solidFill>
                </a:rPr>
                <a:t>12(1)</a:t>
              </a:r>
              <a:r>
                <a:rPr lang="en-US" sz="1800" dirty="0">
                  <a:solidFill>
                    <a:schemeClr val="bg1"/>
                  </a:solidFill>
                </a:rPr>
                <a:t> 1-11. </a:t>
              </a:r>
            </a:p>
            <a:p>
              <a:pPr marL="293688" indent="-750888"/>
              <a:r>
                <a:rPr lang="en-US" sz="1800" dirty="0">
                  <a:solidFill>
                    <a:schemeClr val="bg1"/>
                  </a:solidFill>
                </a:rPr>
                <a:t>Sanders, M. J., &amp; Morse, T. (2005). The Ergonomics of Caring for Children: An Exploratory Study. </a:t>
              </a:r>
              <a:r>
                <a:rPr lang="en-US" sz="1800" i="1" dirty="0">
                  <a:solidFill>
                    <a:schemeClr val="bg1"/>
                  </a:solidFill>
                </a:rPr>
                <a:t>American Journal of Occupational Therapy,</a:t>
              </a:r>
              <a:r>
                <a:rPr lang="en-US" sz="1800" dirty="0">
                  <a:solidFill>
                    <a:schemeClr val="bg1"/>
                  </a:solidFill>
                </a:rPr>
                <a:t> </a:t>
              </a:r>
              <a:r>
                <a:rPr lang="en-US" sz="1800" i="1" dirty="0">
                  <a:solidFill>
                    <a:schemeClr val="bg1"/>
                  </a:solidFill>
                </a:rPr>
                <a:t>59</a:t>
              </a:r>
              <a:r>
                <a:rPr lang="en-US" sz="1800" dirty="0">
                  <a:solidFill>
                    <a:schemeClr val="bg1"/>
                  </a:solidFill>
                </a:rPr>
                <a:t>, 285-295. doi:10.5014/ajot.59.3.285</a:t>
              </a:r>
            </a:p>
            <a:p>
              <a:pPr marL="293688" indent="-750888"/>
              <a:r>
                <a:rPr lang="en-US" sz="1800" dirty="0" err="1">
                  <a:solidFill>
                    <a:schemeClr val="bg1"/>
                  </a:solidFill>
                </a:rPr>
                <a:t>Widanarko</a:t>
              </a:r>
              <a:r>
                <a:rPr lang="en-US" sz="1800" dirty="0">
                  <a:solidFill>
                    <a:schemeClr val="bg1"/>
                  </a:solidFill>
                </a:rPr>
                <a:t>, B., Legg, S., Devereux, J., &amp; Stevenson, M. (2014). The combined effect of physical, psychosocial/</a:t>
              </a:r>
              <a:r>
                <a:rPr lang="en-US" sz="1800" dirty="0" err="1">
                  <a:solidFill>
                    <a:schemeClr val="bg1"/>
                  </a:solidFill>
                </a:rPr>
                <a:t>organisational</a:t>
              </a:r>
              <a:r>
                <a:rPr lang="en-US" sz="1800" dirty="0">
                  <a:solidFill>
                    <a:schemeClr val="bg1"/>
                  </a:solidFill>
                </a:rPr>
                <a:t> and/or environmental risk factors on the presence of work-related musculoskeletal symptoms and its consequences. </a:t>
              </a:r>
              <a:r>
                <a:rPr lang="en-US" sz="1800" i="1" dirty="0">
                  <a:solidFill>
                    <a:schemeClr val="bg1"/>
                  </a:solidFill>
                </a:rPr>
                <a:t>Applied Ergonomics,</a:t>
              </a:r>
              <a:r>
                <a:rPr lang="en-US" sz="1800" dirty="0">
                  <a:solidFill>
                    <a:schemeClr val="bg1"/>
                  </a:solidFill>
                </a:rPr>
                <a:t> </a:t>
              </a:r>
              <a:r>
                <a:rPr lang="en-US" sz="1800" i="1" dirty="0">
                  <a:solidFill>
                    <a:schemeClr val="bg1"/>
                  </a:solidFill>
                </a:rPr>
                <a:t>46</a:t>
              </a:r>
              <a:r>
                <a:rPr lang="en-US" sz="1800" dirty="0">
                  <a:solidFill>
                    <a:schemeClr val="bg1"/>
                  </a:solidFill>
                </a:rPr>
                <a:t>, 1610-1621. </a:t>
              </a:r>
            </a:p>
            <a:p>
              <a:endParaRPr 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771090" y="18924460"/>
            <a:ext cx="11430000" cy="7498080"/>
            <a:chOff x="34771090" y="18924460"/>
            <a:chExt cx="10972800" cy="7498080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CABA53B-3AA6-A647-9D27-01430F971960}"/>
                </a:ext>
              </a:extLst>
            </p:cNvPr>
            <p:cNvSpPr/>
            <p:nvPr/>
          </p:nvSpPr>
          <p:spPr>
            <a:xfrm>
              <a:off x="34771090" y="18924460"/>
              <a:ext cx="10972800" cy="749808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4A22B2F-A11F-2C49-BEDC-1B9D63B47AF6}"/>
                </a:ext>
              </a:extLst>
            </p:cNvPr>
            <p:cNvSpPr txBox="1"/>
            <p:nvPr/>
          </p:nvSpPr>
          <p:spPr>
            <a:xfrm>
              <a:off x="34996180" y="19236360"/>
              <a:ext cx="10515600" cy="652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>
                  <a:solidFill>
                    <a:schemeClr val="bg1"/>
                  </a:solidFill>
                  <a:latin typeface="Stencil" panose="040409050D0802020404" pitchFamily="82" charset="0"/>
                </a:rPr>
                <a:t>Implications</a:t>
              </a:r>
            </a:p>
            <a:p>
              <a:r>
                <a:rPr lang="en-US" sz="2800" dirty="0">
                  <a:solidFill>
                    <a:schemeClr val="bg1"/>
                  </a:solidFill>
                </a:rPr>
                <a:t>For clinicians: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solidFill>
                    <a:schemeClr val="bg1"/>
                  </a:solidFill>
                </a:rPr>
                <a:t>OTs can play a valuable role in supporting childcare professionals’ </a:t>
              </a:r>
              <a:r>
                <a:rPr lang="en-US" sz="2800" b="1" dirty="0">
                  <a:solidFill>
                    <a:srgbClr val="002060"/>
                  </a:solidFill>
                </a:rPr>
                <a:t>health and safety</a:t>
              </a:r>
              <a:r>
                <a:rPr lang="en-US" sz="2800" dirty="0">
                  <a:solidFill>
                    <a:schemeClr val="bg1"/>
                  </a:solidFill>
                </a:rPr>
                <a:t> in the workplace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solidFill>
                    <a:schemeClr val="bg1"/>
                  </a:solidFill>
                </a:rPr>
                <a:t>The </a:t>
              </a:r>
              <a:r>
                <a:rPr lang="en-US" sz="2800" b="1" dirty="0">
                  <a:solidFill>
                    <a:srgbClr val="002060"/>
                  </a:solidFill>
                </a:rPr>
                <a:t>PEO framework </a:t>
              </a:r>
              <a:r>
                <a:rPr lang="en-US" sz="2800" dirty="0">
                  <a:solidFill>
                    <a:schemeClr val="bg1"/>
                  </a:solidFill>
                </a:rPr>
                <a:t>can be used to guide interventions to minimize occupational risk factors for childcare professionals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solidFill>
                    <a:schemeClr val="bg1"/>
                  </a:solidFill>
                </a:rPr>
                <a:t>In addition to behavioral and educational interventions focused on proper body mechanics, </a:t>
              </a:r>
              <a:r>
                <a:rPr lang="en-US" sz="2800" b="1" dirty="0">
                  <a:solidFill>
                    <a:srgbClr val="002060"/>
                  </a:solidFill>
                </a:rPr>
                <a:t>work flow </a:t>
              </a:r>
              <a:r>
                <a:rPr lang="en-US" sz="2800" dirty="0">
                  <a:solidFill>
                    <a:schemeClr val="bg1"/>
                  </a:solidFill>
                </a:rPr>
                <a:t>and </a:t>
              </a:r>
              <a:r>
                <a:rPr lang="en-US" sz="2800" b="1" dirty="0">
                  <a:solidFill>
                    <a:srgbClr val="002060"/>
                  </a:solidFill>
                </a:rPr>
                <a:t>job task demands</a:t>
              </a:r>
              <a:r>
                <a:rPr lang="en-US" sz="2800" dirty="0">
                  <a:solidFill>
                    <a:schemeClr val="bg1"/>
                  </a:solidFill>
                </a:rPr>
                <a:t> should be considered to reduce risk exposure. </a:t>
              </a:r>
            </a:p>
            <a:p>
              <a:r>
                <a:rPr lang="en-US" sz="2800" dirty="0">
                  <a:solidFill>
                    <a:schemeClr val="bg1"/>
                  </a:solidFill>
                </a:rPr>
                <a:t>For Childcare Professionals: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dirty="0">
                  <a:solidFill>
                    <a:schemeClr val="bg1"/>
                  </a:solidFill>
                </a:rPr>
                <a:t>Awareness of </a:t>
              </a:r>
              <a:r>
                <a:rPr lang="en-US" sz="2800" b="1" dirty="0">
                  <a:solidFill>
                    <a:srgbClr val="002060"/>
                  </a:solidFill>
                </a:rPr>
                <a:t>proper body mechanics </a:t>
              </a:r>
              <a:r>
                <a:rPr lang="en-US" sz="2800" dirty="0">
                  <a:solidFill>
                    <a:schemeClr val="bg1"/>
                  </a:solidFill>
                </a:rPr>
                <a:t>and </a:t>
              </a:r>
              <a:r>
                <a:rPr lang="en-US" sz="2800" b="1" dirty="0">
                  <a:solidFill>
                    <a:srgbClr val="002060"/>
                  </a:solidFill>
                </a:rPr>
                <a:t>stress management</a:t>
              </a:r>
              <a:r>
                <a:rPr lang="en-US" sz="2800" dirty="0">
                  <a:solidFill>
                    <a:schemeClr val="bg1"/>
                  </a:solidFill>
                </a:rPr>
                <a:t> techniques is critical for health maintenance </a:t>
              </a:r>
              <a:endParaRPr lang="en-US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4771090" y="6106296"/>
            <a:ext cx="11430000" cy="12510558"/>
            <a:chOff x="31617316" y="6070231"/>
            <a:chExt cx="10972800" cy="12863334"/>
          </a:xfrm>
        </p:grpSpPr>
        <p:sp>
          <p:nvSpPr>
            <p:cNvPr id="36" name="Flowchart: Card 35">
              <a:extLst>
                <a:ext uri="{FF2B5EF4-FFF2-40B4-BE49-F238E27FC236}">
                  <a16:creationId xmlns:a16="http://schemas.microsoft.com/office/drawing/2014/main" id="{6290FE8F-8077-0745-81E9-E35B4480A2FF}"/>
                </a:ext>
              </a:extLst>
            </p:cNvPr>
            <p:cNvSpPr/>
            <p:nvPr/>
          </p:nvSpPr>
          <p:spPr>
            <a:xfrm flipH="1">
              <a:off x="31617316" y="6070231"/>
              <a:ext cx="10972800" cy="12863334"/>
            </a:xfrm>
            <a:prstGeom prst="flowChartPunchedCar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>
                  <a:solidFill>
                    <a:schemeClr val="bg1"/>
                  </a:solidFill>
                </a:rPr>
                <a:t> 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1796481" y="6673844"/>
              <a:ext cx="10515600" cy="11867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Discussion</a:t>
              </a:r>
              <a:endParaRPr lang="en-US" sz="5400" dirty="0">
                <a:solidFill>
                  <a:schemeClr val="bg1"/>
                </a:solidFill>
              </a:endParaRPr>
            </a:p>
            <a:p>
              <a:r>
                <a:rPr lang="en-US" sz="3000" dirty="0">
                  <a:solidFill>
                    <a:schemeClr val="bg1"/>
                  </a:solidFill>
                </a:rPr>
                <a:t>Playing on the floor, naptime routine and toilet training presented the highest potential for musculoskeletal risk factors.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Playing with young infants on the floor often involved multiple awkward postures such as </a:t>
              </a:r>
              <a:r>
                <a:rPr lang="en-US" sz="3000" b="1" dirty="0">
                  <a:solidFill>
                    <a:srgbClr val="002060"/>
                  </a:solidFill>
                </a:rPr>
                <a:t>trunk twisting</a:t>
              </a:r>
              <a:r>
                <a:rPr lang="en-US" sz="3000" dirty="0">
                  <a:solidFill>
                    <a:schemeClr val="bg1"/>
                  </a:solidFill>
                </a:rPr>
                <a:t>, </a:t>
              </a:r>
              <a:r>
                <a:rPr lang="en-US" sz="3000" b="1" dirty="0">
                  <a:solidFill>
                    <a:srgbClr val="002060"/>
                  </a:solidFill>
                </a:rPr>
                <a:t>shoulder extension and abduction, neck flexion </a:t>
              </a:r>
              <a:r>
                <a:rPr lang="en-US" sz="3000" dirty="0">
                  <a:solidFill>
                    <a:schemeClr val="bg1"/>
                  </a:solidFill>
                </a:rPr>
                <a:t>etc.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Helping young infants with naptime involved lowering infants into </a:t>
              </a:r>
              <a:r>
                <a:rPr lang="en-US" sz="3000" b="1" dirty="0">
                  <a:solidFill>
                    <a:srgbClr val="002060"/>
                  </a:solidFill>
                </a:rPr>
                <a:t>cribs with high sides </a:t>
              </a:r>
              <a:r>
                <a:rPr lang="en-US" sz="3000" dirty="0">
                  <a:solidFill>
                    <a:schemeClr val="bg1"/>
                  </a:solidFill>
                </a:rPr>
                <a:t>while </a:t>
              </a:r>
              <a:r>
                <a:rPr lang="en-US" sz="3000" b="1" dirty="0">
                  <a:solidFill>
                    <a:srgbClr val="002060"/>
                  </a:solidFill>
                </a:rPr>
                <a:t>carrying young infants (unstable load)</a:t>
              </a:r>
              <a:r>
                <a:rPr lang="en-US" sz="3000" dirty="0">
                  <a:solidFill>
                    <a:schemeClr val="bg1"/>
                  </a:solidFill>
                </a:rPr>
                <a:t>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Diaper </a:t>
              </a:r>
              <a:r>
                <a:rPr lang="en-US" sz="3000" b="1" dirty="0">
                  <a:solidFill>
                    <a:srgbClr val="002060"/>
                  </a:solidFill>
                </a:rPr>
                <a:t>changing stations </a:t>
              </a:r>
              <a:r>
                <a:rPr lang="en-US" sz="3000" dirty="0">
                  <a:solidFill>
                    <a:schemeClr val="bg1"/>
                  </a:solidFill>
                </a:rPr>
                <a:t>and </a:t>
              </a:r>
              <a:r>
                <a:rPr lang="en-US" sz="3000" b="1" dirty="0">
                  <a:solidFill>
                    <a:srgbClr val="002060"/>
                  </a:solidFill>
                </a:rPr>
                <a:t>child-size furniture </a:t>
              </a:r>
              <a:r>
                <a:rPr lang="en-US" sz="3000" dirty="0">
                  <a:solidFill>
                    <a:schemeClr val="bg1"/>
                  </a:solidFill>
                </a:rPr>
                <a:t>presented additional environmental hazard. </a:t>
              </a:r>
            </a:p>
            <a:p>
              <a:endParaRPr lang="en-US" sz="3000" dirty="0">
                <a:solidFill>
                  <a:schemeClr val="bg1"/>
                </a:solidFill>
              </a:endParaRPr>
            </a:p>
            <a:p>
              <a:r>
                <a:rPr lang="en-US" sz="3000" dirty="0">
                  <a:solidFill>
                    <a:schemeClr val="bg1"/>
                  </a:solidFill>
                </a:rPr>
                <a:t>The findings from our focus groups confirmed findings from observation-based risk analyses</a:t>
              </a:r>
            </a:p>
            <a:p>
              <a:r>
                <a:rPr lang="en-US" sz="3000" b="1" dirty="0">
                  <a:solidFill>
                    <a:srgbClr val="002060"/>
                  </a:solidFill>
                </a:rPr>
                <a:t>Person factors </a:t>
              </a:r>
              <a:r>
                <a:rPr lang="en-US" sz="3000" dirty="0">
                  <a:solidFill>
                    <a:schemeClr val="bg1"/>
                  </a:solidFill>
                </a:rPr>
                <a:t>such as </a:t>
              </a:r>
              <a:r>
                <a:rPr lang="en-US" sz="3000" b="1" dirty="0">
                  <a:solidFill>
                    <a:srgbClr val="002060"/>
                  </a:solidFill>
                </a:rPr>
                <a:t>role-identity</a:t>
              </a:r>
              <a:r>
                <a:rPr lang="en-US" sz="3000" dirty="0">
                  <a:solidFill>
                    <a:schemeClr val="bg1"/>
                  </a:solidFill>
                </a:rPr>
                <a:t> played a major role on how the task was performed.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Participants who strongly identified with their caregiver role reported putting the needs of the child first before their own need for safety and proper body mechanics. </a:t>
              </a:r>
            </a:p>
            <a:p>
              <a:r>
                <a:rPr lang="en-US" sz="3000" dirty="0">
                  <a:solidFill>
                    <a:schemeClr val="bg1"/>
                  </a:solidFill>
                </a:rPr>
                <a:t>This dynamic was often complicated by </a:t>
              </a:r>
              <a:r>
                <a:rPr lang="en-US" sz="3000" b="1" dirty="0">
                  <a:solidFill>
                    <a:srgbClr val="002060"/>
                  </a:solidFill>
                </a:rPr>
                <a:t>environmental demands </a:t>
              </a:r>
              <a:r>
                <a:rPr lang="en-US" sz="3000" dirty="0">
                  <a:solidFill>
                    <a:schemeClr val="bg1"/>
                  </a:solidFill>
                </a:rPr>
                <a:t>such as increased noise levels in the classroom and toys that presented tripping </a:t>
              </a:r>
            </a:p>
            <a:p>
              <a:r>
                <a:rPr lang="en-US" sz="3000" dirty="0">
                  <a:solidFill>
                    <a:schemeClr val="bg1"/>
                  </a:solidFill>
                </a:rPr>
                <a:t>hazards. 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8750" y="18740520"/>
            <a:ext cx="12288633" cy="7566805"/>
            <a:chOff x="1117280" y="18365272"/>
            <a:chExt cx="12288633" cy="7566805"/>
          </a:xfrm>
        </p:grpSpPr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A3E2D486-B868-B04A-84C8-60B3BE03DD79}"/>
                </a:ext>
              </a:extLst>
            </p:cNvPr>
            <p:cNvSpPr/>
            <p:nvPr/>
          </p:nvSpPr>
          <p:spPr>
            <a:xfrm>
              <a:off x="1975913" y="18365272"/>
              <a:ext cx="11430000" cy="7132320"/>
            </a:xfrm>
            <a:prstGeom prst="rect">
              <a:avLst/>
            </a:prstGeom>
            <a:solidFill>
              <a:schemeClr val="tx1"/>
            </a:solidFill>
            <a:ln w="254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106488" indent="49213" algn="ctr"/>
              <a:endParaRPr lang="en-US" sz="3000" dirty="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204513" y="18836400"/>
              <a:ext cx="10515600" cy="3231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06488" lvl="2" indent="-1038225"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Methods</a:t>
              </a:r>
            </a:p>
            <a:p>
              <a:pPr marL="517525" lvl="2" indent="-517525"/>
              <a:r>
                <a:rPr lang="en-US" sz="3000" dirty="0">
                  <a:solidFill>
                    <a:schemeClr val="bg1"/>
                  </a:solidFill>
                </a:rPr>
                <a:t>Mixed methods study</a:t>
              </a:r>
            </a:p>
            <a:p>
              <a:pPr marL="517525" lvl="2" indent="-517525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Convenience sample, (N=18)</a:t>
              </a:r>
            </a:p>
            <a:p>
              <a:pPr marL="517525" lvl="2" indent="-517525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Fulltime and part-time childcare professionals</a:t>
              </a:r>
            </a:p>
            <a:p>
              <a:pPr marL="517525" lvl="2" indent="-517525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Recruited from 3 childcare centers in Seacoast New Hampshire region  </a:t>
              </a:r>
            </a:p>
          </p:txBody>
        </p:sp>
        <p:graphicFrame>
          <p:nvGraphicFramePr>
            <p:cNvPr id="5" name="Diagram 4"/>
            <p:cNvGraphicFramePr/>
            <p:nvPr>
              <p:extLst>
                <p:ext uri="{D42A27DB-BD31-4B8C-83A1-F6EECF244321}">
                  <p14:modId xmlns:p14="http://schemas.microsoft.com/office/powerpoint/2010/main" val="540134538"/>
                </p:ext>
              </p:extLst>
            </p:nvPr>
          </p:nvGraphicFramePr>
          <p:xfrm>
            <a:off x="1117280" y="21323657"/>
            <a:ext cx="11896479" cy="460842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5" r:lo="rId6" r:qs="rId7" r:cs="rId8"/>
            </a:graphicData>
          </a:graphic>
        </p:graphicFrame>
      </p:grpSp>
      <p:sp>
        <p:nvSpPr>
          <p:cNvPr id="52" name="Hexagon 51">
            <a:extLst>
              <a:ext uri="{FF2B5EF4-FFF2-40B4-BE49-F238E27FC236}">
                <a16:creationId xmlns:a16="http://schemas.microsoft.com/office/drawing/2014/main" id="{71633D53-D5D3-DC41-8A3F-F49EB70E5552}"/>
              </a:ext>
            </a:extLst>
          </p:cNvPr>
          <p:cNvSpPr/>
          <p:nvPr/>
        </p:nvSpPr>
        <p:spPr>
          <a:xfrm>
            <a:off x="9164526" y="17397365"/>
            <a:ext cx="2743200" cy="2286000"/>
          </a:xfrm>
          <a:prstGeom prst="hexagon">
            <a:avLst/>
          </a:prstGeom>
          <a:solidFill>
            <a:srgbClr val="2537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24AE4ACB-5B49-554E-98A1-05576548F7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286340" y="18583918"/>
            <a:ext cx="14133955" cy="6024986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963660" y="26192110"/>
            <a:ext cx="11429998" cy="11704320"/>
            <a:chOff x="533290" y="26268920"/>
            <a:chExt cx="10972800" cy="11704320"/>
          </a:xfrm>
        </p:grpSpPr>
        <p:sp>
          <p:nvSpPr>
            <p:cNvPr id="48" name="Snip Single Corner Rectangle 47">
              <a:extLst>
                <a:ext uri="{FF2B5EF4-FFF2-40B4-BE49-F238E27FC236}">
                  <a16:creationId xmlns:a16="http://schemas.microsoft.com/office/drawing/2014/main" id="{A3E2D486-B868-B04A-84C8-60B3BE03DD79}"/>
                </a:ext>
              </a:extLst>
            </p:cNvPr>
            <p:cNvSpPr/>
            <p:nvPr/>
          </p:nvSpPr>
          <p:spPr>
            <a:xfrm>
              <a:off x="533290" y="26268920"/>
              <a:ext cx="10972800" cy="11704320"/>
            </a:xfrm>
            <a:prstGeom prst="snip1Rect">
              <a:avLst/>
            </a:prstGeom>
            <a:solidFill>
              <a:schemeClr val="tx1"/>
            </a:solidFill>
            <a:ln w="254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106488" indent="49213" algn="ctr"/>
              <a:endParaRPr lang="en-US" sz="3000" dirty="0">
                <a:solidFill>
                  <a:schemeClr val="bg1"/>
                </a:solidFill>
              </a:endParaRPr>
            </a:p>
          </p:txBody>
        </p:sp>
        <p:graphicFrame>
          <p:nvGraphicFramePr>
            <p:cNvPr id="26" name="Content Placeholder 4">
              <a:extLst>
                <a:ext uri="{FF2B5EF4-FFF2-40B4-BE49-F238E27FC236}">
                  <a16:creationId xmlns:a16="http://schemas.microsoft.com/office/drawing/2014/main" id="{28B11F39-E8D9-7B4F-B6BA-E8508AF30F6E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13925182"/>
                </p:ext>
              </p:extLst>
            </p:nvPr>
          </p:nvGraphicFramePr>
          <p:xfrm>
            <a:off x="1200490" y="30780858"/>
            <a:ext cx="9656066" cy="3657601"/>
          </p:xfrm>
          <a:graphic>
            <a:graphicData uri="http://schemas.openxmlformats.org/drawingml/2006/table">
              <a:tbl>
                <a:tblPr firstRow="1" bandRow="1">
                  <a:tableStyleId>{5C22544A-7EE6-4342-B048-85BDC9FD1C3A}</a:tableStyleId>
                </a:tblPr>
                <a:tblGrid>
                  <a:gridCol w="8221593">
                    <a:extLst>
                      <a:ext uri="{9D8B030D-6E8A-4147-A177-3AD203B41FA5}">
                        <a16:colId xmlns:a16="http://schemas.microsoft.com/office/drawing/2014/main" val="3354313301"/>
                      </a:ext>
                    </a:extLst>
                  </a:gridCol>
                  <a:gridCol w="1836807">
                    <a:extLst>
                      <a:ext uri="{9D8B030D-6E8A-4147-A177-3AD203B41FA5}">
                        <a16:colId xmlns:a16="http://schemas.microsoft.com/office/drawing/2014/main" val="2530490051"/>
                      </a:ext>
                    </a:extLst>
                  </a:gridCol>
                </a:tblGrid>
                <a:tr h="849011">
                  <a:tc>
                    <a:txBody>
                      <a:bodyPr/>
                      <a:lstStyle/>
                      <a:p>
                        <a:r>
                          <a:rPr lang="en-US" sz="3000" dirty="0">
                            <a:solidFill>
                              <a:schemeClr val="bg1"/>
                            </a:solidFill>
                          </a:rPr>
                          <a:t>Demographic Characteristics</a:t>
                        </a:r>
                      </a:p>
                    </a:txBody>
                    <a:tcPr anchor="ctr"/>
                  </a:tc>
                  <a:tc>
                    <a:txBody>
                      <a:bodyPr/>
                      <a:lstStyle/>
                      <a:p>
                        <a:r>
                          <a:rPr lang="en-US" sz="3000" dirty="0">
                            <a:solidFill>
                              <a:schemeClr val="bg1"/>
                            </a:solidFill>
                          </a:rPr>
                          <a:t>N</a:t>
                        </a:r>
                      </a:p>
                    </a:txBody>
                    <a:tcPr anchor="ctr"/>
                  </a:tc>
                  <a:extLst>
                    <a:ext uri="{0D108BD9-81ED-4DB2-BD59-A6C34878D82A}">
                      <a16:rowId xmlns:a16="http://schemas.microsoft.com/office/drawing/2014/main" val="311607742"/>
                    </a:ext>
                  </a:extLst>
                </a:tr>
                <a:tr h="561718"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Female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18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67105117"/>
                    </a:ext>
                  </a:extLst>
                </a:tr>
                <a:tr h="561718"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Infant Classroom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7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281433630"/>
                    </a:ext>
                  </a:extLst>
                </a:tr>
                <a:tr h="561718"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Toddler Classroom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8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812569242"/>
                    </a:ext>
                  </a:extLst>
                </a:tr>
                <a:tr h="561718"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Preschool Classroom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3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98861259"/>
                    </a:ext>
                  </a:extLst>
                </a:tr>
                <a:tr h="561718"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Full Time employment</a:t>
                        </a:r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r>
                          <a:rPr lang="en-US" sz="3000" dirty="0"/>
                          <a:t>15</a:t>
                        </a:r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272501938"/>
                    </a:ext>
                  </a:extLst>
                </a:tr>
              </a:tbl>
            </a:graphicData>
          </a:graphic>
        </p:graphicFrame>
        <p:sp>
          <p:nvSpPr>
            <p:cNvPr id="6" name="TextBox 5"/>
            <p:cNvSpPr txBox="1"/>
            <p:nvPr/>
          </p:nvSpPr>
          <p:spPr>
            <a:xfrm>
              <a:off x="649139" y="26609234"/>
              <a:ext cx="10515600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68263" indent="331788"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Data Analysis</a:t>
              </a:r>
              <a:endParaRPr lang="en-US" sz="4800" dirty="0">
                <a:solidFill>
                  <a:schemeClr val="bg1"/>
                </a:solidFill>
                <a:latin typeface="Stencil" pitchFamily="82" charset="77"/>
              </a:endParaRPr>
            </a:p>
            <a:p>
              <a:pPr marL="517525" indent="-457200">
                <a:buFont typeface="+mj-lt"/>
                <a:buAutoNum type="arabicPeriod"/>
              </a:pPr>
              <a:r>
                <a:rPr lang="en-US" sz="3000" b="1" dirty="0">
                  <a:solidFill>
                    <a:schemeClr val="bg1"/>
                  </a:solidFill>
                </a:rPr>
                <a:t>Quantitative:  </a:t>
              </a:r>
              <a:r>
                <a:rPr lang="en-US" sz="3000" dirty="0">
                  <a:solidFill>
                    <a:schemeClr val="bg1"/>
                  </a:solidFill>
                </a:rPr>
                <a:t>Descriptive statistics, risk analysis</a:t>
              </a:r>
            </a:p>
            <a:p>
              <a:pPr marL="517525" indent="-457200">
                <a:buFont typeface="+mj-lt"/>
                <a:buAutoNum type="arabicPeriod"/>
              </a:pPr>
              <a:r>
                <a:rPr lang="en-US" sz="3000" b="1" dirty="0">
                  <a:solidFill>
                    <a:schemeClr val="bg1"/>
                  </a:solidFill>
                </a:rPr>
                <a:t>Qualitative: </a:t>
              </a:r>
              <a:r>
                <a:rPr lang="en-US" sz="3000" dirty="0">
                  <a:solidFill>
                    <a:schemeClr val="bg1"/>
                  </a:solidFill>
                </a:rPr>
                <a:t>Descriptive coding and interpretive analysis using </a:t>
              </a:r>
              <a:r>
                <a:rPr lang="en-US" sz="3000" dirty="0" err="1">
                  <a:solidFill>
                    <a:schemeClr val="bg1"/>
                  </a:solidFill>
                </a:rPr>
                <a:t>Nvivo</a:t>
              </a:r>
              <a:r>
                <a:rPr lang="en-US" sz="3000" dirty="0">
                  <a:solidFill>
                    <a:schemeClr val="bg1"/>
                  </a:solidFill>
                </a:rPr>
                <a:t> </a:t>
              </a:r>
            </a:p>
            <a:p>
              <a:pPr marL="517525" indent="-457200">
                <a:buFont typeface="+mj-lt"/>
                <a:buAutoNum type="arabicPeriod"/>
              </a:pPr>
              <a:r>
                <a:rPr lang="en-US" sz="3000" dirty="0">
                  <a:solidFill>
                    <a:schemeClr val="bg1"/>
                  </a:solidFill>
                </a:rPr>
                <a:t>Synthesis of qualitative and quantitative guided by the PEO framework</a:t>
              </a:r>
            </a:p>
            <a:p>
              <a:pPr marL="1150938" indent="-1150938"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RESULTS</a:t>
              </a:r>
              <a:endParaRPr lang="en-US" sz="5400" dirty="0">
                <a:solidFill>
                  <a:schemeClr val="bg1"/>
                </a:solidFill>
              </a:endParaRPr>
            </a:p>
            <a:p>
              <a:pPr marL="1665288" indent="-514350">
                <a:buFont typeface="+mj-lt"/>
                <a:buAutoNum type="arabicPeriod"/>
              </a:pPr>
              <a:endParaRPr lang="en-US" sz="3000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80765" y="34873039"/>
              <a:ext cx="10515600" cy="29194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Twenty-five childcare tasks were observed and scored using the REBA.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One-sample t-tests revealed a significant difference for musculoskeletal risk as identified by REBA for left and right side based on job tasks (p&lt;.001) and for infant and toddler classrooms (p&lt;.01)</a:t>
              </a:r>
            </a:p>
          </p:txBody>
        </p:sp>
      </p:grpSp>
      <p:sp>
        <p:nvSpPr>
          <p:cNvPr id="50" name="Hexagon 49">
            <a:extLst>
              <a:ext uri="{FF2B5EF4-FFF2-40B4-BE49-F238E27FC236}">
                <a16:creationId xmlns:a16="http://schemas.microsoft.com/office/drawing/2014/main" id="{71633D53-D5D3-DC41-8A3F-F49EB70E5552}"/>
              </a:ext>
            </a:extLst>
          </p:cNvPr>
          <p:cNvSpPr/>
          <p:nvPr/>
        </p:nvSpPr>
        <p:spPr>
          <a:xfrm>
            <a:off x="42770260" y="17589390"/>
            <a:ext cx="2743200" cy="2286000"/>
          </a:xfrm>
          <a:prstGeom prst="hexagon">
            <a:avLst/>
          </a:prstGeom>
          <a:solidFill>
            <a:srgbClr val="2537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34771090" y="26796932"/>
            <a:ext cx="11430000" cy="6136138"/>
            <a:chOff x="34771090" y="26796932"/>
            <a:chExt cx="11430000" cy="6136138"/>
          </a:xfrm>
        </p:grpSpPr>
        <p:sp>
          <p:nvSpPr>
            <p:cNvPr id="54" name="Snip Single Corner Rectangle 53">
              <a:extLst>
                <a:ext uri="{FF2B5EF4-FFF2-40B4-BE49-F238E27FC236}">
                  <a16:creationId xmlns:a16="http://schemas.microsoft.com/office/drawing/2014/main" id="{7D76974D-60B3-0845-8957-1367789C0FBF}"/>
                </a:ext>
              </a:extLst>
            </p:cNvPr>
            <p:cNvSpPr/>
            <p:nvPr/>
          </p:nvSpPr>
          <p:spPr>
            <a:xfrm>
              <a:off x="34771090" y="26806590"/>
              <a:ext cx="11430000" cy="6126480"/>
            </a:xfrm>
            <a:prstGeom prst="snip1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F55FC50-5934-EA44-BB93-AB2C96FB38C7}"/>
                </a:ext>
              </a:extLst>
            </p:cNvPr>
            <p:cNvSpPr txBox="1"/>
            <p:nvPr/>
          </p:nvSpPr>
          <p:spPr>
            <a:xfrm>
              <a:off x="35057461" y="26796932"/>
              <a:ext cx="10515600" cy="5539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>
                  <a:solidFill>
                    <a:schemeClr val="bg1"/>
                  </a:solidFill>
                  <a:latin typeface="Stencil" pitchFamily="82" charset="77"/>
                </a:rPr>
                <a:t>Limitations </a:t>
              </a:r>
              <a:r>
                <a:rPr lang="en-US" sz="5400" dirty="0">
                  <a:solidFill>
                    <a:schemeClr val="bg1"/>
                  </a:solidFill>
                  <a:latin typeface="Stencil" panose="040409050D0802020404" pitchFamily="82" charset="0"/>
                </a:rPr>
                <a:t>&amp; Conclusion </a:t>
              </a:r>
              <a:endParaRPr lang="en-US" sz="5400" dirty="0">
                <a:solidFill>
                  <a:schemeClr val="bg1"/>
                </a:solidFill>
                <a:latin typeface="Stencil" pitchFamily="82" charset="77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Small sample size (N=18)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Cross-sectional design</a:t>
              </a:r>
            </a:p>
            <a:p>
              <a:r>
                <a:rPr lang="en-US" sz="3000" dirty="0">
                  <a:solidFill>
                    <a:schemeClr val="bg1"/>
                  </a:solidFill>
                </a:rPr>
                <a:t>For Researchers: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Follow up study focused on the impact of </a:t>
              </a:r>
              <a:r>
                <a:rPr lang="en-US" sz="3000" b="1" dirty="0">
                  <a:solidFill>
                    <a:srgbClr val="002060"/>
                  </a:solidFill>
                </a:rPr>
                <a:t>behavioral</a:t>
              </a:r>
              <a:r>
                <a:rPr lang="en-US" sz="3000" dirty="0">
                  <a:solidFill>
                    <a:schemeClr val="bg1"/>
                  </a:solidFill>
                </a:rPr>
                <a:t> and </a:t>
              </a:r>
              <a:r>
                <a:rPr lang="en-US" sz="3000" b="1" dirty="0">
                  <a:solidFill>
                    <a:srgbClr val="002060"/>
                  </a:solidFill>
                </a:rPr>
                <a:t>organizational intervention </a:t>
              </a:r>
              <a:r>
                <a:rPr lang="en-US" sz="3000" dirty="0">
                  <a:solidFill>
                    <a:schemeClr val="bg1"/>
                  </a:solidFill>
                </a:rPr>
                <a:t>on actual and perceived risk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000" dirty="0">
                  <a:solidFill>
                    <a:schemeClr val="bg1"/>
                  </a:solidFill>
                </a:rPr>
                <a:t>This study provides a valuable understanding of early childcare professionals’ actual and perceived </a:t>
              </a:r>
              <a:r>
                <a:rPr lang="en-US" sz="3000" b="1" dirty="0">
                  <a:solidFill>
                    <a:srgbClr val="002060"/>
                  </a:solidFill>
                </a:rPr>
                <a:t>musculoskeletal</a:t>
              </a:r>
              <a:r>
                <a:rPr lang="en-US" sz="3000" dirty="0">
                  <a:solidFill>
                    <a:schemeClr val="bg1"/>
                  </a:solidFill>
                </a:rPr>
                <a:t> and </a:t>
              </a:r>
              <a:r>
                <a:rPr lang="en-US" sz="3000" b="1" dirty="0">
                  <a:solidFill>
                    <a:srgbClr val="002060"/>
                  </a:solidFill>
                </a:rPr>
                <a:t>psychosocial risk factors</a:t>
              </a:r>
              <a:r>
                <a:rPr lang="en-US" sz="3000" dirty="0">
                  <a:solidFill>
                    <a:schemeClr val="bg1"/>
                  </a:solidFill>
                </a:rPr>
                <a:t> in their work</a:t>
              </a:r>
            </a:p>
          </p:txBody>
        </p:sp>
      </p:grpSp>
      <p:sp>
        <p:nvSpPr>
          <p:cNvPr id="51" name="Hexagon 50">
            <a:extLst>
              <a:ext uri="{FF2B5EF4-FFF2-40B4-BE49-F238E27FC236}">
                <a16:creationId xmlns:a16="http://schemas.microsoft.com/office/drawing/2014/main" id="{71633D53-D5D3-DC41-8A3F-F49EB70E5552}"/>
              </a:ext>
            </a:extLst>
          </p:cNvPr>
          <p:cNvSpPr/>
          <p:nvPr/>
        </p:nvSpPr>
        <p:spPr>
          <a:xfrm>
            <a:off x="42770260" y="31971160"/>
            <a:ext cx="2743200" cy="2286000"/>
          </a:xfrm>
          <a:prstGeom prst="hexagon">
            <a:avLst/>
          </a:prstGeom>
          <a:solidFill>
            <a:srgbClr val="2537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/>
          <p:cNvGrpSpPr/>
          <p:nvPr/>
        </p:nvGrpSpPr>
        <p:grpSpPr>
          <a:xfrm>
            <a:off x="13956674" y="25173408"/>
            <a:ext cx="20667720" cy="11994313"/>
            <a:chOff x="14854850" y="24563973"/>
            <a:chExt cx="19602742" cy="11994313"/>
          </a:xfrm>
        </p:grpSpPr>
        <p:graphicFrame>
          <p:nvGraphicFramePr>
            <p:cNvPr id="57" name="Diagram 56">
              <a:extLst>
                <a:ext uri="{FF2B5EF4-FFF2-40B4-BE49-F238E27FC236}">
                  <a16:creationId xmlns:a16="http://schemas.microsoft.com/office/drawing/2014/main" id="{0A906AEA-A52D-BA40-B682-3E9511607F6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074798701"/>
                </p:ext>
              </p:extLst>
            </p:nvPr>
          </p:nvGraphicFramePr>
          <p:xfrm>
            <a:off x="16417318" y="26930829"/>
            <a:ext cx="18040274" cy="955383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1" r:lo="rId12" r:qs="rId13" r:cs="rId14"/>
            </a:graphicData>
          </a:graphic>
        </p:graphicFrame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7318AEDE-CD80-594A-B036-C778FC8DA02F}"/>
                </a:ext>
              </a:extLst>
            </p:cNvPr>
            <p:cNvPicPr>
              <a:picLocks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5101981" y="30837092"/>
              <a:ext cx="4114800" cy="3657600"/>
            </a:xfrm>
            <a:prstGeom prst="hexagon">
              <a:avLst/>
            </a:prstGeom>
            <a:effectLst>
              <a:outerShdw blurRad="838200" dist="50800" dir="5400000" sx="115000" sy="115000" algn="ctr" rotWithShape="0">
                <a:srgbClr val="000000">
                  <a:alpha val="43137"/>
                </a:srgbClr>
              </a:outerShdw>
            </a:effectLst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81F946B1-506A-C84C-BFCD-2632F6D84D35}"/>
                </a:ext>
              </a:extLst>
            </p:cNvPr>
            <p:cNvPicPr>
              <a:picLocks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14854850" y="32900686"/>
              <a:ext cx="4114800" cy="3657600"/>
            </a:xfrm>
            <a:prstGeom prst="hexagon">
              <a:avLst/>
            </a:prstGeom>
            <a:effectLst>
              <a:outerShdw blurRad="825500" dist="50800" dir="5400000" sx="115000" sy="115000" algn="ctr" rotWithShape="0">
                <a:srgbClr val="000000">
                  <a:alpha val="43137"/>
                </a:srgbClr>
              </a:outerShdw>
            </a:effectLst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44A738DC-AB83-9D4C-BCA2-3F1BF439ED49}"/>
                </a:ext>
              </a:extLst>
            </p:cNvPr>
            <p:cNvPicPr>
              <a:picLocks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8965040" y="28302678"/>
              <a:ext cx="4114800" cy="3657600"/>
            </a:xfrm>
            <a:prstGeom prst="hexagon">
              <a:avLst/>
            </a:prstGeom>
            <a:effectLst>
              <a:outerShdw blurRad="825500" dist="50800" dir="5400000" sx="115000" sy="115000" algn="ctr" rotWithShape="0">
                <a:srgbClr val="000000">
                  <a:alpha val="43137"/>
                </a:srgbClr>
              </a:outerShdw>
            </a:effectLst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D9F0C99E-6AB3-644A-AB81-A0976AB47FCF}"/>
                </a:ext>
              </a:extLst>
            </p:cNvPr>
            <p:cNvPicPr>
              <a:picLocks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7617657" y="27002163"/>
              <a:ext cx="4114800" cy="3657600"/>
            </a:xfrm>
            <a:prstGeom prst="hexagon">
              <a:avLst/>
            </a:prstGeom>
            <a:effectLst>
              <a:outerShdw blurRad="825500" dist="50800" dir="5400000" sx="115000" sy="115000" algn="ctr" rotWithShape="0">
                <a:srgbClr val="000000">
                  <a:alpha val="43137"/>
                </a:srgbClr>
              </a:outerShdw>
            </a:effectLst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229DEC01-0CBC-584D-B131-B074DBBBDB23}"/>
                </a:ext>
              </a:extLst>
            </p:cNvPr>
            <p:cNvPicPr>
              <a:picLocks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1678651" y="24563973"/>
              <a:ext cx="4114800" cy="3657600"/>
            </a:xfrm>
            <a:prstGeom prst="hexagon">
              <a:avLst/>
            </a:prstGeom>
            <a:effectLst>
              <a:outerShdw blurRad="825500" dist="50800" dir="5400000" sx="115000" sy="115000" algn="ctr" rotWithShape="0">
                <a:srgbClr val="000000">
                  <a:alpha val="43137"/>
                </a:srgbClr>
              </a:outerShdw>
            </a:effectLst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83459409-A41F-7142-A7D9-D82F32764A86}"/>
                </a:ext>
              </a:extLst>
            </p:cNvPr>
            <p:cNvSpPr txBox="1"/>
            <p:nvPr/>
          </p:nvSpPr>
          <p:spPr>
            <a:xfrm>
              <a:off x="18771057" y="31533879"/>
              <a:ext cx="3263994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/>
                <a:t>“I guess I don’t really </a:t>
              </a:r>
            </a:p>
            <a:p>
              <a:pPr algn="ctr"/>
              <a:r>
                <a:rPr lang="en-US" sz="2000" dirty="0"/>
                <a:t>think about it because I feel like if I have a kid in my arms they’re more of my worry than myself. So like I said I never really thought about it that much.”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1092EFA-15B3-C348-9960-FB7C45B9D5C3}"/>
                </a:ext>
              </a:extLst>
            </p:cNvPr>
            <p:cNvSpPr txBox="1"/>
            <p:nvPr/>
          </p:nvSpPr>
          <p:spPr>
            <a:xfrm>
              <a:off x="25749444" y="27484633"/>
              <a:ext cx="2924128" cy="27238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900" dirty="0"/>
                <a:t>”For me its thinking about the long term impact of being 6 feet tall and often standing up and down getting in and out of 13 inch chairs- I’m worried about my hips in the long run.”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D3E88CE4-8390-F040-B208-BC6E18DB96BE}"/>
                </a:ext>
              </a:extLst>
            </p:cNvPr>
            <p:cNvSpPr txBox="1"/>
            <p:nvPr/>
          </p:nvSpPr>
          <p:spPr>
            <a:xfrm>
              <a:off x="28925261" y="33674520"/>
              <a:ext cx="3089727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/>
                <a:t>“So it’s all about supporting a child’s independence, but we’re also putting ourselves in those awkward positions.”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11446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7AF46513-5B0D-4B03-9323-32F3F0BFC9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25850</TotalTime>
  <Words>1185</Words>
  <Application>Microsoft Macintosh PowerPoint</Application>
  <PresentationFormat>Custom</PresentationFormat>
  <Paragraphs>198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Ayuthaya</vt:lpstr>
      <vt:lpstr>Calibri</vt:lpstr>
      <vt:lpstr>Century Gothic</vt:lpstr>
      <vt:lpstr>Stencil</vt:lpstr>
      <vt:lpstr>Trebuchet MS</vt:lpstr>
      <vt:lpstr>Wingdings 2</vt:lpstr>
      <vt:lpstr>Quotable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Brittany Sampson</dc:creator>
  <cp:lastModifiedBy>Reilly, Kimberly L</cp:lastModifiedBy>
  <cp:revision>477</cp:revision>
  <dcterms:created xsi:type="dcterms:W3CDTF">2016-03-26T16:34:56Z</dcterms:created>
  <dcterms:modified xsi:type="dcterms:W3CDTF">2019-04-02T13:08:26Z</dcterms:modified>
</cp:coreProperties>
</file>