
<file path=[Content_Types].xml><?xml version="1.0" encoding="utf-8"?>
<Types xmlns="http://schemas.openxmlformats.org/package/2006/content-types">
  <Default Extension="gif" ContentType="image/gi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handoutMasterIdLst>
    <p:handoutMasterId r:id="rId4"/>
  </p:handoutMasterIdLst>
  <p:sldIdLst>
    <p:sldId id="256" r:id="rId2"/>
  </p:sldIdLst>
  <p:sldSz cx="43891200" cy="32918400"/>
  <p:notesSz cx="9144000" cy="6858000"/>
  <p:defaultTextStyle>
    <a:defPPr>
      <a:defRPr lang="en-US"/>
    </a:defPPr>
    <a:lvl1pPr marL="0" algn="l" defTabSz="3686557" rtl="0" eaLnBrk="1" latinLnBrk="0" hangingPunct="1">
      <a:defRPr sz="7257" kern="1200">
        <a:solidFill>
          <a:schemeClr val="tx1"/>
        </a:solidFill>
        <a:latin typeface="+mn-lt"/>
        <a:ea typeface="+mn-ea"/>
        <a:cs typeface="+mn-cs"/>
      </a:defRPr>
    </a:lvl1pPr>
    <a:lvl2pPr marL="1843278" algn="l" defTabSz="3686557" rtl="0" eaLnBrk="1" latinLnBrk="0" hangingPunct="1">
      <a:defRPr sz="7257" kern="1200">
        <a:solidFill>
          <a:schemeClr val="tx1"/>
        </a:solidFill>
        <a:latin typeface="+mn-lt"/>
        <a:ea typeface="+mn-ea"/>
        <a:cs typeface="+mn-cs"/>
      </a:defRPr>
    </a:lvl2pPr>
    <a:lvl3pPr marL="3686557" algn="l" defTabSz="3686557" rtl="0" eaLnBrk="1" latinLnBrk="0" hangingPunct="1">
      <a:defRPr sz="7257" kern="1200">
        <a:solidFill>
          <a:schemeClr val="tx1"/>
        </a:solidFill>
        <a:latin typeface="+mn-lt"/>
        <a:ea typeface="+mn-ea"/>
        <a:cs typeface="+mn-cs"/>
      </a:defRPr>
    </a:lvl3pPr>
    <a:lvl4pPr marL="5529835" algn="l" defTabSz="3686557" rtl="0" eaLnBrk="1" latinLnBrk="0" hangingPunct="1">
      <a:defRPr sz="7257" kern="1200">
        <a:solidFill>
          <a:schemeClr val="tx1"/>
        </a:solidFill>
        <a:latin typeface="+mn-lt"/>
        <a:ea typeface="+mn-ea"/>
        <a:cs typeface="+mn-cs"/>
      </a:defRPr>
    </a:lvl4pPr>
    <a:lvl5pPr marL="7373114" algn="l" defTabSz="3686557" rtl="0" eaLnBrk="1" latinLnBrk="0" hangingPunct="1">
      <a:defRPr sz="7257" kern="1200">
        <a:solidFill>
          <a:schemeClr val="tx1"/>
        </a:solidFill>
        <a:latin typeface="+mn-lt"/>
        <a:ea typeface="+mn-ea"/>
        <a:cs typeface="+mn-cs"/>
      </a:defRPr>
    </a:lvl5pPr>
    <a:lvl6pPr marL="9216392" algn="l" defTabSz="3686557" rtl="0" eaLnBrk="1" latinLnBrk="0" hangingPunct="1">
      <a:defRPr sz="7257" kern="1200">
        <a:solidFill>
          <a:schemeClr val="tx1"/>
        </a:solidFill>
        <a:latin typeface="+mn-lt"/>
        <a:ea typeface="+mn-ea"/>
        <a:cs typeface="+mn-cs"/>
      </a:defRPr>
    </a:lvl6pPr>
    <a:lvl7pPr marL="11059671" algn="l" defTabSz="3686557" rtl="0" eaLnBrk="1" latinLnBrk="0" hangingPunct="1">
      <a:defRPr sz="7257" kern="1200">
        <a:solidFill>
          <a:schemeClr val="tx1"/>
        </a:solidFill>
        <a:latin typeface="+mn-lt"/>
        <a:ea typeface="+mn-ea"/>
        <a:cs typeface="+mn-cs"/>
      </a:defRPr>
    </a:lvl7pPr>
    <a:lvl8pPr marL="12902951" algn="l" defTabSz="3686557" rtl="0" eaLnBrk="1" latinLnBrk="0" hangingPunct="1">
      <a:defRPr sz="7257" kern="1200">
        <a:solidFill>
          <a:schemeClr val="tx1"/>
        </a:solidFill>
        <a:latin typeface="+mn-lt"/>
        <a:ea typeface="+mn-ea"/>
        <a:cs typeface="+mn-cs"/>
      </a:defRPr>
    </a:lvl8pPr>
    <a:lvl9pPr marL="14746228" algn="l" defTabSz="3686557" rtl="0" eaLnBrk="1" latinLnBrk="0" hangingPunct="1">
      <a:defRPr sz="7257"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0606"/>
    <a:srgbClr val="000066"/>
    <a:srgbClr val="FF6600"/>
    <a:srgbClr val="3399FF"/>
    <a:srgbClr val="FF0000"/>
    <a:srgbClr val="FFFF99"/>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655" autoAdjust="0"/>
    <p:restoredTop sz="94730" autoAdjust="0"/>
  </p:normalViewPr>
  <p:slideViewPr>
    <p:cSldViewPr snapToGrid="0">
      <p:cViewPr varScale="1">
        <p:scale>
          <a:sx n="12" d="100"/>
          <a:sy n="12" d="100"/>
        </p:scale>
        <p:origin x="2477" y="139"/>
      </p:cViewPr>
      <p:guideLst/>
    </p:cSldViewPr>
  </p:slideViewPr>
  <p:notesTextViewPr>
    <p:cViewPr>
      <p:scale>
        <a:sx n="1" d="1"/>
        <a:sy n="1" d="1"/>
      </p:scale>
      <p:origin x="0" y="0"/>
    </p:cViewPr>
  </p:notesTextViewPr>
  <p:notesViewPr>
    <p:cSldViewPr snapToGrid="0" showGuides="1">
      <p:cViewPr varScale="1">
        <p:scale>
          <a:sx n="65" d="100"/>
          <a:sy n="65" d="100"/>
        </p:scale>
        <p:origin x="2796"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79484" y="1"/>
            <a:ext cx="3962400" cy="344091"/>
          </a:xfrm>
          <a:prstGeom prst="rect">
            <a:avLst/>
          </a:prstGeom>
        </p:spPr>
        <p:txBody>
          <a:bodyPr vert="horz" lIns="91440" tIns="45720" rIns="91440" bIns="45720" rtlCol="0"/>
          <a:lstStyle>
            <a:lvl1pPr algn="r">
              <a:defRPr sz="1200"/>
            </a:lvl1pPr>
          </a:lstStyle>
          <a:p>
            <a:fld id="{F1C0B079-A316-4C9B-B165-DF9EA8325D2C}" type="datetimeFigureOut">
              <a:rPr lang="en-US" smtClean="0"/>
              <a:t>3/31/2019</a:t>
            </a:fld>
            <a:endParaRPr lang="en-US"/>
          </a:p>
        </p:txBody>
      </p:sp>
      <p:sp>
        <p:nvSpPr>
          <p:cNvPr id="4" name="Footer Placeholder 3"/>
          <p:cNvSpPr>
            <a:spLocks noGrp="1"/>
          </p:cNvSpPr>
          <p:nvPr>
            <p:ph type="ftr" sz="quarter" idx="2"/>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79484" y="6513910"/>
            <a:ext cx="3962400" cy="344090"/>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1"/>
            <a:ext cx="3962400" cy="344091"/>
          </a:xfrm>
          <a:prstGeom prst="rect">
            <a:avLst/>
          </a:prstGeom>
        </p:spPr>
        <p:txBody>
          <a:bodyPr vert="horz" lIns="91440" tIns="45720" rIns="91440" bIns="45720" rtlCol="0"/>
          <a:lstStyle>
            <a:lvl1pPr algn="r">
              <a:defRPr sz="1200"/>
            </a:lvl1pPr>
          </a:lstStyle>
          <a:p>
            <a:fld id="{38F28AB8-57D1-494F-9851-055AD867E790}" type="datetimeFigureOut">
              <a:rPr lang="en-US" smtClean="0"/>
              <a:t>3/31/2019</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324" rtl="0" eaLnBrk="1" latinLnBrk="0" hangingPunct="1">
      <a:defRPr sz="1200" kern="1200">
        <a:solidFill>
          <a:schemeClr val="tx1"/>
        </a:solidFill>
        <a:latin typeface="+mn-lt"/>
        <a:ea typeface="+mn-ea"/>
        <a:cs typeface="+mn-cs"/>
      </a:defRPr>
    </a:lvl1pPr>
    <a:lvl2pPr marL="457163" algn="l" defTabSz="914324" rtl="0" eaLnBrk="1" latinLnBrk="0" hangingPunct="1">
      <a:defRPr sz="1200" kern="1200">
        <a:solidFill>
          <a:schemeClr val="tx1"/>
        </a:solidFill>
        <a:latin typeface="+mn-lt"/>
        <a:ea typeface="+mn-ea"/>
        <a:cs typeface="+mn-cs"/>
      </a:defRPr>
    </a:lvl2pPr>
    <a:lvl3pPr marL="914324" algn="l" defTabSz="914324" rtl="0" eaLnBrk="1" latinLnBrk="0" hangingPunct="1">
      <a:defRPr sz="1200" kern="1200">
        <a:solidFill>
          <a:schemeClr val="tx1"/>
        </a:solidFill>
        <a:latin typeface="+mn-lt"/>
        <a:ea typeface="+mn-ea"/>
        <a:cs typeface="+mn-cs"/>
      </a:defRPr>
    </a:lvl3pPr>
    <a:lvl4pPr marL="1371487" algn="l" defTabSz="914324" rtl="0" eaLnBrk="1" latinLnBrk="0" hangingPunct="1">
      <a:defRPr sz="1200" kern="1200">
        <a:solidFill>
          <a:schemeClr val="tx1"/>
        </a:solidFill>
        <a:latin typeface="+mn-lt"/>
        <a:ea typeface="+mn-ea"/>
        <a:cs typeface="+mn-cs"/>
      </a:defRPr>
    </a:lvl4pPr>
    <a:lvl5pPr marL="1828650" algn="l" defTabSz="914324" rtl="0" eaLnBrk="1" latinLnBrk="0" hangingPunct="1">
      <a:defRPr sz="1200" kern="1200">
        <a:solidFill>
          <a:schemeClr val="tx1"/>
        </a:solidFill>
        <a:latin typeface="+mn-lt"/>
        <a:ea typeface="+mn-ea"/>
        <a:cs typeface="+mn-cs"/>
      </a:defRPr>
    </a:lvl5pPr>
    <a:lvl6pPr marL="2285812" algn="l" defTabSz="914324" rtl="0" eaLnBrk="1" latinLnBrk="0" hangingPunct="1">
      <a:defRPr sz="1200" kern="1200">
        <a:solidFill>
          <a:schemeClr val="tx1"/>
        </a:solidFill>
        <a:latin typeface="+mn-lt"/>
        <a:ea typeface="+mn-ea"/>
        <a:cs typeface="+mn-cs"/>
      </a:defRPr>
    </a:lvl6pPr>
    <a:lvl7pPr marL="2742973" algn="l" defTabSz="914324" rtl="0" eaLnBrk="1" latinLnBrk="0" hangingPunct="1">
      <a:defRPr sz="1200" kern="1200">
        <a:solidFill>
          <a:schemeClr val="tx1"/>
        </a:solidFill>
        <a:latin typeface="+mn-lt"/>
        <a:ea typeface="+mn-ea"/>
        <a:cs typeface="+mn-cs"/>
      </a:defRPr>
    </a:lvl7pPr>
    <a:lvl8pPr marL="3200136" algn="l" defTabSz="914324" rtl="0" eaLnBrk="1" latinLnBrk="0" hangingPunct="1">
      <a:defRPr sz="1200" kern="1200">
        <a:solidFill>
          <a:schemeClr val="tx1"/>
        </a:solidFill>
        <a:latin typeface="+mn-lt"/>
        <a:ea typeface="+mn-ea"/>
        <a:cs typeface="+mn-cs"/>
      </a:defRPr>
    </a:lvl8pPr>
    <a:lvl9pPr marL="3657299" algn="l" defTabSz="914324"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28950" y="857250"/>
            <a:ext cx="3086100" cy="2314575"/>
          </a:xfrm>
        </p:spPr>
      </p:sp>
      <p:sp>
        <p:nvSpPr>
          <p:cNvPr id="3" name="Notes Placeholder 2"/>
          <p:cNvSpPr>
            <a:spLocks noGrp="1"/>
          </p:cNvSpPr>
          <p:nvPr>
            <p:ph type="body" idx="1"/>
          </p:nvPr>
        </p:nvSpPr>
        <p:spPr/>
        <p:txBody>
          <a:bodyPr/>
          <a:lstStyle/>
          <a:p>
            <a:pPr>
              <a:spcBef>
                <a:spcPts val="1200"/>
              </a:spcBef>
            </a:pPr>
            <a:r>
              <a:rPr lang="en-US" dirty="0">
                <a:solidFill>
                  <a:prstClr val="white">
                    <a:lumMod val="50000"/>
                  </a:prstClr>
                </a:solidFill>
                <a:cs typeface="Calibri" panose="020F0502020204030204" pitchFamily="34" charset="0"/>
              </a:rPr>
              <a:t>To change this poster, replace our </a:t>
            </a:r>
            <a:r>
              <a:rPr lang="en-US" baseline="0" dirty="0">
                <a:solidFill>
                  <a:prstClr val="white">
                    <a:lumMod val="50000"/>
                  </a:prstClr>
                </a:solidFill>
                <a:cs typeface="Calibri" panose="020F0502020204030204" pitchFamily="34" charset="0"/>
              </a:rPr>
              <a:t>sample content with your own</a:t>
            </a:r>
            <a:r>
              <a:rPr lang="en-US" dirty="0">
                <a:solidFill>
                  <a:prstClr val="white">
                    <a:lumMod val="50000"/>
                  </a:prstClr>
                </a:solidFill>
                <a:cs typeface="Calibri" panose="020F0502020204030204" pitchFamily="34" charset="0"/>
              </a:rPr>
              <a:t>. Or, if you'd rather start</a:t>
            </a:r>
            <a:r>
              <a:rPr lang="en-US" baseline="0" dirty="0">
                <a:solidFill>
                  <a:prstClr val="white">
                    <a:lumMod val="50000"/>
                  </a:prstClr>
                </a:solidFill>
                <a:cs typeface="Calibri" panose="020F0502020204030204" pitchFamily="34" charset="0"/>
              </a:rPr>
              <a:t> from a clean slate, use the New Slide button on the Home tab to insert a new page, then enter your text and content in the empty placeholders.</a:t>
            </a:r>
            <a:r>
              <a:rPr lang="en-US" dirty="0">
                <a:solidFill>
                  <a:prstClr val="white">
                    <a:lumMod val="50000"/>
                  </a:prstClr>
                </a:solidFill>
                <a:cs typeface="Calibri" panose="020F0502020204030204" pitchFamily="34" charset="0"/>
              </a:rPr>
              <a:t> If you need more placeholders for titles, subtitles or body text, copy any of the existing placeholders, then drag the new one into place. </a:t>
            </a:r>
            <a:endParaRPr lang="en-US" sz="1200" dirty="0">
              <a:solidFill>
                <a:prstClr val="white">
                  <a:lumMod val="50000"/>
                </a:prstClr>
              </a:solidFill>
              <a:cs typeface="Calibri" panose="020F0502020204030204" pitchFamily="34" charset="0"/>
            </a:endParaRPr>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a:p>
        </p:txBody>
      </p:sp>
    </p:spTree>
    <p:extLst>
      <p:ext uri="{BB962C8B-B14F-4D97-AF65-F5344CB8AC3E}">
        <p14:creationId xmlns:p14="http://schemas.microsoft.com/office/powerpoint/2010/main" val="1953554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a:t>Click to edit Master title style</a:t>
            </a:r>
          </a:p>
        </p:txBody>
      </p:sp>
      <p:sp>
        <p:nvSpPr>
          <p:cNvPr id="31" name="Text Placeholder 6"/>
          <p:cNvSpPr>
            <a:spLocks noGrp="1"/>
          </p:cNvSpPr>
          <p:nvPr>
            <p:ph type="body" sz="quarter" idx="36"/>
          </p:nvPr>
        </p:nvSpPr>
        <p:spPr bwMode="auto">
          <a:xfrm>
            <a:off x="6400800" y="3588600"/>
            <a:ext cx="31089600" cy="831000"/>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3/31/2019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251936"/>
            <a:ext cx="12801600" cy="9088164"/>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58"/>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6400800" y="6019800"/>
            <a:ext cx="31089600" cy="236296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700"/>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3/31/2019</a:t>
            </a:fld>
            <a:endParaRPr lang="en-US"/>
          </a:p>
        </p:txBody>
      </p:sp>
      <p:sp>
        <p:nvSpPr>
          <p:cNvPr id="5" name="Footer Placeholder 4"/>
          <p:cNvSpPr>
            <a:spLocks noGrp="1"/>
          </p:cNvSpPr>
          <p:nvPr>
            <p:ph type="ftr" sz="quarter" idx="3"/>
          </p:nvPr>
        </p:nvSpPr>
        <p:spPr>
          <a:xfrm>
            <a:off x="11018520" y="32114700"/>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700"/>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076"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196" indent="-457196" algn="l" defTabSz="4389076"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076" rtl="0" eaLnBrk="1" latinLnBrk="0" hangingPunct="1">
        <a:defRPr sz="8640" kern="1200">
          <a:solidFill>
            <a:schemeClr val="tx1"/>
          </a:solidFill>
          <a:latin typeface="+mn-lt"/>
          <a:ea typeface="+mn-ea"/>
          <a:cs typeface="+mn-cs"/>
        </a:defRPr>
      </a:lvl1pPr>
      <a:lvl2pPr marL="2194538" algn="l" defTabSz="4389076" rtl="0" eaLnBrk="1" latinLnBrk="0" hangingPunct="1">
        <a:defRPr sz="8640" kern="1200">
          <a:solidFill>
            <a:schemeClr val="tx1"/>
          </a:solidFill>
          <a:latin typeface="+mn-lt"/>
          <a:ea typeface="+mn-ea"/>
          <a:cs typeface="+mn-cs"/>
        </a:defRPr>
      </a:lvl2pPr>
      <a:lvl3pPr marL="4389076" algn="l" defTabSz="4389076" rtl="0" eaLnBrk="1" latinLnBrk="0" hangingPunct="1">
        <a:defRPr sz="8640" kern="1200">
          <a:solidFill>
            <a:schemeClr val="tx1"/>
          </a:solidFill>
          <a:latin typeface="+mn-lt"/>
          <a:ea typeface="+mn-ea"/>
          <a:cs typeface="+mn-cs"/>
        </a:defRPr>
      </a:lvl3pPr>
      <a:lvl4pPr marL="6583614" algn="l" defTabSz="4389076" rtl="0" eaLnBrk="1" latinLnBrk="0" hangingPunct="1">
        <a:defRPr sz="8640" kern="1200">
          <a:solidFill>
            <a:schemeClr val="tx1"/>
          </a:solidFill>
          <a:latin typeface="+mn-lt"/>
          <a:ea typeface="+mn-ea"/>
          <a:cs typeface="+mn-cs"/>
        </a:defRPr>
      </a:lvl4pPr>
      <a:lvl5pPr marL="8778152" algn="l" defTabSz="4389076" rtl="0" eaLnBrk="1" latinLnBrk="0" hangingPunct="1">
        <a:defRPr sz="8640" kern="1200">
          <a:solidFill>
            <a:schemeClr val="tx1"/>
          </a:solidFill>
          <a:latin typeface="+mn-lt"/>
          <a:ea typeface="+mn-ea"/>
          <a:cs typeface="+mn-cs"/>
        </a:defRPr>
      </a:lvl5pPr>
      <a:lvl6pPr marL="10972690" algn="l" defTabSz="4389076" rtl="0" eaLnBrk="1" latinLnBrk="0" hangingPunct="1">
        <a:defRPr sz="8640" kern="1200">
          <a:solidFill>
            <a:schemeClr val="tx1"/>
          </a:solidFill>
          <a:latin typeface="+mn-lt"/>
          <a:ea typeface="+mn-ea"/>
          <a:cs typeface="+mn-cs"/>
        </a:defRPr>
      </a:lvl6pPr>
      <a:lvl7pPr marL="13167229" algn="l" defTabSz="4389076" rtl="0" eaLnBrk="1" latinLnBrk="0" hangingPunct="1">
        <a:defRPr sz="8640" kern="1200">
          <a:solidFill>
            <a:schemeClr val="tx1"/>
          </a:solidFill>
          <a:latin typeface="+mn-lt"/>
          <a:ea typeface="+mn-ea"/>
          <a:cs typeface="+mn-cs"/>
        </a:defRPr>
      </a:lvl7pPr>
      <a:lvl8pPr marL="15361766" algn="l" defTabSz="4389076" rtl="0" eaLnBrk="1" latinLnBrk="0" hangingPunct="1">
        <a:defRPr sz="8640" kern="1200">
          <a:solidFill>
            <a:schemeClr val="tx1"/>
          </a:solidFill>
          <a:latin typeface="+mn-lt"/>
          <a:ea typeface="+mn-ea"/>
          <a:cs typeface="+mn-cs"/>
        </a:defRPr>
      </a:lvl8pPr>
      <a:lvl9pPr marL="17556305" algn="l" defTabSz="4389076"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gif"/><Relationship Id="rId9" Type="http://schemas.openxmlformats.org/officeDocument/2006/relationships/image" Target="../media/image6.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400800" y="419099"/>
            <a:ext cx="31089600" cy="2763389"/>
          </a:xfrm>
        </p:spPr>
        <p:txBody>
          <a:bodyPr>
            <a:normAutofit/>
          </a:bodyPr>
          <a:lstStyle/>
          <a:p>
            <a:pPr algn="ctr"/>
            <a:r>
              <a:rPr lang="en-US" sz="9600" dirty="0">
                <a:effectLst>
                  <a:outerShdw blurRad="50800" dist="38100" dir="2700000" algn="tl" rotWithShape="0">
                    <a:prstClr val="black">
                      <a:alpha val="40000"/>
                    </a:prstClr>
                  </a:outerShdw>
                </a:effectLst>
                <a:latin typeface="+mn-lt"/>
              </a:rPr>
              <a:t>More Sports, Less Crime? </a:t>
            </a:r>
            <a:br>
              <a:rPr lang="en-US" sz="9600" dirty="0">
                <a:effectLst>
                  <a:outerShdw blurRad="50800" dist="38100" dir="2700000" algn="tl" rotWithShape="0">
                    <a:prstClr val="black">
                      <a:alpha val="40000"/>
                    </a:prstClr>
                  </a:outerShdw>
                </a:effectLst>
                <a:latin typeface="+mn-lt"/>
              </a:rPr>
            </a:br>
            <a:r>
              <a:rPr lang="en-US" sz="9600" dirty="0">
                <a:effectLst>
                  <a:outerShdw blurRad="50800" dist="38100" dir="2700000" algn="tl" rotWithShape="0">
                    <a:prstClr val="black">
                      <a:alpha val="40000"/>
                    </a:prstClr>
                  </a:outerShdw>
                </a:effectLst>
                <a:latin typeface="+mn-lt"/>
              </a:rPr>
              <a:t>New Evidence from Title IX*</a:t>
            </a:r>
            <a:r>
              <a:rPr lang="en-US" sz="9600" dirty="0">
                <a:latin typeface="+mn-lt"/>
              </a:rPr>
              <a:t> </a:t>
            </a:r>
          </a:p>
        </p:txBody>
      </p:sp>
      <p:sp>
        <p:nvSpPr>
          <p:cNvPr id="23" name="Text Placeholder 22"/>
          <p:cNvSpPr>
            <a:spLocks noGrp="1"/>
          </p:cNvSpPr>
          <p:nvPr>
            <p:ph type="body" sz="quarter" idx="36"/>
          </p:nvPr>
        </p:nvSpPr>
        <p:spPr>
          <a:xfrm>
            <a:off x="6400800" y="2979967"/>
            <a:ext cx="31089600" cy="1943022"/>
          </a:xfrm>
          <a:solidFill>
            <a:schemeClr val="accent4"/>
          </a:solidFill>
          <a:ln>
            <a:noFill/>
          </a:ln>
        </p:spPr>
        <p:style>
          <a:lnRef idx="0">
            <a:scrgbClr r="0" g="0" b="0"/>
          </a:lnRef>
          <a:fillRef idx="0">
            <a:scrgbClr r="0" g="0" b="0"/>
          </a:fillRef>
          <a:effectRef idx="0">
            <a:scrgbClr r="0" g="0" b="0"/>
          </a:effectRef>
          <a:fontRef idx="minor">
            <a:schemeClr val="lt1"/>
          </a:fontRef>
        </p:style>
        <p:txBody>
          <a:bodyPr/>
          <a:lstStyle/>
          <a:p>
            <a:pPr algn="ctr"/>
            <a:endParaRPr lang="en-US" sz="3600" dirty="0"/>
          </a:p>
          <a:p>
            <a:pPr algn="ctr"/>
            <a:r>
              <a:rPr lang="en-US" sz="3600" dirty="0"/>
              <a:t>Gokhan Kumpas (UNH)</a:t>
            </a:r>
          </a:p>
          <a:p>
            <a:pPr algn="ctr"/>
            <a:r>
              <a:rPr lang="en-US" sz="3600" dirty="0"/>
              <a:t>Joseph J. Sabia (Director of Center for Health Economics &amp; Policy Studies, SDSU, UNH, Research Fellow, ESSPRI &amp; IZA)</a:t>
            </a:r>
          </a:p>
          <a:p>
            <a:endParaRPr lang="en-US" dirty="0"/>
          </a:p>
        </p:txBody>
      </p:sp>
      <p:sp>
        <p:nvSpPr>
          <p:cNvPr id="5" name="Text Placeholder 4"/>
          <p:cNvSpPr>
            <a:spLocks noGrp="1"/>
          </p:cNvSpPr>
          <p:nvPr>
            <p:ph type="body" sz="quarter" idx="13"/>
          </p:nvPr>
        </p:nvSpPr>
        <p:spPr/>
        <p:style>
          <a:lnRef idx="0">
            <a:schemeClr val="accent5"/>
          </a:lnRef>
          <a:fillRef idx="3">
            <a:schemeClr val="accent5"/>
          </a:fillRef>
          <a:effectRef idx="3">
            <a:schemeClr val="accent5"/>
          </a:effectRef>
          <a:fontRef idx="minor">
            <a:schemeClr val="lt1"/>
          </a:fontRef>
        </p:style>
        <p:txBody>
          <a:bodyPr/>
          <a:lstStyle/>
          <a:p>
            <a:r>
              <a:rPr lang="en-US" sz="7000" dirty="0">
                <a:latin typeface="+mn-lt"/>
              </a:rPr>
              <a:t>TITLE IX </a:t>
            </a:r>
          </a:p>
        </p:txBody>
      </p:sp>
      <p:sp>
        <p:nvSpPr>
          <p:cNvPr id="11" name="Content Placeholder 10"/>
          <p:cNvSpPr>
            <a:spLocks noGrp="1"/>
          </p:cNvSpPr>
          <p:nvPr>
            <p:ph sz="quarter" idx="24"/>
          </p:nvPr>
        </p:nvSpPr>
        <p:spPr>
          <a:xfrm>
            <a:off x="1143000" y="7071359"/>
            <a:ext cx="12801600" cy="10024670"/>
          </a:xfrm>
        </p:spPr>
        <p:txBody>
          <a:bodyPr>
            <a:normAutofit/>
          </a:bodyPr>
          <a:lstStyle/>
          <a:p>
            <a:r>
              <a:rPr lang="en-US" sz="3000" dirty="0"/>
              <a:t>President Richard Nixon signed educational amendments to Title IX (20 U.S. Code § 1681) into law on June 23, 1972.  </a:t>
            </a:r>
          </a:p>
          <a:p>
            <a:r>
              <a:rPr lang="en-US" sz="3000" dirty="0"/>
              <a:t>The amendments state, in part: </a:t>
            </a:r>
          </a:p>
          <a:p>
            <a:pPr marL="640073" lvl="4" indent="0">
              <a:buNone/>
            </a:pPr>
            <a:r>
              <a:rPr lang="en-US" i="1" dirty="0"/>
              <a:t>“No person in the United States shall, on the basis of sex, be excluded from participation in, be denied the benefits of, or be subjected to discrimination under any educational program or activity receiving financial assistance.” </a:t>
            </a:r>
            <a:endParaRPr lang="en-US" dirty="0"/>
          </a:p>
          <a:p>
            <a:pPr marL="0" indent="0" algn="r">
              <a:buNone/>
            </a:pPr>
            <a:r>
              <a:rPr lang="en-US" sz="3000" i="1" dirty="0"/>
              <a:t>(20 U.S. Code § 1681 – Sex)</a:t>
            </a:r>
            <a:endParaRPr lang="en-US" sz="3000" dirty="0"/>
          </a:p>
          <a:p>
            <a:r>
              <a:rPr lang="en-US" sz="3000" dirty="0"/>
              <a:t>Title IX applies to any educational institution that receives federal financial assistance from the U.S. Department of Education, which includes approximately:</a:t>
            </a:r>
          </a:p>
          <a:p>
            <a:pPr lvl="1"/>
            <a:r>
              <a:rPr lang="en-US" dirty="0"/>
              <a:t> 16,500 local school districts, 7,000 postsecondary institutions, charter schools, for-profit schools, and education agencies across all 50 states and the District of Columbia</a:t>
            </a:r>
          </a:p>
          <a:p>
            <a:pPr marL="640073" lvl="1" indent="0" algn="r">
              <a:buNone/>
            </a:pPr>
            <a:r>
              <a:rPr lang="en-US" sz="3000" dirty="0"/>
              <a:t> (Department of Education Office for Civil Rights, 2015)</a:t>
            </a:r>
          </a:p>
          <a:p>
            <a:r>
              <a:rPr lang="en-US" sz="3000" dirty="0"/>
              <a:t>The largest impact of Title IX was on female sports participation (Stevenson, 2007; </a:t>
            </a:r>
            <a:r>
              <a:rPr lang="en-US" sz="3000" dirty="0" err="1"/>
              <a:t>Kaestner</a:t>
            </a:r>
            <a:r>
              <a:rPr lang="en-US" sz="3000" dirty="0"/>
              <a:t> and Xu, 2010).  </a:t>
            </a:r>
          </a:p>
          <a:p>
            <a:r>
              <a:rPr lang="en-US" sz="3000" dirty="0"/>
              <a:t>Between 1971, the final year prior to Title IX’s enactment, and 1978, the last year of Title IX’s five-year compliance window, the share of females participating in high school sports increased by from 1 in 27 to 1 in 4 (more than 600 percent) (</a:t>
            </a:r>
            <a:r>
              <a:rPr lang="en-US" sz="3000" dirty="0" err="1"/>
              <a:t>Kaestner</a:t>
            </a:r>
            <a:r>
              <a:rPr lang="en-US" sz="3000" dirty="0"/>
              <a:t> and Xu, 2010; Stevenson, 2010).  </a:t>
            </a:r>
          </a:p>
        </p:txBody>
      </p:sp>
      <p:sp>
        <p:nvSpPr>
          <p:cNvPr id="8" name="Text Placeholder 7"/>
          <p:cNvSpPr>
            <a:spLocks noGrp="1"/>
          </p:cNvSpPr>
          <p:nvPr>
            <p:ph type="body" sz="quarter" idx="19"/>
          </p:nvPr>
        </p:nvSpPr>
        <p:spPr>
          <a:xfrm>
            <a:off x="1188720" y="26495391"/>
            <a:ext cx="12801600" cy="1219200"/>
          </a:xfrm>
        </p:spPr>
        <p:style>
          <a:lnRef idx="1">
            <a:schemeClr val="accent5"/>
          </a:lnRef>
          <a:fillRef idx="3">
            <a:schemeClr val="accent5"/>
          </a:fillRef>
          <a:effectRef idx="2">
            <a:schemeClr val="accent5"/>
          </a:effectRef>
          <a:fontRef idx="minor">
            <a:schemeClr val="lt1"/>
          </a:fontRef>
        </p:style>
        <p:txBody>
          <a:bodyPr/>
          <a:lstStyle/>
          <a:p>
            <a:r>
              <a:rPr lang="en-US" dirty="0">
                <a:latin typeface="+mn-lt"/>
              </a:rPr>
              <a:t>Contributions</a:t>
            </a:r>
          </a:p>
        </p:txBody>
      </p:sp>
      <p:sp>
        <p:nvSpPr>
          <p:cNvPr id="13" name="Content Placeholder 12"/>
          <p:cNvSpPr>
            <a:spLocks noGrp="1"/>
          </p:cNvSpPr>
          <p:nvPr>
            <p:ph sz="quarter" idx="26"/>
          </p:nvPr>
        </p:nvSpPr>
        <p:spPr>
          <a:xfrm>
            <a:off x="1188720" y="27799599"/>
            <a:ext cx="12801600" cy="4244486"/>
          </a:xfrm>
        </p:spPr>
        <p:txBody>
          <a:bodyPr>
            <a:noAutofit/>
          </a:bodyPr>
          <a:lstStyle/>
          <a:p>
            <a:pPr>
              <a:spcBef>
                <a:spcPts val="0"/>
              </a:spcBef>
            </a:pPr>
            <a:r>
              <a:rPr lang="en-US" sz="3000" dirty="0"/>
              <a:t>To our knowledge, this study provides the first causal estimates of the impact of sports on crime.</a:t>
            </a:r>
          </a:p>
          <a:p>
            <a:pPr>
              <a:spcBef>
                <a:spcPts val="0"/>
              </a:spcBef>
            </a:pPr>
            <a:endParaRPr lang="en-US" sz="900" dirty="0"/>
          </a:p>
          <a:p>
            <a:pPr>
              <a:spcBef>
                <a:spcPts val="0"/>
              </a:spcBef>
            </a:pPr>
            <a:r>
              <a:rPr lang="en-US" sz="3000" dirty="0"/>
              <a:t>We exploit the introduction of Title IX, which required educational institutions to achieve greater gender parity in sports participation, to isolate the impact of female sports participation on female arrests.</a:t>
            </a:r>
          </a:p>
          <a:p>
            <a:pPr>
              <a:spcBef>
                <a:spcPts val="0"/>
              </a:spcBef>
            </a:pPr>
            <a:endParaRPr lang="en-US" sz="900" dirty="0"/>
          </a:p>
          <a:p>
            <a:pPr>
              <a:spcBef>
                <a:spcPts val="0"/>
              </a:spcBef>
            </a:pPr>
            <a:r>
              <a:rPr lang="en-US" sz="3000" dirty="0"/>
              <a:t>We conduct event study analysis and falsification tests to examine the credibility of our empirical strategy.</a:t>
            </a:r>
          </a:p>
        </p:txBody>
      </p:sp>
      <p:sp>
        <p:nvSpPr>
          <p:cNvPr id="9" name="Text Placeholder 8"/>
          <p:cNvSpPr>
            <a:spLocks noGrp="1"/>
          </p:cNvSpPr>
          <p:nvPr>
            <p:ph type="body" sz="quarter" idx="21"/>
          </p:nvPr>
        </p:nvSpPr>
        <p:spPr/>
        <p:style>
          <a:lnRef idx="1">
            <a:schemeClr val="accent5"/>
          </a:lnRef>
          <a:fillRef idx="3">
            <a:schemeClr val="accent5"/>
          </a:fillRef>
          <a:effectRef idx="2">
            <a:schemeClr val="accent5"/>
          </a:effectRef>
          <a:fontRef idx="minor">
            <a:schemeClr val="lt1"/>
          </a:fontRef>
        </p:style>
        <p:txBody>
          <a:bodyPr/>
          <a:lstStyle/>
          <a:p>
            <a:r>
              <a:rPr lang="en-US" dirty="0">
                <a:latin typeface="+mn-lt"/>
              </a:rPr>
              <a:t>DATA</a:t>
            </a:r>
          </a:p>
        </p:txBody>
      </p:sp>
      <p:sp>
        <p:nvSpPr>
          <p:cNvPr id="14" name="Content Placeholder 13"/>
          <p:cNvSpPr>
            <a:spLocks noGrp="1"/>
          </p:cNvSpPr>
          <p:nvPr>
            <p:ph sz="quarter" idx="27"/>
          </p:nvPr>
        </p:nvSpPr>
        <p:spPr>
          <a:xfrm>
            <a:off x="15544800" y="7071359"/>
            <a:ext cx="12801600" cy="8308505"/>
          </a:xfrm>
        </p:spPr>
        <p:txBody>
          <a:bodyPr>
            <a:normAutofit/>
          </a:bodyPr>
          <a:lstStyle/>
          <a:p>
            <a:pPr>
              <a:spcBef>
                <a:spcPts val="0"/>
              </a:spcBef>
            </a:pPr>
            <a:r>
              <a:rPr lang="en-US" sz="3000" dirty="0"/>
              <a:t>Uniform Crime Reports (UCR)</a:t>
            </a:r>
          </a:p>
          <a:p>
            <a:pPr lvl="1">
              <a:spcBef>
                <a:spcPts val="0"/>
              </a:spcBef>
            </a:pPr>
            <a:r>
              <a:rPr lang="en-US" sz="2600" dirty="0"/>
              <a:t>We compile county-by-year arrest rates per 1,000 females ages 25-to-39 from 1980 to 2000. </a:t>
            </a:r>
          </a:p>
          <a:p>
            <a:pPr lvl="1">
              <a:spcBef>
                <a:spcPts val="0"/>
              </a:spcBef>
            </a:pPr>
            <a:endParaRPr lang="en-US" dirty="0"/>
          </a:p>
          <a:p>
            <a:pPr lvl="1">
              <a:spcBef>
                <a:spcPts val="0"/>
              </a:spcBef>
            </a:pPr>
            <a:endParaRPr lang="en-US" dirty="0"/>
          </a:p>
          <a:p>
            <a:pPr lvl="1">
              <a:spcBef>
                <a:spcPts val="0"/>
              </a:spcBef>
            </a:pPr>
            <a:endParaRPr lang="en-US" dirty="0"/>
          </a:p>
          <a:p>
            <a:pPr lvl="1">
              <a:spcBef>
                <a:spcPts val="0"/>
              </a:spcBef>
            </a:pPr>
            <a:endParaRPr lang="en-US" dirty="0"/>
          </a:p>
          <a:p>
            <a:pPr lvl="1">
              <a:spcBef>
                <a:spcPts val="0"/>
              </a:spcBef>
            </a:pPr>
            <a:endParaRPr lang="en-US" dirty="0"/>
          </a:p>
          <a:p>
            <a:pPr lvl="1">
              <a:spcBef>
                <a:spcPts val="0"/>
              </a:spcBef>
            </a:pPr>
            <a:endParaRPr lang="en-US" dirty="0"/>
          </a:p>
          <a:p>
            <a:pPr lvl="1">
              <a:spcBef>
                <a:spcPts val="0"/>
              </a:spcBef>
            </a:pPr>
            <a:endParaRPr lang="en-US" dirty="0"/>
          </a:p>
          <a:p>
            <a:pPr lvl="1">
              <a:spcBef>
                <a:spcPts val="0"/>
              </a:spcBef>
            </a:pPr>
            <a:endParaRPr lang="en-US" dirty="0"/>
          </a:p>
          <a:p>
            <a:pPr lvl="1">
              <a:spcBef>
                <a:spcPts val="0"/>
              </a:spcBef>
            </a:pPr>
            <a:endParaRPr lang="en-US" dirty="0"/>
          </a:p>
          <a:p>
            <a:pPr lvl="1">
              <a:spcBef>
                <a:spcPts val="0"/>
              </a:spcBef>
            </a:pPr>
            <a:endParaRPr lang="en-US" dirty="0"/>
          </a:p>
          <a:p>
            <a:pPr lvl="1">
              <a:spcBef>
                <a:spcPts val="0"/>
              </a:spcBef>
            </a:pPr>
            <a:endParaRPr lang="en-US" dirty="0"/>
          </a:p>
          <a:p>
            <a:pPr lvl="1">
              <a:spcBef>
                <a:spcPts val="0"/>
              </a:spcBef>
            </a:pPr>
            <a:endParaRPr lang="en-US" dirty="0"/>
          </a:p>
          <a:p>
            <a:pPr lvl="1">
              <a:spcBef>
                <a:spcPts val="0"/>
              </a:spcBef>
            </a:pPr>
            <a:endParaRPr lang="en-US" dirty="0"/>
          </a:p>
          <a:p>
            <a:pPr lvl="1">
              <a:spcBef>
                <a:spcPts val="0"/>
              </a:spcBef>
            </a:pPr>
            <a:endParaRPr lang="en-US" dirty="0"/>
          </a:p>
          <a:p>
            <a:pPr lvl="1">
              <a:spcBef>
                <a:spcPts val="0"/>
              </a:spcBef>
            </a:pPr>
            <a:endParaRPr lang="en-US" dirty="0"/>
          </a:p>
        </p:txBody>
      </p:sp>
      <p:sp>
        <p:nvSpPr>
          <p:cNvPr id="18" name="Text Placeholder 17"/>
          <p:cNvSpPr>
            <a:spLocks noGrp="1"/>
          </p:cNvSpPr>
          <p:nvPr>
            <p:ph type="body" sz="quarter" idx="31"/>
          </p:nvPr>
        </p:nvSpPr>
        <p:spPr/>
        <p:style>
          <a:lnRef idx="1">
            <a:schemeClr val="accent5"/>
          </a:lnRef>
          <a:fillRef idx="3">
            <a:schemeClr val="accent5"/>
          </a:fillRef>
          <a:effectRef idx="2">
            <a:schemeClr val="accent5"/>
          </a:effectRef>
          <a:fontRef idx="minor">
            <a:schemeClr val="lt1"/>
          </a:fontRef>
        </p:style>
        <p:txBody>
          <a:bodyPr/>
          <a:lstStyle/>
          <a:p>
            <a:r>
              <a:rPr lang="en-US" dirty="0">
                <a:latin typeface="+mn-lt"/>
              </a:rPr>
              <a:t>Main Results</a:t>
            </a:r>
          </a:p>
        </p:txBody>
      </p:sp>
      <p:sp>
        <p:nvSpPr>
          <p:cNvPr id="21" name="Text Placeholder 20"/>
          <p:cNvSpPr>
            <a:spLocks noGrp="1"/>
          </p:cNvSpPr>
          <p:nvPr>
            <p:ph type="body" sz="quarter" idx="34"/>
          </p:nvPr>
        </p:nvSpPr>
        <p:spPr>
          <a:xfrm>
            <a:off x="29900880" y="23684788"/>
            <a:ext cx="12801600" cy="1219200"/>
          </a:xfrm>
        </p:spPr>
        <p:style>
          <a:lnRef idx="1">
            <a:schemeClr val="accent5"/>
          </a:lnRef>
          <a:fillRef idx="3">
            <a:schemeClr val="accent5"/>
          </a:fillRef>
          <a:effectRef idx="2">
            <a:schemeClr val="accent5"/>
          </a:effectRef>
          <a:fontRef idx="minor">
            <a:schemeClr val="lt1"/>
          </a:fontRef>
        </p:style>
        <p:txBody>
          <a:bodyPr/>
          <a:lstStyle/>
          <a:p>
            <a:r>
              <a:rPr lang="en-US" dirty="0">
                <a:latin typeface="+mn-lt"/>
              </a:rPr>
              <a:t>conclusions</a:t>
            </a:r>
          </a:p>
        </p:txBody>
      </p:sp>
      <p:sp>
        <p:nvSpPr>
          <p:cNvPr id="22" name="Content Placeholder 21"/>
          <p:cNvSpPr>
            <a:spLocks noGrp="1"/>
          </p:cNvSpPr>
          <p:nvPr>
            <p:ph sz="quarter" idx="35"/>
          </p:nvPr>
        </p:nvSpPr>
        <p:spPr>
          <a:xfrm>
            <a:off x="29735162" y="25127888"/>
            <a:ext cx="12801600" cy="7371413"/>
          </a:xfrm>
        </p:spPr>
        <p:txBody>
          <a:bodyPr>
            <a:noAutofit/>
          </a:bodyPr>
          <a:lstStyle/>
          <a:p>
            <a:pPr>
              <a:spcBef>
                <a:spcPts val="0"/>
              </a:spcBef>
            </a:pPr>
            <a:r>
              <a:rPr lang="en-US" sz="3000" dirty="0"/>
              <a:t>This study exploits the introduction of Title IX as a natural experiment to estimate the causal impact of female sports participation on female arrests </a:t>
            </a:r>
          </a:p>
          <a:p>
            <a:pPr marL="0" indent="0">
              <a:spcBef>
                <a:spcPts val="0"/>
              </a:spcBef>
              <a:buNone/>
            </a:pPr>
            <a:endParaRPr lang="en-US" sz="900" dirty="0"/>
          </a:p>
          <a:p>
            <a:pPr>
              <a:spcBef>
                <a:spcPts val="0"/>
              </a:spcBef>
            </a:pPr>
            <a:r>
              <a:rPr lang="en-US" sz="3000" dirty="0"/>
              <a:t>Using county-level crime data between 1980 and 2000 from the Uniform Crime Reports (UCR), reduced form estimates show that a 10 percentage-point higher pre-Title IX state male sports participation rate was associated with a 1.6 percent decline in female arrests among affected cohorts</a:t>
            </a:r>
          </a:p>
          <a:p>
            <a:pPr>
              <a:spcBef>
                <a:spcPts val="0"/>
              </a:spcBef>
            </a:pPr>
            <a:endParaRPr lang="en-US" sz="900" dirty="0"/>
          </a:p>
          <a:p>
            <a:pPr>
              <a:spcBef>
                <a:spcPts val="0"/>
              </a:spcBef>
            </a:pPr>
            <a:r>
              <a:rPr lang="en-US" sz="3000" dirty="0"/>
              <a:t>Findings are robust to controls for state-level economic conditions, male crime rates, county by year, birth cohort by year, and age by year fixed effects. Event study analyses, suggesting that our estimates are causal in nature. 2SLS estimates confirm our pattern of results</a:t>
            </a:r>
          </a:p>
          <a:p>
            <a:pPr>
              <a:spcBef>
                <a:spcPts val="0"/>
              </a:spcBef>
            </a:pPr>
            <a:endParaRPr lang="en-US" sz="900" dirty="0"/>
          </a:p>
          <a:p>
            <a:pPr>
              <a:spcBef>
                <a:spcPts val="0"/>
              </a:spcBef>
            </a:pPr>
            <a:r>
              <a:rPr lang="en-US" sz="3000" dirty="0"/>
              <a:t>25-percentage point increase in female sports participation induced by Title IX generated approximately $2.4 billion per year in cost savings in property crime reductions and approximately $7.6 billion per year in cost savings in violent crime reductions</a:t>
            </a:r>
          </a:p>
        </p:txBody>
      </p:sp>
      <p:sp>
        <p:nvSpPr>
          <p:cNvPr id="44" name="TextBox 43">
            <a:extLst>
              <a:ext uri="{FF2B5EF4-FFF2-40B4-BE49-F238E27FC236}">
                <a16:creationId xmlns:a16="http://schemas.microsoft.com/office/drawing/2014/main" id="{4D11931B-C3DE-4CE7-A37A-12FC933909B6}"/>
              </a:ext>
            </a:extLst>
          </p:cNvPr>
          <p:cNvSpPr txBox="1"/>
          <p:nvPr/>
        </p:nvSpPr>
        <p:spPr>
          <a:xfrm>
            <a:off x="2461490" y="25789197"/>
            <a:ext cx="9859818" cy="553998"/>
          </a:xfrm>
          <a:prstGeom prst="rect">
            <a:avLst/>
          </a:prstGeom>
          <a:noFill/>
        </p:spPr>
        <p:txBody>
          <a:bodyPr wrap="square" rtlCol="0">
            <a:spAutoFit/>
          </a:bodyPr>
          <a:lstStyle/>
          <a:p>
            <a:pPr algn="ctr"/>
            <a:r>
              <a:rPr lang="en-US" sz="3000" b="1" dirty="0"/>
              <a:t>Figure 1. Sports Participation Rate by Gender 1970-2016</a:t>
            </a:r>
            <a:r>
              <a:rPr lang="en-US" sz="3000" b="1" dirty="0">
                <a:solidFill>
                  <a:schemeClr val="tx2">
                    <a:lumMod val="75000"/>
                  </a:schemeClr>
                </a:solidFill>
              </a:rPr>
              <a:t> </a:t>
            </a:r>
          </a:p>
        </p:txBody>
      </p:sp>
      <p:sp>
        <p:nvSpPr>
          <p:cNvPr id="49" name="Text Placeholder 15">
            <a:extLst>
              <a:ext uri="{FF2B5EF4-FFF2-40B4-BE49-F238E27FC236}">
                <a16:creationId xmlns:a16="http://schemas.microsoft.com/office/drawing/2014/main" id="{B2168CB6-2643-493D-958C-8A9D05682432}"/>
              </a:ext>
            </a:extLst>
          </p:cNvPr>
          <p:cNvSpPr txBox="1">
            <a:spLocks/>
          </p:cNvSpPr>
          <p:nvPr/>
        </p:nvSpPr>
        <p:spPr>
          <a:xfrm>
            <a:off x="15544800" y="15240000"/>
            <a:ext cx="12801600" cy="1219200"/>
          </a:xfrm>
          <a:prstGeom prst="round1Rect">
            <a:avLst/>
          </a:prstGeom>
        </p:spPr>
        <p:style>
          <a:lnRef idx="1">
            <a:schemeClr val="accent5"/>
          </a:lnRef>
          <a:fillRef idx="3">
            <a:schemeClr val="accent5"/>
          </a:fillRef>
          <a:effectRef idx="2">
            <a:schemeClr val="accent5"/>
          </a:effectRef>
          <a:fontRef idx="minor">
            <a:schemeClr val="lt1"/>
          </a:fontRef>
        </p:style>
        <p:txBody>
          <a:bodyPr vert="horz" lIns="365760" tIns="45720" rIns="91440" bIns="45720" rtlCol="0" anchor="ctr">
            <a:noAutofit/>
          </a:bodyPr>
          <a:lstStyle>
            <a:lvl1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dirty="0">
                <a:latin typeface="+mn-lt"/>
              </a:rPr>
              <a:t>Empirical Strategy</a:t>
            </a:r>
          </a:p>
        </p:txBody>
      </p:sp>
      <mc:AlternateContent xmlns:mc="http://schemas.openxmlformats.org/markup-compatibility/2006" xmlns:a14="http://schemas.microsoft.com/office/drawing/2010/main">
        <mc:Choice Requires="a14">
          <p:sp>
            <p:nvSpPr>
              <p:cNvPr id="50" name="Content Placeholder 16">
                <a:extLst>
                  <a:ext uri="{FF2B5EF4-FFF2-40B4-BE49-F238E27FC236}">
                    <a16:creationId xmlns:a16="http://schemas.microsoft.com/office/drawing/2014/main" id="{17F9B57A-5386-4842-A6CC-0E7182325845}"/>
                  </a:ext>
                </a:extLst>
              </p:cNvPr>
              <p:cNvSpPr txBox="1">
                <a:spLocks/>
              </p:cNvSpPr>
              <p:nvPr/>
            </p:nvSpPr>
            <p:spPr>
              <a:xfrm>
                <a:off x="15498763" y="16668961"/>
                <a:ext cx="12801600" cy="15319799"/>
              </a:xfrm>
              <a:prstGeom prst="rect">
                <a:avLst/>
              </a:prstGeom>
            </p:spPr>
            <p:txBody>
              <a:bodyPr vert="horz" lIns="365760" tIns="182880" rIns="91440" bIns="45720" rtlCol="0">
                <a:normAutofit/>
              </a:bodyPr>
              <a:lstStyle>
                <a:lvl1pPr marL="457196" indent="-457196" algn="l" defTabSz="4389076"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pPr>
                  <a:spcBef>
                    <a:spcPts val="0"/>
                  </a:spcBef>
                </a:pPr>
                <a:r>
                  <a:rPr lang="en-US" sz="3000" dirty="0"/>
                  <a:t>First, we estimate the following reduced form model of the effect of Title IX on female arrest rates for those ages 25-to-39:</a:t>
                </a:r>
              </a:p>
              <a:p>
                <a:pPr>
                  <a:spcBef>
                    <a:spcPts val="0"/>
                  </a:spcBef>
                </a:pPr>
                <a:endParaRPr lang="en-US" sz="1600" dirty="0"/>
              </a:p>
              <a:p>
                <a:pPr marL="0" indent="0" algn="ctr">
                  <a:spcBef>
                    <a:spcPts val="0"/>
                  </a:spcBef>
                  <a:buNone/>
                </a:pPr>
                <a14:m>
                  <m:oMathPara xmlns:m="http://schemas.openxmlformats.org/officeDocument/2006/math">
                    <m:oMathParaPr>
                      <m:jc m:val="center"/>
                    </m:oMathParaPr>
                    <m:oMath xmlns:m="http://schemas.openxmlformats.org/officeDocument/2006/math">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𝐹𝐴𝑟𝑟𝑒𝑠𝑡𝑠</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𝑖𝑐𝑠𝑡</m:t>
                          </m:r>
                          <m:r>
                            <a:rPr lang="en-US" b="0" i="1" smtClean="0">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 </m:t>
                          </m:r>
                        </m:sub>
                      </m:s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𝛽</m:t>
                          </m:r>
                        </m:e>
                        <m: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0</m:t>
                          </m:r>
                        </m:sub>
                      </m:s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solidFill>
                                <a:srgbClr val="000000"/>
                              </a:solidFill>
                              <a:latin typeface="Cambria Math" panose="02040503050406030204" pitchFamily="18" charset="0"/>
                            </a:rPr>
                          </m:ctrlPr>
                        </m:sSubPr>
                        <m:e>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 </m:t>
                          </m:r>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𝛽</m:t>
                          </m:r>
                        </m:e>
                        <m: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1</m:t>
                          </m:r>
                        </m:sub>
                      </m:sSub>
                      <m:d>
                        <m:dPr>
                          <m:ctrlPr>
                            <a:rPr lang="en-US" i="1">
                              <a:solidFill>
                                <a:srgbClr val="000000"/>
                              </a:solidFill>
                              <a:latin typeface="Cambria Math" panose="02040503050406030204" pitchFamily="18" charset="0"/>
                            </a:rPr>
                          </m:ctrlPr>
                        </m:dPr>
                        <m:e>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𝑃𝑜𝑠𝑡</m:t>
                              </m:r>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 </m:t>
                              </m:r>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𝑇𝑖𝑡𝑙𝑒𝐼𝑋</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𝑖</m:t>
                              </m:r>
                            </m:sub>
                          </m:sSub>
                          <m:r>
                            <a:rPr lang="en-US">
                              <a:solidFill>
                                <a:srgbClr val="000000"/>
                              </a:solidFill>
                              <a:latin typeface="Cambria Math" panose="02040503050406030204" pitchFamily="18" charset="0"/>
                              <a:ea typeface="Helvetica" panose="020B0604020202020204" pitchFamily="34" charset="0"/>
                              <a:cs typeface="Helvetica" panose="020B0604020202020204" pitchFamily="34" charset="0"/>
                            </a:rPr>
                            <m:t>×</m:t>
                          </m:r>
                          <m:sSubSup>
                            <m:sSubSupPr>
                              <m:ctrlPr>
                                <a:rPr lang="en-US" i="1">
                                  <a:solidFill>
                                    <a:srgbClr val="000000"/>
                                  </a:solidFill>
                                  <a:latin typeface="Cambria Math" panose="02040503050406030204" pitchFamily="18" charset="0"/>
                                </a:rPr>
                              </m:ctrlPr>
                            </m:sSubSup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𝑀𝑆𝑝𝑜𝑟𝑡</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𝑠</m:t>
                              </m:r>
                            </m:sub>
                            <m:sup>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1971</m:t>
                              </m:r>
                            </m:sup>
                          </m:sSubSup>
                        </m:e>
                      </m:d>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𝛽</m:t>
                          </m:r>
                        </m:e>
                        <m: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2</m:t>
                          </m:r>
                        </m:sub>
                      </m:sSub>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𝑀𝐴𝑟𝑟𝑒𝑠𝑡𝑠</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𝑖𝑐𝑠𝑡</m:t>
                          </m:r>
                        </m:sub>
                      </m:s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oMath>
                  </m:oMathPara>
                </a14:m>
                <a:endParaRPr lang="en-US" dirty="0">
                  <a:solidFill>
                    <a:srgbClr val="000000"/>
                  </a:solidFill>
                  <a:latin typeface="Cambria Math" panose="02040503050406030204" pitchFamily="18" charset="0"/>
                  <a:ea typeface="Times New Roman" panose="02020603050405020304" pitchFamily="18" charset="0"/>
                  <a:cs typeface="Times New Roman" panose="02020603050405020304" pitchFamily="18" charset="0"/>
                </a:endParaRPr>
              </a:p>
              <a:p>
                <a:pPr marL="0" indent="0" algn="ctr">
                  <a:spcBef>
                    <a:spcPts val="0"/>
                  </a:spcBef>
                  <a:buNone/>
                </a:pPr>
                <a14:m>
                  <m:oMathPara xmlns:m="http://schemas.openxmlformats.org/officeDocument/2006/math">
                    <m:oMathParaPr>
                      <m:jc m:val="center"/>
                    </m:oMathParaPr>
                    <m:oMath xmlns:m="http://schemas.openxmlformats.org/officeDocument/2006/math">
                      <m:sSup>
                        <m:sSupPr>
                          <m:ctrlPr>
                            <a:rPr lang="en-US" i="1">
                              <a:solidFill>
                                <a:srgbClr val="000000"/>
                              </a:solidFill>
                              <a:latin typeface="Cambria Math" panose="02040503050406030204" pitchFamily="18" charset="0"/>
                            </a:rPr>
                          </m:ctrlPr>
                        </m:sSup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𝛿</m:t>
                          </m:r>
                        </m:e>
                        <m:sup>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up>
                      </m:sSup>
                      <m:sSub>
                        <m:sSubPr>
                          <m:ctrlPr>
                            <a:rPr lang="en-US" i="1">
                              <a:solidFill>
                                <a:srgbClr val="000000"/>
                              </a:solidFill>
                              <a:latin typeface="Cambria Math" panose="02040503050406030204" pitchFamily="18" charset="0"/>
                            </a:rPr>
                          </m:ctrlPr>
                        </m:sSubPr>
                        <m:e>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𝑿</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𝑖𝑐𝑠𝑡</m:t>
                          </m:r>
                        </m:sub>
                      </m:s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𝜅</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𝑐</m:t>
                          </m:r>
                        </m:sub>
                      </m:s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𝜓</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𝑡</m:t>
                          </m:r>
                        </m:sub>
                      </m:s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𝛾</m:t>
                          </m:r>
                        </m:e>
                        <m:sub>
                          <m:r>
                            <a:rPr lang="en-US" i="1">
                              <a:latin typeface="Cambria Math" panose="02040503050406030204" pitchFamily="18" charset="0"/>
                              <a:ea typeface="Times New Roman" panose="02020603050405020304" pitchFamily="18" charset="0"/>
                              <a:cs typeface="Times New Roman" panose="02020603050405020304" pitchFamily="18" charset="0"/>
                            </a:rPr>
                            <m:t>𝑖</m:t>
                          </m:r>
                        </m:sub>
                      </m:sSub>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𝜏</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𝑖</m:t>
                          </m:r>
                        </m:sub>
                      </m:s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𝜅</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𝑐</m:t>
                          </m:r>
                        </m:sub>
                      </m:sSub>
                      <m:r>
                        <a:rPr lang="en-US">
                          <a:solidFill>
                            <a:srgbClr val="000000"/>
                          </a:solidFill>
                          <a:latin typeface="Cambria Math" panose="02040503050406030204" pitchFamily="18" charset="0"/>
                          <a:ea typeface="Helvetica" panose="020B0604020202020204" pitchFamily="34" charset="0"/>
                          <a:cs typeface="Helvetica" panose="020B0604020202020204" pitchFamily="34"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𝜓</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𝑡</m:t>
                          </m:r>
                        </m:sub>
                      </m:s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𝜏</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𝑖</m:t>
                          </m:r>
                        </m:sub>
                      </m:sSub>
                      <m:r>
                        <a:rPr lang="en-US">
                          <a:solidFill>
                            <a:srgbClr val="000000"/>
                          </a:solidFill>
                          <a:latin typeface="Cambria Math" panose="02040503050406030204" pitchFamily="18" charset="0"/>
                          <a:ea typeface="Helvetica" panose="020B0604020202020204" pitchFamily="34" charset="0"/>
                          <a:cs typeface="Helvetica" panose="020B0604020202020204" pitchFamily="34"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𝜓</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𝑡</m:t>
                          </m:r>
                        </m:sub>
                      </m:s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𝛾</m:t>
                          </m:r>
                        </m:e>
                        <m:sub>
                          <m:r>
                            <a:rPr lang="en-US" i="1">
                              <a:latin typeface="Cambria Math" panose="02040503050406030204" pitchFamily="18" charset="0"/>
                              <a:ea typeface="Times New Roman" panose="02020603050405020304" pitchFamily="18" charset="0"/>
                              <a:cs typeface="Times New Roman" panose="02020603050405020304" pitchFamily="18" charset="0"/>
                            </a:rPr>
                            <m:t>𝑖</m:t>
                          </m:r>
                        </m:sub>
                      </m:sSub>
                      <m:r>
                        <a:rPr lang="en-US">
                          <a:solidFill>
                            <a:srgbClr val="000000"/>
                          </a:solidFill>
                          <a:latin typeface="Cambria Math" panose="02040503050406030204" pitchFamily="18" charset="0"/>
                          <a:ea typeface="Helvetica" panose="020B0604020202020204" pitchFamily="34" charset="0"/>
                          <a:cs typeface="Helvetica" panose="020B0604020202020204" pitchFamily="34"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𝜓</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𝑡</m:t>
                          </m:r>
                        </m:sub>
                      </m:sSub>
                      <m:r>
                        <a:rPr lang="en-US" b="0" i="0" smtClean="0">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𝜅</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𝑐</m:t>
                          </m:r>
                        </m:sub>
                      </m:s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𝛾</m:t>
                          </m:r>
                        </m:e>
                        <m:sub>
                          <m:r>
                            <a:rPr lang="en-US" i="1">
                              <a:latin typeface="Cambria Math" panose="02040503050406030204" pitchFamily="18" charset="0"/>
                              <a:ea typeface="Times New Roman" panose="02020603050405020304" pitchFamily="18" charset="0"/>
                              <a:cs typeface="Times New Roman" panose="02020603050405020304" pitchFamily="18" charset="0"/>
                            </a:rPr>
                            <m:t>𝑖</m:t>
                          </m:r>
                        </m:sub>
                      </m:s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𝜀</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𝑖𝑐𝑠𝑡</m:t>
                          </m:r>
                        </m:sub>
                      </m:sSub>
                    </m:oMath>
                  </m:oMathPara>
                </a14:m>
                <a:endParaRPr lang="en-US" dirty="0">
                  <a:solidFill>
                    <a:schemeClr val="tx2">
                      <a:lumMod val="75000"/>
                    </a:schemeClr>
                  </a:solidFill>
                </a:endParaRPr>
              </a:p>
              <a:p>
                <a:pPr>
                  <a:spcBef>
                    <a:spcPts val="0"/>
                  </a:spcBef>
                </a:pPr>
                <a:endParaRPr lang="en-US" dirty="0"/>
              </a:p>
              <a:p>
                <a:pPr>
                  <a:spcBef>
                    <a:spcPts val="0"/>
                  </a:spcBef>
                </a:pPr>
                <a14:m>
                  <m:oMath xmlns:m="http://schemas.openxmlformats.org/officeDocument/2006/math">
                    <m:sSub>
                      <m:sSubPr>
                        <m:ctrlPr>
                          <a:rPr lang="en-US" b="1" i="1">
                            <a:solidFill>
                              <a:srgbClr val="000000"/>
                            </a:solidFill>
                            <a:latin typeface="Cambria Math" panose="02040503050406030204" pitchFamily="18" charset="0"/>
                          </a:rPr>
                        </m:ctrlPr>
                      </m:sSubPr>
                      <m:e>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𝑭𝑨𝒓𝒓𝒆𝒔𝒕𝒔</m:t>
                        </m:r>
                      </m:e>
                      <m:sub>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𝒊𝒄𝒔𝒕</m:t>
                        </m:r>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 </m:t>
                        </m:r>
                      </m:sub>
                    </m:sSub>
                  </m:oMath>
                </a14:m>
                <a:r>
                  <a:rPr lang="en-US" dirty="0"/>
                  <a:t> is the number of female arrests per thousand population of 25-to-39-year-olds in birth cohort i in county c in state s at year t</a:t>
                </a:r>
              </a:p>
              <a:p>
                <a:pPr>
                  <a:spcBef>
                    <a:spcPts val="0"/>
                  </a:spcBef>
                </a:pPr>
                <a:endParaRPr lang="en-US" sz="900" dirty="0"/>
              </a:p>
              <a:p>
                <a:pPr>
                  <a:spcBef>
                    <a:spcPts val="0"/>
                  </a:spcBef>
                </a:pPr>
                <a14:m>
                  <m:oMath xmlns:m="http://schemas.openxmlformats.org/officeDocument/2006/math">
                    <m:d>
                      <m:dPr>
                        <m:ctrlPr>
                          <a:rPr lang="en-US" b="1" i="1">
                            <a:solidFill>
                              <a:srgbClr val="000000"/>
                            </a:solidFill>
                            <a:latin typeface="Cambria Math" panose="02040503050406030204" pitchFamily="18" charset="0"/>
                          </a:rPr>
                        </m:ctrlPr>
                      </m:dPr>
                      <m:e>
                        <m:sSub>
                          <m:sSubPr>
                            <m:ctrlPr>
                              <a:rPr lang="en-US" b="1" i="1">
                                <a:solidFill>
                                  <a:srgbClr val="000000"/>
                                </a:solidFill>
                                <a:latin typeface="Cambria Math" panose="02040503050406030204" pitchFamily="18" charset="0"/>
                              </a:rPr>
                            </m:ctrlPr>
                          </m:sSubPr>
                          <m:e>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𝑷𝒐𝒔𝒕</m:t>
                            </m:r>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 </m:t>
                            </m:r>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𝑻𝒊𝒕𝒍𝒆𝑰𝑿</m:t>
                            </m:r>
                          </m:e>
                          <m:sub>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𝒊</m:t>
                            </m:r>
                          </m:sub>
                        </m:sSub>
                        <m:r>
                          <a:rPr lang="en-US" b="1" i="1">
                            <a:solidFill>
                              <a:srgbClr val="000000"/>
                            </a:solidFill>
                            <a:latin typeface="Cambria Math" panose="02040503050406030204" pitchFamily="18" charset="0"/>
                            <a:ea typeface="Helvetica" panose="020B0604020202020204" pitchFamily="34" charset="0"/>
                            <a:cs typeface="Helvetica" panose="020B0604020202020204" pitchFamily="34" charset="0"/>
                          </a:rPr>
                          <m:t>×</m:t>
                        </m:r>
                        <m:sSubSup>
                          <m:sSubSupPr>
                            <m:ctrlPr>
                              <a:rPr lang="en-US" b="1" i="1">
                                <a:solidFill>
                                  <a:srgbClr val="000000"/>
                                </a:solidFill>
                                <a:latin typeface="Cambria Math" panose="02040503050406030204" pitchFamily="18" charset="0"/>
                              </a:rPr>
                            </m:ctrlPr>
                          </m:sSubSupPr>
                          <m:e>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𝑴𝑺𝒑𝒐𝒓𝒕</m:t>
                            </m:r>
                          </m:e>
                          <m:sub>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𝒔</m:t>
                            </m:r>
                          </m:sub>
                          <m:sup>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𝟏𝟗𝟕𝟏</m:t>
                            </m:r>
                          </m:sup>
                        </m:sSubSup>
                      </m:e>
                    </m:d>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 </m:t>
                    </m:r>
                  </m:oMath>
                </a14:m>
                <a:r>
                  <a:rPr lang="en-US" dirty="0"/>
                  <a:t>is comprised of a variable indicating whether the female arrestee was born after 1957 interacted with the state male high school sports participation rate in 1971</a:t>
                </a:r>
              </a:p>
              <a:p>
                <a:pPr>
                  <a:spcBef>
                    <a:spcPts val="0"/>
                  </a:spcBef>
                </a:pPr>
                <a:endParaRPr lang="en-US" sz="900" dirty="0"/>
              </a:p>
              <a:p>
                <a:pPr>
                  <a:spcBef>
                    <a:spcPts val="0"/>
                  </a:spcBef>
                </a:pPr>
                <a14:m>
                  <m:oMath xmlns:m="http://schemas.openxmlformats.org/officeDocument/2006/math">
                    <m:sSub>
                      <m:sSubPr>
                        <m:ctrlPr>
                          <a:rPr lang="en-US" b="1" i="1">
                            <a:solidFill>
                              <a:srgbClr val="000000"/>
                            </a:solidFill>
                            <a:latin typeface="Cambria Math" panose="02040503050406030204" pitchFamily="18" charset="0"/>
                          </a:rPr>
                        </m:ctrlPr>
                      </m:sSubPr>
                      <m:e>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𝑴𝑨𝒓𝒓𝒆𝒔𝒕𝒔</m:t>
                        </m:r>
                      </m:e>
                      <m:sub>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𝒊𝒄𝒔𝒕</m:t>
                        </m:r>
                      </m:sub>
                    </m:sSub>
                  </m:oMath>
                </a14:m>
                <a:r>
                  <a:rPr lang="en-US" dirty="0"/>
                  <a:t> is the number of male arrests per thousand population of 25-to-39-year-olds in birth cohort i in county c in state s at year t</a:t>
                </a:r>
              </a:p>
              <a:p>
                <a:pPr>
                  <a:spcBef>
                    <a:spcPts val="0"/>
                  </a:spcBef>
                </a:pPr>
                <a:endParaRPr lang="en-US" sz="900" dirty="0"/>
              </a:p>
              <a:p>
                <a:pPr>
                  <a:spcBef>
                    <a:spcPts val="0"/>
                  </a:spcBef>
                </a:pPr>
                <a14:m>
                  <m:oMath xmlns:m="http://schemas.openxmlformats.org/officeDocument/2006/math">
                    <m:sSub>
                      <m:sSubPr>
                        <m:ctrlPr>
                          <a:rPr lang="en-US" i="1">
                            <a:solidFill>
                              <a:srgbClr val="000000"/>
                            </a:solidFill>
                            <a:latin typeface="Cambria Math" panose="02040503050406030204" pitchFamily="18" charset="0"/>
                          </a:rPr>
                        </m:ctrlPr>
                      </m:sSubPr>
                      <m:e>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𝑿</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𝑖𝑐𝑠𝑡</m:t>
                        </m:r>
                      </m:sub>
                    </m:sSub>
                  </m:oMath>
                </a14:m>
                <a:r>
                  <a:rPr lang="en-US" i="1" dirty="0"/>
                  <a:t> </a:t>
                </a:r>
                <a:r>
                  <a:rPr lang="en-US" dirty="0"/>
                  <a:t>is a vector of state and county-level controls, including state-level unemployment, personal income, inflation, and interest rates at the age of 18 and at the age of arrest, as well as county-level demographic characteristics</a:t>
                </a:r>
              </a:p>
              <a:p>
                <a:pPr>
                  <a:spcBef>
                    <a:spcPts val="0"/>
                  </a:spcBef>
                </a:pPr>
                <a:endParaRPr lang="en-US" sz="900" dirty="0"/>
              </a:p>
              <a:p>
                <a:pPr>
                  <a:spcBef>
                    <a:spcPts val="0"/>
                  </a:spcBef>
                </a:pPr>
                <a:r>
                  <a:rPr lang="en-US" b="1" dirty="0"/>
                  <a:t>𝜅</a:t>
                </a:r>
                <a:r>
                  <a:rPr lang="en-US" b="1" baseline="-25000" dirty="0"/>
                  <a:t>𝑐</a:t>
                </a:r>
                <a:r>
                  <a:rPr lang="en-US" dirty="0"/>
                  <a:t>, </a:t>
                </a:r>
                <a:r>
                  <a:rPr lang="en-US" b="1" dirty="0"/>
                  <a:t>𝜓</a:t>
                </a:r>
                <a:r>
                  <a:rPr lang="en-US" b="1" baseline="-25000" dirty="0"/>
                  <a:t>𝑡</a:t>
                </a:r>
                <a:r>
                  <a:rPr lang="en-US" dirty="0"/>
                  <a:t>,</a:t>
                </a:r>
                <a:r>
                  <a:rPr lang="en-US" b="1" dirty="0"/>
                  <a:t> </a:t>
                </a:r>
                <a:r>
                  <a:rPr lang="en-US" b="1" dirty="0" err="1"/>
                  <a:t>γ</a:t>
                </a:r>
                <a:r>
                  <a:rPr lang="en-US" b="1" i="1" baseline="-25000" dirty="0" err="1"/>
                  <a:t>i</a:t>
                </a:r>
                <a:r>
                  <a:rPr lang="en-US" dirty="0"/>
                  <a:t>, and </a:t>
                </a:r>
                <a:r>
                  <a:rPr lang="en-US" b="1" dirty="0"/>
                  <a:t>𝜏</a:t>
                </a:r>
                <a:r>
                  <a:rPr lang="en-US" b="1" baseline="-25000" dirty="0"/>
                  <a:t>𝑖</a:t>
                </a:r>
                <a:r>
                  <a:rPr lang="en-US" dirty="0"/>
                  <a:t>, denote county, year, age, and birth cohort fixed effects</a:t>
                </a:r>
              </a:p>
              <a:p>
                <a:pPr>
                  <a:spcBef>
                    <a:spcPts val="0"/>
                  </a:spcBef>
                </a:pPr>
                <a:endParaRPr lang="en-US" sz="1000" dirty="0"/>
              </a:p>
              <a:p>
                <a:pPr>
                  <a:spcBef>
                    <a:spcPts val="0"/>
                  </a:spcBef>
                </a:pPr>
                <a14:m>
                  <m:oMath xmlns:m="http://schemas.openxmlformats.org/officeDocument/2006/math">
                    <m:sSub>
                      <m:sSubPr>
                        <m:ctrlPr>
                          <a:rPr lang="en-US" b="1" i="1">
                            <a:solidFill>
                              <a:srgbClr val="000000"/>
                            </a:solidFill>
                            <a:latin typeface="Cambria Math" panose="02040503050406030204" pitchFamily="18" charset="0"/>
                          </a:rPr>
                        </m:ctrlPr>
                      </m:sSubPr>
                      <m:e>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𝜿</m:t>
                        </m:r>
                      </m:e>
                      <m:sub>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𝒄</m:t>
                        </m:r>
                      </m:sub>
                    </m:sSub>
                    <m:r>
                      <a:rPr lang="en-US" b="1">
                        <a:solidFill>
                          <a:srgbClr val="000000"/>
                        </a:solidFill>
                        <a:latin typeface="Cambria Math" panose="02040503050406030204" pitchFamily="18" charset="0"/>
                        <a:ea typeface="Helvetica" panose="020B0604020202020204" pitchFamily="34" charset="0"/>
                        <a:cs typeface="Helvetica" panose="020B0604020202020204" pitchFamily="34" charset="0"/>
                      </a:rPr>
                      <m:t>×</m:t>
                    </m:r>
                    <m:sSub>
                      <m:sSubPr>
                        <m:ctrlPr>
                          <a:rPr lang="en-US" b="1" i="1">
                            <a:solidFill>
                              <a:srgbClr val="000000"/>
                            </a:solidFill>
                            <a:latin typeface="Cambria Math" panose="02040503050406030204" pitchFamily="18" charset="0"/>
                          </a:rPr>
                        </m:ctrlPr>
                      </m:sSubPr>
                      <m:e>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𝝍</m:t>
                        </m:r>
                      </m:e>
                      <m:sub>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𝒕</m:t>
                        </m:r>
                      </m:sub>
                    </m:sSub>
                    <m:r>
                      <a:rPr lang="en-US" b="0" i="0" smtClean="0">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 </m:t>
                    </m:r>
                    <m:sSub>
                      <m:sSubPr>
                        <m:ctrlPr>
                          <a:rPr lang="en-US" b="1" i="1">
                            <a:solidFill>
                              <a:srgbClr val="000000"/>
                            </a:solidFill>
                            <a:latin typeface="Cambria Math" panose="02040503050406030204" pitchFamily="18" charset="0"/>
                          </a:rPr>
                        </m:ctrlPr>
                      </m:sSubPr>
                      <m:e>
                        <m:r>
                          <a:rPr lang="en-US" b="1" i="1" smtClean="0">
                            <a:solidFill>
                              <a:srgbClr val="000000"/>
                            </a:solidFill>
                            <a:latin typeface="Cambria Math" panose="02040503050406030204" pitchFamily="18" charset="0"/>
                          </a:rPr>
                          <m:t> </m:t>
                        </m:r>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𝝉</m:t>
                        </m:r>
                      </m:e>
                      <m:sub>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𝒊</m:t>
                        </m:r>
                      </m:sub>
                    </m:sSub>
                    <m:r>
                      <a:rPr lang="en-US" b="1">
                        <a:solidFill>
                          <a:srgbClr val="000000"/>
                        </a:solidFill>
                        <a:latin typeface="Cambria Math" panose="02040503050406030204" pitchFamily="18" charset="0"/>
                        <a:ea typeface="Helvetica" panose="020B0604020202020204" pitchFamily="34" charset="0"/>
                        <a:cs typeface="Helvetica" panose="020B0604020202020204" pitchFamily="34" charset="0"/>
                      </a:rPr>
                      <m:t>×</m:t>
                    </m:r>
                    <m:sSub>
                      <m:sSubPr>
                        <m:ctrlPr>
                          <a:rPr lang="en-US" b="1" i="1">
                            <a:solidFill>
                              <a:srgbClr val="000000"/>
                            </a:solidFill>
                            <a:latin typeface="Cambria Math" panose="02040503050406030204" pitchFamily="18" charset="0"/>
                          </a:rPr>
                        </m:ctrlPr>
                      </m:sSubPr>
                      <m:e>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𝝍</m:t>
                        </m:r>
                      </m:e>
                      <m:sub>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𝒕</m:t>
                        </m:r>
                      </m:sub>
                    </m:sSub>
                    <m:r>
                      <a:rPr lang="en-US" b="0" i="0" smtClean="0">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 </m:t>
                    </m:r>
                    <m:sSub>
                      <m:sSubPr>
                        <m:ctrlPr>
                          <a:rPr lang="en-US" b="1" i="1">
                            <a:latin typeface="Cambria Math" panose="02040503050406030204" pitchFamily="18" charset="0"/>
                          </a:rPr>
                        </m:ctrlPr>
                      </m:sSubPr>
                      <m:e>
                        <m:r>
                          <a:rPr lang="en-US" b="1" i="1">
                            <a:latin typeface="Cambria Math" panose="02040503050406030204" pitchFamily="18" charset="0"/>
                            <a:ea typeface="Times New Roman" panose="02020603050405020304" pitchFamily="18" charset="0"/>
                            <a:cs typeface="Times New Roman" panose="02020603050405020304" pitchFamily="18" charset="0"/>
                          </a:rPr>
                          <m:t>𝜸</m:t>
                        </m:r>
                      </m:e>
                      <m:sub>
                        <m:r>
                          <a:rPr lang="en-US" b="1" i="1">
                            <a:latin typeface="Cambria Math" panose="02040503050406030204" pitchFamily="18" charset="0"/>
                            <a:ea typeface="Times New Roman" panose="02020603050405020304" pitchFamily="18" charset="0"/>
                            <a:cs typeface="Times New Roman" panose="02020603050405020304" pitchFamily="18" charset="0"/>
                          </a:rPr>
                          <m:t>𝒊</m:t>
                        </m:r>
                      </m:sub>
                    </m:sSub>
                    <m:r>
                      <a:rPr lang="en-US" b="1">
                        <a:solidFill>
                          <a:srgbClr val="000000"/>
                        </a:solidFill>
                        <a:latin typeface="Cambria Math" panose="02040503050406030204" pitchFamily="18" charset="0"/>
                        <a:ea typeface="Helvetica" panose="020B0604020202020204" pitchFamily="34" charset="0"/>
                        <a:cs typeface="Helvetica" panose="020B0604020202020204" pitchFamily="34" charset="0"/>
                      </a:rPr>
                      <m:t>×</m:t>
                    </m:r>
                    <m:sSub>
                      <m:sSubPr>
                        <m:ctrlPr>
                          <a:rPr lang="en-US" b="1" i="1">
                            <a:solidFill>
                              <a:srgbClr val="000000"/>
                            </a:solidFill>
                            <a:latin typeface="Cambria Math" panose="02040503050406030204" pitchFamily="18" charset="0"/>
                          </a:rPr>
                        </m:ctrlPr>
                      </m:sSubPr>
                      <m:e>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𝝍</m:t>
                        </m:r>
                      </m:e>
                      <m:sub>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𝒕</m:t>
                        </m:r>
                      </m:sub>
                    </m:sSub>
                    <m:r>
                      <a:rPr lang="en-US" b="0" i="0" smtClean="0">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  </m:t>
                    </m:r>
                    <m:r>
                      <m:rPr>
                        <m:sty m:val="p"/>
                      </m:rPr>
                      <a:rPr lang="en-US" b="0" i="0" smtClean="0">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and</m:t>
                    </m:r>
                    <m:r>
                      <a:rPr lang="en-US" b="0" i="0" smtClean="0">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 </m:t>
                    </m:r>
                    <m:sSub>
                      <m:sSubPr>
                        <m:ctrlPr>
                          <a:rPr lang="en-US" b="1" i="1">
                            <a:solidFill>
                              <a:srgbClr val="000000"/>
                            </a:solidFill>
                            <a:latin typeface="Cambria Math" panose="02040503050406030204" pitchFamily="18" charset="0"/>
                          </a:rPr>
                        </m:ctrlPr>
                      </m:sSubPr>
                      <m:e>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𝜿</m:t>
                        </m:r>
                      </m:e>
                      <m:sub>
                        <m:r>
                          <a:rPr lang="en-US" b="1"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𝒄</m:t>
                        </m:r>
                      </m:sub>
                    </m:sSub>
                    <m:r>
                      <a:rPr lang="en-US" b="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b="1" i="1">
                            <a:latin typeface="Cambria Math" panose="02040503050406030204" pitchFamily="18" charset="0"/>
                          </a:rPr>
                        </m:ctrlPr>
                      </m:sSubPr>
                      <m:e>
                        <m:r>
                          <a:rPr lang="en-US" b="1" i="1">
                            <a:latin typeface="Cambria Math" panose="02040503050406030204" pitchFamily="18" charset="0"/>
                            <a:ea typeface="Times New Roman" panose="02020603050405020304" pitchFamily="18" charset="0"/>
                            <a:cs typeface="Times New Roman" panose="02020603050405020304" pitchFamily="18" charset="0"/>
                          </a:rPr>
                          <m:t>𝜸</m:t>
                        </m:r>
                      </m:e>
                      <m:sub>
                        <m:r>
                          <a:rPr lang="en-US" b="1" i="1">
                            <a:latin typeface="Cambria Math" panose="02040503050406030204" pitchFamily="18" charset="0"/>
                            <a:ea typeface="Times New Roman" panose="02020603050405020304" pitchFamily="18" charset="0"/>
                            <a:cs typeface="Times New Roman" panose="02020603050405020304" pitchFamily="18" charset="0"/>
                          </a:rPr>
                          <m:t>𝒊</m:t>
                        </m:r>
                      </m:sub>
                    </m:sSub>
                  </m:oMath>
                </a14:m>
                <a:r>
                  <a:rPr lang="en-US" dirty="0"/>
                  <a:t>, denote county by year, age by year, birth cohort by year and county by age fixed effects. </a:t>
                </a:r>
              </a:p>
              <a:p>
                <a:pPr>
                  <a:spcBef>
                    <a:spcPts val="0"/>
                  </a:spcBef>
                </a:pPr>
                <a:endParaRPr lang="en-US" sz="1600" dirty="0"/>
              </a:p>
              <a:p>
                <a:pPr>
                  <a:spcBef>
                    <a:spcPts val="0"/>
                  </a:spcBef>
                </a:pPr>
                <a:r>
                  <a:rPr lang="en-US" sz="3000" dirty="0"/>
                  <a:t>Second, we estimate an instrumental variables model to uncover the impact of Title IX-induced female sports participation on female arrests using a two-stage least squares (2SLS) approach.</a:t>
                </a:r>
              </a:p>
              <a:p>
                <a:pPr>
                  <a:spcBef>
                    <a:spcPts val="0"/>
                  </a:spcBef>
                </a:pPr>
                <a:endParaRPr lang="en-US" sz="1100" dirty="0"/>
              </a:p>
              <a:p>
                <a:pPr marL="640073" lvl="1" indent="0">
                  <a:spcBef>
                    <a:spcPts val="0"/>
                  </a:spcBef>
                  <a:buNone/>
                </a:pPr>
                <a:r>
                  <a:rPr lang="en-US" dirty="0"/>
                  <a:t>The first stage equation:</a:t>
                </a:r>
              </a:p>
              <a:p>
                <a:pPr marL="0" marR="8890" indent="0" algn="ctr">
                  <a:lnSpc>
                    <a:spcPct val="120000"/>
                  </a:lnSpc>
                  <a:spcBef>
                    <a:spcPts val="0"/>
                  </a:spcBef>
                  <a:spcAft>
                    <a:spcPts val="0"/>
                  </a:spcAft>
                  <a:buNone/>
                </a:pPr>
                <a14:m>
                  <m:oMathPara xmlns:m="http://schemas.openxmlformats.org/officeDocument/2006/math">
                    <m:oMathParaPr>
                      <m:jc m:val="centerGroup"/>
                    </m:oMathParaPr>
                    <m:oMath xmlns:m="http://schemas.openxmlformats.org/officeDocument/2006/math">
                      <m:sSub>
                        <m:sSubPr>
                          <m:ctrlPr>
                            <a:rPr lang="en-US" i="1">
                              <a:latin typeface="Cambria Math" panose="02040503050406030204" pitchFamily="18" charset="0"/>
                              <a:ea typeface="Times New Roman" panose="02020603050405020304" pitchFamily="18" charset="0"/>
                            </a:rPr>
                          </m:ctrlPr>
                        </m:sSubPr>
                        <m:e>
                          <m:r>
                            <a:rPr lang="en-US" i="1">
                              <a:latin typeface="Cambria Math" panose="02040503050406030204" pitchFamily="18" charset="0"/>
                              <a:ea typeface="Times New Roman" panose="02020603050405020304" pitchFamily="18" charset="0"/>
                            </a:rPr>
                            <m:t>𝐹𝑆𝑝𝑜𝑟𝑡𝑠</m:t>
                          </m:r>
                        </m:e>
                        <m:sub>
                          <m:r>
                            <a:rPr lang="en-US" i="1">
                              <a:latin typeface="Cambria Math" panose="02040503050406030204" pitchFamily="18" charset="0"/>
                              <a:ea typeface="Times New Roman" panose="02020603050405020304" pitchFamily="18" charset="0"/>
                            </a:rPr>
                            <m:t>𝑖𝑐𝑠𝑡</m:t>
                          </m:r>
                        </m:sub>
                      </m:sSub>
                      <m:sSub>
                        <m:sSubPr>
                          <m:ctrlPr>
                            <a:rPr lang="en-US" i="1">
                              <a:latin typeface="Cambria Math" panose="02040503050406030204" pitchFamily="18" charset="0"/>
                              <a:ea typeface="Times New Roman" panose="02020603050405020304" pitchFamily="18" charset="0"/>
                            </a:rPr>
                          </m:ctrlPr>
                        </m:sSubPr>
                        <m:e>
                          <m:r>
                            <a:rPr lang="en-US" i="1">
                              <a:latin typeface="Cambria Math" panose="02040503050406030204" pitchFamily="18" charset="0"/>
                              <a:ea typeface="Times New Roman" panose="02020603050405020304" pitchFamily="18" charset="0"/>
                            </a:rPr>
                            <m:t>=</m:t>
                          </m:r>
                          <m:r>
                            <a:rPr lang="en-US" b="0" i="1" smtClean="0">
                              <a:latin typeface="Cambria Math" panose="02040503050406030204" pitchFamily="18" charset="0"/>
                              <a:ea typeface="Times New Roman" panose="02020603050405020304" pitchFamily="18" charset="0"/>
                            </a:rPr>
                            <m:t> </m:t>
                          </m:r>
                          <m:r>
                            <a:rPr lang="en-US" i="1">
                              <a:latin typeface="Cambria Math" panose="02040503050406030204" pitchFamily="18" charset="0"/>
                              <a:ea typeface="Times New Roman" panose="02020603050405020304" pitchFamily="18" charset="0"/>
                            </a:rPr>
                            <m:t>∝</m:t>
                          </m:r>
                        </m:e>
                        <m:sub>
                          <m:r>
                            <a:rPr lang="en-US" i="1">
                              <a:latin typeface="Cambria Math" panose="02040503050406030204" pitchFamily="18" charset="0"/>
                              <a:ea typeface="Times New Roman" panose="02020603050405020304" pitchFamily="18" charset="0"/>
                            </a:rPr>
                            <m:t>0</m:t>
                          </m:r>
                        </m:sub>
                      </m:sSub>
                      <m:r>
                        <a:rPr lang="en-US" i="1">
                          <a:latin typeface="Cambria Math" panose="02040503050406030204" pitchFamily="18" charset="0"/>
                          <a:ea typeface="Times New Roman" panose="02020603050405020304" pitchFamily="18" charset="0"/>
                        </a:rPr>
                        <m:t>+</m:t>
                      </m:r>
                      <m:sSub>
                        <m:sSubPr>
                          <m:ctrlPr>
                            <a:rPr lang="en-US" i="1">
                              <a:latin typeface="Cambria Math" panose="02040503050406030204" pitchFamily="18" charset="0"/>
                              <a:ea typeface="Times New Roman" panose="02020603050405020304" pitchFamily="18" charset="0"/>
                            </a:rPr>
                          </m:ctrlPr>
                        </m:sSubPr>
                        <m:e>
                          <m:r>
                            <a:rPr lang="en-US" i="1">
                              <a:latin typeface="Cambria Math" panose="02040503050406030204" pitchFamily="18" charset="0"/>
                              <a:ea typeface="Times New Roman" panose="02020603050405020304" pitchFamily="18" charset="0"/>
                            </a:rPr>
                            <m:t> ∝</m:t>
                          </m:r>
                        </m:e>
                        <m:sub>
                          <m:r>
                            <a:rPr lang="en-US" i="1">
                              <a:latin typeface="Cambria Math" panose="02040503050406030204" pitchFamily="18" charset="0"/>
                              <a:ea typeface="Times New Roman" panose="02020603050405020304" pitchFamily="18" charset="0"/>
                            </a:rPr>
                            <m:t>1</m:t>
                          </m:r>
                        </m:sub>
                      </m:sSub>
                      <m:d>
                        <m:dPr>
                          <m:ctrlPr>
                            <a:rPr lang="en-US" i="1">
                              <a:latin typeface="Cambria Math" panose="02040503050406030204" pitchFamily="18" charset="0"/>
                              <a:ea typeface="Times New Roman" panose="02020603050405020304" pitchFamily="18" charset="0"/>
                            </a:rPr>
                          </m:ctrlPr>
                        </m:dPr>
                        <m:e>
                          <m:sSub>
                            <m:sSubPr>
                              <m:ctrlPr>
                                <a:rPr lang="en-US" i="1">
                                  <a:latin typeface="Cambria Math" panose="02040503050406030204" pitchFamily="18" charset="0"/>
                                  <a:ea typeface="Times New Roman" panose="02020603050405020304" pitchFamily="18" charset="0"/>
                                </a:rPr>
                              </m:ctrlPr>
                            </m:sSubPr>
                            <m:e>
                              <m:r>
                                <a:rPr lang="en-US" i="1">
                                  <a:latin typeface="Cambria Math" panose="02040503050406030204" pitchFamily="18" charset="0"/>
                                  <a:ea typeface="Times New Roman" panose="02020603050405020304" pitchFamily="18" charset="0"/>
                                </a:rPr>
                                <m:t>𝑃𝑜𝑠𝑡</m:t>
                              </m:r>
                              <m:r>
                                <a:rPr lang="en-US" i="1">
                                  <a:latin typeface="Cambria Math" panose="02040503050406030204" pitchFamily="18" charset="0"/>
                                  <a:ea typeface="Times New Roman" panose="02020603050405020304" pitchFamily="18" charset="0"/>
                                </a:rPr>
                                <m:t> </m:t>
                              </m:r>
                              <m:r>
                                <a:rPr lang="en-US" i="1">
                                  <a:latin typeface="Cambria Math" panose="02040503050406030204" pitchFamily="18" charset="0"/>
                                  <a:ea typeface="Times New Roman" panose="02020603050405020304" pitchFamily="18" charset="0"/>
                                </a:rPr>
                                <m:t>𝑇𝑖𝑡𝑙𝑒𝐼𝑋</m:t>
                              </m:r>
                            </m:e>
                            <m:sub>
                              <m:r>
                                <a:rPr lang="en-US" i="1">
                                  <a:latin typeface="Cambria Math" panose="02040503050406030204" pitchFamily="18" charset="0"/>
                                  <a:ea typeface="Times New Roman" panose="02020603050405020304" pitchFamily="18" charset="0"/>
                                </a:rPr>
                                <m:t>𝑖</m:t>
                              </m:r>
                            </m:sub>
                          </m:sSub>
                          <m:r>
                            <a:rPr lang="en-US">
                              <a:solidFill>
                                <a:srgbClr val="000000"/>
                              </a:solidFill>
                              <a:latin typeface="Cambria Math" panose="02040503050406030204" pitchFamily="18" charset="0"/>
                              <a:ea typeface="Helvetica" panose="020B0604020202020204" pitchFamily="34" charset="0"/>
                              <a:cs typeface="Helvetica" panose="020B0604020202020204" pitchFamily="34" charset="0"/>
                            </a:rPr>
                            <m:t>×</m:t>
                          </m:r>
                          <m:sSubSup>
                            <m:sSubSupPr>
                              <m:ctrlPr>
                                <a:rPr lang="en-US" i="1">
                                  <a:latin typeface="Cambria Math" panose="02040503050406030204" pitchFamily="18" charset="0"/>
                                  <a:ea typeface="Times New Roman" panose="02020603050405020304" pitchFamily="18" charset="0"/>
                                </a:rPr>
                              </m:ctrlPr>
                            </m:sSubSupPr>
                            <m:e>
                              <m:r>
                                <a:rPr lang="en-US" i="1">
                                  <a:latin typeface="Cambria Math" panose="02040503050406030204" pitchFamily="18" charset="0"/>
                                  <a:ea typeface="Times New Roman" panose="02020603050405020304" pitchFamily="18" charset="0"/>
                                </a:rPr>
                                <m:t>𝑀𝑆𝑝𝑜𝑟𝑡</m:t>
                              </m:r>
                            </m:e>
                            <m:sub>
                              <m:r>
                                <a:rPr lang="en-US" i="1">
                                  <a:latin typeface="Cambria Math" panose="02040503050406030204" pitchFamily="18" charset="0"/>
                                  <a:ea typeface="Times New Roman" panose="02020603050405020304" pitchFamily="18" charset="0"/>
                                </a:rPr>
                                <m:t>𝑠</m:t>
                              </m:r>
                            </m:sub>
                            <m:sup>
                              <m:r>
                                <a:rPr lang="en-US" i="1">
                                  <a:latin typeface="Cambria Math" panose="02040503050406030204" pitchFamily="18" charset="0"/>
                                  <a:ea typeface="Times New Roman" panose="02020603050405020304" pitchFamily="18" charset="0"/>
                                </a:rPr>
                                <m:t>1971</m:t>
                              </m:r>
                            </m:sup>
                          </m:sSubSup>
                        </m:e>
                      </m:d>
                      <m:r>
                        <a:rPr lang="en-US" i="1">
                          <a:latin typeface="Cambria Math" panose="02040503050406030204" pitchFamily="18" charset="0"/>
                          <a:ea typeface="Times New Roman" panose="02020603050405020304" pitchFamily="18" charset="0"/>
                        </a:rPr>
                        <m:t>+</m:t>
                      </m:r>
                      <m:sSub>
                        <m:sSubPr>
                          <m:ctrlPr>
                            <a:rPr lang="en-US" i="1">
                              <a:solidFill>
                                <a:srgbClr val="000000"/>
                              </a:solidFill>
                              <a:latin typeface="Cambria Math" panose="02040503050406030204" pitchFamily="18" charset="0"/>
                              <a:ea typeface="Times New Roman" panose="02020603050405020304" pitchFamily="18" charset="0"/>
                            </a:rPr>
                          </m:ctrlPr>
                        </m:sSubPr>
                        <m:e>
                          <m:r>
                            <a:rPr lang="en-US" i="1">
                              <a:solidFill>
                                <a:srgbClr val="000000"/>
                              </a:solidFill>
                              <a:latin typeface="Cambria Math" panose="02040503050406030204" pitchFamily="18" charset="0"/>
                              <a:ea typeface="Times New Roman" panose="02020603050405020304" pitchFamily="18" charset="0"/>
                            </a:rPr>
                            <m:t>∝</m:t>
                          </m:r>
                        </m:e>
                        <m:sub>
                          <m:r>
                            <a:rPr lang="en-US">
                              <a:solidFill>
                                <a:srgbClr val="000000"/>
                              </a:solidFill>
                              <a:latin typeface="Cambria Math" panose="02040503050406030204" pitchFamily="18" charset="0"/>
                              <a:ea typeface="Times New Roman" panose="02020603050405020304" pitchFamily="18" charset="0"/>
                            </a:rPr>
                            <m:t>2</m:t>
                          </m:r>
                        </m:sub>
                      </m:sSub>
                      <m:sSub>
                        <m:sSubPr>
                          <m:ctrlPr>
                            <a:rPr lang="en-US" i="1">
                              <a:solidFill>
                                <a:srgbClr val="000000"/>
                              </a:solidFill>
                              <a:latin typeface="Cambria Math" panose="02040503050406030204" pitchFamily="18" charset="0"/>
                              <a:ea typeface="Times New Roman" panose="02020603050405020304" pitchFamily="18" charset="0"/>
                            </a:rPr>
                          </m:ctrlPr>
                        </m:sSubPr>
                        <m:e>
                          <m:r>
                            <a:rPr lang="en-US" i="1">
                              <a:solidFill>
                                <a:srgbClr val="000000"/>
                              </a:solidFill>
                              <a:latin typeface="Cambria Math" panose="02040503050406030204" pitchFamily="18" charset="0"/>
                              <a:ea typeface="Times New Roman" panose="02020603050405020304" pitchFamily="18" charset="0"/>
                            </a:rPr>
                            <m:t>𝑀𝐴𝑟𝑟𝑒𝑠𝑡𝑠</m:t>
                          </m:r>
                        </m:e>
                        <m:sub>
                          <m:r>
                            <a:rPr lang="en-US" i="1">
                              <a:solidFill>
                                <a:srgbClr val="000000"/>
                              </a:solidFill>
                              <a:latin typeface="Cambria Math" panose="02040503050406030204" pitchFamily="18" charset="0"/>
                              <a:ea typeface="Times New Roman" panose="02020603050405020304" pitchFamily="18" charset="0"/>
                            </a:rPr>
                            <m:t>𝑖𝑐𝑠𝑡</m:t>
                          </m:r>
                        </m:sub>
                      </m:sSub>
                      <m:r>
                        <a:rPr lang="en-US" i="1">
                          <a:latin typeface="Cambria Math" panose="02040503050406030204" pitchFamily="18" charset="0"/>
                          <a:ea typeface="Times New Roman" panose="02020603050405020304" pitchFamily="18" charset="0"/>
                        </a:rPr>
                        <m:t>+</m:t>
                      </m:r>
                    </m:oMath>
                  </m:oMathPara>
                </a14:m>
                <a:endParaRPr lang="en-US" i="1" dirty="0">
                  <a:latin typeface="Cambria Math" panose="02040503050406030204" pitchFamily="18" charset="0"/>
                  <a:ea typeface="Times New Roman" panose="02020603050405020304" pitchFamily="18" charset="0"/>
                </a:endParaRPr>
              </a:p>
              <a:p>
                <a:pPr marL="0" marR="8890" indent="0" algn="ctr">
                  <a:lnSpc>
                    <a:spcPct val="120000"/>
                  </a:lnSpc>
                  <a:spcBef>
                    <a:spcPts val="0"/>
                  </a:spcBef>
                  <a:spcAft>
                    <a:spcPts val="0"/>
                  </a:spcAft>
                  <a:buNone/>
                </a:pPr>
                <a14:m>
                  <m:oMathPara xmlns:m="http://schemas.openxmlformats.org/officeDocument/2006/math">
                    <m:oMathParaPr>
                      <m:jc m:val="centerGroup"/>
                    </m:oMathParaPr>
                    <m:oMath xmlns:m="http://schemas.openxmlformats.org/officeDocument/2006/math">
                      <m:sSup>
                        <m:sSupPr>
                          <m:ctrlPr>
                            <a:rPr lang="en-US" i="1">
                              <a:latin typeface="Cambria Math" panose="02040503050406030204" pitchFamily="18" charset="0"/>
                              <a:ea typeface="Times New Roman" panose="02020603050405020304" pitchFamily="18" charset="0"/>
                            </a:rPr>
                          </m:ctrlPr>
                        </m:sSupPr>
                        <m:e>
                          <m:r>
                            <a:rPr lang="en-US" i="1">
                              <a:latin typeface="Cambria Math" panose="02040503050406030204" pitchFamily="18" charset="0"/>
                              <a:ea typeface="Times New Roman" panose="02020603050405020304" pitchFamily="18" charset="0"/>
                            </a:rPr>
                            <m:t>𝜕</m:t>
                          </m:r>
                        </m:e>
                        <m:sup>
                          <m:r>
                            <a:rPr lang="en-US" i="1">
                              <a:latin typeface="Cambria Math" panose="02040503050406030204" pitchFamily="18" charset="0"/>
                              <a:ea typeface="Times New Roman" panose="02020603050405020304" pitchFamily="18" charset="0"/>
                            </a:rPr>
                            <m:t>′</m:t>
                          </m:r>
                        </m:sup>
                      </m:sSup>
                      <m:sSub>
                        <m:sSubPr>
                          <m:ctrlPr>
                            <a:rPr lang="en-US" i="1">
                              <a:latin typeface="Cambria Math" panose="02040503050406030204" pitchFamily="18" charset="0"/>
                              <a:ea typeface="Times New Roman" panose="02020603050405020304" pitchFamily="18" charset="0"/>
                            </a:rPr>
                          </m:ctrlPr>
                        </m:sSubPr>
                        <m:e>
                          <m:r>
                            <a:rPr lang="en-US" b="1" i="1">
                              <a:latin typeface="Cambria Math" panose="02040503050406030204" pitchFamily="18" charset="0"/>
                              <a:ea typeface="Times New Roman" panose="02020603050405020304" pitchFamily="18" charset="0"/>
                            </a:rPr>
                            <m:t>𝑿</m:t>
                          </m:r>
                        </m:e>
                        <m:sub>
                          <m:r>
                            <a:rPr lang="en-US" i="1">
                              <a:latin typeface="Cambria Math" panose="02040503050406030204" pitchFamily="18" charset="0"/>
                              <a:ea typeface="Times New Roman" panose="02020603050405020304" pitchFamily="18" charset="0"/>
                            </a:rPr>
                            <m:t>𝑖𝑐𝑠𝑡</m:t>
                          </m:r>
                        </m:sub>
                      </m:sSub>
                      <m:r>
                        <a:rPr lang="en-US" i="1">
                          <a:latin typeface="Cambria Math" panose="02040503050406030204" pitchFamily="18" charset="0"/>
                          <a:ea typeface="Times New Roman" panose="02020603050405020304" pitchFamily="18" charset="0"/>
                        </a:rPr>
                        <m:t>+</m:t>
                      </m:r>
                      <m:sSub>
                        <m:sSubPr>
                          <m:ctrlPr>
                            <a:rPr lang="en-US" i="1">
                              <a:latin typeface="Cambria Math" panose="02040503050406030204" pitchFamily="18" charset="0"/>
                              <a:ea typeface="Times New Roman" panose="02020603050405020304" pitchFamily="18" charset="0"/>
                            </a:rPr>
                          </m:ctrlPr>
                        </m:sSubPr>
                        <m:e>
                          <m:r>
                            <a:rPr lang="en-US" i="1">
                              <a:latin typeface="Cambria Math" panose="02040503050406030204" pitchFamily="18" charset="0"/>
                              <a:ea typeface="Times New Roman" panose="02020603050405020304" pitchFamily="18" charset="0"/>
                            </a:rPr>
                            <m:t>𝜅</m:t>
                          </m:r>
                        </m:e>
                        <m:sub>
                          <m:r>
                            <a:rPr lang="en-US" i="1">
                              <a:latin typeface="Cambria Math" panose="02040503050406030204" pitchFamily="18" charset="0"/>
                              <a:ea typeface="Times New Roman" panose="02020603050405020304" pitchFamily="18" charset="0"/>
                            </a:rPr>
                            <m:t>𝑐</m:t>
                          </m:r>
                        </m:sub>
                      </m:sSub>
                      <m:r>
                        <a:rPr lang="en-US" i="1">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𝜓</m:t>
                          </m:r>
                        </m:e>
                        <m:sub>
                          <m:r>
                            <a:rPr lang="en-US" i="1">
                              <a:latin typeface="Cambria Math" panose="02040503050406030204" pitchFamily="18" charset="0"/>
                              <a:ea typeface="Times New Roman" panose="02020603050405020304" pitchFamily="18" charset="0"/>
                              <a:cs typeface="Times New Roman" panose="02020603050405020304" pitchFamily="18" charset="0"/>
                            </a:rPr>
                            <m:t>𝑡</m:t>
                          </m:r>
                        </m:sub>
                      </m:sSub>
                      <m:r>
                        <a:rPr lang="en-US" i="1">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𝛾</m:t>
                          </m:r>
                        </m:e>
                        <m:sub>
                          <m:r>
                            <a:rPr lang="en-US" i="1">
                              <a:latin typeface="Cambria Math" panose="02040503050406030204" pitchFamily="18" charset="0"/>
                              <a:ea typeface="Times New Roman" panose="02020603050405020304" pitchFamily="18" charset="0"/>
                              <a:cs typeface="Times New Roman" panose="02020603050405020304" pitchFamily="18" charset="0"/>
                            </a:rPr>
                            <m:t>𝑖</m:t>
                          </m:r>
                        </m:sub>
                      </m:sSub>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𝜏</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𝑖</m:t>
                          </m:r>
                        </m:sub>
                      </m:s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𝜅</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𝑐</m:t>
                          </m:r>
                        </m:sub>
                      </m:sSub>
                      <m:r>
                        <a:rPr lang="en-US">
                          <a:solidFill>
                            <a:srgbClr val="000000"/>
                          </a:solidFill>
                          <a:latin typeface="Cambria Math" panose="02040503050406030204" pitchFamily="18" charset="0"/>
                          <a:ea typeface="Helvetica" panose="020B0604020202020204" pitchFamily="34" charset="0"/>
                          <a:cs typeface="Helvetica" panose="020B0604020202020204" pitchFamily="34"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𝜓</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𝑡</m:t>
                          </m:r>
                        </m:sub>
                      </m:s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𝜏</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𝑖</m:t>
                          </m:r>
                        </m:sub>
                      </m:sSub>
                      <m:r>
                        <a:rPr lang="en-US">
                          <a:solidFill>
                            <a:srgbClr val="000000"/>
                          </a:solidFill>
                          <a:latin typeface="Cambria Math" panose="02040503050406030204" pitchFamily="18" charset="0"/>
                          <a:ea typeface="Helvetica" panose="020B0604020202020204" pitchFamily="34" charset="0"/>
                          <a:cs typeface="Helvetica" panose="020B0604020202020204" pitchFamily="34"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𝜓</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𝑡</m:t>
                          </m:r>
                        </m:sub>
                      </m:s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𝛾</m:t>
                          </m:r>
                        </m:e>
                        <m:sub>
                          <m:r>
                            <a:rPr lang="en-US" i="1">
                              <a:latin typeface="Cambria Math" panose="02040503050406030204" pitchFamily="18" charset="0"/>
                              <a:ea typeface="Times New Roman" panose="02020603050405020304" pitchFamily="18" charset="0"/>
                              <a:cs typeface="Times New Roman" panose="02020603050405020304" pitchFamily="18" charset="0"/>
                            </a:rPr>
                            <m:t>𝑖</m:t>
                          </m:r>
                        </m:sub>
                      </m:sSub>
                      <m:r>
                        <a:rPr lang="en-US">
                          <a:solidFill>
                            <a:srgbClr val="000000"/>
                          </a:solidFill>
                          <a:latin typeface="Cambria Math" panose="02040503050406030204" pitchFamily="18" charset="0"/>
                          <a:ea typeface="Helvetica" panose="020B0604020202020204" pitchFamily="34" charset="0"/>
                          <a:cs typeface="Helvetica" panose="020B0604020202020204" pitchFamily="34"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𝜓</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𝑡</m:t>
                          </m:r>
                        </m:sub>
                      </m:sSub>
                      <m:r>
                        <a:rPr lang="en-US" b="0" i="1" smtClean="0">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𝜅</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𝑐</m:t>
                          </m:r>
                        </m:sub>
                      </m:s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𝛾</m:t>
                          </m:r>
                        </m:e>
                        <m:sub>
                          <m:r>
                            <a:rPr lang="en-US" i="1">
                              <a:latin typeface="Cambria Math" panose="02040503050406030204" pitchFamily="18" charset="0"/>
                              <a:ea typeface="Times New Roman" panose="02020603050405020304" pitchFamily="18" charset="0"/>
                              <a:cs typeface="Times New Roman" panose="02020603050405020304" pitchFamily="18" charset="0"/>
                            </a:rPr>
                            <m:t>𝑖</m:t>
                          </m:r>
                        </m:sub>
                      </m:sSub>
                      <m:r>
                        <a:rPr lang="en-US" i="1">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𝜀</m:t>
                          </m:r>
                        </m:e>
                        <m:sub>
                          <m:r>
                            <a:rPr lang="en-US" i="1">
                              <a:latin typeface="Cambria Math" panose="02040503050406030204" pitchFamily="18" charset="0"/>
                              <a:ea typeface="Times New Roman" panose="02020603050405020304" pitchFamily="18" charset="0"/>
                              <a:cs typeface="Times New Roman" panose="02020603050405020304" pitchFamily="18" charset="0"/>
                            </a:rPr>
                            <m:t>𝑖𝑐𝑠𝑡</m:t>
                          </m:r>
                        </m:sub>
                      </m:sSub>
                    </m:oMath>
                  </m:oMathPara>
                </a14:m>
                <a:endParaRPr lang="en-US" dirty="0"/>
              </a:p>
              <a:p>
                <a:pPr marL="0" marR="8890" indent="0" algn="ctr">
                  <a:lnSpc>
                    <a:spcPct val="120000"/>
                  </a:lnSpc>
                  <a:spcBef>
                    <a:spcPts val="0"/>
                  </a:spcBef>
                  <a:spcAft>
                    <a:spcPts val="0"/>
                  </a:spcAft>
                  <a:buNone/>
                </a:pPr>
                <a:endParaRPr lang="en-US" dirty="0"/>
              </a:p>
              <a:p>
                <a:pPr>
                  <a:spcBef>
                    <a:spcPts val="0"/>
                  </a:spcBef>
                </a:pPr>
                <a:r>
                  <a:rPr lang="en-US" b="1" i="1" dirty="0" err="1"/>
                  <a:t>FSports</a:t>
                </a:r>
                <a:r>
                  <a:rPr lang="en-US" b="1" i="1" baseline="-25000" dirty="0" err="1"/>
                  <a:t>icst</a:t>
                </a:r>
                <a:r>
                  <a:rPr lang="en-US" dirty="0"/>
                  <a:t> is the female sports participation rate varying at the state-by-year level</a:t>
                </a:r>
              </a:p>
              <a:p>
                <a:pPr>
                  <a:spcBef>
                    <a:spcPts val="0"/>
                  </a:spcBef>
                </a:pPr>
                <a:endParaRPr lang="en-US" sz="1100" dirty="0"/>
              </a:p>
              <a:p>
                <a:pPr marL="640073" lvl="1" indent="0">
                  <a:spcBef>
                    <a:spcPts val="0"/>
                  </a:spcBef>
                  <a:buNone/>
                </a:pPr>
                <a:r>
                  <a:rPr lang="en-US" dirty="0"/>
                  <a:t>The second stage equation:</a:t>
                </a:r>
              </a:p>
              <a:p>
                <a:pPr>
                  <a:spcBef>
                    <a:spcPts val="0"/>
                  </a:spcBef>
                </a:pPr>
                <a:endParaRPr lang="en-US" dirty="0"/>
              </a:p>
              <a:p>
                <a:pPr marL="0" indent="0">
                  <a:spcBef>
                    <a:spcPts val="0"/>
                  </a:spcBef>
                  <a:buNone/>
                </a:pPr>
                <a14:m>
                  <m:oMathPara xmlns:m="http://schemas.openxmlformats.org/officeDocument/2006/math">
                    <m:oMathParaPr>
                      <m:jc m:val="center"/>
                    </m:oMathParaPr>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𝐹𝐴𝑟𝑟𝑒𝑠𝑡𝑠</m:t>
                          </m:r>
                        </m:e>
                        <m:sub>
                          <m:r>
                            <a:rPr lang="en-US" i="1">
                              <a:latin typeface="Cambria Math" panose="02040503050406030204" pitchFamily="18" charset="0"/>
                            </a:rPr>
                            <m:t>𝑖𝑐𝑠𝑡</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 </m:t>
                          </m:r>
                          <m:r>
                            <a:rPr lang="en-US" i="1">
                              <a:latin typeface="Cambria Math" panose="02040503050406030204" pitchFamily="18" charset="0"/>
                            </a:rPr>
                            <m:t>𝜑</m:t>
                          </m:r>
                        </m:e>
                        <m:sub>
                          <m:r>
                            <a:rPr lang="en-US" i="1">
                              <a:latin typeface="Cambria Math" panose="02040503050406030204" pitchFamily="18" charset="0"/>
                            </a:rPr>
                            <m:t>0</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 </m:t>
                          </m:r>
                          <m:r>
                            <a:rPr lang="en-US" i="1">
                              <a:latin typeface="Cambria Math" panose="02040503050406030204" pitchFamily="18" charset="0"/>
                            </a:rPr>
                            <m:t>𝜑</m:t>
                          </m:r>
                        </m:e>
                        <m:sub>
                          <m:r>
                            <a:rPr lang="en-US" i="1">
                              <a:latin typeface="Cambria Math" panose="02040503050406030204" pitchFamily="18" charset="0"/>
                            </a:rPr>
                            <m:t>1</m:t>
                          </m:r>
                        </m:sub>
                      </m:sSub>
                      <m:sSub>
                        <m:sSubPr>
                          <m:ctrlPr>
                            <a:rPr lang="en-US" i="1">
                              <a:latin typeface="Cambria Math" panose="02040503050406030204" pitchFamily="18" charset="0"/>
                            </a:rPr>
                          </m:ctrlPr>
                        </m:sSubPr>
                        <m:e>
                          <m:acc>
                            <m:accPr>
                              <m:chr m:val="̂"/>
                              <m:ctrlPr>
                                <a:rPr lang="en-US" i="1">
                                  <a:latin typeface="Cambria Math" panose="02040503050406030204" pitchFamily="18" charset="0"/>
                                </a:rPr>
                              </m:ctrlPr>
                            </m:accPr>
                            <m:e>
                              <m:r>
                                <a:rPr lang="en-US" i="1">
                                  <a:latin typeface="Cambria Math" panose="02040503050406030204" pitchFamily="18" charset="0"/>
                                </a:rPr>
                                <m:t>𝐹𝑆𝑝𝑜𝑟𝑡</m:t>
                              </m:r>
                            </m:e>
                          </m:acc>
                        </m:e>
                        <m:sub>
                          <m:r>
                            <a:rPr lang="en-US" i="1">
                              <a:latin typeface="Cambria Math" panose="02040503050406030204" pitchFamily="18" charset="0"/>
                            </a:rPr>
                            <m:t>𝑖𝑐𝑠𝑡</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𝜑</m:t>
                          </m:r>
                        </m:e>
                        <m:sub>
                          <m:r>
                            <a:rPr lang="en-US" i="1">
                              <a:latin typeface="Cambria Math" panose="02040503050406030204" pitchFamily="18" charset="0"/>
                            </a:rPr>
                            <m:t>2</m:t>
                          </m:r>
                        </m:sub>
                      </m:sSub>
                      <m:sSub>
                        <m:sSubPr>
                          <m:ctrlPr>
                            <a:rPr lang="en-US" i="1">
                              <a:latin typeface="Cambria Math" panose="02040503050406030204" pitchFamily="18" charset="0"/>
                            </a:rPr>
                          </m:ctrlPr>
                        </m:sSubPr>
                        <m:e>
                          <m:r>
                            <a:rPr lang="en-US" i="1">
                              <a:latin typeface="Cambria Math" panose="02040503050406030204" pitchFamily="18" charset="0"/>
                            </a:rPr>
                            <m:t>𝑀𝐴𝑟𝑟𝑒𝑠𝑡𝑠</m:t>
                          </m:r>
                        </m:e>
                        <m:sub>
                          <m:r>
                            <a:rPr lang="en-US" i="1">
                              <a:latin typeface="Cambria Math" panose="02040503050406030204" pitchFamily="18" charset="0"/>
                            </a:rPr>
                            <m:t>𝑖𝑐𝑠𝑡</m:t>
                          </m:r>
                        </m:sub>
                      </m:sSub>
                      <m:r>
                        <a:rPr lang="en-US" i="1">
                          <a:latin typeface="Cambria Math" panose="02040503050406030204" pitchFamily="18" charset="0"/>
                        </a:rPr>
                        <m:t>+ </m:t>
                      </m:r>
                    </m:oMath>
                  </m:oMathPara>
                </a14:m>
                <a:endParaRPr lang="en-US" i="1" dirty="0"/>
              </a:p>
              <a:p>
                <a:pPr marL="0" indent="0">
                  <a:spcBef>
                    <a:spcPts val="0"/>
                  </a:spcBef>
                  <a:buNone/>
                </a:pPr>
                <a14:m>
                  <m:oMathPara xmlns:m="http://schemas.openxmlformats.org/officeDocument/2006/math">
                    <m:oMathParaPr>
                      <m:jc m:val="center"/>
                    </m:oMathParaPr>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𝜃</m:t>
                          </m:r>
                        </m:e>
                        <m:sup>
                          <m:r>
                            <a:rPr lang="en-US" i="1">
                              <a:latin typeface="Cambria Math" panose="02040503050406030204" pitchFamily="18" charset="0"/>
                            </a:rPr>
                            <m:t>′</m:t>
                          </m:r>
                        </m:sup>
                      </m:sSup>
                      <m:sSub>
                        <m:sSubPr>
                          <m:ctrlPr>
                            <a:rPr lang="en-US" i="1">
                              <a:latin typeface="Cambria Math" panose="02040503050406030204" pitchFamily="18" charset="0"/>
                            </a:rPr>
                          </m:ctrlPr>
                        </m:sSubPr>
                        <m:e>
                          <m:r>
                            <a:rPr lang="en-US" b="1" i="1">
                              <a:latin typeface="Cambria Math" panose="02040503050406030204" pitchFamily="18" charset="0"/>
                            </a:rPr>
                            <m:t>𝑿</m:t>
                          </m:r>
                        </m:e>
                        <m:sub>
                          <m:r>
                            <a:rPr lang="en-US" i="1">
                              <a:latin typeface="Cambria Math" panose="02040503050406030204" pitchFamily="18" charset="0"/>
                            </a:rPr>
                            <m:t>𝑖𝑐𝑠𝑡</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𝜅</m:t>
                          </m:r>
                        </m:e>
                        <m:sub>
                          <m:r>
                            <a:rPr lang="en-US" i="1">
                              <a:latin typeface="Cambria Math" panose="02040503050406030204" pitchFamily="18" charset="0"/>
                            </a:rPr>
                            <m:t>𝑐</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𝜓</m:t>
                          </m:r>
                        </m:e>
                        <m:sub>
                          <m:r>
                            <a:rPr lang="en-US" i="1">
                              <a:latin typeface="Cambria Math" panose="02040503050406030204" pitchFamily="18" charset="0"/>
                            </a:rPr>
                            <m:t>𝑡</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𝛾</m:t>
                          </m:r>
                        </m:e>
                        <m:sub>
                          <m:r>
                            <a:rPr lang="en-US" i="1">
                              <a:latin typeface="Cambria Math" panose="02040503050406030204" pitchFamily="18" charset="0"/>
                            </a:rPr>
                            <m:t>𝑖</m:t>
                          </m:r>
                        </m:sub>
                      </m:sSub>
                      <m:r>
                        <a:rPr lang="en-US" i="1">
                          <a:latin typeface="Cambria Math" panose="02040503050406030204" pitchFamily="18" charset="0"/>
                        </a:rPr>
                        <m:t> </m:t>
                      </m:r>
                      <m:sSub>
                        <m:sSubPr>
                          <m:ctrlPr>
                            <a:rPr lang="en-US" i="1">
                              <a:latin typeface="Cambria Math" panose="02040503050406030204" pitchFamily="18" charset="0"/>
                            </a:rPr>
                          </m:ctrlPr>
                        </m:sSubPr>
                        <m:e>
                          <m:r>
                            <a:rPr lang="en-US" i="1">
                              <a:latin typeface="Cambria Math" panose="02040503050406030204" pitchFamily="18" charset="0"/>
                            </a:rPr>
                            <m:t>+  </m:t>
                          </m:r>
                          <m:r>
                            <a:rPr lang="en-US" i="1">
                              <a:latin typeface="Cambria Math" panose="02040503050406030204" pitchFamily="18" charset="0"/>
                            </a:rPr>
                            <m:t>𝜏</m:t>
                          </m:r>
                        </m:e>
                        <m:sub>
                          <m:r>
                            <a:rPr lang="en-US" i="1">
                              <a:latin typeface="Cambria Math" panose="02040503050406030204" pitchFamily="18" charset="0"/>
                            </a:rPr>
                            <m:t>𝑖</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𝜅</m:t>
                          </m:r>
                        </m:e>
                        <m:sub>
                          <m:r>
                            <a:rPr lang="en-US" i="1">
                              <a:latin typeface="Cambria Math" panose="02040503050406030204" pitchFamily="18" charset="0"/>
                            </a:rPr>
                            <m:t>𝑐</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𝜓</m:t>
                          </m:r>
                        </m:e>
                        <m:sub>
                          <m:r>
                            <a:rPr lang="en-US" i="1">
                              <a:latin typeface="Cambria Math" panose="02040503050406030204" pitchFamily="18" charset="0"/>
                            </a:rPr>
                            <m:t>𝑡</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𝜏</m:t>
                          </m:r>
                        </m:e>
                        <m:sub>
                          <m:r>
                            <a:rPr lang="en-US" i="1">
                              <a:latin typeface="Cambria Math" panose="02040503050406030204" pitchFamily="18" charset="0"/>
                            </a:rPr>
                            <m:t>𝑖</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𝜓</m:t>
                          </m:r>
                        </m:e>
                        <m:sub>
                          <m:r>
                            <a:rPr lang="en-US" i="1">
                              <a:latin typeface="Cambria Math" panose="02040503050406030204" pitchFamily="18" charset="0"/>
                            </a:rPr>
                            <m:t>𝑡</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𝛾</m:t>
                          </m:r>
                        </m:e>
                        <m:sub>
                          <m:r>
                            <a:rPr lang="en-US" i="1">
                              <a:latin typeface="Cambria Math" panose="02040503050406030204" pitchFamily="18" charset="0"/>
                            </a:rPr>
                            <m:t>𝑖</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𝜓</m:t>
                          </m:r>
                        </m:e>
                        <m:sub>
                          <m:r>
                            <a:rPr lang="en-US" i="1">
                              <a:latin typeface="Cambria Math" panose="02040503050406030204" pitchFamily="18" charset="0"/>
                            </a:rPr>
                            <m:t>𝑡</m:t>
                          </m:r>
                        </m:sub>
                      </m:sSub>
                      <m:r>
                        <a:rPr lang="en-US" b="0" i="1" smtClean="0">
                          <a:latin typeface="Cambria Math" panose="02040503050406030204" pitchFamily="18" charset="0"/>
                        </a:rPr>
                        <m:t>+</m:t>
                      </m:r>
                      <m:sSub>
                        <m:sSubPr>
                          <m:ctrlPr>
                            <a:rPr lang="en-US" i="1">
                              <a:solidFill>
                                <a:srgbClr val="000000"/>
                              </a:solidFill>
                              <a:latin typeface="Cambria Math" panose="02040503050406030204" pitchFamily="18" charset="0"/>
                            </a:rPr>
                          </m:ctrlPr>
                        </m:sSubPr>
                        <m:e>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𝜅</m:t>
                          </m:r>
                        </m:e>
                        <m:sub>
                          <m:r>
                            <a:rPr lang="en-US" i="1">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𝑐</m:t>
                          </m:r>
                        </m:sub>
                      </m:sSub>
                      <m:r>
                        <a:rPr lang="en-US">
                          <a:solidFill>
                            <a:srgbClr val="000000"/>
                          </a:solidFill>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Times New Roman" panose="02020603050405020304" pitchFamily="18" charset="0"/>
                              <a:cs typeface="Times New Roman" panose="02020603050405020304" pitchFamily="18" charset="0"/>
                            </a:rPr>
                            <m:t>𝛾</m:t>
                          </m:r>
                        </m:e>
                        <m:sub>
                          <m:r>
                            <a:rPr lang="en-US" i="1">
                              <a:latin typeface="Cambria Math" panose="02040503050406030204" pitchFamily="18" charset="0"/>
                              <a:ea typeface="Times New Roman" panose="02020603050405020304" pitchFamily="18" charset="0"/>
                              <a:cs typeface="Times New Roman" panose="02020603050405020304" pitchFamily="18" charset="0"/>
                            </a:rPr>
                            <m:t>𝑖</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𝜀</m:t>
                          </m:r>
                        </m:e>
                        <m:sub>
                          <m:r>
                            <a:rPr lang="en-US" i="1">
                              <a:latin typeface="Cambria Math" panose="02040503050406030204" pitchFamily="18" charset="0"/>
                            </a:rPr>
                            <m:t>𝑖𝑐𝑠𝑡</m:t>
                          </m:r>
                        </m:sub>
                      </m:sSub>
                    </m:oMath>
                  </m:oMathPara>
                </a14:m>
                <a:endParaRPr lang="en-US" i="1" dirty="0"/>
              </a:p>
              <a:p>
                <a:pPr>
                  <a:spcBef>
                    <a:spcPts val="0"/>
                  </a:spcBef>
                </a:pPr>
                <a:endParaRPr lang="en-US" dirty="0"/>
              </a:p>
            </p:txBody>
          </p:sp>
        </mc:Choice>
        <mc:Fallback xmlns="">
          <p:sp>
            <p:nvSpPr>
              <p:cNvPr id="50" name="Content Placeholder 16">
                <a:extLst>
                  <a:ext uri="{FF2B5EF4-FFF2-40B4-BE49-F238E27FC236}">
                    <a16:creationId xmlns:a16="http://schemas.microsoft.com/office/drawing/2014/main" id="{17F9B57A-5386-4842-A6CC-0E7182325845}"/>
                  </a:ext>
                </a:extLst>
              </p:cNvPr>
              <p:cNvSpPr txBox="1">
                <a:spLocks noRot="1" noChangeAspect="1" noMove="1" noResize="1" noEditPoints="1" noAdjustHandles="1" noChangeArrowheads="1" noChangeShapeType="1" noTextEdit="1"/>
              </p:cNvSpPr>
              <p:nvPr/>
            </p:nvSpPr>
            <p:spPr>
              <a:xfrm>
                <a:off x="15498763" y="16668961"/>
                <a:ext cx="12801600" cy="15319799"/>
              </a:xfrm>
              <a:prstGeom prst="rect">
                <a:avLst/>
              </a:prstGeom>
              <a:blipFill>
                <a:blip r:embed="rId3"/>
                <a:stretch>
                  <a:fillRect r="-952"/>
                </a:stretch>
              </a:blipFill>
            </p:spPr>
            <p:txBody>
              <a:bodyPr/>
              <a:lstStyle/>
              <a:p>
                <a:r>
                  <a:rPr lang="en-US">
                    <a:noFill/>
                  </a:rPr>
                  <a:t> </a:t>
                </a:r>
              </a:p>
            </p:txBody>
          </p:sp>
        </mc:Fallback>
      </mc:AlternateContent>
      <p:sp>
        <p:nvSpPr>
          <p:cNvPr id="53" name="Text Placeholder 17">
            <a:extLst>
              <a:ext uri="{FF2B5EF4-FFF2-40B4-BE49-F238E27FC236}">
                <a16:creationId xmlns:a16="http://schemas.microsoft.com/office/drawing/2014/main" id="{A2464229-C59B-4D28-934B-A241A4387BF8}"/>
              </a:ext>
            </a:extLst>
          </p:cNvPr>
          <p:cNvSpPr txBox="1">
            <a:spLocks/>
          </p:cNvSpPr>
          <p:nvPr/>
        </p:nvSpPr>
        <p:spPr>
          <a:xfrm>
            <a:off x="29900880" y="13402145"/>
            <a:ext cx="12801600" cy="1219200"/>
          </a:xfrm>
          <a:prstGeom prst="round1Rect">
            <a:avLst/>
          </a:prstGeom>
        </p:spPr>
        <p:style>
          <a:lnRef idx="1">
            <a:schemeClr val="accent5"/>
          </a:lnRef>
          <a:fillRef idx="3">
            <a:schemeClr val="accent5"/>
          </a:fillRef>
          <a:effectRef idx="2">
            <a:schemeClr val="accent5"/>
          </a:effectRef>
          <a:fontRef idx="minor">
            <a:schemeClr val="lt1"/>
          </a:fontRef>
        </p:style>
        <p:txBody>
          <a:bodyPr vert="horz" lIns="365760" tIns="45720" rIns="91440" bIns="45720" rtlCol="0" anchor="ctr">
            <a:noAutofit/>
          </a:bodyPr>
          <a:lstStyle>
            <a:lvl1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dirty="0">
                <a:latin typeface="+mn-lt"/>
              </a:rPr>
              <a:t>Event Study Analysis</a:t>
            </a:r>
          </a:p>
        </p:txBody>
      </p:sp>
      <p:sp>
        <p:nvSpPr>
          <p:cNvPr id="69" name="TextBox 68">
            <a:extLst>
              <a:ext uri="{FF2B5EF4-FFF2-40B4-BE49-F238E27FC236}">
                <a16:creationId xmlns:a16="http://schemas.microsoft.com/office/drawing/2014/main" id="{4A289516-45EC-45B7-B0A9-D50BCC0BD099}"/>
              </a:ext>
            </a:extLst>
          </p:cNvPr>
          <p:cNvSpPr txBox="1"/>
          <p:nvPr/>
        </p:nvSpPr>
        <p:spPr>
          <a:xfrm>
            <a:off x="16032480" y="14572228"/>
            <a:ext cx="10845800" cy="461665"/>
          </a:xfrm>
          <a:prstGeom prst="rect">
            <a:avLst/>
          </a:prstGeom>
          <a:noFill/>
        </p:spPr>
        <p:txBody>
          <a:bodyPr wrap="square" rtlCol="0">
            <a:spAutoFit/>
          </a:bodyPr>
          <a:lstStyle/>
          <a:p>
            <a:pPr algn="ctr"/>
            <a:r>
              <a:rPr lang="en-US" sz="2400" b="1" dirty="0"/>
              <a:t>Figure 2. Female Arrest Rates Among 25-to-39 Year-Olds, 1980-2000</a:t>
            </a:r>
            <a:r>
              <a:rPr lang="en-US" sz="2400" b="1" dirty="0">
                <a:solidFill>
                  <a:srgbClr val="92D050"/>
                </a:solidFill>
              </a:rPr>
              <a:t> </a:t>
            </a:r>
          </a:p>
        </p:txBody>
      </p:sp>
      <p:pic>
        <p:nvPicPr>
          <p:cNvPr id="61" name="Picture 60">
            <a:extLst>
              <a:ext uri="{FF2B5EF4-FFF2-40B4-BE49-F238E27FC236}">
                <a16:creationId xmlns:a16="http://schemas.microsoft.com/office/drawing/2014/main" id="{3638D574-D3FC-4F52-AA40-AAB44EC16962}"/>
              </a:ext>
            </a:extLst>
          </p:cNvPr>
          <p:cNvPicPr/>
          <p:nvPr/>
        </p:nvPicPr>
        <p:blipFill>
          <a:blip r:embed="rId4">
            <a:extLst>
              <a:ext uri="{28A0092B-C50C-407E-A947-70E740481C1C}">
                <a14:useLocalDpi xmlns:a14="http://schemas.microsoft.com/office/drawing/2010/main" val="0"/>
              </a:ext>
            </a:extLst>
          </a:blip>
          <a:stretch>
            <a:fillRect/>
          </a:stretch>
        </p:blipFill>
        <p:spPr>
          <a:xfrm>
            <a:off x="1426525" y="17248225"/>
            <a:ext cx="11929747" cy="8498468"/>
          </a:xfrm>
          <a:prstGeom prst="rect">
            <a:avLst/>
          </a:prstGeom>
        </p:spPr>
      </p:pic>
      <p:pic>
        <p:nvPicPr>
          <p:cNvPr id="62" name="Picture 61">
            <a:extLst>
              <a:ext uri="{FF2B5EF4-FFF2-40B4-BE49-F238E27FC236}">
                <a16:creationId xmlns:a16="http://schemas.microsoft.com/office/drawing/2014/main" id="{D8787030-77E4-4850-90BE-EB3DE3FA5840}"/>
              </a:ext>
            </a:extLst>
          </p:cNvPr>
          <p:cNvPicPr/>
          <p:nvPr/>
        </p:nvPicPr>
        <p:blipFill>
          <a:blip r:embed="rId5">
            <a:extLst>
              <a:ext uri="{28A0092B-C50C-407E-A947-70E740481C1C}">
                <a14:useLocalDpi xmlns:a14="http://schemas.microsoft.com/office/drawing/2010/main" val="0"/>
              </a:ext>
            </a:extLst>
          </a:blip>
          <a:stretch>
            <a:fillRect/>
          </a:stretch>
        </p:blipFill>
        <p:spPr>
          <a:xfrm>
            <a:off x="17811834" y="8517711"/>
            <a:ext cx="8179324" cy="5990671"/>
          </a:xfrm>
          <a:prstGeom prst="rect">
            <a:avLst/>
          </a:prstGeom>
        </p:spPr>
      </p:pic>
      <p:graphicFrame>
        <p:nvGraphicFramePr>
          <p:cNvPr id="64" name="Table 63">
            <a:extLst>
              <a:ext uri="{FF2B5EF4-FFF2-40B4-BE49-F238E27FC236}">
                <a16:creationId xmlns:a16="http://schemas.microsoft.com/office/drawing/2014/main" id="{A2880597-E8A7-409C-82EE-2C8B9D127942}"/>
              </a:ext>
            </a:extLst>
          </p:cNvPr>
          <p:cNvGraphicFramePr>
            <a:graphicFrameLocks noGrp="1"/>
          </p:cNvGraphicFramePr>
          <p:nvPr>
            <p:extLst>
              <p:ext uri="{D42A27DB-BD31-4B8C-83A1-F6EECF244321}">
                <p14:modId xmlns:p14="http://schemas.microsoft.com/office/powerpoint/2010/main" val="2005728636"/>
              </p:ext>
            </p:extLst>
          </p:nvPr>
        </p:nvGraphicFramePr>
        <p:xfrm>
          <a:off x="29946600" y="7134195"/>
          <a:ext cx="12755880" cy="6044050"/>
        </p:xfrm>
        <a:graphic>
          <a:graphicData uri="http://schemas.openxmlformats.org/drawingml/2006/table">
            <a:tbl>
              <a:tblPr firstRow="1" bandRow="1">
                <a:tableStyleId>{3B4B98B0-60AC-42C2-AFA5-B58CD77FA1E5}</a:tableStyleId>
              </a:tblPr>
              <a:tblGrid>
                <a:gridCol w="3188970">
                  <a:extLst>
                    <a:ext uri="{9D8B030D-6E8A-4147-A177-3AD203B41FA5}">
                      <a16:colId xmlns:a16="http://schemas.microsoft.com/office/drawing/2014/main" val="1234103093"/>
                    </a:ext>
                  </a:extLst>
                </a:gridCol>
                <a:gridCol w="3188970">
                  <a:extLst>
                    <a:ext uri="{9D8B030D-6E8A-4147-A177-3AD203B41FA5}">
                      <a16:colId xmlns:a16="http://schemas.microsoft.com/office/drawing/2014/main" val="807364377"/>
                    </a:ext>
                  </a:extLst>
                </a:gridCol>
                <a:gridCol w="3188970">
                  <a:extLst>
                    <a:ext uri="{9D8B030D-6E8A-4147-A177-3AD203B41FA5}">
                      <a16:colId xmlns:a16="http://schemas.microsoft.com/office/drawing/2014/main" val="1919516852"/>
                    </a:ext>
                  </a:extLst>
                </a:gridCol>
                <a:gridCol w="3188970">
                  <a:extLst>
                    <a:ext uri="{9D8B030D-6E8A-4147-A177-3AD203B41FA5}">
                      <a16:colId xmlns:a16="http://schemas.microsoft.com/office/drawing/2014/main" val="3953397616"/>
                    </a:ext>
                  </a:extLst>
                </a:gridCol>
              </a:tblGrid>
              <a:tr h="604405">
                <a:tc>
                  <a:txBody>
                    <a:bodyPr/>
                    <a:lstStyle/>
                    <a:p>
                      <a:pPr algn="ctr"/>
                      <a:r>
                        <a:rPr lang="en-US" sz="3000" dirty="0">
                          <a:latin typeface="+mn-lt"/>
                        </a:rPr>
                        <a:t>Total Arrests</a:t>
                      </a:r>
                    </a:p>
                  </a:txBody>
                  <a:tcPr anchor="ctr">
                    <a:lnB w="12700" cap="flat" cmpd="sng" algn="ctr">
                      <a:solidFill>
                        <a:schemeClr val="tx1"/>
                      </a:solidFill>
                      <a:prstDash val="solid"/>
                      <a:round/>
                      <a:headEnd type="none" w="med" len="med"/>
                      <a:tailEnd type="none" w="med" len="med"/>
                    </a:lnB>
                  </a:tcPr>
                </a:tc>
                <a:tc>
                  <a:txBody>
                    <a:bodyPr/>
                    <a:lstStyle/>
                    <a:p>
                      <a:pPr algn="ctr"/>
                      <a:r>
                        <a:rPr lang="en-US" sz="3000" dirty="0">
                          <a:latin typeface="+mn-lt"/>
                        </a:rPr>
                        <a:t>Property Arrests</a:t>
                      </a:r>
                    </a:p>
                  </a:txBody>
                  <a:tcPr anchor="ctr">
                    <a:lnB w="12700" cap="flat" cmpd="sng" algn="ctr">
                      <a:solidFill>
                        <a:schemeClr val="tx1"/>
                      </a:solidFill>
                      <a:prstDash val="solid"/>
                      <a:round/>
                      <a:headEnd type="none" w="med" len="med"/>
                      <a:tailEnd type="none" w="med" len="med"/>
                    </a:lnB>
                  </a:tcPr>
                </a:tc>
                <a:tc>
                  <a:txBody>
                    <a:bodyPr/>
                    <a:lstStyle/>
                    <a:p>
                      <a:pPr algn="ctr"/>
                      <a:r>
                        <a:rPr lang="en-US" sz="3000" dirty="0">
                          <a:latin typeface="+mn-lt"/>
                        </a:rPr>
                        <a:t>Violent Arrests</a:t>
                      </a:r>
                    </a:p>
                  </a:txBody>
                  <a:tcPr anchor="ctr">
                    <a:lnB w="12700" cap="flat" cmpd="sng" algn="ctr">
                      <a:solidFill>
                        <a:schemeClr val="tx1"/>
                      </a:solidFill>
                      <a:prstDash val="solid"/>
                      <a:round/>
                      <a:headEnd type="none" w="med" len="med"/>
                      <a:tailEnd type="none" w="med" len="med"/>
                    </a:lnB>
                  </a:tcPr>
                </a:tc>
                <a:tc>
                  <a:txBody>
                    <a:bodyPr/>
                    <a:lstStyle/>
                    <a:p>
                      <a:pPr algn="ctr"/>
                      <a:r>
                        <a:rPr lang="en-US" sz="3000" dirty="0">
                          <a:latin typeface="+mn-lt"/>
                        </a:rPr>
                        <a:t>Drug Arrests</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29781287"/>
                  </a:ext>
                </a:extLst>
              </a:tr>
              <a:tr h="604405">
                <a:tc gridSpan="4">
                  <a:txBody>
                    <a:bodyPr/>
                    <a:lstStyle/>
                    <a:p>
                      <a:pPr algn="ctr"/>
                      <a:r>
                        <a:rPr lang="en-US" sz="3000" i="1" dirty="0">
                          <a:latin typeface="+mn-lt"/>
                        </a:rPr>
                        <a:t>Reduced Form</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US" sz="3000"/>
                    </a:p>
                  </a:txBody>
                  <a:tcPr anchor="ctr"/>
                </a:tc>
                <a:tc hMerge="1">
                  <a:txBody>
                    <a:bodyPr/>
                    <a:lstStyle/>
                    <a:p>
                      <a:pPr algn="ctr"/>
                      <a:endParaRPr lang="en-US" sz="3000"/>
                    </a:p>
                  </a:txBody>
                  <a:tcPr anchor="ctr"/>
                </a:tc>
                <a:tc hMerge="1">
                  <a:txBody>
                    <a:bodyPr/>
                    <a:lstStyle/>
                    <a:p>
                      <a:pPr algn="ctr"/>
                      <a:endParaRPr lang="en-US" sz="3000" dirty="0"/>
                    </a:p>
                  </a:txBody>
                  <a:tcPr anchor="ctr"/>
                </a:tc>
                <a:extLst>
                  <a:ext uri="{0D108BD9-81ED-4DB2-BD59-A6C34878D82A}">
                    <a16:rowId xmlns:a16="http://schemas.microsoft.com/office/drawing/2014/main" val="2673468736"/>
                  </a:ext>
                </a:extLst>
              </a:tr>
              <a:tr h="604405">
                <a:tc>
                  <a:txBody>
                    <a:bodyPr/>
                    <a:lstStyle/>
                    <a:p>
                      <a:pPr marL="0" marR="0" algn="ctr">
                        <a:spcBef>
                          <a:spcPts val="0"/>
                        </a:spcBef>
                        <a:spcAft>
                          <a:spcPts val="0"/>
                        </a:spcAft>
                      </a:pPr>
                      <a:r>
                        <a:rPr lang="en-US" sz="3000" dirty="0">
                          <a:effectLst/>
                          <a:latin typeface="+mn-lt"/>
                          <a:ea typeface="Times New Roman" panose="02020603050405020304" pitchFamily="18" charset="0"/>
                        </a:rPr>
                        <a:t>-1.902**</a:t>
                      </a:r>
                    </a:p>
                  </a:txBody>
                  <a:tcPr marL="68580" marR="68580" marT="0" marB="0" anchor="ctr">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pPr>
                      <a:r>
                        <a:rPr lang="en-US" sz="3000">
                          <a:effectLst/>
                          <a:latin typeface="+mn-lt"/>
                          <a:ea typeface="Times New Roman" panose="02020603050405020304" pitchFamily="18" charset="0"/>
                        </a:rPr>
                        <a:t>-1.101***</a:t>
                      </a:r>
                    </a:p>
                  </a:txBody>
                  <a:tcPr marL="68580" marR="68580" marT="0" marB="0" anchor="ctr">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pPr>
                      <a:r>
                        <a:rPr lang="en-US" sz="3000">
                          <a:effectLst/>
                          <a:latin typeface="+mn-lt"/>
                          <a:ea typeface="Times New Roman" panose="02020603050405020304" pitchFamily="18" charset="0"/>
                        </a:rPr>
                        <a:t>-0.747***</a:t>
                      </a:r>
                    </a:p>
                  </a:txBody>
                  <a:tcPr marL="68580" marR="68580" marT="0" marB="0" anchor="ctr">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pPr>
                      <a:r>
                        <a:rPr lang="en-US" sz="3000">
                          <a:effectLst/>
                          <a:latin typeface="+mn-lt"/>
                          <a:ea typeface="Times New Roman" panose="02020603050405020304" pitchFamily="18" charset="0"/>
                        </a:rPr>
                        <a:t>-1.093*</a:t>
                      </a:r>
                    </a:p>
                  </a:txBody>
                  <a:tcPr marL="68580" marR="68580" marT="0"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7976887"/>
                  </a:ext>
                </a:extLst>
              </a:tr>
              <a:tr h="604405">
                <a:tc>
                  <a:txBody>
                    <a:bodyPr/>
                    <a:lstStyle/>
                    <a:p>
                      <a:pPr marL="0" marR="0" algn="ctr">
                        <a:spcBef>
                          <a:spcPts val="0"/>
                        </a:spcBef>
                        <a:spcAft>
                          <a:spcPts val="0"/>
                        </a:spcAft>
                      </a:pPr>
                      <a:r>
                        <a:rPr lang="en-US" sz="3000" dirty="0">
                          <a:effectLst/>
                          <a:latin typeface="+mn-lt"/>
                          <a:ea typeface="Times New Roman" panose="02020603050405020304" pitchFamily="18" charset="0"/>
                        </a:rPr>
                        <a:t>(0.774)</a:t>
                      </a: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3000" dirty="0">
                          <a:effectLst/>
                          <a:latin typeface="+mn-lt"/>
                          <a:ea typeface="Times New Roman" panose="02020603050405020304" pitchFamily="18" charset="0"/>
                        </a:rPr>
                        <a:t>(0.358)</a:t>
                      </a: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3000" dirty="0">
                          <a:effectLst/>
                          <a:latin typeface="+mn-lt"/>
                          <a:ea typeface="Times New Roman" panose="02020603050405020304" pitchFamily="18" charset="0"/>
                        </a:rPr>
                        <a:t>(0.208)</a:t>
                      </a: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3000" dirty="0">
                          <a:effectLst/>
                          <a:latin typeface="+mn-lt"/>
                          <a:ea typeface="Times New Roman" panose="02020603050405020304" pitchFamily="18" charset="0"/>
                        </a:rPr>
                        <a:t>(0.646)</a:t>
                      </a:r>
                    </a:p>
                  </a:txBody>
                  <a:tcPr marL="68580" marR="68580"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75563579"/>
                  </a:ext>
                </a:extLst>
              </a:tr>
              <a:tr h="604405">
                <a:tc gridSpan="4">
                  <a:txBody>
                    <a:bodyPr/>
                    <a:lstStyle/>
                    <a:p>
                      <a:pPr algn="ctr"/>
                      <a:r>
                        <a:rPr lang="en-US" sz="3000" i="1" dirty="0">
                          <a:latin typeface="+mn-lt"/>
                        </a:rPr>
                        <a:t>Instrumental Variables</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US" sz="3000"/>
                    </a:p>
                  </a:txBody>
                  <a:tcPr anchor="ctr"/>
                </a:tc>
                <a:tc hMerge="1">
                  <a:txBody>
                    <a:bodyPr/>
                    <a:lstStyle/>
                    <a:p>
                      <a:pPr algn="ctr"/>
                      <a:endParaRPr lang="en-US" sz="3000"/>
                    </a:p>
                  </a:txBody>
                  <a:tcPr anchor="ctr"/>
                </a:tc>
                <a:tc hMerge="1">
                  <a:txBody>
                    <a:bodyPr/>
                    <a:lstStyle/>
                    <a:p>
                      <a:pPr algn="ctr"/>
                      <a:endParaRPr lang="en-US" sz="3000" dirty="0"/>
                    </a:p>
                  </a:txBody>
                  <a:tcPr anchor="ctr"/>
                </a:tc>
                <a:extLst>
                  <a:ext uri="{0D108BD9-81ED-4DB2-BD59-A6C34878D82A}">
                    <a16:rowId xmlns:a16="http://schemas.microsoft.com/office/drawing/2014/main" val="3819810575"/>
                  </a:ext>
                </a:extLst>
              </a:tr>
              <a:tr h="604405">
                <a:tc>
                  <a:txBody>
                    <a:bodyPr/>
                    <a:lstStyle/>
                    <a:p>
                      <a:pPr marL="0" marR="0" algn="ctr">
                        <a:spcBef>
                          <a:spcPts val="0"/>
                        </a:spcBef>
                        <a:spcAft>
                          <a:spcPts val="0"/>
                        </a:spcAft>
                      </a:pPr>
                      <a:r>
                        <a:rPr lang="en-US" sz="3000" dirty="0">
                          <a:effectLst/>
                          <a:latin typeface="+mn-lt"/>
                          <a:ea typeface="Times New Roman" panose="02020603050405020304" pitchFamily="18" charset="0"/>
                        </a:rPr>
                        <a:t>-10.23**</a:t>
                      </a:r>
                    </a:p>
                  </a:txBody>
                  <a:tcPr marL="68580" marR="68580" marT="0" marB="0" anchor="ctr">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pPr>
                      <a:r>
                        <a:rPr lang="en-US" sz="3000">
                          <a:effectLst/>
                          <a:latin typeface="+mn-lt"/>
                          <a:ea typeface="Times New Roman" panose="02020603050405020304" pitchFamily="18" charset="0"/>
                        </a:rPr>
                        <a:t>-5.894**</a:t>
                      </a:r>
                    </a:p>
                  </a:txBody>
                  <a:tcPr marL="68580" marR="68580" marT="0" marB="0" anchor="ctr">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pPr>
                      <a:r>
                        <a:rPr lang="en-US" sz="3000">
                          <a:effectLst/>
                          <a:latin typeface="+mn-lt"/>
                          <a:ea typeface="Times New Roman" panose="02020603050405020304" pitchFamily="18" charset="0"/>
                        </a:rPr>
                        <a:t>-4.000***</a:t>
                      </a:r>
                    </a:p>
                  </a:txBody>
                  <a:tcPr marL="68580" marR="68580" marT="0" marB="0" anchor="ctr">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pPr>
                      <a:r>
                        <a:rPr lang="en-US" sz="3000">
                          <a:effectLst/>
                          <a:latin typeface="+mn-lt"/>
                          <a:ea typeface="Times New Roman" panose="02020603050405020304" pitchFamily="18" charset="0"/>
                        </a:rPr>
                        <a:t>-5.880</a:t>
                      </a:r>
                    </a:p>
                  </a:txBody>
                  <a:tcPr marL="68580" marR="68580" marT="0"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23917971"/>
                  </a:ext>
                </a:extLst>
              </a:tr>
              <a:tr h="604405">
                <a:tc>
                  <a:txBody>
                    <a:bodyPr/>
                    <a:lstStyle/>
                    <a:p>
                      <a:pPr marL="0" marR="0" algn="ctr">
                        <a:spcBef>
                          <a:spcPts val="0"/>
                        </a:spcBef>
                        <a:spcAft>
                          <a:spcPts val="0"/>
                        </a:spcAft>
                      </a:pPr>
                      <a:r>
                        <a:rPr lang="en-US" sz="3000" dirty="0">
                          <a:effectLst/>
                          <a:latin typeface="+mn-lt"/>
                          <a:ea typeface="Times New Roman" panose="02020603050405020304" pitchFamily="18" charset="0"/>
                        </a:rPr>
                        <a:t>(4.678)</a:t>
                      </a: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3000" dirty="0">
                          <a:effectLst/>
                          <a:latin typeface="+mn-lt"/>
                          <a:ea typeface="Times New Roman" panose="02020603050405020304" pitchFamily="18" charset="0"/>
                        </a:rPr>
                        <a:t>(2.544)</a:t>
                      </a: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3000" dirty="0">
                          <a:effectLst/>
                          <a:latin typeface="+mn-lt"/>
                          <a:ea typeface="Times New Roman" panose="02020603050405020304" pitchFamily="18" charset="0"/>
                        </a:rPr>
                        <a:t>(1.356)</a:t>
                      </a: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3000" dirty="0">
                          <a:effectLst/>
                          <a:latin typeface="+mn-lt"/>
                          <a:ea typeface="Times New Roman" panose="02020603050405020304" pitchFamily="18" charset="0"/>
                        </a:rPr>
                        <a:t>(3.582)</a:t>
                      </a:r>
                    </a:p>
                  </a:txBody>
                  <a:tcPr marL="68580" marR="68580"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26609587"/>
                  </a:ext>
                </a:extLst>
              </a:tr>
              <a:tr h="604405">
                <a:tc gridSpan="4">
                  <a:txBody>
                    <a:bodyPr/>
                    <a:lstStyle/>
                    <a:p>
                      <a:pPr marL="0" marR="0" algn="ctr">
                        <a:spcBef>
                          <a:spcPts val="0"/>
                        </a:spcBef>
                        <a:spcAft>
                          <a:spcPts val="0"/>
                        </a:spcAft>
                      </a:pPr>
                      <a:r>
                        <a:rPr lang="en-US" sz="3000" i="1" dirty="0">
                          <a:effectLst/>
                          <a:latin typeface="+mn-lt"/>
                          <a:ea typeface="Times New Roman" panose="02020603050405020304" pitchFamily="18" charset="0"/>
                        </a:rPr>
                        <a:t>Number of Obs. &amp; Means</a:t>
                      </a:r>
                    </a:p>
                  </a:txBody>
                  <a:tcPr marL="68580" marR="685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algn="ctr">
                        <a:spcBef>
                          <a:spcPts val="0"/>
                        </a:spcBef>
                        <a:spcAft>
                          <a:spcPts val="0"/>
                        </a:spcAft>
                      </a:pPr>
                      <a:endParaRPr lang="en-US" sz="3000" dirty="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pPr marL="0" marR="0" algn="ctr">
                        <a:spcBef>
                          <a:spcPts val="0"/>
                        </a:spcBef>
                        <a:spcAft>
                          <a:spcPts val="0"/>
                        </a:spcAft>
                      </a:pPr>
                      <a:endParaRPr lang="en-US" sz="3000" dirty="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pPr marL="0" marR="0" algn="ctr">
                        <a:spcBef>
                          <a:spcPts val="0"/>
                        </a:spcBef>
                        <a:spcAft>
                          <a:spcPts val="0"/>
                        </a:spcAft>
                      </a:pPr>
                      <a:endParaRPr lang="en-US" sz="3000"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3636457461"/>
                  </a:ext>
                </a:extLst>
              </a:tr>
              <a:tr h="604405">
                <a:tc>
                  <a:txBody>
                    <a:bodyPr/>
                    <a:lstStyle/>
                    <a:p>
                      <a:pPr marL="0" marR="0" algn="ctr">
                        <a:spcBef>
                          <a:spcPts val="0"/>
                        </a:spcBef>
                        <a:spcAft>
                          <a:spcPts val="0"/>
                        </a:spcAft>
                      </a:pPr>
                      <a:r>
                        <a:rPr lang="en-US" sz="3000" b="1" i="1" dirty="0">
                          <a:effectLst/>
                          <a:latin typeface="+mn-lt"/>
                          <a:ea typeface="Times New Roman" panose="02020603050405020304" pitchFamily="18" charset="0"/>
                        </a:rPr>
                        <a:t>132,748</a:t>
                      </a:r>
                    </a:p>
                  </a:txBody>
                  <a:tcPr marL="68580" marR="68580" marT="0" marB="0" anchor="ctr">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pPr>
                      <a:r>
                        <a:rPr lang="en-US" sz="3000" b="1" i="1" dirty="0">
                          <a:effectLst/>
                          <a:latin typeface="+mn-lt"/>
                          <a:ea typeface="Times New Roman" panose="02020603050405020304" pitchFamily="18" charset="0"/>
                        </a:rPr>
                        <a:t>131,709</a:t>
                      </a:r>
                    </a:p>
                  </a:txBody>
                  <a:tcPr marL="68580" marR="68580" marT="0" marB="0" anchor="ctr">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pPr>
                      <a:r>
                        <a:rPr lang="en-US" sz="3000" b="1" i="1" dirty="0">
                          <a:effectLst/>
                          <a:latin typeface="+mn-lt"/>
                          <a:ea typeface="Times New Roman" panose="02020603050405020304" pitchFamily="18" charset="0"/>
                        </a:rPr>
                        <a:t>130,893</a:t>
                      </a:r>
                    </a:p>
                  </a:txBody>
                  <a:tcPr marL="68580" marR="68580" marT="0" marB="0" anchor="ctr">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pPr>
                      <a:r>
                        <a:rPr lang="en-US" sz="3000" b="1" i="1" dirty="0">
                          <a:effectLst/>
                          <a:latin typeface="+mn-lt"/>
                          <a:ea typeface="Times New Roman" panose="02020603050405020304" pitchFamily="18" charset="0"/>
                        </a:rPr>
                        <a:t>127,508</a:t>
                      </a:r>
                    </a:p>
                  </a:txBody>
                  <a:tcPr marL="68580" marR="68580" marT="0"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600410388"/>
                  </a:ext>
                </a:extLst>
              </a:tr>
              <a:tr h="604405">
                <a:tc>
                  <a:txBody>
                    <a:bodyPr/>
                    <a:lstStyle/>
                    <a:p>
                      <a:pPr marL="0" marR="0" algn="ctr">
                        <a:spcBef>
                          <a:spcPts val="0"/>
                        </a:spcBef>
                        <a:spcAft>
                          <a:spcPts val="0"/>
                        </a:spcAft>
                      </a:pPr>
                      <a:r>
                        <a:rPr lang="en-US" sz="3000" b="1" i="1" dirty="0">
                          <a:solidFill>
                            <a:srgbClr val="000000"/>
                          </a:solidFill>
                          <a:effectLst/>
                          <a:latin typeface="+mn-lt"/>
                          <a:ea typeface="Times New Roman" panose="02020603050405020304" pitchFamily="18" charset="0"/>
                        </a:rPr>
                        <a:t>11.82</a:t>
                      </a:r>
                      <a:endParaRPr lang="en-US" sz="3000" b="1" i="1" dirty="0">
                        <a:effectLst/>
                        <a:latin typeface="+mn-lt"/>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3000" b="1" i="1" dirty="0">
                          <a:solidFill>
                            <a:srgbClr val="000000"/>
                          </a:solidFill>
                          <a:effectLst/>
                          <a:latin typeface="+mn-lt"/>
                          <a:ea typeface="Times New Roman" panose="02020603050405020304" pitchFamily="18" charset="0"/>
                        </a:rPr>
                        <a:t>4.88</a:t>
                      </a:r>
                      <a:endParaRPr lang="en-US" sz="3000" b="1" i="1" dirty="0">
                        <a:effectLst/>
                        <a:latin typeface="+mn-lt"/>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3000" b="1" i="1" dirty="0">
                          <a:solidFill>
                            <a:srgbClr val="000000"/>
                          </a:solidFill>
                          <a:effectLst/>
                          <a:latin typeface="+mn-lt"/>
                          <a:ea typeface="Times New Roman" panose="02020603050405020304" pitchFamily="18" charset="0"/>
                        </a:rPr>
                        <a:t>2.47</a:t>
                      </a:r>
                      <a:endParaRPr lang="en-US" sz="3000" b="1" i="1" dirty="0">
                        <a:effectLst/>
                        <a:latin typeface="+mn-lt"/>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3000" b="1" i="1" dirty="0">
                          <a:solidFill>
                            <a:srgbClr val="000000"/>
                          </a:solidFill>
                          <a:effectLst/>
                          <a:latin typeface="+mn-lt"/>
                          <a:ea typeface="Times New Roman" panose="02020603050405020304" pitchFamily="18" charset="0"/>
                        </a:rPr>
                        <a:t>2.88</a:t>
                      </a:r>
                      <a:endParaRPr lang="en-US" sz="3000" b="1" i="1" dirty="0">
                        <a:effectLst/>
                        <a:latin typeface="+mn-lt"/>
                        <a:ea typeface="Times New Roman" panose="02020603050405020304" pitchFamily="18" charset="0"/>
                      </a:endParaRPr>
                    </a:p>
                  </a:txBody>
                  <a:tcPr marL="68580" marR="68580" marT="0" marB="0" anchor="ctr"/>
                </a:tc>
                <a:extLst>
                  <a:ext uri="{0D108BD9-81ED-4DB2-BD59-A6C34878D82A}">
                    <a16:rowId xmlns:a16="http://schemas.microsoft.com/office/drawing/2014/main" val="3130580127"/>
                  </a:ext>
                </a:extLst>
              </a:tr>
            </a:tbl>
          </a:graphicData>
        </a:graphic>
      </p:graphicFrame>
      <p:pic>
        <p:nvPicPr>
          <p:cNvPr id="77" name="Picture 76">
            <a:extLst>
              <a:ext uri="{FF2B5EF4-FFF2-40B4-BE49-F238E27FC236}">
                <a16:creationId xmlns:a16="http://schemas.microsoft.com/office/drawing/2014/main" id="{9D45FE1C-589F-4C1F-92EA-7A18F7B26FCE}"/>
              </a:ext>
            </a:extLst>
          </p:cNvPr>
          <p:cNvPicPr/>
          <p:nvPr/>
        </p:nvPicPr>
        <p:blipFill>
          <a:blip r:embed="rId6">
            <a:extLst>
              <a:ext uri="{28A0092B-C50C-407E-A947-70E740481C1C}">
                <a14:useLocalDpi xmlns:a14="http://schemas.microsoft.com/office/drawing/2010/main" val="0"/>
              </a:ext>
            </a:extLst>
          </a:blip>
          <a:stretch>
            <a:fillRect/>
          </a:stretch>
        </p:blipFill>
        <p:spPr>
          <a:xfrm>
            <a:off x="30344429" y="14768643"/>
            <a:ext cx="5551804" cy="4041949"/>
          </a:xfrm>
          <a:prstGeom prst="rect">
            <a:avLst/>
          </a:prstGeom>
        </p:spPr>
      </p:pic>
      <p:pic>
        <p:nvPicPr>
          <p:cNvPr id="71" name="Picture 70">
            <a:extLst>
              <a:ext uri="{FF2B5EF4-FFF2-40B4-BE49-F238E27FC236}">
                <a16:creationId xmlns:a16="http://schemas.microsoft.com/office/drawing/2014/main" id="{C2566158-9B4B-4630-A105-39470D1A19A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912871" y="14802677"/>
            <a:ext cx="5551804" cy="4040044"/>
          </a:xfrm>
          <a:prstGeom prst="rect">
            <a:avLst/>
          </a:prstGeom>
        </p:spPr>
      </p:pic>
      <p:sp>
        <p:nvSpPr>
          <p:cNvPr id="73" name="TextBox 72">
            <a:extLst>
              <a:ext uri="{FF2B5EF4-FFF2-40B4-BE49-F238E27FC236}">
                <a16:creationId xmlns:a16="http://schemas.microsoft.com/office/drawing/2014/main" id="{380EB300-3FBE-4782-8785-CE93E5F1FEC5}"/>
              </a:ext>
            </a:extLst>
          </p:cNvPr>
          <p:cNvSpPr txBox="1"/>
          <p:nvPr/>
        </p:nvSpPr>
        <p:spPr>
          <a:xfrm>
            <a:off x="30984827" y="23188328"/>
            <a:ext cx="3933824" cy="369332"/>
          </a:xfrm>
          <a:prstGeom prst="rect">
            <a:avLst/>
          </a:prstGeom>
          <a:noFill/>
        </p:spPr>
        <p:txBody>
          <a:bodyPr wrap="square" rtlCol="0">
            <a:spAutoFit/>
          </a:bodyPr>
          <a:lstStyle/>
          <a:p>
            <a:pPr algn="ctr"/>
            <a:r>
              <a:rPr lang="en-US" sz="1800" dirty="0"/>
              <a:t>Figure 5. Violent Arrests</a:t>
            </a:r>
          </a:p>
        </p:txBody>
      </p:sp>
      <p:sp>
        <p:nvSpPr>
          <p:cNvPr id="81" name="TextBox 80">
            <a:extLst>
              <a:ext uri="{FF2B5EF4-FFF2-40B4-BE49-F238E27FC236}">
                <a16:creationId xmlns:a16="http://schemas.microsoft.com/office/drawing/2014/main" id="{E3AB5D0B-BFF0-4E80-82E5-7A28EE4322AB}"/>
              </a:ext>
            </a:extLst>
          </p:cNvPr>
          <p:cNvSpPr txBox="1"/>
          <p:nvPr/>
        </p:nvSpPr>
        <p:spPr>
          <a:xfrm>
            <a:off x="37940298" y="18817064"/>
            <a:ext cx="4045901" cy="369332"/>
          </a:xfrm>
          <a:prstGeom prst="rect">
            <a:avLst/>
          </a:prstGeom>
          <a:noFill/>
        </p:spPr>
        <p:txBody>
          <a:bodyPr wrap="square" rtlCol="0">
            <a:spAutoFit/>
          </a:bodyPr>
          <a:lstStyle/>
          <a:p>
            <a:pPr algn="ctr"/>
            <a:r>
              <a:rPr lang="en-US" sz="1800" dirty="0"/>
              <a:t>Figure 4. Property Arrests</a:t>
            </a:r>
          </a:p>
        </p:txBody>
      </p:sp>
      <p:pic>
        <p:nvPicPr>
          <p:cNvPr id="82" name="Picture 81">
            <a:extLst>
              <a:ext uri="{FF2B5EF4-FFF2-40B4-BE49-F238E27FC236}">
                <a16:creationId xmlns:a16="http://schemas.microsoft.com/office/drawing/2014/main" id="{FBD7D258-185D-4A90-896D-06752562DD30}"/>
              </a:ext>
            </a:extLst>
          </p:cNvPr>
          <p:cNvPicPr/>
          <p:nvPr/>
        </p:nvPicPr>
        <p:blipFill>
          <a:blip r:embed="rId8">
            <a:extLst>
              <a:ext uri="{28A0092B-C50C-407E-A947-70E740481C1C}">
                <a14:useLocalDpi xmlns:a14="http://schemas.microsoft.com/office/drawing/2010/main" val="0"/>
              </a:ext>
            </a:extLst>
          </a:blip>
          <a:stretch>
            <a:fillRect/>
          </a:stretch>
        </p:blipFill>
        <p:spPr>
          <a:xfrm>
            <a:off x="30344429" y="19179924"/>
            <a:ext cx="5551804" cy="4041949"/>
          </a:xfrm>
          <a:prstGeom prst="rect">
            <a:avLst/>
          </a:prstGeom>
        </p:spPr>
      </p:pic>
      <p:pic>
        <p:nvPicPr>
          <p:cNvPr id="83" name="Picture 82">
            <a:extLst>
              <a:ext uri="{FF2B5EF4-FFF2-40B4-BE49-F238E27FC236}">
                <a16:creationId xmlns:a16="http://schemas.microsoft.com/office/drawing/2014/main" id="{A861FD97-9038-4D6B-AA98-7F6B02D7F31C}"/>
              </a:ext>
            </a:extLst>
          </p:cNvPr>
          <p:cNvPicPr/>
          <p:nvPr/>
        </p:nvPicPr>
        <p:blipFill>
          <a:blip r:embed="rId9">
            <a:extLst>
              <a:ext uri="{28A0092B-C50C-407E-A947-70E740481C1C}">
                <a14:useLocalDpi xmlns:a14="http://schemas.microsoft.com/office/drawing/2010/main" val="0"/>
              </a:ext>
            </a:extLst>
          </a:blip>
          <a:stretch>
            <a:fillRect/>
          </a:stretch>
        </p:blipFill>
        <p:spPr>
          <a:xfrm>
            <a:off x="36912871" y="19179924"/>
            <a:ext cx="5551804" cy="4003469"/>
          </a:xfrm>
          <a:prstGeom prst="rect">
            <a:avLst/>
          </a:prstGeom>
        </p:spPr>
      </p:pic>
      <p:sp>
        <p:nvSpPr>
          <p:cNvPr id="84" name="TextBox 83">
            <a:extLst>
              <a:ext uri="{FF2B5EF4-FFF2-40B4-BE49-F238E27FC236}">
                <a16:creationId xmlns:a16="http://schemas.microsoft.com/office/drawing/2014/main" id="{90B94AF8-F673-435C-9507-2AAF2B00F017}"/>
              </a:ext>
            </a:extLst>
          </p:cNvPr>
          <p:cNvSpPr txBox="1"/>
          <p:nvPr/>
        </p:nvSpPr>
        <p:spPr>
          <a:xfrm>
            <a:off x="30984827" y="18810592"/>
            <a:ext cx="3933824" cy="369332"/>
          </a:xfrm>
          <a:prstGeom prst="rect">
            <a:avLst/>
          </a:prstGeom>
          <a:noFill/>
        </p:spPr>
        <p:txBody>
          <a:bodyPr wrap="square" rtlCol="0">
            <a:spAutoFit/>
          </a:bodyPr>
          <a:lstStyle/>
          <a:p>
            <a:pPr algn="ctr"/>
            <a:r>
              <a:rPr lang="en-US" sz="1800" dirty="0"/>
              <a:t>Figure 3. Total Arrests</a:t>
            </a:r>
          </a:p>
        </p:txBody>
      </p:sp>
      <p:sp>
        <p:nvSpPr>
          <p:cNvPr id="85" name="TextBox 84">
            <a:extLst>
              <a:ext uri="{FF2B5EF4-FFF2-40B4-BE49-F238E27FC236}">
                <a16:creationId xmlns:a16="http://schemas.microsoft.com/office/drawing/2014/main" id="{D6F262AA-8C5E-4B31-A7C2-3F57CF614E51}"/>
              </a:ext>
            </a:extLst>
          </p:cNvPr>
          <p:cNvSpPr txBox="1"/>
          <p:nvPr/>
        </p:nvSpPr>
        <p:spPr>
          <a:xfrm>
            <a:off x="38052375" y="23183393"/>
            <a:ext cx="3933824" cy="369332"/>
          </a:xfrm>
          <a:prstGeom prst="rect">
            <a:avLst/>
          </a:prstGeom>
          <a:noFill/>
        </p:spPr>
        <p:txBody>
          <a:bodyPr wrap="square" rtlCol="0">
            <a:spAutoFit/>
          </a:bodyPr>
          <a:lstStyle/>
          <a:p>
            <a:pPr algn="ctr"/>
            <a:r>
              <a:rPr lang="en-US" sz="1800" dirty="0"/>
              <a:t>Figure 3. Drug Arrests</a:t>
            </a:r>
          </a:p>
        </p:txBody>
      </p:sp>
      <p:pic>
        <p:nvPicPr>
          <p:cNvPr id="3" name="Picture 2">
            <a:extLst>
              <a:ext uri="{FF2B5EF4-FFF2-40B4-BE49-F238E27FC236}">
                <a16:creationId xmlns:a16="http://schemas.microsoft.com/office/drawing/2014/main" id="{8699F7F5-F9ED-45F4-BEDB-92A86B24113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98579" y="1587718"/>
            <a:ext cx="6990941" cy="2035801"/>
          </a:xfrm>
          <a:prstGeom prst="rect">
            <a:avLst/>
          </a:prstGeom>
        </p:spPr>
      </p:pic>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Medical Poster">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5711</TotalTime>
  <Words>1088</Words>
  <Application>Microsoft Office PowerPoint</Application>
  <PresentationFormat>Custom</PresentationFormat>
  <Paragraphs>115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Cambria</vt:lpstr>
      <vt:lpstr>Cambria Math</vt:lpstr>
      <vt:lpstr>Medical Poster</vt:lpstr>
      <vt:lpstr>More Sports, Less Crime?  New Evidence from Title IX*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Title] Lorem ipsum dolor sit amet, consectetuer adipiscing elit maecenas porttitor congue massa fusce</dc:title>
  <dc:creator>CHEPS Laptop 1</dc:creator>
  <cp:lastModifiedBy>Kumpas, Gokhan</cp:lastModifiedBy>
  <cp:revision>85</cp:revision>
  <dcterms:created xsi:type="dcterms:W3CDTF">2013-12-03T00:45:10Z</dcterms:created>
  <dcterms:modified xsi:type="dcterms:W3CDTF">2019-04-01T05:01:36Z</dcterms:modified>
</cp:coreProperties>
</file>