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29260800" cy="3657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520" userDrawn="1">
          <p15:clr>
            <a:srgbClr val="A4A3A4"/>
          </p15:clr>
        </p15:guide>
        <p15:guide id="2" pos="921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p:scale>
          <a:sx n="30" d="100"/>
          <a:sy n="30" d="100"/>
        </p:scale>
        <p:origin x="926" y="19"/>
      </p:cViewPr>
      <p:guideLst>
        <p:guide orient="horz" pos="11520"/>
        <p:guide pos="921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94560" y="5985936"/>
            <a:ext cx="24871680" cy="12733867"/>
          </a:xfrm>
        </p:spPr>
        <p:txBody>
          <a:bodyPr anchor="b"/>
          <a:lstStyle>
            <a:lvl1pPr algn="ctr">
              <a:defRPr sz="19200"/>
            </a:lvl1pPr>
          </a:lstStyle>
          <a:p>
            <a:r>
              <a:rPr lang="en-US"/>
              <a:t>Click to edit Master title style</a:t>
            </a:r>
            <a:endParaRPr lang="en-US" dirty="0"/>
          </a:p>
        </p:txBody>
      </p:sp>
      <p:sp>
        <p:nvSpPr>
          <p:cNvPr id="3" name="Subtitle 2"/>
          <p:cNvSpPr>
            <a:spLocks noGrp="1"/>
          </p:cNvSpPr>
          <p:nvPr>
            <p:ph type="subTitle" idx="1"/>
          </p:nvPr>
        </p:nvSpPr>
        <p:spPr>
          <a:xfrm>
            <a:off x="3657600" y="19210869"/>
            <a:ext cx="21945600" cy="8830731"/>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A2DD52-243B-482F-898D-445640729DF8}" type="datetimeFigureOut">
              <a:rPr lang="en-US" smtClean="0"/>
              <a:t>4/5/2019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848406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A2DD52-243B-482F-898D-445640729DF8}" type="datetimeFigureOut">
              <a:rPr lang="en-US" smtClean="0"/>
              <a:t>4/5/2019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3522402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6442" y="9118611"/>
            <a:ext cx="25237440" cy="15214597"/>
          </a:xfrm>
        </p:spPr>
        <p:txBody>
          <a:bodyPr anchor="b"/>
          <a:lstStyle>
            <a:lvl1pPr>
              <a:defRPr sz="19200"/>
            </a:lvl1pPr>
          </a:lstStyle>
          <a:p>
            <a:r>
              <a:rPr lang="en-US"/>
              <a:t>Click to edit Master title style</a:t>
            </a:r>
            <a:endParaRPr lang="en-US" dirty="0"/>
          </a:p>
        </p:txBody>
      </p:sp>
      <p:sp>
        <p:nvSpPr>
          <p:cNvPr id="3" name="Text Placeholder 2"/>
          <p:cNvSpPr>
            <a:spLocks noGrp="1"/>
          </p:cNvSpPr>
          <p:nvPr>
            <p:ph type="body" idx="1"/>
          </p:nvPr>
        </p:nvSpPr>
        <p:spPr>
          <a:xfrm>
            <a:off x="1996442" y="24477144"/>
            <a:ext cx="25237440" cy="8000997"/>
          </a:xfrm>
        </p:spPr>
        <p:txBody>
          <a:bodyPr/>
          <a:lstStyle>
            <a:lvl1pPr marL="0" indent="0">
              <a:buNone/>
              <a:defRPr sz="7680">
                <a:solidFill>
                  <a:schemeClr val="tx1"/>
                </a:solidFill>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A2DD52-243B-482F-898D-445640729DF8}" type="datetimeFigureOut">
              <a:rPr lang="en-US" smtClean="0"/>
              <a:t>4/5/2019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685625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11680" y="9736667"/>
            <a:ext cx="12435840" cy="23207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4813280" y="9736667"/>
            <a:ext cx="12435840" cy="23207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A2DD52-243B-482F-898D-445640729DF8}" type="datetimeFigureOut">
              <a:rPr lang="en-US" smtClean="0"/>
              <a:t>4/5/2019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176509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5491" y="1947342"/>
            <a:ext cx="25237440" cy="7069669"/>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15494" y="8966203"/>
            <a:ext cx="12378688" cy="4394197"/>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4" name="Content Placeholder 3"/>
          <p:cNvSpPr>
            <a:spLocks noGrp="1"/>
          </p:cNvSpPr>
          <p:nvPr>
            <p:ph sz="half" idx="2"/>
          </p:nvPr>
        </p:nvSpPr>
        <p:spPr>
          <a:xfrm>
            <a:off x="2015494" y="13360400"/>
            <a:ext cx="12378688" cy="19651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4813282" y="8966203"/>
            <a:ext cx="12439651" cy="4394197"/>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6" name="Content Placeholder 5"/>
          <p:cNvSpPr>
            <a:spLocks noGrp="1"/>
          </p:cNvSpPr>
          <p:nvPr>
            <p:ph sz="quarter" idx="4"/>
          </p:nvPr>
        </p:nvSpPr>
        <p:spPr>
          <a:xfrm>
            <a:off x="14813282" y="13360400"/>
            <a:ext cx="12439651" cy="196511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A2DD52-243B-482F-898D-445640729DF8}" type="datetimeFigureOut">
              <a:rPr lang="en-US" smtClean="0"/>
              <a:t>4/5/2019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493270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A2DD52-243B-482F-898D-445640729DF8}" type="datetimeFigureOut">
              <a:rPr lang="en-US" smtClean="0"/>
              <a:t>4/5/2019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1646994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A2DD52-243B-482F-898D-445640729DF8}" type="datetimeFigureOut">
              <a:rPr lang="en-US" smtClean="0"/>
              <a:t>4/5/2019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2998598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5491" y="2438400"/>
            <a:ext cx="9437370" cy="8534400"/>
          </a:xfrm>
        </p:spPr>
        <p:txBody>
          <a:bodyPr anchor="b"/>
          <a:lstStyle>
            <a:lvl1pPr>
              <a:defRPr sz="10240"/>
            </a:lvl1pPr>
          </a:lstStyle>
          <a:p>
            <a:r>
              <a:rPr lang="en-US"/>
              <a:t>Click to edit Master title style</a:t>
            </a:r>
            <a:endParaRPr lang="en-US" dirty="0"/>
          </a:p>
        </p:txBody>
      </p:sp>
      <p:sp>
        <p:nvSpPr>
          <p:cNvPr id="3" name="Content Placeholder 2"/>
          <p:cNvSpPr>
            <a:spLocks noGrp="1"/>
          </p:cNvSpPr>
          <p:nvPr>
            <p:ph idx="1"/>
          </p:nvPr>
        </p:nvSpPr>
        <p:spPr>
          <a:xfrm>
            <a:off x="12439651" y="5266275"/>
            <a:ext cx="14813280" cy="25992667"/>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15491" y="10972800"/>
            <a:ext cx="9437370" cy="20328469"/>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fld id="{EEA2DD52-243B-482F-898D-445640729DF8}" type="datetimeFigureOut">
              <a:rPr lang="en-US" smtClean="0"/>
              <a:t>4/5/2019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1033534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5491" y="2438400"/>
            <a:ext cx="9437370" cy="8534400"/>
          </a:xfrm>
        </p:spPr>
        <p:txBody>
          <a:bodyPr anchor="b"/>
          <a:lstStyle>
            <a:lvl1pPr>
              <a:defRPr sz="102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2439651" y="5266275"/>
            <a:ext cx="14813280" cy="25992667"/>
          </a:xfrm>
        </p:spPr>
        <p:txBody>
          <a:bodyPr anchor="t"/>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endParaRPr lang="en-US" dirty="0"/>
          </a:p>
        </p:txBody>
      </p:sp>
      <p:sp>
        <p:nvSpPr>
          <p:cNvPr id="4" name="Text Placeholder 3"/>
          <p:cNvSpPr>
            <a:spLocks noGrp="1"/>
          </p:cNvSpPr>
          <p:nvPr>
            <p:ph type="body" sz="half" idx="2"/>
          </p:nvPr>
        </p:nvSpPr>
        <p:spPr>
          <a:xfrm>
            <a:off x="2015491" y="10972800"/>
            <a:ext cx="9437370" cy="20328469"/>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fld id="{EEA2DD52-243B-482F-898D-445640729DF8}" type="datetimeFigureOut">
              <a:rPr lang="en-US" smtClean="0"/>
              <a:t>4/5/2019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1666149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A2DD52-243B-482F-898D-445640729DF8}" type="datetimeFigureOut">
              <a:rPr lang="en-US" smtClean="0"/>
              <a:t>4/5/2019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589715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939762" y="1947334"/>
            <a:ext cx="6309360" cy="3099646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11682" y="1947334"/>
            <a:ext cx="18562320" cy="3099646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A2DD52-243B-482F-898D-445640729DF8}" type="datetimeFigureOut">
              <a:rPr lang="en-US" smtClean="0"/>
              <a:t>4/5/2019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4AB742-2806-438E-94FA-847E8C89AFCC}" type="slidenum">
              <a:rPr lang="en-US" smtClean="0"/>
              <a:t>‹#›</a:t>
            </a:fld>
            <a:endParaRPr lang="en-US"/>
          </a:p>
        </p:txBody>
      </p:sp>
    </p:spTree>
    <p:extLst>
      <p:ext uri="{BB962C8B-B14F-4D97-AF65-F5344CB8AC3E}">
        <p14:creationId xmlns:p14="http://schemas.microsoft.com/office/powerpoint/2010/main" val="1503389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1680" y="1947342"/>
            <a:ext cx="25237440" cy="706966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11680" y="9736667"/>
            <a:ext cx="25237440" cy="23207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11680" y="33900542"/>
            <a:ext cx="6583680" cy="1947333"/>
          </a:xfrm>
          <a:prstGeom prst="rect">
            <a:avLst/>
          </a:prstGeom>
        </p:spPr>
        <p:txBody>
          <a:bodyPr vert="horz" lIns="91440" tIns="45720" rIns="91440" bIns="45720" rtlCol="0" anchor="ctr"/>
          <a:lstStyle>
            <a:lvl1pPr algn="l">
              <a:defRPr sz="3840">
                <a:solidFill>
                  <a:schemeClr val="tx1">
                    <a:tint val="75000"/>
                  </a:schemeClr>
                </a:solidFill>
              </a:defRPr>
            </a:lvl1pPr>
          </a:lstStyle>
          <a:p>
            <a:fld id="{EEA2DD52-243B-482F-898D-445640729DF8}" type="datetimeFigureOut">
              <a:rPr lang="en-US" smtClean="0"/>
              <a:t>4/5/2019</a:t>
            </a:fld>
            <a:endParaRPr lang="en-US"/>
          </a:p>
        </p:txBody>
      </p:sp>
      <p:sp>
        <p:nvSpPr>
          <p:cNvPr id="5" name="Footer Placeholder 4"/>
          <p:cNvSpPr>
            <a:spLocks noGrp="1"/>
          </p:cNvSpPr>
          <p:nvPr>
            <p:ph type="ftr" sz="quarter" idx="3"/>
          </p:nvPr>
        </p:nvSpPr>
        <p:spPr>
          <a:xfrm>
            <a:off x="9692640" y="33900542"/>
            <a:ext cx="9875520" cy="1947333"/>
          </a:xfrm>
          <a:prstGeom prst="rect">
            <a:avLst/>
          </a:prstGeom>
        </p:spPr>
        <p:txBody>
          <a:bodyPr vert="horz" lIns="91440" tIns="45720" rIns="91440" bIns="45720" rtlCol="0" anchor="ctr"/>
          <a:lstStyle>
            <a:lvl1pPr algn="ctr">
              <a:defRPr sz="38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0665440" y="33900542"/>
            <a:ext cx="6583680" cy="1947333"/>
          </a:xfrm>
          <a:prstGeom prst="rect">
            <a:avLst/>
          </a:prstGeom>
        </p:spPr>
        <p:txBody>
          <a:bodyPr vert="horz" lIns="91440" tIns="45720" rIns="91440" bIns="45720" rtlCol="0" anchor="ctr"/>
          <a:lstStyle>
            <a:lvl1pPr algn="r">
              <a:defRPr sz="3840">
                <a:solidFill>
                  <a:schemeClr val="tx1">
                    <a:tint val="75000"/>
                  </a:schemeClr>
                </a:solidFill>
              </a:defRPr>
            </a:lvl1pPr>
          </a:lstStyle>
          <a:p>
            <a:fld id="{1C4AB742-2806-438E-94FA-847E8C89AFCC}" type="slidenum">
              <a:rPr lang="en-US" smtClean="0"/>
              <a:t>‹#›</a:t>
            </a:fld>
            <a:endParaRPr lang="en-US"/>
          </a:p>
        </p:txBody>
      </p:sp>
    </p:spTree>
    <p:extLst>
      <p:ext uri="{BB962C8B-B14F-4D97-AF65-F5344CB8AC3E}">
        <p14:creationId xmlns:p14="http://schemas.microsoft.com/office/powerpoint/2010/main" val="12444904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9513C-A57A-4CCA-9267-FBE33EAAFC51}"/>
              </a:ext>
            </a:extLst>
          </p:cNvPr>
          <p:cNvSpPr>
            <a:spLocks noGrp="1"/>
          </p:cNvSpPr>
          <p:nvPr>
            <p:ph type="ctrTitle"/>
          </p:nvPr>
        </p:nvSpPr>
        <p:spPr>
          <a:xfrm>
            <a:off x="11365527" y="1253556"/>
            <a:ext cx="7750629" cy="3812608"/>
          </a:xfrm>
        </p:spPr>
        <p:txBody>
          <a:bodyPr>
            <a:noAutofit/>
          </a:bodyPr>
          <a:lstStyle/>
          <a:p>
            <a:r>
              <a:rPr lang="en-US" sz="24500" dirty="0" err="1">
                <a:latin typeface="Impact" panose="020B0806030902050204" pitchFamily="34" charset="0"/>
              </a:rPr>
              <a:t>Bizi</a:t>
            </a:r>
            <a:r>
              <a:rPr lang="en-US" sz="24500" dirty="0">
                <a:latin typeface="Impact" panose="020B0806030902050204" pitchFamily="34" charset="0"/>
              </a:rPr>
              <a:t>-B</a:t>
            </a:r>
          </a:p>
        </p:txBody>
      </p:sp>
      <p:pic>
        <p:nvPicPr>
          <p:cNvPr id="1026" name="Picture 2" descr="Forms response chart. Question title: If there were an app that allowed you to post tasks to hire others to complete them for you, would you be willing to pay for it? . Number of responses: 61 responses.">
            <a:extLst>
              <a:ext uri="{FF2B5EF4-FFF2-40B4-BE49-F238E27FC236}">
                <a16:creationId xmlns:a16="http://schemas.microsoft.com/office/drawing/2014/main" id="{67527B96-6D05-42B8-B30A-028D642D57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2553" y="19174229"/>
            <a:ext cx="8064155" cy="403207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Forms response chart. Question title: How often do you find yourself lacking time to do things you enjoy because of your busy schedule and to-do list? . Number of responses: 61 responses.">
            <a:extLst>
              <a:ext uri="{FF2B5EF4-FFF2-40B4-BE49-F238E27FC236}">
                <a16:creationId xmlns:a16="http://schemas.microsoft.com/office/drawing/2014/main" id="{3F510198-10D5-4141-8BDB-AB8728AF2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9013" y="19174229"/>
            <a:ext cx="8064155" cy="403207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Forms response chart. Question title: What is the maximum amount you be willing to pay per month for the ability to use this app? . Number of responses: 61 responses.">
            <a:extLst>
              <a:ext uri="{FF2B5EF4-FFF2-40B4-BE49-F238E27FC236}">
                <a16:creationId xmlns:a16="http://schemas.microsoft.com/office/drawing/2014/main" id="{7EFD4567-0718-4E83-BCB7-97327946DD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2554" y="23828052"/>
            <a:ext cx="8064155" cy="403207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5" name="Picture 4" descr="A person standing in front of a building&#10;&#10;Description automatically generated">
            <a:extLst>
              <a:ext uri="{FF2B5EF4-FFF2-40B4-BE49-F238E27FC236}">
                <a16:creationId xmlns:a16="http://schemas.microsoft.com/office/drawing/2014/main" id="{8E745CC5-223C-4BCE-83AC-A0F562AF43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33485" y="906019"/>
            <a:ext cx="7105842" cy="5238861"/>
          </a:xfrm>
          <a:prstGeom prst="rect">
            <a:avLst/>
          </a:prstGeom>
          <a:ln w="19050">
            <a:solidFill>
              <a:schemeClr val="tx1"/>
            </a:solidFill>
          </a:ln>
        </p:spPr>
      </p:pic>
      <p:pic>
        <p:nvPicPr>
          <p:cNvPr id="7" name="Picture 6" descr="A person that is standing in the snow&#10;&#10;Description automatically generated">
            <a:extLst>
              <a:ext uri="{FF2B5EF4-FFF2-40B4-BE49-F238E27FC236}">
                <a16:creationId xmlns:a16="http://schemas.microsoft.com/office/drawing/2014/main" id="{E85BBE76-20EB-4FEE-9C4D-8503D07069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1473" y="906019"/>
            <a:ext cx="8326726" cy="5038641"/>
          </a:xfrm>
          <a:prstGeom prst="rect">
            <a:avLst/>
          </a:prstGeom>
          <a:ln w="19050">
            <a:solidFill>
              <a:schemeClr val="tx1"/>
            </a:solidFill>
          </a:ln>
        </p:spPr>
      </p:pic>
      <p:sp>
        <p:nvSpPr>
          <p:cNvPr id="9" name="TextBox 8">
            <a:extLst>
              <a:ext uri="{FF2B5EF4-FFF2-40B4-BE49-F238E27FC236}">
                <a16:creationId xmlns:a16="http://schemas.microsoft.com/office/drawing/2014/main" id="{1AD9C5B3-0ACA-4835-B9A2-68D947FD6FFB}"/>
              </a:ext>
            </a:extLst>
          </p:cNvPr>
          <p:cNvSpPr txBox="1"/>
          <p:nvPr/>
        </p:nvSpPr>
        <p:spPr>
          <a:xfrm>
            <a:off x="10111216" y="5084649"/>
            <a:ext cx="10259251" cy="584775"/>
          </a:xfrm>
          <a:prstGeom prst="rect">
            <a:avLst/>
          </a:prstGeom>
          <a:noFill/>
        </p:spPr>
        <p:txBody>
          <a:bodyPr wrap="square" rtlCol="0">
            <a:spAutoFit/>
          </a:bodyPr>
          <a:lstStyle/>
          <a:p>
            <a:r>
              <a:rPr lang="en-US" sz="3200" b="1" dirty="0"/>
              <a:t>Ryan Anastasi, Emily Cunningham, Alex Leo, and Evan Diaz</a:t>
            </a:r>
          </a:p>
        </p:txBody>
      </p:sp>
      <p:sp>
        <p:nvSpPr>
          <p:cNvPr id="10" name="Rectangle 9">
            <a:extLst>
              <a:ext uri="{FF2B5EF4-FFF2-40B4-BE49-F238E27FC236}">
                <a16:creationId xmlns:a16="http://schemas.microsoft.com/office/drawing/2014/main" id="{8F8FBB56-BB0D-42FF-8A55-F5B93ABFAC71}"/>
              </a:ext>
            </a:extLst>
          </p:cNvPr>
          <p:cNvSpPr/>
          <p:nvPr/>
        </p:nvSpPr>
        <p:spPr>
          <a:xfrm>
            <a:off x="10535220" y="7226289"/>
            <a:ext cx="9304722" cy="2862322"/>
          </a:xfrm>
          <a:prstGeom prst="rect">
            <a:avLst/>
          </a:prstGeom>
        </p:spPr>
        <p:txBody>
          <a:bodyPr wrap="square">
            <a:spAutoFit/>
          </a:bodyPr>
          <a:lstStyle/>
          <a:p>
            <a:r>
              <a:rPr lang="en-US" sz="3000" dirty="0" err="1"/>
              <a:t>Bizi</a:t>
            </a:r>
            <a:r>
              <a:rPr lang="en-US" sz="3000" dirty="0"/>
              <a:t>-B was founded by a team of four Paul College Senior Business Administration majors, ranging in options from Management to Information Systems and Business Analytics. We see an opening in the market for an application that allows people to have tasks completed in a safe, efficient, and cost-friendly way.</a:t>
            </a:r>
          </a:p>
        </p:txBody>
      </p:sp>
      <p:sp>
        <p:nvSpPr>
          <p:cNvPr id="11" name="Rectangle 10">
            <a:extLst>
              <a:ext uri="{FF2B5EF4-FFF2-40B4-BE49-F238E27FC236}">
                <a16:creationId xmlns:a16="http://schemas.microsoft.com/office/drawing/2014/main" id="{0B3F2394-5F9F-49EB-AB7A-D96F134BE095}"/>
              </a:ext>
            </a:extLst>
          </p:cNvPr>
          <p:cNvSpPr/>
          <p:nvPr/>
        </p:nvSpPr>
        <p:spPr>
          <a:xfrm>
            <a:off x="2380303" y="6290192"/>
            <a:ext cx="5482591" cy="923330"/>
          </a:xfrm>
          <a:prstGeom prst="rect">
            <a:avLst/>
          </a:prstGeom>
        </p:spPr>
        <p:txBody>
          <a:bodyPr wrap="none">
            <a:spAutoFit/>
          </a:bodyPr>
          <a:lstStyle/>
          <a:p>
            <a:r>
              <a:rPr lang="en-US" sz="5400" b="1" dirty="0"/>
              <a:t>What is the Need?</a:t>
            </a:r>
          </a:p>
        </p:txBody>
      </p:sp>
      <p:sp>
        <p:nvSpPr>
          <p:cNvPr id="12" name="Rectangle 11">
            <a:extLst>
              <a:ext uri="{FF2B5EF4-FFF2-40B4-BE49-F238E27FC236}">
                <a16:creationId xmlns:a16="http://schemas.microsoft.com/office/drawing/2014/main" id="{4E746084-5BB1-4A96-9067-533F4C933B71}"/>
              </a:ext>
            </a:extLst>
          </p:cNvPr>
          <p:cNvSpPr/>
          <p:nvPr/>
        </p:nvSpPr>
        <p:spPr>
          <a:xfrm>
            <a:off x="13251513" y="6166763"/>
            <a:ext cx="3978653" cy="923330"/>
          </a:xfrm>
          <a:prstGeom prst="rect">
            <a:avLst/>
          </a:prstGeom>
        </p:spPr>
        <p:txBody>
          <a:bodyPr wrap="none">
            <a:spAutoFit/>
          </a:bodyPr>
          <a:lstStyle/>
          <a:p>
            <a:r>
              <a:rPr lang="en-US" sz="5400" b="1" dirty="0"/>
              <a:t>Who are we?</a:t>
            </a:r>
          </a:p>
        </p:txBody>
      </p:sp>
      <p:sp>
        <p:nvSpPr>
          <p:cNvPr id="16" name="Rectangle 15">
            <a:extLst>
              <a:ext uri="{FF2B5EF4-FFF2-40B4-BE49-F238E27FC236}">
                <a16:creationId xmlns:a16="http://schemas.microsoft.com/office/drawing/2014/main" id="{2317CBA7-8FEB-436B-AF3B-F1E4C1D3F769}"/>
              </a:ext>
            </a:extLst>
          </p:cNvPr>
          <p:cNvSpPr/>
          <p:nvPr/>
        </p:nvSpPr>
        <p:spPr>
          <a:xfrm>
            <a:off x="21722078" y="6420594"/>
            <a:ext cx="6543073" cy="923330"/>
          </a:xfrm>
          <a:prstGeom prst="rect">
            <a:avLst/>
          </a:prstGeom>
        </p:spPr>
        <p:txBody>
          <a:bodyPr wrap="square">
            <a:spAutoFit/>
          </a:bodyPr>
          <a:lstStyle/>
          <a:p>
            <a:r>
              <a:rPr lang="en-US" sz="5400" b="1" dirty="0"/>
              <a:t>What is our Solution?</a:t>
            </a:r>
          </a:p>
        </p:txBody>
      </p:sp>
      <p:sp>
        <p:nvSpPr>
          <p:cNvPr id="17" name="Rectangle 16">
            <a:extLst>
              <a:ext uri="{FF2B5EF4-FFF2-40B4-BE49-F238E27FC236}">
                <a16:creationId xmlns:a16="http://schemas.microsoft.com/office/drawing/2014/main" id="{DDA858AD-DE97-4FE8-ACA6-7B565D62A4E7}"/>
              </a:ext>
            </a:extLst>
          </p:cNvPr>
          <p:cNvSpPr/>
          <p:nvPr/>
        </p:nvSpPr>
        <p:spPr>
          <a:xfrm>
            <a:off x="12918961" y="10899708"/>
            <a:ext cx="4643756" cy="923330"/>
          </a:xfrm>
          <a:prstGeom prst="rect">
            <a:avLst/>
          </a:prstGeom>
        </p:spPr>
        <p:txBody>
          <a:bodyPr wrap="square">
            <a:spAutoFit/>
          </a:bodyPr>
          <a:lstStyle/>
          <a:p>
            <a:r>
              <a:rPr lang="en-US" sz="5400" b="1" dirty="0"/>
              <a:t>Business Model</a:t>
            </a:r>
          </a:p>
        </p:txBody>
      </p:sp>
      <p:sp>
        <p:nvSpPr>
          <p:cNvPr id="18" name="Rectangle 17">
            <a:extLst>
              <a:ext uri="{FF2B5EF4-FFF2-40B4-BE49-F238E27FC236}">
                <a16:creationId xmlns:a16="http://schemas.microsoft.com/office/drawing/2014/main" id="{8256CFAA-335C-48F5-95F5-5DD3E9F6DC57}"/>
              </a:ext>
            </a:extLst>
          </p:cNvPr>
          <p:cNvSpPr/>
          <p:nvPr/>
        </p:nvSpPr>
        <p:spPr>
          <a:xfrm>
            <a:off x="12633888" y="16184486"/>
            <a:ext cx="6029280" cy="923330"/>
          </a:xfrm>
          <a:prstGeom prst="rect">
            <a:avLst/>
          </a:prstGeom>
        </p:spPr>
        <p:txBody>
          <a:bodyPr wrap="square">
            <a:spAutoFit/>
          </a:bodyPr>
          <a:lstStyle/>
          <a:p>
            <a:r>
              <a:rPr lang="en-US" sz="5400" b="1" dirty="0"/>
              <a:t>Market Conditions</a:t>
            </a:r>
          </a:p>
        </p:txBody>
      </p:sp>
      <p:sp>
        <p:nvSpPr>
          <p:cNvPr id="19" name="Rectangle 18">
            <a:extLst>
              <a:ext uri="{FF2B5EF4-FFF2-40B4-BE49-F238E27FC236}">
                <a16:creationId xmlns:a16="http://schemas.microsoft.com/office/drawing/2014/main" id="{721F305C-7F00-4EB1-8E3A-64CF570C2F90}"/>
              </a:ext>
            </a:extLst>
          </p:cNvPr>
          <p:cNvSpPr/>
          <p:nvPr/>
        </p:nvSpPr>
        <p:spPr>
          <a:xfrm>
            <a:off x="13251513" y="28008514"/>
            <a:ext cx="3435948" cy="923330"/>
          </a:xfrm>
          <a:prstGeom prst="rect">
            <a:avLst/>
          </a:prstGeom>
        </p:spPr>
        <p:txBody>
          <a:bodyPr wrap="square">
            <a:spAutoFit/>
          </a:bodyPr>
          <a:lstStyle/>
          <a:p>
            <a:r>
              <a:rPr lang="en-US" sz="5400" b="1" dirty="0"/>
              <a:t>Financials</a:t>
            </a:r>
          </a:p>
        </p:txBody>
      </p:sp>
      <p:sp>
        <p:nvSpPr>
          <p:cNvPr id="13" name="Rectangle 12">
            <a:extLst>
              <a:ext uri="{FF2B5EF4-FFF2-40B4-BE49-F238E27FC236}">
                <a16:creationId xmlns:a16="http://schemas.microsoft.com/office/drawing/2014/main" id="{9ABEE03D-43E1-4438-AE58-3EDD9F1FDA97}"/>
              </a:ext>
            </a:extLst>
          </p:cNvPr>
          <p:cNvSpPr/>
          <p:nvPr/>
        </p:nvSpPr>
        <p:spPr>
          <a:xfrm>
            <a:off x="1171629" y="7487516"/>
            <a:ext cx="7759874" cy="1938992"/>
          </a:xfrm>
          <a:prstGeom prst="rect">
            <a:avLst/>
          </a:prstGeom>
        </p:spPr>
        <p:txBody>
          <a:bodyPr wrap="square">
            <a:spAutoFit/>
          </a:bodyPr>
          <a:lstStyle/>
          <a:p>
            <a:pPr lvl="1" fontAlgn="base">
              <a:spcAft>
                <a:spcPts val="917"/>
              </a:spcAft>
            </a:pPr>
            <a:r>
              <a:rPr lang="en-US" sz="3000" dirty="0"/>
              <a:t>People lead busy lives and sometimes need help completing simple chores and tasks. Also, the elderly and people with disabilities often have trouble completing tasks.</a:t>
            </a:r>
          </a:p>
        </p:txBody>
      </p:sp>
      <p:sp>
        <p:nvSpPr>
          <p:cNvPr id="14" name="Rectangle 13">
            <a:extLst>
              <a:ext uri="{FF2B5EF4-FFF2-40B4-BE49-F238E27FC236}">
                <a16:creationId xmlns:a16="http://schemas.microsoft.com/office/drawing/2014/main" id="{82C7D06E-D682-4BF2-B4D1-77CEE63D2BE7}"/>
              </a:ext>
            </a:extLst>
          </p:cNvPr>
          <p:cNvSpPr/>
          <p:nvPr/>
        </p:nvSpPr>
        <p:spPr>
          <a:xfrm>
            <a:off x="21518947" y="7287497"/>
            <a:ext cx="6543073" cy="12095619"/>
          </a:xfrm>
          <a:prstGeom prst="rect">
            <a:avLst/>
          </a:prstGeom>
        </p:spPr>
        <p:txBody>
          <a:bodyPr wrap="square">
            <a:spAutoFit/>
          </a:bodyPr>
          <a:lstStyle/>
          <a:p>
            <a:pPr marL="380985" lvl="1" fontAlgn="base"/>
            <a:r>
              <a:rPr lang="en-US" sz="3000" dirty="0"/>
              <a:t>Our app, </a:t>
            </a:r>
            <a:r>
              <a:rPr lang="en-US" sz="3000" dirty="0" err="1"/>
              <a:t>Bizi</a:t>
            </a:r>
            <a:r>
              <a:rPr lang="en-US" sz="3000" dirty="0"/>
              <a:t>-B, helps hardworking, middle-class consumers who want to hire others to complete their chores which would allow them to have more time to spend on more important things and eliminate tasks from their to do list. Unlike our competitor TaskRabbit, </a:t>
            </a:r>
            <a:r>
              <a:rPr lang="en-US" sz="3000" dirty="0" err="1"/>
              <a:t>Bizi</a:t>
            </a:r>
            <a:r>
              <a:rPr lang="en-US" sz="3000" dirty="0"/>
              <a:t>-B allows people to connect with friends who can recommend reputable workers to complete their tasks and it is not limited by location.</a:t>
            </a:r>
          </a:p>
          <a:p>
            <a:pPr marL="380985" lvl="1" fontAlgn="base"/>
            <a:endParaRPr lang="en-US" sz="3000" dirty="0"/>
          </a:p>
          <a:p>
            <a:pPr marL="380985" lvl="1" fontAlgn="base"/>
            <a:r>
              <a:rPr lang="en-US" sz="3000" dirty="0"/>
              <a:t>Also, our app includes the following:</a:t>
            </a:r>
          </a:p>
          <a:p>
            <a:pPr marL="761970" fontAlgn="base">
              <a:buFont typeface="Arial" panose="020B0604020202020204" pitchFamily="34" charset="0"/>
              <a:buChar char="•"/>
            </a:pPr>
            <a:r>
              <a:rPr lang="en-US" sz="3000" dirty="0"/>
              <a:t> A code of ethics for things that are</a:t>
            </a:r>
          </a:p>
          <a:p>
            <a:pPr marL="761970" fontAlgn="base"/>
            <a:r>
              <a:rPr lang="en-US" sz="3000" dirty="0"/>
              <a:t>   allowed/not allowed to be posted</a:t>
            </a:r>
          </a:p>
          <a:p>
            <a:pPr marL="761970" fontAlgn="base">
              <a:buFont typeface="Arial" panose="020B0604020202020204" pitchFamily="34" charset="0"/>
              <a:buChar char="•"/>
            </a:pPr>
            <a:r>
              <a:rPr lang="en-US" sz="3000" dirty="0"/>
              <a:t> Safety alert button on the app for</a:t>
            </a:r>
          </a:p>
          <a:p>
            <a:pPr marL="761970" fontAlgn="base"/>
            <a:r>
              <a:rPr lang="en-US" sz="3000" dirty="0"/>
              <a:t>   users to press, hold for 3 seconds,</a:t>
            </a:r>
          </a:p>
          <a:p>
            <a:pPr marL="761970" fontAlgn="base"/>
            <a:r>
              <a:rPr lang="en-US" sz="3000" dirty="0"/>
              <a:t>   and release to send alert to local</a:t>
            </a:r>
          </a:p>
          <a:p>
            <a:pPr marL="761970" fontAlgn="base"/>
            <a:r>
              <a:rPr lang="en-US" sz="3000" dirty="0"/>
              <a:t>   police</a:t>
            </a:r>
          </a:p>
          <a:p>
            <a:pPr marL="761970" fontAlgn="base">
              <a:buFont typeface="Arial" panose="020B0604020202020204" pitchFamily="34" charset="0"/>
              <a:buChar char="•"/>
            </a:pPr>
            <a:r>
              <a:rPr lang="en-US" sz="3000" dirty="0"/>
              <a:t> Moderators that review posts</a:t>
            </a:r>
          </a:p>
          <a:p>
            <a:pPr marL="761970" fontAlgn="base"/>
            <a:r>
              <a:rPr lang="en-US" sz="3000" dirty="0"/>
              <a:t>   flagged/reported by users as</a:t>
            </a:r>
          </a:p>
          <a:p>
            <a:pPr marL="761970" fontAlgn="base"/>
            <a:r>
              <a:rPr lang="en-US" sz="3000" dirty="0"/>
              <a:t>   “inappropriate”</a:t>
            </a:r>
          </a:p>
          <a:p>
            <a:pPr marL="761970" fontAlgn="base">
              <a:buFont typeface="Arial" panose="020B0604020202020204" pitchFamily="34" charset="0"/>
              <a:buChar char="•"/>
            </a:pPr>
            <a:r>
              <a:rPr lang="en-US" sz="3000" dirty="0"/>
              <a:t> Users can be banned for violating</a:t>
            </a:r>
          </a:p>
          <a:p>
            <a:pPr marL="761970" fontAlgn="base"/>
            <a:r>
              <a:rPr lang="en-US" sz="3000" dirty="0"/>
              <a:t>   the </a:t>
            </a:r>
            <a:r>
              <a:rPr lang="en-US" sz="3000" dirty="0" err="1"/>
              <a:t>Bizi</a:t>
            </a:r>
            <a:r>
              <a:rPr lang="en-US" sz="3000" dirty="0"/>
              <a:t>-B code of ethics</a:t>
            </a:r>
          </a:p>
        </p:txBody>
      </p:sp>
      <p:sp>
        <p:nvSpPr>
          <p:cNvPr id="15" name="Rectangle 14">
            <a:extLst>
              <a:ext uri="{FF2B5EF4-FFF2-40B4-BE49-F238E27FC236}">
                <a16:creationId xmlns:a16="http://schemas.microsoft.com/office/drawing/2014/main" id="{8FCCBF0F-D37F-4485-A9C0-A6ADCD5C87EA}"/>
              </a:ext>
            </a:extLst>
          </p:cNvPr>
          <p:cNvSpPr/>
          <p:nvPr/>
        </p:nvSpPr>
        <p:spPr>
          <a:xfrm>
            <a:off x="10903604" y="17214282"/>
            <a:ext cx="8830667" cy="1384995"/>
          </a:xfrm>
          <a:prstGeom prst="rect">
            <a:avLst/>
          </a:prstGeom>
        </p:spPr>
        <p:txBody>
          <a:bodyPr wrap="square">
            <a:spAutoFit/>
          </a:bodyPr>
          <a:lstStyle/>
          <a:p>
            <a:r>
              <a:rPr lang="en-US" sz="2800" dirty="0"/>
              <a:t>Our overall market size is approximately 112 million people. This is a potential range based on research we have done and is not an exact value.</a:t>
            </a:r>
            <a:r>
              <a:rPr lang="en-US" sz="2800" dirty="0">
                <a:solidFill>
                  <a:srgbClr val="000000"/>
                </a:solidFill>
                <a:latin typeface="Times New Roman" panose="02020603050405020304" pitchFamily="18" charset="0"/>
              </a:rPr>
              <a:t> </a:t>
            </a:r>
            <a:endParaRPr lang="en-US" sz="2800" dirty="0"/>
          </a:p>
        </p:txBody>
      </p:sp>
      <p:sp>
        <p:nvSpPr>
          <p:cNvPr id="20" name="Rectangle 19">
            <a:extLst>
              <a:ext uri="{FF2B5EF4-FFF2-40B4-BE49-F238E27FC236}">
                <a16:creationId xmlns:a16="http://schemas.microsoft.com/office/drawing/2014/main" id="{881B2F55-080D-4714-8134-E466329B1058}"/>
              </a:ext>
            </a:extLst>
          </p:cNvPr>
          <p:cNvSpPr/>
          <p:nvPr/>
        </p:nvSpPr>
        <p:spPr>
          <a:xfrm>
            <a:off x="10247262" y="11923907"/>
            <a:ext cx="9785657" cy="3323987"/>
          </a:xfrm>
          <a:prstGeom prst="rect">
            <a:avLst/>
          </a:prstGeom>
        </p:spPr>
        <p:txBody>
          <a:bodyPr wrap="square">
            <a:spAutoFit/>
          </a:bodyPr>
          <a:lstStyle/>
          <a:p>
            <a:pPr lvl="1" fontAlgn="base">
              <a:spcAft>
                <a:spcPts val="917"/>
              </a:spcAft>
            </a:pPr>
            <a:r>
              <a:rPr lang="en-US" sz="3000" dirty="0"/>
              <a:t>Our app utilizes a peer-to-peer platform where users pay as they hire people for tasks. </a:t>
            </a:r>
            <a:r>
              <a:rPr lang="en-US" sz="3000" dirty="0" err="1"/>
              <a:t>Bizi</a:t>
            </a:r>
            <a:r>
              <a:rPr lang="en-US" sz="3000" dirty="0"/>
              <a:t>-B will make money by receiving a 15% fee for each task completed. We will also be an ad-supported app, offering companies the opportunity to pay us to post ads on our app. There will also be a $3.00 subscription fee per month for all customers and workers who download our app.</a:t>
            </a:r>
          </a:p>
        </p:txBody>
      </p:sp>
      <p:sp>
        <p:nvSpPr>
          <p:cNvPr id="21" name="Rectangle 20">
            <a:extLst>
              <a:ext uri="{FF2B5EF4-FFF2-40B4-BE49-F238E27FC236}">
                <a16:creationId xmlns:a16="http://schemas.microsoft.com/office/drawing/2014/main" id="{339C546D-BBF0-4415-8E8F-EAE8EE018CEF}"/>
              </a:ext>
            </a:extLst>
          </p:cNvPr>
          <p:cNvSpPr/>
          <p:nvPr/>
        </p:nvSpPr>
        <p:spPr>
          <a:xfrm>
            <a:off x="7121147" y="28996392"/>
            <a:ext cx="16395582" cy="1477328"/>
          </a:xfrm>
          <a:prstGeom prst="rect">
            <a:avLst/>
          </a:prstGeom>
        </p:spPr>
        <p:txBody>
          <a:bodyPr wrap="square">
            <a:spAutoFit/>
          </a:bodyPr>
          <a:lstStyle/>
          <a:p>
            <a:pPr lvl="1" fontAlgn="base">
              <a:spcAft>
                <a:spcPts val="917"/>
              </a:spcAft>
            </a:pPr>
            <a:r>
              <a:rPr lang="en-US" sz="3000" dirty="0"/>
              <a:t>To develop and get the app on the App Store and Google Play, we would need $200,000. </a:t>
            </a:r>
            <a:r>
              <a:rPr lang="en-US" sz="3000" dirty="0" err="1"/>
              <a:t>Bizi</a:t>
            </a:r>
            <a:r>
              <a:rPr lang="en-US" sz="3000" dirty="0"/>
              <a:t>-B is a great investment because of our high growth potential. Many people would be engaged through our app, whether they have tasks that they want others to complete or they are willing to do tasks.</a:t>
            </a:r>
          </a:p>
        </p:txBody>
      </p:sp>
      <p:pic>
        <p:nvPicPr>
          <p:cNvPr id="1032" name="Picture 8" descr="https://lh3.googleusercontent.com/gTeSD68qVKfPsihkQI5iiDgo7-7bdZiwZdxcMPbmx_oLljbWgTsa8XTk-2e-Gaeb97y473P0NIz1Qh-t5jxMAz_s5phBkt5MAQytldo66oNz2-jJVK4JBp4aJM3-pFHexFYsSZ8S">
            <a:extLst>
              <a:ext uri="{FF2B5EF4-FFF2-40B4-BE49-F238E27FC236}">
                <a16:creationId xmlns:a16="http://schemas.microsoft.com/office/drawing/2014/main" id="{476C5DD3-F310-40BD-9A62-6BA2B98FDB8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757" y="31361059"/>
            <a:ext cx="10715221" cy="4480911"/>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4D1F61CB-D308-4D44-B7E5-ABA661FB379D}"/>
              </a:ext>
            </a:extLst>
          </p:cNvPr>
          <p:cNvSpPr/>
          <p:nvPr/>
        </p:nvSpPr>
        <p:spPr>
          <a:xfrm>
            <a:off x="1229346" y="30653173"/>
            <a:ext cx="7784503" cy="707886"/>
          </a:xfrm>
          <a:prstGeom prst="rect">
            <a:avLst/>
          </a:prstGeom>
        </p:spPr>
        <p:txBody>
          <a:bodyPr wrap="none">
            <a:spAutoFit/>
          </a:bodyPr>
          <a:lstStyle/>
          <a:p>
            <a:r>
              <a:rPr lang="en-US" sz="4000" b="1" dirty="0"/>
              <a:t>Projected Income Statement, Year 1</a:t>
            </a:r>
          </a:p>
        </p:txBody>
      </p:sp>
      <p:pic>
        <p:nvPicPr>
          <p:cNvPr id="1034" name="Picture 10" descr="https://lh5.googleusercontent.com/MbXGsuKjJLr28uyN4FcrrgJzHkv0ljvv5Q7gj64o9w8qlx2sxAdE_e1s8cm5quTsZn4qw_8EXWFBrqEwVff0iIPEd3RA9LUN4sTgVJeJN-rN7cwNuhYlujhoOS3jaNDAedLhi5oW">
            <a:extLst>
              <a:ext uri="{FF2B5EF4-FFF2-40B4-BE49-F238E27FC236}">
                <a16:creationId xmlns:a16="http://schemas.microsoft.com/office/drawing/2014/main" id="{0E896C83-9DF3-4659-90A6-7B0EB326C16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3694" y="31373221"/>
            <a:ext cx="15631457" cy="3807663"/>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5BFD1390-6077-46AE-B53F-468A9C5F392A}"/>
              </a:ext>
            </a:extLst>
          </p:cNvPr>
          <p:cNvSpPr/>
          <p:nvPr/>
        </p:nvSpPr>
        <p:spPr>
          <a:xfrm>
            <a:off x="12556516" y="30654982"/>
            <a:ext cx="6897337" cy="707886"/>
          </a:xfrm>
          <a:prstGeom prst="rect">
            <a:avLst/>
          </a:prstGeom>
        </p:spPr>
        <p:txBody>
          <a:bodyPr wrap="none">
            <a:spAutoFit/>
          </a:bodyPr>
          <a:lstStyle/>
          <a:p>
            <a:r>
              <a:rPr lang="en-US" sz="4000" b="1" dirty="0"/>
              <a:t>Projected Monthly Sales, Year 1</a:t>
            </a:r>
          </a:p>
        </p:txBody>
      </p:sp>
      <p:pic>
        <p:nvPicPr>
          <p:cNvPr id="1036" name="Picture 12" descr="File:Emojione 1F41D.svg">
            <a:extLst>
              <a:ext uri="{FF2B5EF4-FFF2-40B4-BE49-F238E27FC236}">
                <a16:creationId xmlns:a16="http://schemas.microsoft.com/office/drawing/2014/main" id="{2EC024BC-3D92-44B0-AE43-A44DE3F51C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339926" y="2358162"/>
            <a:ext cx="1769788" cy="176978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0197F5BD-F8C4-4DAC-83BD-3383BD6BB3C3}"/>
              </a:ext>
            </a:extLst>
          </p:cNvPr>
          <p:cNvPicPr>
            <a:picLocks noChangeAspect="1"/>
          </p:cNvPicPr>
          <p:nvPr/>
        </p:nvPicPr>
        <p:blipFill rotWithShape="1">
          <a:blip r:embed="rId10"/>
          <a:srcRect r="4748"/>
          <a:stretch/>
        </p:blipFill>
        <p:spPr>
          <a:xfrm>
            <a:off x="19285279" y="19734175"/>
            <a:ext cx="9205765" cy="7012025"/>
          </a:xfrm>
          <a:prstGeom prst="rect">
            <a:avLst/>
          </a:prstGeom>
          <a:ln w="19050">
            <a:solidFill>
              <a:schemeClr val="tx1"/>
            </a:solidFill>
          </a:ln>
        </p:spPr>
      </p:pic>
      <p:sp>
        <p:nvSpPr>
          <p:cNvPr id="32" name="Rectangle 31">
            <a:extLst>
              <a:ext uri="{FF2B5EF4-FFF2-40B4-BE49-F238E27FC236}">
                <a16:creationId xmlns:a16="http://schemas.microsoft.com/office/drawing/2014/main" id="{AC635B83-6976-4E08-BBD2-6998E76E967D}"/>
              </a:ext>
            </a:extLst>
          </p:cNvPr>
          <p:cNvSpPr/>
          <p:nvPr/>
        </p:nvSpPr>
        <p:spPr>
          <a:xfrm>
            <a:off x="1268790" y="10429582"/>
            <a:ext cx="7814512" cy="923330"/>
          </a:xfrm>
          <a:prstGeom prst="rect">
            <a:avLst/>
          </a:prstGeom>
        </p:spPr>
        <p:txBody>
          <a:bodyPr wrap="none">
            <a:spAutoFit/>
          </a:bodyPr>
          <a:lstStyle/>
          <a:p>
            <a:r>
              <a:rPr lang="en-US" sz="5400" b="1" dirty="0"/>
              <a:t>Who are our Competitors?</a:t>
            </a:r>
          </a:p>
        </p:txBody>
      </p:sp>
      <p:sp>
        <p:nvSpPr>
          <p:cNvPr id="24" name="Rectangle 23">
            <a:extLst>
              <a:ext uri="{FF2B5EF4-FFF2-40B4-BE49-F238E27FC236}">
                <a16:creationId xmlns:a16="http://schemas.microsoft.com/office/drawing/2014/main" id="{E9EE4AB4-E009-4635-9D3F-E1E6A06A44E6}"/>
              </a:ext>
            </a:extLst>
          </p:cNvPr>
          <p:cNvSpPr/>
          <p:nvPr/>
        </p:nvSpPr>
        <p:spPr>
          <a:xfrm>
            <a:off x="1919513" y="11545985"/>
            <a:ext cx="6543073" cy="5170646"/>
          </a:xfrm>
          <a:prstGeom prst="rect">
            <a:avLst/>
          </a:prstGeom>
        </p:spPr>
        <p:txBody>
          <a:bodyPr wrap="square">
            <a:spAutoFit/>
          </a:bodyPr>
          <a:lstStyle/>
          <a:p>
            <a:r>
              <a:rPr lang="en-US" sz="3000" dirty="0"/>
              <a:t>The current solutions on the market today that are considered competitors for our idea are companies such as TaskRabbit. Instead of tasks being restricted by city, our app allows anyone, anywhere to get the help they need. Our competitors typically operate exclusively in cities or urban areas. Also, our app includes a referral system in which people can recommend a worker that they have hired in the past. </a:t>
            </a:r>
          </a:p>
        </p:txBody>
      </p:sp>
      <p:pic>
        <p:nvPicPr>
          <p:cNvPr id="34" name="Picture 12" descr="File:Emojione 1F41D.svg">
            <a:extLst>
              <a:ext uri="{FF2B5EF4-FFF2-40B4-BE49-F238E27FC236}">
                <a16:creationId xmlns:a16="http://schemas.microsoft.com/office/drawing/2014/main" id="{1CBFAD5E-A6CC-45EC-B8EE-D147C0D60D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31407" y="2358162"/>
            <a:ext cx="1769788" cy="1769788"/>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FAA825EC-521E-4598-A790-8D2C564343BC}"/>
              </a:ext>
            </a:extLst>
          </p:cNvPr>
          <p:cNvSpPr/>
          <p:nvPr/>
        </p:nvSpPr>
        <p:spPr>
          <a:xfrm>
            <a:off x="19163937" y="19044411"/>
            <a:ext cx="6199454" cy="707886"/>
          </a:xfrm>
          <a:prstGeom prst="rect">
            <a:avLst/>
          </a:prstGeom>
        </p:spPr>
        <p:txBody>
          <a:bodyPr wrap="none">
            <a:spAutoFit/>
          </a:bodyPr>
          <a:lstStyle/>
          <a:p>
            <a:r>
              <a:rPr lang="en-US" sz="4000" b="1" dirty="0"/>
              <a:t>Customer Survey Comments</a:t>
            </a:r>
          </a:p>
        </p:txBody>
      </p:sp>
      <p:sp>
        <p:nvSpPr>
          <p:cNvPr id="36" name="Rectangle 35">
            <a:extLst>
              <a:ext uri="{FF2B5EF4-FFF2-40B4-BE49-F238E27FC236}">
                <a16:creationId xmlns:a16="http://schemas.microsoft.com/office/drawing/2014/main" id="{AB5D8074-AC9B-47A1-9127-8C791DF71FB4}"/>
              </a:ext>
            </a:extLst>
          </p:cNvPr>
          <p:cNvSpPr/>
          <p:nvPr/>
        </p:nvSpPr>
        <p:spPr>
          <a:xfrm>
            <a:off x="1542553" y="18431659"/>
            <a:ext cx="6147004" cy="707886"/>
          </a:xfrm>
          <a:prstGeom prst="rect">
            <a:avLst/>
          </a:prstGeom>
        </p:spPr>
        <p:txBody>
          <a:bodyPr wrap="none">
            <a:spAutoFit/>
          </a:bodyPr>
          <a:lstStyle/>
          <a:p>
            <a:r>
              <a:rPr lang="en-US" sz="4000" b="1" dirty="0"/>
              <a:t>Customer Survey Responses</a:t>
            </a:r>
          </a:p>
        </p:txBody>
      </p:sp>
      <p:pic>
        <p:nvPicPr>
          <p:cNvPr id="3" name="Picture 2" descr="Forms response chart. Question title: Would you prefer to set your own rates as someone posting a task or would you want potential workers to post their rates?. Number of responses: 61 responses.">
            <a:extLst>
              <a:ext uri="{FF2B5EF4-FFF2-40B4-BE49-F238E27FC236}">
                <a16:creationId xmlns:a16="http://schemas.microsoft.com/office/drawing/2014/main" id="{8A1D8051-7EC5-472C-B25B-1335A918FCE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599013" y="23828052"/>
            <a:ext cx="8064155" cy="403207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0239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1926</TotalTime>
  <Words>469</Words>
  <Application>Microsoft Office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Impact</vt:lpstr>
      <vt:lpstr>Times New Roman</vt:lpstr>
      <vt:lpstr>Office Theme</vt:lpstr>
      <vt:lpstr>Bizi-B</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Anastasi, Ryan N</dc:creator>
  <cp:lastModifiedBy>Anastasi, Ryan N</cp:lastModifiedBy>
  <cp:revision>35</cp:revision>
  <dcterms:created xsi:type="dcterms:W3CDTF">2019-04-03T14:07:24Z</dcterms:created>
  <dcterms:modified xsi:type="dcterms:W3CDTF">2019-04-05T14:54:05Z</dcterms:modified>
</cp:coreProperties>
</file>