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236075"/>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30" d="100"/>
          <a:sy n="30" d="100"/>
        </p:scale>
        <p:origin x="-720" y="-2478"/>
      </p:cViewPr>
      <p:guideLst>
        <p:guide orient="horz" pos="10368"/>
        <p:guide pos="13824"/>
      </p:guideLst>
    </p:cSldViewPr>
  </p:slideViewPr>
  <p:notesTextViewPr>
    <p:cViewPr>
      <p:scale>
        <a:sx n="100" d="100"/>
        <a:sy n="100" d="100"/>
      </p:scale>
      <p:origin x="0" y="0"/>
    </p:cViewPr>
  </p:notesTextViewPr>
  <p:sorterViewPr>
    <p:cViewPr>
      <p:scale>
        <a:sx n="100" d="100"/>
        <a:sy n="100" d="100"/>
      </p:scale>
      <p:origin x="0" y="-192"/>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4/8/2019</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jpg"/><Relationship Id="rId7" Type="http://schemas.openxmlformats.org/officeDocument/2006/relationships/image" Target="../media/image6.png"/><Relationship Id="rId12" Type="http://schemas.microsoft.com/office/2007/relationships/hdphoto" Target="../media/hdphoto1.wdp"/><Relationship Id="rId17" Type="http://schemas.openxmlformats.org/officeDocument/2006/relationships/image" Target="../media/image14.emf"/><Relationship Id="rId2" Type="http://schemas.openxmlformats.org/officeDocument/2006/relationships/image" Target="../media/image1.png"/><Relationship Id="rId16" Type="http://schemas.openxmlformats.org/officeDocument/2006/relationships/image" Target="../media/image13.emf"/><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emf"/><Relationship Id="rId15" Type="http://schemas.openxmlformats.org/officeDocument/2006/relationships/image" Target="../media/image12.emf"/><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 Id="rId1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9" name="Rounded Rectangle 8"/>
          <p:cNvSpPr/>
          <p:nvPr/>
        </p:nvSpPr>
        <p:spPr>
          <a:xfrm>
            <a:off x="14416328" y="4953916"/>
            <a:ext cx="14543584" cy="18134724"/>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29275656" y="4799072"/>
            <a:ext cx="13701145" cy="27662128"/>
          </a:xfrm>
          <a:prstGeom prst="roundRect">
            <a:avLst/>
          </a:prstGeom>
          <a:solidFill>
            <a:schemeClr val="bg1"/>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ed Rectangle 2"/>
          <p:cNvSpPr/>
          <p:nvPr/>
        </p:nvSpPr>
        <p:spPr>
          <a:xfrm>
            <a:off x="772768" y="23528132"/>
            <a:ext cx="28187144" cy="8933068"/>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p:cNvSpPr/>
          <p:nvPr/>
        </p:nvSpPr>
        <p:spPr>
          <a:xfrm>
            <a:off x="745964" y="4953916"/>
            <a:ext cx="13427236" cy="18134723"/>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7079467" y="878919"/>
            <a:ext cx="32627865" cy="2092881"/>
          </a:xfrm>
          <a:prstGeom prst="rect">
            <a:avLst/>
          </a:prstGeom>
          <a:noFill/>
        </p:spPr>
        <p:txBody>
          <a:bodyPr wrap="square" rtlCol="0">
            <a:spAutoFit/>
          </a:bodyPr>
          <a:lstStyle/>
          <a:p>
            <a:pPr algn="ctr"/>
            <a:r>
              <a:rPr lang="en-US" sz="6500" b="1" dirty="0">
                <a:cs typeface="Times New Roman" panose="02020603050405020304" pitchFamily="18" charset="0"/>
              </a:rPr>
              <a:t>The First Conventional Synthesis of 1-methyl-4-silatranone and</a:t>
            </a:r>
          </a:p>
          <a:p>
            <a:pPr algn="ctr"/>
            <a:r>
              <a:rPr lang="en-US" sz="6500" b="1" dirty="0">
                <a:cs typeface="Times New Roman" panose="02020603050405020304" pitchFamily="18" charset="0"/>
              </a:rPr>
              <a:t>Novel synthetic routes toward 1-propyl-4-silatranone via strained </a:t>
            </a:r>
            <a:r>
              <a:rPr lang="en-US" sz="6500" b="1" dirty="0" err="1">
                <a:cs typeface="Times New Roman" panose="02020603050405020304" pitchFamily="18" charset="0"/>
              </a:rPr>
              <a:t>silacyclobutanes</a:t>
            </a:r>
            <a:r>
              <a:rPr lang="en-US" sz="6500" b="1" dirty="0">
                <a:cs typeface="Times New Roman" panose="02020603050405020304" pitchFamily="18" charset="0"/>
              </a:rPr>
              <a:t> </a:t>
            </a:r>
          </a:p>
        </p:txBody>
      </p:sp>
      <p:sp>
        <p:nvSpPr>
          <p:cNvPr id="6" name="TextBox 5"/>
          <p:cNvSpPr txBox="1"/>
          <p:nvPr/>
        </p:nvSpPr>
        <p:spPr>
          <a:xfrm>
            <a:off x="1295400" y="5105400"/>
            <a:ext cx="12360442" cy="17697152"/>
          </a:xfrm>
          <a:prstGeom prst="rect">
            <a:avLst/>
          </a:prstGeom>
          <a:noFill/>
        </p:spPr>
        <p:txBody>
          <a:bodyPr wrap="square" rtlCol="0">
            <a:spAutoFit/>
          </a:bodyPr>
          <a:lstStyle/>
          <a:p>
            <a:endParaRPr lang="en-US" sz="3800" dirty="0"/>
          </a:p>
          <a:p>
            <a:endParaRPr lang="en-US" sz="3800" dirty="0"/>
          </a:p>
          <a:p>
            <a:pPr defTabSz="914400"/>
            <a:r>
              <a:rPr lang="en-US" sz="4000" dirty="0"/>
              <a:t>	</a:t>
            </a:r>
            <a:r>
              <a:rPr lang="en-US" sz="3800" dirty="0"/>
              <a:t>Amides and lactams are common structural motifs found in a variety of natural products and construct the backbone of amino acid chains, DNA/RNA, proteins, and enzymes. There are 3 major resonance contributors (see </a:t>
            </a:r>
            <a:r>
              <a:rPr lang="en-US" sz="3800" b="1" dirty="0"/>
              <a:t>Figure 1</a:t>
            </a:r>
            <a:r>
              <a:rPr lang="en-US" sz="3800" dirty="0"/>
              <a:t>) to amides in chemistry and in life.</a:t>
            </a:r>
            <a:r>
              <a:rPr lang="en-US" sz="3800" baseline="30000" dirty="0"/>
              <a:t>2,3,4</a:t>
            </a:r>
            <a:r>
              <a:rPr lang="en-US" sz="3800" dirty="0"/>
              <a:t> </a:t>
            </a:r>
            <a:r>
              <a:rPr lang="en-US" sz="3800" dirty="0" err="1"/>
              <a:t>Silatranones</a:t>
            </a:r>
            <a:r>
              <a:rPr lang="en-US" sz="3800" dirty="0"/>
              <a:t> have been calculated previously to have the nitrogen lone pair delocalized like in normal amides vs. having a coordinate covalent bond with silicon such as in </a:t>
            </a:r>
            <a:r>
              <a:rPr lang="en-US" sz="3800" dirty="0" err="1"/>
              <a:t>silatranes</a:t>
            </a:r>
            <a:r>
              <a:rPr lang="en-US" sz="3800" dirty="0"/>
              <a:t>, which is a bridged bicyclic amine.</a:t>
            </a:r>
            <a:r>
              <a:rPr lang="en-US" sz="3800" baseline="30000" dirty="0"/>
              <a:t>1,4</a:t>
            </a:r>
            <a:r>
              <a:rPr lang="en-US" sz="3800" dirty="0"/>
              <a:t> This research aims to synthesize strained lactams known as </a:t>
            </a:r>
            <a:r>
              <a:rPr lang="en-US" sz="3800" dirty="0" err="1"/>
              <a:t>silatranones</a:t>
            </a:r>
            <a:r>
              <a:rPr lang="en-US" sz="3800" dirty="0"/>
              <a:t> and to help elucidate who wins the competition for nitrogen’s lone pair-the silicon or the amide carbonyl.</a:t>
            </a:r>
            <a:r>
              <a:rPr lang="en-US" sz="3800" baseline="30000" dirty="0"/>
              <a:t>1</a:t>
            </a:r>
            <a:endParaRPr lang="en-US" sz="3800" b="1" baseline="30000" dirty="0"/>
          </a:p>
          <a:p>
            <a:endParaRPr lang="en-US" sz="3800" b="1" dirty="0"/>
          </a:p>
          <a:p>
            <a:endParaRPr lang="en-US" sz="3800" b="1" dirty="0"/>
          </a:p>
          <a:p>
            <a:endParaRPr lang="en-US" sz="3800" b="1" dirty="0"/>
          </a:p>
          <a:p>
            <a:endParaRPr lang="en-US" sz="3800" b="1" dirty="0"/>
          </a:p>
          <a:p>
            <a:endParaRPr lang="en-US" sz="3800" b="1"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1" dirty="0"/>
          </a:p>
          <a:p>
            <a:endParaRPr lang="en-US" sz="4000" dirty="0"/>
          </a:p>
          <a:p>
            <a:endParaRPr lang="en-US" sz="3800" b="1" dirty="0"/>
          </a:p>
        </p:txBody>
      </p:sp>
      <p:sp>
        <p:nvSpPr>
          <p:cNvPr id="12" name="TextBox 11"/>
          <p:cNvSpPr txBox="1"/>
          <p:nvPr/>
        </p:nvSpPr>
        <p:spPr>
          <a:xfrm>
            <a:off x="29565599" y="6342825"/>
            <a:ext cx="13411201" cy="12311063"/>
          </a:xfrm>
          <a:prstGeom prst="rect">
            <a:avLst/>
          </a:prstGeom>
          <a:noFill/>
          <a:ln>
            <a:noFill/>
          </a:ln>
          <a:effectLst/>
        </p:spPr>
        <p:txBody>
          <a:bodyPr wrap="square" rtlCol="0">
            <a:spAutoFit/>
          </a:bodyPr>
          <a:lstStyle/>
          <a:p>
            <a:pPr defTabSz="914400"/>
            <a:r>
              <a:rPr lang="en-US" sz="3800" dirty="0">
                <a:cs typeface="Times New Roman" panose="02020603050405020304" pitchFamily="18" charset="0"/>
              </a:rPr>
              <a:t>	Characterize 1-propyl-4-silatranone further and attempt    to rerun GC/MS after recalibrating the instrument to see if  203 M/Z is observed vs. 202 M/Z for 1-methyl-4-silatranone.</a:t>
            </a: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endParaRPr lang="en-US" sz="3600" b="1" dirty="0">
              <a:cs typeface="Times New Roman" panose="02020603050405020304" pitchFamily="18" charset="0"/>
            </a:endParaRPr>
          </a:p>
          <a:p>
            <a:endParaRPr lang="en-US" sz="3600" b="1" dirty="0">
              <a:cs typeface="Times New Roman" panose="02020603050405020304" pitchFamily="18" charset="0"/>
            </a:endParaRPr>
          </a:p>
          <a:p>
            <a:endParaRPr lang="en-US" sz="3600" b="1" dirty="0">
              <a:cs typeface="Times New Roman" panose="02020603050405020304" pitchFamily="18" charset="0"/>
            </a:endParaRPr>
          </a:p>
          <a:p>
            <a:endParaRPr lang="en-US" sz="3600" b="1" dirty="0">
              <a:cs typeface="Times New Roman" panose="02020603050405020304" pitchFamily="18" charset="0"/>
            </a:endParaRPr>
          </a:p>
          <a:p>
            <a:pPr defTabSz="914400">
              <a:tabLst>
                <a:tab pos="914400" algn="l"/>
              </a:tabLst>
            </a:pPr>
            <a:endParaRPr lang="en-US" sz="3600" b="1" dirty="0">
              <a:cs typeface="Times New Roman" panose="02020603050405020304" pitchFamily="18" charset="0"/>
            </a:endParaRPr>
          </a:p>
          <a:p>
            <a:endParaRPr lang="en-US" sz="3600" b="1" dirty="0">
              <a:cs typeface="Times New Roman" panose="02020603050405020304" pitchFamily="18" charset="0"/>
            </a:endParaRPr>
          </a:p>
          <a:p>
            <a:pPr defTabSz="914400"/>
            <a:r>
              <a:rPr lang="en-US" sz="3600" dirty="0">
                <a:solidFill>
                  <a:prstClr val="black"/>
                </a:solidFill>
                <a:cs typeface="Times New Roman" panose="02020603050405020304" pitchFamily="18" charset="0"/>
              </a:rPr>
              <a:t>	</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5011400" y="5105400"/>
            <a:ext cx="13487400" cy="23914239"/>
          </a:xfrm>
          <a:prstGeom prst="rect">
            <a:avLst/>
          </a:prstGeom>
          <a:noFill/>
        </p:spPr>
        <p:txBody>
          <a:bodyPr wrap="square" rtlCol="0">
            <a:spAutoFit/>
          </a:bodyPr>
          <a:lstStyle/>
          <a:p>
            <a:pPr defTabSz="914400"/>
            <a:r>
              <a:rPr lang="en-US" sz="3600" dirty="0"/>
              <a:t>	</a:t>
            </a:r>
            <a:endParaRPr lang="en-US" sz="3600" b="1" dirty="0"/>
          </a:p>
          <a:p>
            <a:endParaRPr lang="en-US" sz="3600" b="1" dirty="0"/>
          </a:p>
          <a:p>
            <a:endParaRPr lang="en-US" sz="3600" b="1" dirty="0"/>
          </a:p>
          <a:p>
            <a:endParaRPr lang="en-US" sz="3600" b="1"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pPr defTabSz="914400"/>
            <a:r>
              <a:rPr lang="en-US" sz="3800" dirty="0"/>
              <a:t>	</a:t>
            </a:r>
            <a:endParaRPr lang="en-US" sz="3800" b="1" dirty="0"/>
          </a:p>
          <a:p>
            <a:pPr defTabSz="914400"/>
            <a:endParaRPr lang="en-US" sz="3800" dirty="0"/>
          </a:p>
          <a:p>
            <a:pPr defTabSz="914400"/>
            <a:endParaRPr lang="en-US" sz="3800" dirty="0"/>
          </a:p>
          <a:p>
            <a:pPr defTabSz="914400"/>
            <a:r>
              <a:rPr lang="en-US" sz="3800" dirty="0"/>
              <a:t>	</a:t>
            </a:r>
          </a:p>
          <a:p>
            <a:pPr defTabSz="914400"/>
            <a:endParaRPr lang="en-US" sz="3800" dirty="0"/>
          </a:p>
          <a:p>
            <a:pPr defTabSz="914400"/>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b="1" dirty="0"/>
          </a:p>
          <a:p>
            <a:r>
              <a:rPr lang="en-US" sz="3600" dirty="0"/>
              <a:t>	</a:t>
            </a:r>
          </a:p>
        </p:txBody>
      </p:sp>
      <p:sp>
        <p:nvSpPr>
          <p:cNvPr id="11" name="Rectangle 10"/>
          <p:cNvSpPr/>
          <p:nvPr/>
        </p:nvSpPr>
        <p:spPr>
          <a:xfrm>
            <a:off x="29808965" y="5401270"/>
            <a:ext cx="4481035"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endParaRPr lang="en-US" sz="5400" b="1" cap="none" spc="0" dirty="0">
              <a:ln w="22225">
                <a:solidFill>
                  <a:schemeClr val="accent2"/>
                </a:solidFill>
                <a:prstDash val="solid"/>
              </a:ln>
              <a:effectLst/>
            </a:endParaRPr>
          </a:p>
        </p:txBody>
      </p:sp>
      <p:sp>
        <p:nvSpPr>
          <p:cNvPr id="13" name="Rectangle 12"/>
          <p:cNvSpPr/>
          <p:nvPr/>
        </p:nvSpPr>
        <p:spPr>
          <a:xfrm>
            <a:off x="29641800" y="16154400"/>
            <a:ext cx="4570482"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641800" y="22393870"/>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endParaRPr lang="en-US" sz="5400" b="1" cap="none" spc="0" dirty="0">
              <a:ln w="22225">
                <a:solidFill>
                  <a:schemeClr val="accent2"/>
                </a:solidFill>
                <a:prstDash val="solid"/>
              </a:ln>
              <a:effectLst/>
            </a:endParaRPr>
          </a:p>
        </p:txBody>
      </p:sp>
      <p:sp>
        <p:nvSpPr>
          <p:cNvPr id="16" name="Rectangle 15"/>
          <p:cNvSpPr/>
          <p:nvPr/>
        </p:nvSpPr>
        <p:spPr>
          <a:xfrm>
            <a:off x="29641800" y="26203870"/>
            <a:ext cx="363464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latin typeface="Times New Roman" panose="02020603050405020304" pitchFamily="18" charset="0"/>
                <a:cs typeface="Times New Roman" panose="02020603050405020304" pitchFamily="18" charset="0"/>
              </a:rPr>
              <a:t>References:</a:t>
            </a:r>
            <a:endParaRPr lang="en-US" sz="5400" b="1" cap="none" spc="0" dirty="0">
              <a:ln w="22225">
                <a:solidFill>
                  <a:schemeClr val="accent2"/>
                </a:solidFill>
                <a:prstDash val="solid"/>
              </a:ln>
              <a:effectLst/>
            </a:endParaRPr>
          </a:p>
        </p:txBody>
      </p:sp>
      <p:sp>
        <p:nvSpPr>
          <p:cNvPr id="20" name="Rectangle 19"/>
          <p:cNvSpPr/>
          <p:nvPr/>
        </p:nvSpPr>
        <p:spPr>
          <a:xfrm>
            <a:off x="1676400" y="5325070"/>
            <a:ext cx="445506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Introduction:</a:t>
            </a:r>
          </a:p>
        </p:txBody>
      </p:sp>
      <p:sp>
        <p:nvSpPr>
          <p:cNvPr id="21" name="Rectangle 20"/>
          <p:cNvSpPr/>
          <p:nvPr/>
        </p:nvSpPr>
        <p:spPr>
          <a:xfrm>
            <a:off x="1665455" y="23613070"/>
            <a:ext cx="667394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Experimental Work:</a:t>
            </a:r>
          </a:p>
        </p:txBody>
      </p:sp>
      <p:sp>
        <p:nvSpPr>
          <p:cNvPr id="225" name="TextBox 224"/>
          <p:cNvSpPr txBox="1"/>
          <p:nvPr/>
        </p:nvSpPr>
        <p:spPr>
          <a:xfrm>
            <a:off x="15162730" y="15468600"/>
            <a:ext cx="13157384" cy="7017306"/>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none" rtlCol="0">
            <a:spAutoFit/>
          </a:bodyPr>
          <a:lstStyle/>
          <a:p>
            <a:pPr algn="ctr"/>
            <a:r>
              <a:rPr lang="en-US" sz="3800" b="1" dirty="0"/>
              <a:t>Figure 3. </a:t>
            </a:r>
            <a:r>
              <a:rPr lang="en-US" sz="3800" dirty="0"/>
              <a:t>COSY NMR (400MHz) of 1-methyl-4-silatranone? </a:t>
            </a:r>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pPr algn="ctr"/>
            <a:r>
              <a:rPr lang="en-US" sz="3800" b="1" dirty="0"/>
              <a:t>Figure 4.</a:t>
            </a:r>
            <a:r>
              <a:rPr lang="en-US" sz="3800" dirty="0"/>
              <a:t> GC/MS (EI) of 1-methyl-4-silatranone.</a:t>
            </a:r>
          </a:p>
        </p:txBody>
      </p:sp>
      <p:pic>
        <p:nvPicPr>
          <p:cNvPr id="10" name="Picture 9"/>
          <p:cNvPicPr>
            <a:picLocks noChangeAspect="1"/>
          </p:cNvPicPr>
          <p:nvPr/>
        </p:nvPicPr>
        <p:blipFill>
          <a:blip r:embed="rId2"/>
          <a:stretch>
            <a:fillRect/>
          </a:stretch>
        </p:blipFill>
        <p:spPr>
          <a:xfrm>
            <a:off x="1782186" y="1143000"/>
            <a:ext cx="2942003" cy="3162221"/>
          </a:xfrm>
          <a:prstGeom prst="rect">
            <a:avLst/>
          </a:prstGeom>
        </p:spPr>
      </p:pic>
      <p:sp>
        <p:nvSpPr>
          <p:cNvPr id="23" name="TextBox 22"/>
          <p:cNvSpPr txBox="1"/>
          <p:nvPr/>
        </p:nvSpPr>
        <p:spPr>
          <a:xfrm>
            <a:off x="9963345" y="3124200"/>
            <a:ext cx="23583507" cy="2123658"/>
          </a:xfrm>
          <a:prstGeom prst="rect">
            <a:avLst/>
          </a:prstGeom>
          <a:noFill/>
        </p:spPr>
        <p:txBody>
          <a:bodyPr wrap="none" rtlCol="0">
            <a:spAutoFit/>
          </a:bodyPr>
          <a:lstStyle/>
          <a:p>
            <a:pPr lvl="0" algn="ctr"/>
            <a:r>
              <a:rPr lang="en-US" sz="4400" i="1" u="sng" dirty="0">
                <a:solidFill>
                  <a:prstClr val="black"/>
                </a:solidFill>
                <a:latin typeface="Arial" panose="020B0604020202020204" pitchFamily="34" charset="0"/>
                <a:cs typeface="Arial" panose="020B0604020202020204" pitchFamily="34" charset="0"/>
              </a:rPr>
              <a:t>Ryan W. Fitzgerald</a:t>
            </a:r>
            <a:r>
              <a:rPr lang="en-US" sz="4400" i="1" baseline="30000" dirty="0">
                <a:solidFill>
                  <a:prstClr val="black"/>
                </a:solidFill>
                <a:latin typeface="Arial" panose="020B0604020202020204" pitchFamily="34" charset="0"/>
                <a:cs typeface="Arial" panose="020B0604020202020204" pitchFamily="34" charset="0"/>
              </a:rPr>
              <a:t>1</a:t>
            </a:r>
            <a:r>
              <a:rPr lang="en-US" sz="4400" i="1" dirty="0">
                <a:solidFill>
                  <a:prstClr val="black"/>
                </a:solidFill>
                <a:latin typeface="Arial" panose="020B0604020202020204" pitchFamily="34" charset="0"/>
                <a:cs typeface="Arial" panose="020B0604020202020204" pitchFamily="34" charset="0"/>
              </a:rPr>
              <a:t>, Tristan J. Hart-Bonville</a:t>
            </a:r>
            <a:r>
              <a:rPr lang="en-US" sz="4400" i="1" baseline="30000" dirty="0">
                <a:solidFill>
                  <a:prstClr val="black"/>
                </a:solidFill>
                <a:latin typeface="Arial" panose="020B0604020202020204" pitchFamily="34" charset="0"/>
                <a:cs typeface="Arial" panose="020B0604020202020204" pitchFamily="34" charset="0"/>
              </a:rPr>
              <a:t>2</a:t>
            </a:r>
            <a:r>
              <a:rPr lang="en-US" sz="4400" i="1" dirty="0">
                <a:solidFill>
                  <a:prstClr val="black"/>
                </a:solidFill>
                <a:latin typeface="Arial" panose="020B0604020202020204" pitchFamily="34" charset="0"/>
                <a:cs typeface="Arial" panose="020B0604020202020204" pitchFamily="34" charset="0"/>
              </a:rPr>
              <a:t>, Noah A.Cote</a:t>
            </a:r>
            <a:r>
              <a:rPr lang="en-US" sz="4400" i="1" baseline="30000" dirty="0">
                <a:solidFill>
                  <a:prstClr val="black"/>
                </a:solidFill>
                <a:latin typeface="Arial" panose="020B0604020202020204" pitchFamily="34" charset="0"/>
                <a:cs typeface="Arial" panose="020B0604020202020204" pitchFamily="34" charset="0"/>
              </a:rPr>
              <a:t>3</a:t>
            </a:r>
            <a:r>
              <a:rPr lang="en-US" sz="4400" i="1" dirty="0">
                <a:solidFill>
                  <a:prstClr val="black"/>
                </a:solidFill>
                <a:latin typeface="Arial" panose="020B0604020202020204" pitchFamily="34" charset="0"/>
                <a:cs typeface="Arial" panose="020B0604020202020204" pitchFamily="34" charset="0"/>
              </a:rPr>
              <a:t>, Arthur Greenberg</a:t>
            </a:r>
            <a:r>
              <a:rPr lang="en-US" sz="4400" i="1" baseline="30000" dirty="0">
                <a:solidFill>
                  <a:prstClr val="black"/>
                </a:solidFill>
                <a:latin typeface="Arial" panose="020B0604020202020204" pitchFamily="34" charset="0"/>
                <a:cs typeface="Arial" panose="020B0604020202020204" pitchFamily="34" charset="0"/>
              </a:rPr>
              <a:t>4</a:t>
            </a:r>
            <a:r>
              <a:rPr lang="en-US" sz="4600" i="1" baseline="30000" dirty="0">
                <a:solidFill>
                  <a:prstClr val="black"/>
                </a:solidFill>
                <a:latin typeface="Arial" panose="020B0604020202020204" pitchFamily="34" charset="0"/>
                <a:cs typeface="Arial" panose="020B0604020202020204" pitchFamily="34" charset="0"/>
              </a:rPr>
              <a:t>*</a:t>
            </a:r>
          </a:p>
          <a:p>
            <a:pPr algn="ctr"/>
            <a:r>
              <a:rPr lang="en-US" sz="4400" i="1" dirty="0">
                <a:latin typeface="Arial" panose="020B0604020202020204" pitchFamily="34" charset="0"/>
                <a:cs typeface="Arial" panose="020B0604020202020204" pitchFamily="34" charset="0"/>
              </a:rPr>
              <a:t>rwj9@wildcats.unh.edu, Department of Chemistry, University of New Hampshire, Durham, NH</a:t>
            </a:r>
          </a:p>
          <a:p>
            <a:pPr algn="ctr"/>
            <a:endParaRPr lang="en-US" sz="4400" i="1" dirty="0">
              <a:latin typeface="Arial" panose="020B0604020202020204" pitchFamily="34" charset="0"/>
              <a:cs typeface="Arial" panose="020B0604020202020204" pitchFamily="34" charset="0"/>
            </a:endParaRPr>
          </a:p>
        </p:txBody>
      </p:sp>
      <p:sp>
        <p:nvSpPr>
          <p:cNvPr id="17" name="Rectangle 16"/>
          <p:cNvSpPr/>
          <p:nvPr/>
        </p:nvSpPr>
        <p:spPr>
          <a:xfrm>
            <a:off x="15168071" y="5486405"/>
            <a:ext cx="822532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Results and Discussion:</a:t>
            </a:r>
          </a:p>
        </p:txBody>
      </p:sp>
      <p:sp>
        <p:nvSpPr>
          <p:cNvPr id="22" name="TextBox 21"/>
          <p:cNvSpPr txBox="1"/>
          <p:nvPr/>
        </p:nvSpPr>
        <p:spPr>
          <a:xfrm>
            <a:off x="29736767" y="27159777"/>
            <a:ext cx="13240034" cy="4615623"/>
          </a:xfrm>
          <a:prstGeom prst="rect">
            <a:avLst/>
          </a:prstGeom>
          <a:noFill/>
        </p:spPr>
        <p:txBody>
          <a:bodyPr wrap="square" rtlCol="0">
            <a:spAutoFit/>
          </a:bodyPr>
          <a:lstStyle/>
          <a:p>
            <a:pPr marL="342900" indent="-342900">
              <a:lnSpc>
                <a:spcPct val="107000"/>
              </a:lnSpc>
              <a:spcAft>
                <a:spcPts val="800"/>
              </a:spcAft>
              <a:buFont typeface="+mj-lt"/>
              <a:buAutoNum type="arabicParenBoth"/>
              <a:tabLst>
                <a:tab pos="457200" algn="l"/>
              </a:tabLst>
            </a:pP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r>
              <a:rPr lang="en-US" sz="3200" dirty="0">
                <a:ea typeface="Calibri" panose="020F0502020204030204" pitchFamily="34" charset="0"/>
              </a:rPr>
              <a:t>Morgan, J. P.; Weaver-Guevara, H. M.; Fitzgerald, R. W.; Dunlap-Smith, A.; Greenberg, A. </a:t>
            </a:r>
            <a:r>
              <a:rPr lang="en-US" sz="3200" i="1" dirty="0" err="1">
                <a:ea typeface="Calibri" panose="020F0502020204030204" pitchFamily="34" charset="0"/>
              </a:rPr>
              <a:t>Struct</a:t>
            </a:r>
            <a:r>
              <a:rPr lang="en-US" sz="3200" i="1" dirty="0">
                <a:ea typeface="Calibri" panose="020F0502020204030204" pitchFamily="34" charset="0"/>
              </a:rPr>
              <a:t>. Chem</a:t>
            </a:r>
            <a:r>
              <a:rPr lang="en-US" sz="3200" dirty="0">
                <a:ea typeface="Calibri" panose="020F0502020204030204" pitchFamily="34" charset="0"/>
              </a:rPr>
              <a:t>. </a:t>
            </a:r>
            <a:r>
              <a:rPr lang="en-US" sz="3200" b="1" dirty="0">
                <a:ea typeface="Calibri" panose="020F0502020204030204" pitchFamily="34" charset="0"/>
              </a:rPr>
              <a:t>2017</a:t>
            </a:r>
            <a:r>
              <a:rPr lang="en-US" sz="3200" dirty="0">
                <a:ea typeface="Calibri" panose="020F0502020204030204" pitchFamily="34" charset="0"/>
              </a:rPr>
              <a:t>, 28, 327.</a:t>
            </a:r>
          </a:p>
          <a:p>
            <a:pPr marL="34290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Morgan, J.P.; Greenberg, A. </a:t>
            </a:r>
            <a:r>
              <a:rPr lang="en-US" sz="3200" i="1" dirty="0">
                <a:solidFill>
                  <a:prstClr val="black"/>
                </a:solidFill>
                <a:ea typeface="Calibri" panose="020F0502020204030204" pitchFamily="34" charset="0"/>
                <a:cs typeface="Times New Roman" panose="02020603050405020304" pitchFamily="18" charset="0"/>
              </a:rPr>
              <a:t>J. Chem. Thermodynamics</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2014</a:t>
            </a:r>
            <a:r>
              <a:rPr lang="en-US" sz="3200" dirty="0">
                <a:solidFill>
                  <a:prstClr val="black"/>
                </a:solidFill>
                <a:ea typeface="Calibri" panose="020F0502020204030204" pitchFamily="34" charset="0"/>
                <a:cs typeface="Times New Roman" panose="02020603050405020304" pitchFamily="18" charset="0"/>
              </a:rPr>
              <a:t>, 73, 206-212.</a:t>
            </a:r>
          </a:p>
          <a:p>
            <a:pPr marL="34290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Morgan, J.P.; Greenberg, A. </a:t>
            </a:r>
            <a:r>
              <a:rPr lang="en-US" sz="3200" i="1" dirty="0">
                <a:solidFill>
                  <a:prstClr val="black"/>
                </a:solidFill>
                <a:ea typeface="Calibri" panose="020F0502020204030204" pitchFamily="34" charset="0"/>
                <a:cs typeface="Times New Roman" panose="02020603050405020304" pitchFamily="18" charset="0"/>
              </a:rPr>
              <a:t>J. Phys. Org. Chem</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2012</a:t>
            </a:r>
            <a:r>
              <a:rPr lang="en-US" sz="3200" dirty="0">
                <a:solidFill>
                  <a:prstClr val="black"/>
                </a:solidFill>
                <a:ea typeface="Calibri" panose="020F0502020204030204" pitchFamily="34" charset="0"/>
                <a:cs typeface="Times New Roman" panose="02020603050405020304" pitchFamily="18" charset="0"/>
              </a:rPr>
              <a:t>, 25, 1422-1428. </a:t>
            </a:r>
          </a:p>
          <a:p>
            <a:pPr marL="34290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Weaver-Guevara, H.M.; Fitzgerald, R.W.; Greenberg, A. </a:t>
            </a:r>
            <a:r>
              <a:rPr lang="en-US" sz="3200" i="1" dirty="0">
                <a:solidFill>
                  <a:prstClr val="black"/>
                </a:solidFill>
                <a:ea typeface="Calibri" panose="020F0502020204030204" pitchFamily="34" charset="0"/>
                <a:cs typeface="Times New Roman" panose="02020603050405020304" pitchFamily="18" charset="0"/>
              </a:rPr>
              <a:t>Can. J. Chem</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2017</a:t>
            </a:r>
            <a:r>
              <a:rPr lang="en-US" sz="3200" dirty="0">
                <a:solidFill>
                  <a:prstClr val="black"/>
                </a:solidFill>
                <a:ea typeface="Calibri" panose="020F0502020204030204" pitchFamily="34" charset="0"/>
                <a:cs typeface="Times New Roman" panose="02020603050405020304" pitchFamily="18" charset="0"/>
              </a:rPr>
              <a:t>, 95, 271-277.</a:t>
            </a:r>
          </a:p>
        </p:txBody>
      </p:sp>
      <p:sp>
        <p:nvSpPr>
          <p:cNvPr id="25" name="TextBox 24"/>
          <p:cNvSpPr txBox="1"/>
          <p:nvPr/>
        </p:nvSpPr>
        <p:spPr>
          <a:xfrm>
            <a:off x="29618902" y="23274278"/>
            <a:ext cx="12748298" cy="2862322"/>
          </a:xfrm>
          <a:prstGeom prst="rect">
            <a:avLst/>
          </a:prstGeom>
          <a:noFill/>
        </p:spPr>
        <p:txBody>
          <a:bodyPr wrap="square" rtlCol="0">
            <a:spAutoFit/>
          </a:bodyPr>
          <a:lstStyle/>
          <a:p>
            <a:pPr lvl="0" defTabSz="914400"/>
            <a:r>
              <a:rPr lang="en-US" sz="3600" dirty="0">
                <a:solidFill>
                  <a:prstClr val="black"/>
                </a:solidFill>
                <a:cs typeface="Times New Roman" panose="02020603050405020304" pitchFamily="18" charset="0"/>
              </a:rPr>
              <a:t>	Jesse Ambrose, the </a:t>
            </a:r>
            <a:r>
              <a:rPr lang="en-US" sz="3600" dirty="0" err="1">
                <a:solidFill>
                  <a:prstClr val="black"/>
                </a:solidFill>
                <a:cs typeface="Times New Roman" panose="02020603050405020304" pitchFamily="18" charset="0"/>
              </a:rPr>
              <a:t>Elsawa</a:t>
            </a:r>
            <a:r>
              <a:rPr lang="en-US" sz="3600" dirty="0">
                <a:solidFill>
                  <a:prstClr val="black"/>
                </a:solidFill>
                <a:cs typeface="Times New Roman" panose="02020603050405020304" pitchFamily="18" charset="0"/>
              </a:rPr>
              <a:t> research group, and UNH chemistry department are gratefully acknowledged. My assistants Noah and Tristan are also acknowledged for all their constant support and contributions to this project and the benzene metabolism project.</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341" y="17175757"/>
            <a:ext cx="8490021" cy="4186401"/>
          </a:xfrm>
          <a:prstGeom prst="rect">
            <a:avLst/>
          </a:prstGeom>
        </p:spPr>
      </p:pic>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97887" y="6646017"/>
            <a:ext cx="12514421" cy="8730189"/>
          </a:xfrm>
          <a:prstGeom prst="rect">
            <a:avLst/>
          </a:prstGeom>
        </p:spPr>
      </p:pic>
      <p:pic>
        <p:nvPicPr>
          <p:cNvPr id="26" name="Picture 25"/>
          <p:cNvPicPr>
            <a:picLocks noChangeAspect="1"/>
          </p:cNvPicPr>
          <p:nvPr/>
        </p:nvPicPr>
        <p:blipFill>
          <a:blip r:embed="rId5"/>
          <a:stretch>
            <a:fillRect/>
          </a:stretch>
        </p:blipFill>
        <p:spPr>
          <a:xfrm>
            <a:off x="2209800" y="13833795"/>
            <a:ext cx="10151829" cy="2450829"/>
          </a:xfrm>
          <a:prstGeom prst="rect">
            <a:avLst/>
          </a:prstGeom>
        </p:spPr>
      </p:pic>
      <p:sp>
        <p:nvSpPr>
          <p:cNvPr id="27" name="TextBox 26"/>
          <p:cNvSpPr txBox="1"/>
          <p:nvPr/>
        </p:nvSpPr>
        <p:spPr>
          <a:xfrm>
            <a:off x="911699" y="21428095"/>
            <a:ext cx="13127054" cy="5293757"/>
          </a:xfrm>
          <a:prstGeom prst="rect">
            <a:avLst/>
          </a:prstGeom>
          <a:noFill/>
        </p:spPr>
        <p:txBody>
          <a:bodyPr wrap="square" rtlCol="0">
            <a:spAutoFit/>
          </a:bodyPr>
          <a:lstStyle/>
          <a:p>
            <a:pPr algn="ctr" defTabSz="914400"/>
            <a:r>
              <a:rPr lang="en-US" sz="3800" b="1" dirty="0"/>
              <a:t>Figure 2. </a:t>
            </a:r>
            <a:r>
              <a:rPr lang="en-US" sz="3800" dirty="0"/>
              <a:t>Structure of 1-methyl-4-silatranone</a:t>
            </a:r>
            <a:r>
              <a:rPr lang="en-US" sz="3800" baseline="30000" dirty="0"/>
              <a:t>1</a:t>
            </a:r>
            <a:r>
              <a:rPr lang="en-US" sz="3800" dirty="0"/>
              <a:t> </a:t>
            </a:r>
          </a:p>
          <a:p>
            <a:pPr algn="ctr" defTabSz="914400"/>
            <a:r>
              <a:rPr lang="en-US" sz="3800" dirty="0"/>
              <a:t>and 1-propyl-4-silatranone, respectively.	</a:t>
            </a:r>
          </a:p>
          <a:p>
            <a:endParaRPr lang="en-US" sz="8800" dirty="0"/>
          </a:p>
          <a:p>
            <a:endParaRPr lang="en-US" sz="8800" dirty="0"/>
          </a:p>
          <a:p>
            <a:endParaRPr lang="en-US" dirty="0"/>
          </a:p>
        </p:txBody>
      </p:sp>
      <p:sp>
        <p:nvSpPr>
          <p:cNvPr id="28" name="TextBox 27"/>
          <p:cNvSpPr txBox="1"/>
          <p:nvPr/>
        </p:nvSpPr>
        <p:spPr>
          <a:xfrm>
            <a:off x="2276567" y="16416516"/>
            <a:ext cx="10965567" cy="1261884"/>
          </a:xfrm>
          <a:prstGeom prst="rect">
            <a:avLst/>
          </a:prstGeom>
          <a:noFill/>
        </p:spPr>
        <p:txBody>
          <a:bodyPr wrap="none" rtlCol="0">
            <a:spAutoFit/>
          </a:bodyPr>
          <a:lstStyle/>
          <a:p>
            <a:pPr algn="ctr"/>
            <a:r>
              <a:rPr lang="en-US" sz="3800" b="1" dirty="0"/>
              <a:t>Figure 1. </a:t>
            </a:r>
            <a:r>
              <a:rPr lang="en-US" sz="3800" dirty="0"/>
              <a:t>Various amide resonance structures.</a:t>
            </a:r>
            <a:r>
              <a:rPr lang="en-US" sz="3800" baseline="30000" dirty="0"/>
              <a:t>2,3,4</a:t>
            </a:r>
          </a:p>
          <a:p>
            <a:endParaRPr lang="en-US" sz="3800" dirty="0"/>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318200" y="8443524"/>
            <a:ext cx="9633282" cy="6720276"/>
          </a:xfrm>
          <a:prstGeom prst="rect">
            <a:avLst/>
          </a:prstGeom>
          <a:ln>
            <a:noFill/>
          </a:ln>
        </p:spPr>
      </p:pic>
      <p:sp>
        <p:nvSpPr>
          <p:cNvPr id="19" name="TextBox 18"/>
          <p:cNvSpPr txBox="1"/>
          <p:nvPr/>
        </p:nvSpPr>
        <p:spPr>
          <a:xfrm>
            <a:off x="29565600" y="15431869"/>
            <a:ext cx="13408711" cy="646331"/>
          </a:xfrm>
          <a:prstGeom prst="rect">
            <a:avLst/>
          </a:prstGeom>
          <a:noFill/>
        </p:spPr>
        <p:txBody>
          <a:bodyPr wrap="square" rtlCol="0">
            <a:spAutoFit/>
          </a:bodyPr>
          <a:lstStyle/>
          <a:p>
            <a:pPr defTabSz="914400"/>
            <a:r>
              <a:rPr lang="en-US" sz="3600" b="1" dirty="0">
                <a:cs typeface="Times New Roman" panose="02020603050405020304" pitchFamily="18" charset="0"/>
              </a:rPr>
              <a:t>Figure 5. </a:t>
            </a:r>
            <a:r>
              <a:rPr lang="en-US" sz="3600" baseline="30000" dirty="0">
                <a:cs typeface="Times New Roman" panose="02020603050405020304" pitchFamily="18" charset="0"/>
              </a:rPr>
              <a:t>1</a:t>
            </a:r>
            <a:r>
              <a:rPr lang="en-US" sz="3600" dirty="0">
                <a:cs typeface="Times New Roman" panose="02020603050405020304" pitchFamily="18" charset="0"/>
              </a:rPr>
              <a:t>H NMR (400MHz) of potential 1-propyl-4-silatranone.</a:t>
            </a:r>
            <a:endParaRPr lang="en-US" sz="3600" b="1" dirty="0">
              <a:cs typeface="Times New Roman" panose="02020603050405020304" pitchFamily="18" charset="0"/>
            </a:endParaRPr>
          </a:p>
        </p:txBody>
      </p:sp>
      <p:pic>
        <p:nvPicPr>
          <p:cNvPr id="29" name="Picture 28"/>
          <p:cNvPicPr>
            <a:picLocks noChangeAspect="1"/>
          </p:cNvPicPr>
          <p:nvPr/>
        </p:nvPicPr>
        <p:blipFill>
          <a:blip r:embed="rId7"/>
          <a:stretch>
            <a:fillRect/>
          </a:stretch>
        </p:blipFill>
        <p:spPr>
          <a:xfrm>
            <a:off x="2715497" y="28036723"/>
            <a:ext cx="11621750" cy="2871522"/>
          </a:xfrm>
          <a:prstGeom prst="rect">
            <a:avLst/>
          </a:prstGeom>
          <a:ln>
            <a:solidFill>
              <a:schemeClr val="tx1"/>
            </a:solidFill>
          </a:ln>
        </p:spPr>
      </p:pic>
      <p:pic>
        <p:nvPicPr>
          <p:cNvPr id="30" name="Picture 29"/>
          <p:cNvPicPr>
            <a:picLocks noChangeAspect="1"/>
          </p:cNvPicPr>
          <p:nvPr/>
        </p:nvPicPr>
        <p:blipFill>
          <a:blip r:embed="rId8"/>
          <a:stretch>
            <a:fillRect/>
          </a:stretch>
        </p:blipFill>
        <p:spPr>
          <a:xfrm>
            <a:off x="1742218" y="24801054"/>
            <a:ext cx="13568308" cy="2607934"/>
          </a:xfrm>
          <a:prstGeom prst="rect">
            <a:avLst/>
          </a:prstGeom>
          <a:ln>
            <a:solidFill>
              <a:schemeClr val="tx1"/>
            </a:solidFill>
          </a:ln>
        </p:spPr>
      </p:pic>
      <p:pic>
        <p:nvPicPr>
          <p:cNvPr id="31" name="Picture 30"/>
          <p:cNvPicPr>
            <a:picLocks noChangeAspect="1"/>
          </p:cNvPicPr>
          <p:nvPr/>
        </p:nvPicPr>
        <p:blipFill>
          <a:blip r:embed="rId9"/>
          <a:stretch>
            <a:fillRect/>
          </a:stretch>
        </p:blipFill>
        <p:spPr>
          <a:xfrm>
            <a:off x="16175506" y="28010016"/>
            <a:ext cx="11572291" cy="2898229"/>
          </a:xfrm>
          <a:prstGeom prst="rect">
            <a:avLst/>
          </a:prstGeom>
          <a:ln>
            <a:solidFill>
              <a:schemeClr val="tx1"/>
            </a:solidFill>
          </a:ln>
        </p:spPr>
      </p:pic>
      <p:sp>
        <p:nvSpPr>
          <p:cNvPr id="226" name="TextBox 225"/>
          <p:cNvSpPr txBox="1"/>
          <p:nvPr/>
        </p:nvSpPr>
        <p:spPr>
          <a:xfrm>
            <a:off x="8454777" y="31330315"/>
            <a:ext cx="13383792" cy="677108"/>
          </a:xfrm>
          <a:prstGeom prst="rect">
            <a:avLst/>
          </a:prstGeom>
          <a:noFill/>
        </p:spPr>
        <p:txBody>
          <a:bodyPr wrap="none" rtlCol="0">
            <a:spAutoFit/>
          </a:bodyPr>
          <a:lstStyle/>
          <a:p>
            <a:r>
              <a:rPr lang="en-US" sz="3800" b="1" dirty="0"/>
              <a:t>Scheme 1. </a:t>
            </a:r>
            <a:r>
              <a:rPr lang="en-US" sz="3800" dirty="0"/>
              <a:t>Attempted syntheses of </a:t>
            </a:r>
            <a:r>
              <a:rPr lang="en-US" sz="3800" dirty="0" err="1"/>
              <a:t>silatranone</a:t>
            </a:r>
            <a:r>
              <a:rPr lang="en-US" sz="3800" dirty="0"/>
              <a:t> derivatives.</a:t>
            </a:r>
            <a:r>
              <a:rPr lang="en-US" sz="3800" baseline="30000" dirty="0"/>
              <a:t>1,4</a:t>
            </a:r>
          </a:p>
        </p:txBody>
      </p:sp>
      <p:pic>
        <p:nvPicPr>
          <p:cNvPr id="227" name="Picture 226"/>
          <p:cNvPicPr>
            <a:picLocks noChangeAspect="1"/>
          </p:cNvPicPr>
          <p:nvPr/>
        </p:nvPicPr>
        <p:blipFill>
          <a:blip r:embed="rId10"/>
          <a:stretch>
            <a:fillRect/>
          </a:stretch>
        </p:blipFill>
        <p:spPr>
          <a:xfrm>
            <a:off x="16326339" y="24751554"/>
            <a:ext cx="11156647" cy="2700762"/>
          </a:xfrm>
          <a:prstGeom prst="rect">
            <a:avLst/>
          </a:prstGeom>
          <a:ln>
            <a:solidFill>
              <a:schemeClr val="tx1"/>
            </a:solidFill>
          </a:ln>
        </p:spPr>
      </p:pic>
      <p:sp>
        <p:nvSpPr>
          <p:cNvPr id="32" name="TextBox 31">
            <a:extLst>
              <a:ext uri="{FF2B5EF4-FFF2-40B4-BE49-F238E27FC236}">
                <a16:creationId xmlns:a16="http://schemas.microsoft.com/office/drawing/2014/main" id="{35CD5D29-8302-442B-B449-DD9B08D98B79}"/>
              </a:ext>
            </a:extLst>
          </p:cNvPr>
          <p:cNvSpPr txBox="1"/>
          <p:nvPr/>
        </p:nvSpPr>
        <p:spPr>
          <a:xfrm>
            <a:off x="29618901" y="17068800"/>
            <a:ext cx="12748299" cy="6678751"/>
          </a:xfrm>
          <a:prstGeom prst="rect">
            <a:avLst/>
          </a:prstGeom>
          <a:noFill/>
        </p:spPr>
        <p:txBody>
          <a:bodyPr wrap="square" rtlCol="0">
            <a:spAutoFit/>
          </a:bodyPr>
          <a:lstStyle/>
          <a:p>
            <a:pPr defTabSz="914400"/>
            <a:r>
              <a:rPr lang="en-US" sz="3800" dirty="0">
                <a:cs typeface="Times New Roman" panose="02020603050405020304" pitchFamily="18" charset="0"/>
              </a:rPr>
              <a:t>	The organic synthesis of 1-methyl-4-silatranone</a:t>
            </a:r>
            <a:r>
              <a:rPr lang="en-US" sz="3800" b="1" dirty="0">
                <a:cs typeface="Times New Roman" panose="02020603050405020304" pitchFamily="18" charset="0"/>
              </a:rPr>
              <a:t> </a:t>
            </a:r>
            <a:r>
              <a:rPr lang="en-US" sz="3800" dirty="0">
                <a:cs typeface="Times New Roman" panose="02020603050405020304" pitchFamily="18" charset="0"/>
              </a:rPr>
              <a:t>was completed and improved. Synthesis of 1-propyl-4-silatranone has been started and is undergoing optimizations at present time. Preliminary electron impact GC/MS results indicate that our target compound was made as a minor product with a 202 M/Z just below our target of 203.27 g/mol indicative of a calibration issue, but this further supports our NMR analyses. Oligomeric products are the major product at this time with a 275 M/Z.</a:t>
            </a:r>
          </a:p>
          <a:p>
            <a:endParaRPr lang="en-US" dirty="0"/>
          </a:p>
        </p:txBody>
      </p:sp>
      <p:pic>
        <p:nvPicPr>
          <p:cNvPr id="33" name="Picture 32">
            <a:extLst>
              <a:ext uri="{FF2B5EF4-FFF2-40B4-BE49-F238E27FC236}">
                <a16:creationId xmlns:a16="http://schemas.microsoft.com/office/drawing/2014/main" id="{FCFE27DF-B6D7-4A44-8FDA-0E0093029A93}"/>
              </a:ext>
            </a:extLst>
          </p:cNvPr>
          <p:cNvPicPr>
            <a:picLocks noChangeAspect="1"/>
          </p:cNvPicPr>
          <p:nvPr/>
        </p:nvPicPr>
        <p:blipFill>
          <a:blip r:embed="rId11">
            <a:extLst>
              <a:ext uri="{BEBA8EAE-BF5A-486C-A8C5-ECC9F3942E4B}">
                <a14:imgProps xmlns:a14="http://schemas.microsoft.com/office/drawing/2010/main">
                  <a14:imgLayer r:embed="rId12">
                    <a14:imgEffect>
                      <a14:sharpenSoften amount="7000"/>
                    </a14:imgEffect>
                    <a14:imgEffect>
                      <a14:brightnessContrast contrast="-5000"/>
                    </a14:imgEffect>
                  </a14:imgLayer>
                </a14:imgProps>
              </a:ext>
            </a:extLst>
          </a:blip>
          <a:stretch>
            <a:fillRect/>
          </a:stretch>
        </p:blipFill>
        <p:spPr>
          <a:xfrm>
            <a:off x="21814471" y="16856296"/>
            <a:ext cx="6974003" cy="4479704"/>
          </a:xfrm>
          <a:prstGeom prst="rect">
            <a:avLst/>
          </a:prstGeom>
        </p:spPr>
      </p:pic>
      <p:pic>
        <p:nvPicPr>
          <p:cNvPr id="34" name="Picture 33">
            <a:extLst>
              <a:ext uri="{FF2B5EF4-FFF2-40B4-BE49-F238E27FC236}">
                <a16:creationId xmlns:a16="http://schemas.microsoft.com/office/drawing/2014/main" id="{151254B6-32CD-4C1D-B935-0178EA50F09B}"/>
              </a:ext>
            </a:extLst>
          </p:cNvPr>
          <p:cNvPicPr>
            <a:picLocks noChangeAspect="1"/>
          </p:cNvPicPr>
          <p:nvPr/>
        </p:nvPicPr>
        <p:blipFill>
          <a:blip r:embed="rId13">
            <a:extLst>
              <a:ext uri="{BEBA8EAE-BF5A-486C-A8C5-ECC9F3942E4B}">
                <a14:imgProps xmlns:a14="http://schemas.microsoft.com/office/drawing/2010/main">
                  <a14:imgLayer r:embed="rId14">
                    <a14:imgEffect>
                      <a14:sharpenSoften amount="7000"/>
                    </a14:imgEffect>
                    <a14:imgEffect>
                      <a14:brightnessContrast contrast="-5000"/>
                    </a14:imgEffect>
                  </a14:imgLayer>
                </a14:imgProps>
              </a:ext>
            </a:extLst>
          </a:blip>
          <a:stretch>
            <a:fillRect/>
          </a:stretch>
        </p:blipFill>
        <p:spPr>
          <a:xfrm>
            <a:off x="14662976" y="16851548"/>
            <a:ext cx="7025144" cy="4332052"/>
          </a:xfrm>
          <a:prstGeom prst="rect">
            <a:avLst/>
          </a:prstGeom>
        </p:spPr>
      </p:pic>
      <p:pic>
        <p:nvPicPr>
          <p:cNvPr id="36" name="Picture 35">
            <a:extLst>
              <a:ext uri="{FF2B5EF4-FFF2-40B4-BE49-F238E27FC236}">
                <a16:creationId xmlns:a16="http://schemas.microsoft.com/office/drawing/2014/main" id="{21ED0F67-7F2A-481E-A09A-28934F1221B7}"/>
              </a:ext>
            </a:extLst>
          </p:cNvPr>
          <p:cNvPicPr>
            <a:picLocks noChangeAspect="1"/>
          </p:cNvPicPr>
          <p:nvPr/>
        </p:nvPicPr>
        <p:blipFill>
          <a:blip r:embed="rId15"/>
          <a:stretch>
            <a:fillRect/>
          </a:stretch>
        </p:blipFill>
        <p:spPr>
          <a:xfrm>
            <a:off x="17373600" y="19221117"/>
            <a:ext cx="685800" cy="548176"/>
          </a:xfrm>
          <a:prstGeom prst="rect">
            <a:avLst/>
          </a:prstGeom>
        </p:spPr>
      </p:pic>
      <p:pic>
        <p:nvPicPr>
          <p:cNvPr id="38" name="Picture 37">
            <a:extLst>
              <a:ext uri="{FF2B5EF4-FFF2-40B4-BE49-F238E27FC236}">
                <a16:creationId xmlns:a16="http://schemas.microsoft.com/office/drawing/2014/main" id="{5C47992F-0833-4591-BFC6-2E2CFD00BF2A}"/>
              </a:ext>
            </a:extLst>
          </p:cNvPr>
          <p:cNvPicPr>
            <a:picLocks noChangeAspect="1"/>
          </p:cNvPicPr>
          <p:nvPr/>
        </p:nvPicPr>
        <p:blipFill>
          <a:blip r:embed="rId16"/>
          <a:stretch>
            <a:fillRect/>
          </a:stretch>
        </p:blipFill>
        <p:spPr>
          <a:xfrm>
            <a:off x="18742458" y="17902482"/>
            <a:ext cx="1450542" cy="190969"/>
          </a:xfrm>
          <a:prstGeom prst="rect">
            <a:avLst/>
          </a:prstGeom>
        </p:spPr>
      </p:pic>
      <p:pic>
        <p:nvPicPr>
          <p:cNvPr id="39" name="Picture 38">
            <a:extLst>
              <a:ext uri="{FF2B5EF4-FFF2-40B4-BE49-F238E27FC236}">
                <a16:creationId xmlns:a16="http://schemas.microsoft.com/office/drawing/2014/main" id="{A7A9E900-C592-436E-B514-41820CD0734C}"/>
              </a:ext>
            </a:extLst>
          </p:cNvPr>
          <p:cNvPicPr>
            <a:picLocks noChangeAspect="1"/>
          </p:cNvPicPr>
          <p:nvPr/>
        </p:nvPicPr>
        <p:blipFill>
          <a:blip r:embed="rId17"/>
          <a:stretch>
            <a:fillRect/>
          </a:stretch>
        </p:blipFill>
        <p:spPr>
          <a:xfrm>
            <a:off x="23622000" y="17484169"/>
            <a:ext cx="1604662" cy="1027594"/>
          </a:xfrm>
          <a:prstGeom prst="rect">
            <a:avLst/>
          </a:prstGeom>
        </p:spPr>
      </p:pic>
    </p:spTree>
  </p:cSld>
  <p:clrMapOvr>
    <a:masterClrMapping/>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3505</TotalTime>
  <Words>250</Words>
  <Application>Microsoft Office PowerPoint</Application>
  <PresentationFormat>Custom</PresentationFormat>
  <Paragraphs>114</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Fitzgerald, Ryan W</cp:lastModifiedBy>
  <cp:revision>289</cp:revision>
  <cp:lastPrinted>2019-04-05T19:38:40Z</cp:lastPrinted>
  <dcterms:created xsi:type="dcterms:W3CDTF">2012-04-23T20:12:21Z</dcterms:created>
  <dcterms:modified xsi:type="dcterms:W3CDTF">2019-04-08T17:55:31Z</dcterms:modified>
</cp:coreProperties>
</file>