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36576000" cy="29260800"/>
  <p:notesSz cx="6858000" cy="9144000"/>
  <p:embeddedFontLst>
    <p:embeddedFont>
      <p:font typeface="Cuprum" pitchFamily="2" charset="77"/>
      <p:regular r:id="rId4"/>
      <p:bold r:id="rId5"/>
      <p:italic r:id="rId6"/>
      <p:boldItalic r:id="rId7"/>
    </p:embeddedFont>
    <p:embeddedFont>
      <p:font typeface="Oswald" pitchFamily="2" charset="77"/>
      <p:regular r:id="rId8"/>
      <p:bold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191"/>
    <p:restoredTop sz="94603"/>
  </p:normalViewPr>
  <p:slideViewPr>
    <p:cSldViewPr snapToGrid="0" snapToObjects="1">
      <p:cViewPr varScale="1">
        <p:scale>
          <a:sx n="25" d="100"/>
          <a:sy n="25" d="100"/>
        </p:scale>
        <p:origin x="1728" y="2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viewProps" Target="viewProps.xml"/><Relationship Id="rId5" Type="http://schemas.openxmlformats.org/officeDocument/2006/relationships/font" Target="fonts/font2.fntdata"/><Relationship Id="rId10" Type="http://schemas.openxmlformats.org/officeDocument/2006/relationships/presProps" Target="presProps.xml"/><Relationship Id="rId4" Type="http://schemas.openxmlformats.org/officeDocument/2006/relationships/font" Target="fonts/font1.fntdata"/><Relationship Id="rId9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86196" y="685800"/>
            <a:ext cx="42861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85875" y="685800"/>
            <a:ext cx="428625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246833" y="4235804"/>
            <a:ext cx="34082100" cy="11676900"/>
          </a:xfrm>
          <a:prstGeom prst="rect">
            <a:avLst/>
          </a:prstGeom>
        </p:spPr>
        <p:txBody>
          <a:bodyPr spcFirstLastPara="1" wrap="square" lIns="411750" tIns="411750" rIns="411750" bIns="4117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1pPr>
            <a:lvl2pPr lvl="1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2pPr>
            <a:lvl3pPr lvl="2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3pPr>
            <a:lvl4pPr lvl="3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4pPr>
            <a:lvl5pPr lvl="4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5pPr>
            <a:lvl6pPr lvl="5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6pPr>
            <a:lvl7pPr lvl="6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7pPr>
            <a:lvl8pPr lvl="7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8pPr>
            <a:lvl9pPr lvl="8" algn="ctr">
              <a:spcBef>
                <a:spcPts val="0"/>
              </a:spcBef>
              <a:spcAft>
                <a:spcPts val="0"/>
              </a:spcAft>
              <a:buSzPts val="23400"/>
              <a:buNone/>
              <a:defRPr sz="234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1246800" y="16123022"/>
            <a:ext cx="34082100" cy="45090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600"/>
              <a:buNone/>
              <a:defRPr sz="126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1246800" y="12235947"/>
            <a:ext cx="34082100" cy="47889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1pPr>
            <a:lvl2pPr lvl="1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2pPr>
            <a:lvl3pPr lvl="2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3pPr>
            <a:lvl4pPr lvl="3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4pPr>
            <a:lvl5pPr lvl="4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5pPr>
            <a:lvl6pPr lvl="5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6pPr>
            <a:lvl7pPr lvl="6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7pPr>
            <a:lvl8pPr lvl="7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8pPr>
            <a:lvl9pPr lvl="8" algn="ctr">
              <a:spcBef>
                <a:spcPts val="0"/>
              </a:spcBef>
              <a:spcAft>
                <a:spcPts val="0"/>
              </a:spcAft>
              <a:buSzPts val="16200"/>
              <a:buNone/>
              <a:defRPr sz="162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1246800" y="2531698"/>
            <a:ext cx="34082100" cy="32580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1246800" y="6556302"/>
            <a:ext cx="34082100" cy="194355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marL="457200" lvl="0" indent="-742950">
              <a:spcBef>
                <a:spcPts val="0"/>
              </a:spcBef>
              <a:spcAft>
                <a:spcPts val="0"/>
              </a:spcAft>
              <a:buSzPts val="8100"/>
              <a:buChar char="●"/>
              <a:defRPr/>
            </a:lvl1pPr>
            <a:lvl2pPr marL="914400" lvl="1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2pPr>
            <a:lvl3pPr marL="1371600" lvl="2" indent="-628650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3pPr>
            <a:lvl4pPr marL="1828800" lvl="3" indent="-628650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4pPr>
            <a:lvl5pPr marL="2286000" lvl="4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5pPr>
            <a:lvl6pPr marL="2743200" lvl="5" indent="-628650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6pPr>
            <a:lvl7pPr marL="3200400" lvl="6" indent="-628650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7pPr>
            <a:lvl8pPr marL="3657600" lvl="7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8pPr>
            <a:lvl9pPr marL="4114800" lvl="8" indent="-628650">
              <a:spcBef>
                <a:spcPts val="7200"/>
              </a:spcBef>
              <a:spcAft>
                <a:spcPts val="7200"/>
              </a:spcAft>
              <a:buSzPts val="63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246800" y="2531698"/>
            <a:ext cx="34082100" cy="32580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1246800" y="6556302"/>
            <a:ext cx="15999900" cy="194355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marL="457200" lvl="0" indent="-628650">
              <a:spcBef>
                <a:spcPts val="0"/>
              </a:spcBef>
              <a:spcAft>
                <a:spcPts val="0"/>
              </a:spcAft>
              <a:buSzPts val="6300"/>
              <a:buChar char="●"/>
              <a:defRPr sz="6300"/>
            </a:lvl1pPr>
            <a:lvl2pPr marL="914400" lvl="1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2pPr>
            <a:lvl3pPr marL="1371600" lvl="2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3pPr>
            <a:lvl4pPr marL="1828800" lvl="3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4pPr>
            <a:lvl5pPr marL="2286000" lvl="4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5pPr>
            <a:lvl6pPr marL="2743200" lvl="5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6pPr>
            <a:lvl7pPr marL="3200400" lvl="6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7pPr>
            <a:lvl8pPr marL="3657600" lvl="7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8pPr>
            <a:lvl9pPr marL="4114800" lvl="8" indent="-571500">
              <a:spcBef>
                <a:spcPts val="7200"/>
              </a:spcBef>
              <a:spcAft>
                <a:spcPts val="7200"/>
              </a:spcAft>
              <a:buSzPts val="5400"/>
              <a:buChar char="■"/>
              <a:defRPr sz="54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19329600" y="6556302"/>
            <a:ext cx="15999900" cy="194355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marL="457200" lvl="0" indent="-628650">
              <a:spcBef>
                <a:spcPts val="0"/>
              </a:spcBef>
              <a:spcAft>
                <a:spcPts val="0"/>
              </a:spcAft>
              <a:buSzPts val="6300"/>
              <a:buChar char="●"/>
              <a:defRPr sz="6300"/>
            </a:lvl1pPr>
            <a:lvl2pPr marL="914400" lvl="1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2pPr>
            <a:lvl3pPr marL="1371600" lvl="2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3pPr>
            <a:lvl4pPr marL="1828800" lvl="3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4pPr>
            <a:lvl5pPr marL="2286000" lvl="4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5pPr>
            <a:lvl6pPr marL="2743200" lvl="5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6pPr>
            <a:lvl7pPr marL="3200400" lvl="6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7pPr>
            <a:lvl8pPr marL="3657600" lvl="7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8pPr>
            <a:lvl9pPr marL="4114800" lvl="8" indent="-571500">
              <a:spcBef>
                <a:spcPts val="7200"/>
              </a:spcBef>
              <a:spcAft>
                <a:spcPts val="7200"/>
              </a:spcAft>
              <a:buSzPts val="5400"/>
              <a:buChar char="■"/>
              <a:defRPr sz="54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1246800" y="2531698"/>
            <a:ext cx="34082100" cy="32580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26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246800" y="3160747"/>
            <a:ext cx="11232000" cy="4299000"/>
          </a:xfrm>
          <a:prstGeom prst="rect">
            <a:avLst/>
          </a:prstGeom>
        </p:spPr>
        <p:txBody>
          <a:bodyPr spcFirstLastPara="1" wrap="square" lIns="411750" tIns="411750" rIns="411750" bIns="411750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1pPr>
            <a:lvl2pPr lvl="1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2pPr>
            <a:lvl3pPr lvl="2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3pPr>
            <a:lvl4pPr lvl="3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4pPr>
            <a:lvl5pPr lvl="4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5pPr>
            <a:lvl6pPr lvl="5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6pPr>
            <a:lvl7pPr lvl="6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7pPr>
            <a:lvl8pPr lvl="7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8pPr>
            <a:lvl9pPr lvl="8">
              <a:spcBef>
                <a:spcPts val="0"/>
              </a:spcBef>
              <a:spcAft>
                <a:spcPts val="0"/>
              </a:spcAft>
              <a:buSzPts val="10800"/>
              <a:buNone/>
              <a:defRPr sz="108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246800" y="7905280"/>
            <a:ext cx="11232000" cy="180873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marL="457200" lvl="0" indent="-571500">
              <a:spcBef>
                <a:spcPts val="0"/>
              </a:spcBef>
              <a:spcAft>
                <a:spcPts val="0"/>
              </a:spcAft>
              <a:buSzPts val="5400"/>
              <a:buChar char="●"/>
              <a:defRPr sz="5400"/>
            </a:lvl1pPr>
            <a:lvl2pPr marL="914400" lvl="1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2pPr>
            <a:lvl3pPr marL="1371600" lvl="2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3pPr>
            <a:lvl4pPr marL="1828800" lvl="3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4pPr>
            <a:lvl5pPr marL="2286000" lvl="4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5pPr>
            <a:lvl6pPr marL="2743200" lvl="5" indent="-571500">
              <a:spcBef>
                <a:spcPts val="7200"/>
              </a:spcBef>
              <a:spcAft>
                <a:spcPts val="0"/>
              </a:spcAft>
              <a:buSzPts val="5400"/>
              <a:buChar char="■"/>
              <a:defRPr sz="5400"/>
            </a:lvl6pPr>
            <a:lvl7pPr marL="3200400" lvl="6" indent="-571500">
              <a:spcBef>
                <a:spcPts val="7200"/>
              </a:spcBef>
              <a:spcAft>
                <a:spcPts val="0"/>
              </a:spcAft>
              <a:buSzPts val="5400"/>
              <a:buChar char="●"/>
              <a:defRPr sz="5400"/>
            </a:lvl7pPr>
            <a:lvl8pPr marL="3657600" lvl="7" indent="-571500">
              <a:spcBef>
                <a:spcPts val="7200"/>
              </a:spcBef>
              <a:spcAft>
                <a:spcPts val="0"/>
              </a:spcAft>
              <a:buSzPts val="5400"/>
              <a:buChar char="○"/>
              <a:defRPr sz="5400"/>
            </a:lvl8pPr>
            <a:lvl9pPr marL="4114800" lvl="8" indent="-571500">
              <a:spcBef>
                <a:spcPts val="7200"/>
              </a:spcBef>
              <a:spcAft>
                <a:spcPts val="7200"/>
              </a:spcAft>
              <a:buSzPts val="5400"/>
              <a:buChar char="■"/>
              <a:defRPr sz="54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1961000" y="2560853"/>
            <a:ext cx="25471200" cy="23272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1pPr>
            <a:lvl2pPr lvl="1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2pPr>
            <a:lvl3pPr lvl="2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3pPr>
            <a:lvl4pPr lvl="3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4pPr>
            <a:lvl5pPr lvl="4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5pPr>
            <a:lvl6pPr lvl="5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6pPr>
            <a:lvl7pPr lvl="6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7pPr>
            <a:lvl8pPr lvl="7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8pPr>
            <a:lvl9pPr lvl="8">
              <a:spcBef>
                <a:spcPts val="0"/>
              </a:spcBef>
              <a:spcAft>
                <a:spcPts val="0"/>
              </a:spcAft>
              <a:buSzPts val="21600"/>
              <a:buNone/>
              <a:defRPr sz="216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18288000" y="-711"/>
            <a:ext cx="18288000" cy="29260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411750" tIns="411750" rIns="411750" bIns="4117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1062000" y="7015396"/>
            <a:ext cx="16180800" cy="8432700"/>
          </a:xfrm>
          <a:prstGeom prst="rect">
            <a:avLst/>
          </a:prstGeom>
        </p:spPr>
        <p:txBody>
          <a:bodyPr spcFirstLastPara="1" wrap="square" lIns="411750" tIns="411750" rIns="411750" bIns="4117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1pPr>
            <a:lvl2pPr lvl="1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2pPr>
            <a:lvl3pPr lvl="2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3pPr>
            <a:lvl4pPr lvl="3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4pPr>
            <a:lvl5pPr lvl="4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5pPr>
            <a:lvl6pPr lvl="5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6pPr>
            <a:lvl7pPr lvl="6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7pPr>
            <a:lvl8pPr lvl="7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8pPr>
            <a:lvl9pPr lvl="8" algn="ctr">
              <a:spcBef>
                <a:spcPts val="0"/>
              </a:spcBef>
              <a:spcAft>
                <a:spcPts val="0"/>
              </a:spcAft>
              <a:buSzPts val="18900"/>
              <a:buNone/>
              <a:defRPr sz="189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1062000" y="15946382"/>
            <a:ext cx="16180800" cy="70263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19758000" y="4119182"/>
            <a:ext cx="15348000" cy="210210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/>
          <a:lstStyle>
            <a:lvl1pPr marL="457200" lvl="0" indent="-742950">
              <a:spcBef>
                <a:spcPts val="0"/>
              </a:spcBef>
              <a:spcAft>
                <a:spcPts val="0"/>
              </a:spcAft>
              <a:buSzPts val="8100"/>
              <a:buChar char="●"/>
              <a:defRPr/>
            </a:lvl1pPr>
            <a:lvl2pPr marL="914400" lvl="1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2pPr>
            <a:lvl3pPr marL="1371600" lvl="2" indent="-628650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3pPr>
            <a:lvl4pPr marL="1828800" lvl="3" indent="-628650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4pPr>
            <a:lvl5pPr marL="2286000" lvl="4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5pPr>
            <a:lvl6pPr marL="2743200" lvl="5" indent="-628650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6pPr>
            <a:lvl7pPr marL="3200400" lvl="6" indent="-628650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7pPr>
            <a:lvl8pPr marL="3657600" lvl="7" indent="-628650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8pPr>
            <a:lvl9pPr marL="4114800" lvl="8" indent="-628650">
              <a:spcBef>
                <a:spcPts val="7200"/>
              </a:spcBef>
              <a:spcAft>
                <a:spcPts val="7200"/>
              </a:spcAft>
              <a:buSzPts val="63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1246800" y="24067271"/>
            <a:ext cx="23995200" cy="3442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1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1246800" y="6292622"/>
            <a:ext cx="34082100" cy="11170200"/>
          </a:xfrm>
          <a:prstGeom prst="rect">
            <a:avLst/>
          </a:prstGeom>
        </p:spPr>
        <p:txBody>
          <a:bodyPr spcFirstLastPara="1" wrap="square" lIns="411750" tIns="411750" rIns="411750" bIns="411750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0"/>
              <a:buNone/>
              <a:defRPr sz="54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1246800" y="17932658"/>
            <a:ext cx="34082100" cy="7400100"/>
          </a:xfrm>
          <a:prstGeom prst="rect">
            <a:avLst/>
          </a:prstGeom>
        </p:spPr>
        <p:txBody>
          <a:bodyPr spcFirstLastPara="1" wrap="square" lIns="411750" tIns="411750" rIns="411750" bIns="411750" anchor="t" anchorCtr="0"/>
          <a:lstStyle>
            <a:lvl1pPr marL="457200" lvl="0" indent="-742950" algn="ctr">
              <a:spcBef>
                <a:spcPts val="0"/>
              </a:spcBef>
              <a:spcAft>
                <a:spcPts val="0"/>
              </a:spcAft>
              <a:buSzPts val="8100"/>
              <a:buChar char="●"/>
              <a:defRPr/>
            </a:lvl1pPr>
            <a:lvl2pPr marL="914400" lvl="1" indent="-628650" algn="ctr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2pPr>
            <a:lvl3pPr marL="1371600" lvl="2" indent="-628650" algn="ctr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3pPr>
            <a:lvl4pPr marL="1828800" lvl="3" indent="-628650" algn="ctr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4pPr>
            <a:lvl5pPr marL="2286000" lvl="4" indent="-628650" algn="ctr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5pPr>
            <a:lvl6pPr marL="2743200" lvl="5" indent="-628650" algn="ctr">
              <a:spcBef>
                <a:spcPts val="7200"/>
              </a:spcBef>
              <a:spcAft>
                <a:spcPts val="0"/>
              </a:spcAft>
              <a:buSzPts val="6300"/>
              <a:buChar char="■"/>
              <a:defRPr/>
            </a:lvl6pPr>
            <a:lvl7pPr marL="3200400" lvl="6" indent="-628650" algn="ctr">
              <a:spcBef>
                <a:spcPts val="7200"/>
              </a:spcBef>
              <a:spcAft>
                <a:spcPts val="0"/>
              </a:spcAft>
              <a:buSzPts val="6300"/>
              <a:buChar char="●"/>
              <a:defRPr/>
            </a:lvl7pPr>
            <a:lvl8pPr marL="3657600" lvl="7" indent="-628650" algn="ctr">
              <a:spcBef>
                <a:spcPts val="7200"/>
              </a:spcBef>
              <a:spcAft>
                <a:spcPts val="0"/>
              </a:spcAft>
              <a:buSzPts val="6300"/>
              <a:buChar char="○"/>
              <a:defRPr/>
            </a:lvl8pPr>
            <a:lvl9pPr marL="4114800" lvl="8" indent="-628650" algn="ctr">
              <a:spcBef>
                <a:spcPts val="7200"/>
              </a:spcBef>
              <a:spcAft>
                <a:spcPts val="7200"/>
              </a:spcAft>
              <a:buSzPts val="63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246800" y="2531698"/>
            <a:ext cx="34082100" cy="325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1750" tIns="411750" rIns="411750" bIns="411750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600"/>
              <a:buNone/>
              <a:defRPr sz="12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246800" y="6556302"/>
            <a:ext cx="34082100" cy="194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1750" tIns="411750" rIns="411750" bIns="411750" anchor="t" anchorCtr="0"/>
          <a:lstStyle>
            <a:lvl1pPr marL="457200" lvl="0" indent="-7429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100"/>
              <a:buChar char="●"/>
              <a:defRPr sz="8100">
                <a:solidFill>
                  <a:schemeClr val="dk2"/>
                </a:solidFill>
              </a:defRPr>
            </a:lvl1pPr>
            <a:lvl2pPr marL="914400" lvl="1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○"/>
              <a:defRPr sz="6300">
                <a:solidFill>
                  <a:schemeClr val="dk2"/>
                </a:solidFill>
              </a:defRPr>
            </a:lvl2pPr>
            <a:lvl3pPr marL="1371600" lvl="2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■"/>
              <a:defRPr sz="6300">
                <a:solidFill>
                  <a:schemeClr val="dk2"/>
                </a:solidFill>
              </a:defRPr>
            </a:lvl3pPr>
            <a:lvl4pPr marL="1828800" lvl="3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●"/>
              <a:defRPr sz="6300">
                <a:solidFill>
                  <a:schemeClr val="dk2"/>
                </a:solidFill>
              </a:defRPr>
            </a:lvl4pPr>
            <a:lvl5pPr marL="2286000" lvl="4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○"/>
              <a:defRPr sz="6300">
                <a:solidFill>
                  <a:schemeClr val="dk2"/>
                </a:solidFill>
              </a:defRPr>
            </a:lvl5pPr>
            <a:lvl6pPr marL="2743200" lvl="5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■"/>
              <a:defRPr sz="6300">
                <a:solidFill>
                  <a:schemeClr val="dk2"/>
                </a:solidFill>
              </a:defRPr>
            </a:lvl6pPr>
            <a:lvl7pPr marL="3200400" lvl="6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●"/>
              <a:defRPr sz="6300">
                <a:solidFill>
                  <a:schemeClr val="dk2"/>
                </a:solidFill>
              </a:defRPr>
            </a:lvl7pPr>
            <a:lvl8pPr marL="3657600" lvl="7" indent="-628650">
              <a:lnSpc>
                <a:spcPct val="115000"/>
              </a:lnSpc>
              <a:spcBef>
                <a:spcPts val="7200"/>
              </a:spcBef>
              <a:spcAft>
                <a:spcPts val="0"/>
              </a:spcAft>
              <a:buClr>
                <a:schemeClr val="dk2"/>
              </a:buClr>
              <a:buSzPts val="6300"/>
              <a:buChar char="○"/>
              <a:defRPr sz="6300">
                <a:solidFill>
                  <a:schemeClr val="dk2"/>
                </a:solidFill>
              </a:defRPr>
            </a:lvl8pPr>
            <a:lvl9pPr marL="4114800" lvl="8" indent="-628650">
              <a:lnSpc>
                <a:spcPct val="115000"/>
              </a:lnSpc>
              <a:spcBef>
                <a:spcPts val="7200"/>
              </a:spcBef>
              <a:spcAft>
                <a:spcPts val="7200"/>
              </a:spcAft>
              <a:buClr>
                <a:schemeClr val="dk2"/>
              </a:buClr>
              <a:buSzPts val="6300"/>
              <a:buChar char="■"/>
              <a:defRPr sz="63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33889831" y="26528522"/>
            <a:ext cx="2194800" cy="22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411750" tIns="411750" rIns="411750" bIns="411750" anchor="ctr" anchorCtr="0">
            <a:noAutofit/>
          </a:bodyPr>
          <a:lstStyle>
            <a:lvl1pPr lvl="0" algn="r">
              <a:buNone/>
              <a:defRPr sz="4500">
                <a:solidFill>
                  <a:schemeClr val="dk2"/>
                </a:solidFill>
              </a:defRPr>
            </a:lvl1pPr>
            <a:lvl2pPr lvl="1" algn="r">
              <a:buNone/>
              <a:defRPr sz="4500">
                <a:solidFill>
                  <a:schemeClr val="dk2"/>
                </a:solidFill>
              </a:defRPr>
            </a:lvl2pPr>
            <a:lvl3pPr lvl="2" algn="r">
              <a:buNone/>
              <a:defRPr sz="4500">
                <a:solidFill>
                  <a:schemeClr val="dk2"/>
                </a:solidFill>
              </a:defRPr>
            </a:lvl3pPr>
            <a:lvl4pPr lvl="3" algn="r">
              <a:buNone/>
              <a:defRPr sz="4500">
                <a:solidFill>
                  <a:schemeClr val="dk2"/>
                </a:solidFill>
              </a:defRPr>
            </a:lvl4pPr>
            <a:lvl5pPr lvl="4" algn="r">
              <a:buNone/>
              <a:defRPr sz="4500">
                <a:solidFill>
                  <a:schemeClr val="dk2"/>
                </a:solidFill>
              </a:defRPr>
            </a:lvl5pPr>
            <a:lvl6pPr lvl="5" algn="r">
              <a:buNone/>
              <a:defRPr sz="4500">
                <a:solidFill>
                  <a:schemeClr val="dk2"/>
                </a:solidFill>
              </a:defRPr>
            </a:lvl6pPr>
            <a:lvl7pPr lvl="6" algn="r">
              <a:buNone/>
              <a:defRPr sz="4500">
                <a:solidFill>
                  <a:schemeClr val="dk2"/>
                </a:solidFill>
              </a:defRPr>
            </a:lvl7pPr>
            <a:lvl8pPr lvl="7" algn="r">
              <a:buNone/>
              <a:defRPr sz="4500">
                <a:solidFill>
                  <a:schemeClr val="dk2"/>
                </a:solidFill>
              </a:defRPr>
            </a:lvl8pPr>
            <a:lvl9pPr lvl="8" algn="r">
              <a:buNone/>
              <a:defRPr sz="45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7764286" y="129000"/>
            <a:ext cx="6753300" cy="12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WHO WE ARE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3617050" y="6556063"/>
            <a:ext cx="5290500" cy="12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PROBLEM 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6" name="Google Shape;56;p13"/>
          <p:cNvSpPr txBox="1"/>
          <p:nvPr/>
        </p:nvSpPr>
        <p:spPr>
          <a:xfrm>
            <a:off x="16232260" y="6143063"/>
            <a:ext cx="5098200" cy="12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SOLUTION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2885651" y="16489729"/>
            <a:ext cx="6753300" cy="16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FINANCIALS 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8655153" y="6556063"/>
            <a:ext cx="5098200" cy="125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MARKET 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59" name="Google Shape;59;p13"/>
          <p:cNvSpPr txBox="1"/>
          <p:nvPr/>
        </p:nvSpPr>
        <p:spPr>
          <a:xfrm>
            <a:off x="26500075" y="17703086"/>
            <a:ext cx="9281700" cy="16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 b="1">
                <a:latin typeface="Oswald"/>
                <a:ea typeface="Oswald"/>
                <a:cs typeface="Oswald"/>
                <a:sym typeface="Oswald"/>
              </a:rPr>
              <a:t>BUSINESS MODEL </a:t>
            </a:r>
            <a:endParaRPr sz="9600" b="1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60" name="Google Shape;60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061976" y="1670787"/>
            <a:ext cx="2500850" cy="2530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9890499" y="1670788"/>
            <a:ext cx="2500850" cy="2530449"/>
          </a:xfrm>
          <a:prstGeom prst="rect">
            <a:avLst/>
          </a:prstGeom>
          <a:noFill/>
          <a:ln>
            <a:noFill/>
          </a:ln>
        </p:spPr>
      </p:pic>
      <p:sp>
        <p:nvSpPr>
          <p:cNvPr id="62" name="Google Shape;62;p13"/>
          <p:cNvSpPr txBox="1"/>
          <p:nvPr/>
        </p:nvSpPr>
        <p:spPr>
          <a:xfrm>
            <a:off x="666325" y="8798038"/>
            <a:ext cx="12018000" cy="807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Individuals struggle with budgeting their money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College students, in particular, generally have little to no income while in school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Because of this, budgeting and saving money is more important than ever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We are interested in solving the problem of how college students can easily &amp; effectively stay organized while saving money &amp; improving their budgeting skills  </a:t>
            </a:r>
            <a:endParaRPr sz="4400"/>
          </a:p>
        </p:txBody>
      </p:sp>
      <p:sp>
        <p:nvSpPr>
          <p:cNvPr id="63" name="Google Shape;63;p13"/>
          <p:cNvSpPr txBox="1"/>
          <p:nvPr/>
        </p:nvSpPr>
        <p:spPr>
          <a:xfrm>
            <a:off x="26246400" y="4452957"/>
            <a:ext cx="3446100" cy="14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Tuyen Nguyen</a:t>
            </a:r>
            <a:endParaRPr sz="4000"/>
          </a:p>
        </p:txBody>
      </p:sp>
      <p:sp>
        <p:nvSpPr>
          <p:cNvPr id="64" name="Google Shape;64;p13"/>
          <p:cNvSpPr txBox="1"/>
          <p:nvPr/>
        </p:nvSpPr>
        <p:spPr>
          <a:xfrm>
            <a:off x="29518237" y="4486024"/>
            <a:ext cx="3245400" cy="14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Nicole O’Leary</a:t>
            </a:r>
            <a:endParaRPr sz="4000"/>
          </a:p>
        </p:txBody>
      </p:sp>
      <p:sp>
        <p:nvSpPr>
          <p:cNvPr id="65" name="Google Shape;65;p13"/>
          <p:cNvSpPr txBox="1"/>
          <p:nvPr/>
        </p:nvSpPr>
        <p:spPr>
          <a:xfrm>
            <a:off x="32264902" y="4486007"/>
            <a:ext cx="4095000" cy="146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/>
              <a:t>Emma Woodhouse</a:t>
            </a:r>
            <a:endParaRPr sz="4000"/>
          </a:p>
        </p:txBody>
      </p:sp>
      <p:pic>
        <p:nvPicPr>
          <p:cNvPr id="66" name="Google Shape;66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400325" y="6239275"/>
            <a:ext cx="1890600" cy="18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3"/>
          <p:cNvSpPr txBox="1"/>
          <p:nvPr/>
        </p:nvSpPr>
        <p:spPr>
          <a:xfrm>
            <a:off x="13003100" y="8558513"/>
            <a:ext cx="11742000" cy="841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b="1" dirty="0"/>
              <a:t>Creation of Money Master</a:t>
            </a:r>
            <a:endParaRPr sz="4400" b="1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 dirty="0"/>
              <a:t>App compatible on all smartphones</a:t>
            </a:r>
            <a:endParaRPr sz="4400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 dirty="0"/>
              <a:t>Individual inputs their monthly budget</a:t>
            </a:r>
            <a:endParaRPr sz="4400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Connects to all bank/credit card accounts</a:t>
            </a:r>
            <a:endParaRPr sz="4400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 dirty="0"/>
              <a:t>App will keep track of all purchases made</a:t>
            </a:r>
            <a:endParaRPr sz="4400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 dirty="0"/>
              <a:t>App will categorize all purchases and warn user when approaching budget </a:t>
            </a:r>
            <a:endParaRPr sz="4400" dirty="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 dirty="0"/>
              <a:t>App will work friendly for different universities targeting different areas to provide best solutions of budgeting</a:t>
            </a:r>
            <a:endParaRPr sz="4400" dirty="0"/>
          </a:p>
        </p:txBody>
      </p:sp>
      <p:sp>
        <p:nvSpPr>
          <p:cNvPr id="68" name="Google Shape;68;p13"/>
          <p:cNvSpPr txBox="1"/>
          <p:nvPr/>
        </p:nvSpPr>
        <p:spPr>
          <a:xfrm>
            <a:off x="25063875" y="8418825"/>
            <a:ext cx="10764300" cy="807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Initial Target Market: college students at UNH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Once established, will expand to other college campuses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After entering the market, our plan for scaling up our business is to expand our services &amp; eventually meet 50 universities by year 5 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>
                <a:solidFill>
                  <a:schemeClr val="dk1"/>
                </a:solidFill>
              </a:rPr>
              <a:t>Eventually we plan to expand to all individuals in need of financial help </a:t>
            </a:r>
            <a:endParaRPr sz="4400">
              <a:solidFill>
                <a:schemeClr val="dk1"/>
              </a:solidFill>
            </a:endParaRPr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Char char="●"/>
            </a:pPr>
            <a:r>
              <a:rPr lang="en" sz="4400">
                <a:solidFill>
                  <a:schemeClr val="dk1"/>
                </a:solidFill>
              </a:rPr>
              <a:t>Other potential target markets: single parents and/or busy entrepreneurs who are always on the go </a:t>
            </a:r>
            <a:endParaRPr sz="4400">
              <a:solidFill>
                <a:schemeClr val="dk1"/>
              </a:solidFill>
            </a:endParaRPr>
          </a:p>
        </p:txBody>
      </p:sp>
      <p:pic>
        <p:nvPicPr>
          <p:cNvPr id="69" name="Google Shape;69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6361925" y="6222737"/>
            <a:ext cx="1890600" cy="189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0" name="Google Shape;70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963975" y="5852712"/>
            <a:ext cx="2268275" cy="2268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914348" y="16602359"/>
            <a:ext cx="1691565" cy="1464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4093650" y="17413738"/>
            <a:ext cx="2268275" cy="226827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13"/>
          <p:cNvSpPr txBox="1"/>
          <p:nvPr/>
        </p:nvSpPr>
        <p:spPr>
          <a:xfrm>
            <a:off x="25063875" y="19524900"/>
            <a:ext cx="10764300" cy="973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Char char="●"/>
            </a:pPr>
            <a:r>
              <a:rPr lang="en" sz="4400"/>
              <a:t>50 individuals in our target market will receive the app for free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Users will have the option of a free version which includes in app ads, or a premium version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The premium version will be a one time fee of $3.00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Main source of revenues come from in-app clicks and advertisements and coupons from local partners 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Every time individual stays within budget, they are rewarded with $5.00 cash back </a:t>
            </a:r>
            <a:endParaRPr sz="4400"/>
          </a:p>
        </p:txBody>
      </p:sp>
      <p:pic>
        <p:nvPicPr>
          <p:cNvPr id="74" name="Google Shape;74;p13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4384575" y="22879025"/>
            <a:ext cx="9709074" cy="5809512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3"/>
          <p:cNvSpPr txBox="1"/>
          <p:nvPr/>
        </p:nvSpPr>
        <p:spPr>
          <a:xfrm>
            <a:off x="0" y="129000"/>
            <a:ext cx="25631400" cy="508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0" b="1">
                <a:solidFill>
                  <a:srgbClr val="274E13"/>
                </a:solidFill>
                <a:latin typeface="Cuprum"/>
                <a:ea typeface="Cuprum"/>
                <a:cs typeface="Cuprum"/>
                <a:sym typeface="Cuprum"/>
              </a:rPr>
              <a:t>MONEY MA$TER</a:t>
            </a:r>
            <a:endParaRPr sz="30000" b="1">
              <a:solidFill>
                <a:srgbClr val="274E13"/>
              </a:solidFill>
              <a:latin typeface="Cuprum"/>
              <a:ea typeface="Cuprum"/>
              <a:cs typeface="Cuprum"/>
              <a:sym typeface="Cuprum"/>
            </a:endParaRPr>
          </a:p>
        </p:txBody>
      </p:sp>
      <p:pic>
        <p:nvPicPr>
          <p:cNvPr id="76" name="Google Shape;76;p13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12301650" y="16098138"/>
            <a:ext cx="11535715" cy="6031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3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253300" y="21875475"/>
            <a:ext cx="12017999" cy="6098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13"/>
          <p:cNvPicPr preferRelativeResize="0"/>
          <p:nvPr/>
        </p:nvPicPr>
        <p:blipFill>
          <a:blip r:embed="rId13">
            <a:alphaModFix/>
          </a:blip>
          <a:stretch>
            <a:fillRect/>
          </a:stretch>
        </p:blipFill>
        <p:spPr>
          <a:xfrm>
            <a:off x="26719038" y="1670788"/>
            <a:ext cx="2500850" cy="2530450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13"/>
          <p:cNvSpPr txBox="1"/>
          <p:nvPr/>
        </p:nvSpPr>
        <p:spPr>
          <a:xfrm>
            <a:off x="480825" y="18266925"/>
            <a:ext cx="12018000" cy="27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App will take 6 months to develop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Expect to see positive net income by end of  year 3 </a:t>
            </a:r>
            <a:endParaRPr sz="4400"/>
          </a:p>
          <a:p>
            <a:pPr marL="457200" lvl="0" indent="-508000" algn="l" rtl="0">
              <a:spcBef>
                <a:spcPts val="0"/>
              </a:spcBef>
              <a:spcAft>
                <a:spcPts val="0"/>
              </a:spcAft>
              <a:buSzPts val="4400"/>
              <a:buChar char="●"/>
            </a:pPr>
            <a:r>
              <a:rPr lang="en" sz="4400"/>
              <a:t>Need roughly $500,000 in first stage </a:t>
            </a:r>
            <a:endParaRPr sz="4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306</Words>
  <Application>Microsoft Macintosh PowerPoint</Application>
  <PresentationFormat>Custom</PresentationFormat>
  <Paragraphs>34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Cuprum</vt:lpstr>
      <vt:lpstr>Oswald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O'Leary, Nicole</cp:lastModifiedBy>
  <cp:revision>2</cp:revision>
  <dcterms:modified xsi:type="dcterms:W3CDTF">2019-04-09T19:32:30Z</dcterms:modified>
</cp:coreProperties>
</file>