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36576000" cy="292608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193" userDrawn="1">
          <p15:clr>
            <a:srgbClr val="A4A3A4"/>
          </p15:clr>
        </p15:guide>
        <p15:guide id="2" pos="115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9C9"/>
    <a:srgbClr val="FF7979"/>
    <a:srgbClr val="FFA3A3"/>
    <a:srgbClr val="FC968E"/>
    <a:srgbClr val="2E0957"/>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25" d="100"/>
          <a:sy n="25" d="100"/>
        </p:scale>
        <p:origin x="992" y="-344"/>
      </p:cViewPr>
      <p:guideLst>
        <p:guide orient="horz" pos="9193"/>
        <p:guide pos="1152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5200"/>
            </a:lvl1pPr>
          </a:lstStyle>
          <a:p>
            <a:r>
              <a:rPr lang="en-US"/>
              <a:t>Click to edit Master title style</a:t>
            </a:r>
            <a:endParaRPr lang="en-US" dirty="0"/>
          </a:p>
        </p:txBody>
      </p:sp>
      <p:sp>
        <p:nvSpPr>
          <p:cNvPr id="3" name="Subtitle 2"/>
          <p:cNvSpPr>
            <a:spLocks noGrp="1"/>
          </p:cNvSpPr>
          <p:nvPr>
            <p:ph type="subTitle" idx="1"/>
          </p:nvPr>
        </p:nvSpPr>
        <p:spPr>
          <a:xfrm>
            <a:off x="4572000" y="15368696"/>
            <a:ext cx="27432000" cy="7064584"/>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9"/>
            <a:ext cx="31546800" cy="12171677"/>
          </a:xfrm>
        </p:spPr>
        <p:txBody>
          <a:bodyPr anchor="b"/>
          <a:lstStyle>
            <a:lvl1pPr>
              <a:defRPr sz="25200"/>
            </a:lvl1pPr>
          </a:lstStyle>
          <a:p>
            <a:r>
              <a:rPr lang="en-US"/>
              <a:t>Click to edit Master title style</a:t>
            </a:r>
            <a:endParaRPr lang="en-US" dirty="0"/>
          </a:p>
        </p:txBody>
      </p:sp>
      <p:sp>
        <p:nvSpPr>
          <p:cNvPr id="3" name="Text Placeholder 2"/>
          <p:cNvSpPr>
            <a:spLocks noGrp="1"/>
          </p:cNvSpPr>
          <p:nvPr>
            <p:ph type="body" idx="1"/>
          </p:nvPr>
        </p:nvSpPr>
        <p:spPr>
          <a:xfrm>
            <a:off x="2495552" y="19581716"/>
            <a:ext cx="31546800" cy="640079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6"/>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3"/>
            <a:ext cx="15473360"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3"/>
            <a:ext cx="15549564" cy="351535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2519364" y="8778240"/>
            <a:ext cx="11796712" cy="16262776"/>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5040">
                <a:solidFill>
                  <a:schemeClr val="tx1">
                    <a:tint val="75000"/>
                  </a:schemeClr>
                </a:solidFill>
              </a:defRPr>
            </a:lvl1pPr>
          </a:lstStyle>
          <a:p>
            <a:fld id="{08E81BC7-D5A5-445F-BF4D-797F02B50EB4}" type="datetimeFigureOut">
              <a:rPr lang="en-US" smtClean="0"/>
              <a:t>4/7/2019</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504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7997" y="464457"/>
            <a:ext cx="35947162" cy="3509232"/>
          </a:xfrm>
          <a:solidFill>
            <a:srgbClr val="FF7979"/>
          </a:solidFill>
          <a:ln w="101600">
            <a:solidFill>
              <a:srgbClr val="FF7979"/>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800" dirty="0">
                <a:solidFill>
                  <a:schemeClr val="bg1"/>
                </a:solidFill>
                <a:latin typeface="Arial Black" panose="020B0A04020102020204" pitchFamily="34" charset="0"/>
                <a:cs typeface="Arial" panose="020B0604020202020204" pitchFamily="34" charset="0"/>
              </a:rPr>
              <a:t>Sharing</a:t>
            </a:r>
            <a:br>
              <a:rPr lang="en-US" sz="7200" dirty="0">
                <a:solidFill>
                  <a:schemeClr val="bg1"/>
                </a:solidFill>
                <a:latin typeface="Cambria" panose="02040503050406030204" pitchFamily="18" charset="0"/>
                <a:cs typeface="Arial" panose="020B0604020202020204" pitchFamily="34" charset="0"/>
              </a:rPr>
            </a:br>
            <a:r>
              <a:rPr lang="en-US" sz="4400" dirty="0" err="1">
                <a:solidFill>
                  <a:schemeClr val="bg1"/>
                </a:solidFill>
                <a:latin typeface="Cambria" panose="02040503050406030204" pitchFamily="18" charset="0"/>
                <a:cs typeface="Arial" panose="020B0604020202020204" pitchFamily="34" charset="0"/>
              </a:rPr>
              <a:t>Ruming</a:t>
            </a:r>
            <a:r>
              <a:rPr lang="en-US" sz="4400" dirty="0">
                <a:solidFill>
                  <a:schemeClr val="bg1"/>
                </a:solidFill>
                <a:latin typeface="Cambria" panose="02040503050406030204" pitchFamily="18" charset="0"/>
                <a:cs typeface="Arial" panose="020B0604020202020204" pitchFamily="34" charset="0"/>
              </a:rPr>
              <a:t> Deng, Leilei Chen, </a:t>
            </a:r>
            <a:r>
              <a:rPr lang="en-US" sz="4400" dirty="0" err="1">
                <a:solidFill>
                  <a:schemeClr val="bg1"/>
                </a:solidFill>
                <a:latin typeface="Cambria" panose="02040503050406030204" pitchFamily="18" charset="0"/>
                <a:cs typeface="Arial" panose="020B0604020202020204" pitchFamily="34" charset="0"/>
              </a:rPr>
              <a:t>Jiayun</a:t>
            </a:r>
            <a:r>
              <a:rPr lang="en-US" sz="4400" dirty="0">
                <a:solidFill>
                  <a:schemeClr val="bg1"/>
                </a:solidFill>
                <a:latin typeface="Cambria" panose="02040503050406030204" pitchFamily="18" charset="0"/>
                <a:cs typeface="Arial" panose="020B0604020202020204" pitchFamily="34" charset="0"/>
              </a:rPr>
              <a:t> Lin, </a:t>
            </a:r>
            <a:r>
              <a:rPr lang="en-US" sz="4400" dirty="0" err="1">
                <a:solidFill>
                  <a:schemeClr val="bg1"/>
                </a:solidFill>
                <a:latin typeface="Cambria" panose="02040503050406030204" pitchFamily="18" charset="0"/>
                <a:cs typeface="Arial" panose="020B0604020202020204" pitchFamily="34" charset="0"/>
              </a:rPr>
              <a:t>Fangzhou</a:t>
            </a:r>
            <a:r>
              <a:rPr lang="en-US" sz="4400" dirty="0">
                <a:solidFill>
                  <a:schemeClr val="bg1"/>
                </a:solidFill>
                <a:latin typeface="Cambria" panose="02040503050406030204" pitchFamily="18" charset="0"/>
                <a:cs typeface="Arial" panose="020B0604020202020204" pitchFamily="34" charset="0"/>
              </a:rPr>
              <a:t> Xu</a:t>
            </a:r>
            <a:br>
              <a:rPr lang="en-US" sz="4800" dirty="0">
                <a:solidFill>
                  <a:schemeClr val="bg1"/>
                </a:solidFill>
                <a:latin typeface="Cambria" panose="02040503050406030204" pitchFamily="18" charset="0"/>
                <a:cs typeface="Arial" panose="020B0604020202020204" pitchFamily="34" charset="0"/>
              </a:rPr>
            </a:br>
            <a:r>
              <a:rPr lang="en-US" sz="4800" dirty="0">
                <a:solidFill>
                  <a:schemeClr val="bg1"/>
                </a:solidFill>
                <a:latin typeface="Cambria" panose="02040503050406030204" pitchFamily="18" charset="0"/>
                <a:cs typeface="Arial" panose="020B0604020202020204" pitchFamily="34" charset="0"/>
              </a:rPr>
              <a:t> </a:t>
            </a:r>
            <a:r>
              <a:rPr lang="en-US" sz="4800" i="1" dirty="0">
                <a:solidFill>
                  <a:schemeClr val="bg1"/>
                </a:solidFill>
                <a:latin typeface="Cambria" panose="02040503050406030204" pitchFamily="18" charset="0"/>
                <a:cs typeface="Arial" panose="020B0604020202020204" pitchFamily="34" charset="0"/>
              </a:rPr>
              <a:t>University of New Hampshire, Durham, NH 03824</a:t>
            </a:r>
            <a:endParaRPr lang="en-US" sz="80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07997" y="5616520"/>
            <a:ext cx="9796535" cy="5198634"/>
          </a:xfrm>
          <a:prstGeom prst="rect">
            <a:avLst/>
          </a:prstGeom>
          <a:noFill/>
          <a:ln>
            <a:solidFill>
              <a:srgbClr val="002060"/>
            </a:solidFill>
          </a:ln>
        </p:spPr>
        <p:txBody>
          <a:bodyPr vert="horz" lIns="91440" tIns="45720" rIns="91440" bIns="45720"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20000"/>
              </a:lnSpc>
            </a:pPr>
            <a:r>
              <a:rPr lang="en-US" altLang="zh-HK" sz="12000" dirty="0"/>
              <a:t>    </a:t>
            </a:r>
            <a:r>
              <a:rPr lang="en-US" altLang="zh-HK" sz="12000" b="1" dirty="0"/>
              <a:t>Sharing is an application that gives you the ultimate pleasure of shopping experience. Our product is focused on providing the brand-new shopping experience for our customers. The users can share their thoughts about anything, foods, travel, make-up, and dressing. They can make their posts by text, images and videos. With a simple click, users can buy the things they find useful in the posts.  In sharing, we have assembled a team of the best and brightest minds in software development, marketing, and leadership. The app. is designed to fit the shopping habits of the customers and make them the best app. they have used in their daily lives.</a:t>
            </a:r>
            <a:endParaRPr lang="en-US" sz="12000" b="1" dirty="0"/>
          </a:p>
          <a:p>
            <a:endParaRPr lang="en-US" sz="3200" dirty="0">
              <a:latin typeface="Cambria" panose="02040503050406030204" pitchFamily="18" charset="0"/>
            </a:endParaRPr>
          </a:p>
          <a:p>
            <a:endParaRPr lang="en-US" sz="3200" dirty="0">
              <a:latin typeface="Cambria" panose="02040503050406030204" pitchFamily="18" charset="0"/>
            </a:endParaRPr>
          </a:p>
          <a:p>
            <a:pPr algn="just">
              <a:lnSpc>
                <a:spcPct val="120000"/>
              </a:lnSpc>
            </a:pPr>
            <a:r>
              <a:rPr lang="en-US" altLang="zh-HK" sz="9600" b="1" dirty="0"/>
              <a:t>    </a:t>
            </a:r>
            <a:endParaRPr lang="en-US" sz="3200" dirty="0">
              <a:latin typeface="Cambria" panose="02040503050406030204" pitchFamily="18" charset="0"/>
            </a:endParaRPr>
          </a:p>
          <a:p>
            <a:br>
              <a:rPr lang="en-US" altLang="zh-HK" sz="9600" dirty="0"/>
            </a:br>
            <a:endParaRPr lang="en-US" sz="3200" dirty="0">
              <a:latin typeface="Cambria" panose="02040503050406030204" pitchFamily="18" charset="0"/>
            </a:endParaRPr>
          </a:p>
        </p:txBody>
      </p:sp>
      <p:sp>
        <p:nvSpPr>
          <p:cNvPr id="7" name="Subtitle 2"/>
          <p:cNvSpPr txBox="1">
            <a:spLocks/>
          </p:cNvSpPr>
          <p:nvPr/>
        </p:nvSpPr>
        <p:spPr>
          <a:xfrm>
            <a:off x="394491" y="21777665"/>
            <a:ext cx="9784931" cy="1182085"/>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400" dirty="0">
                <a:solidFill>
                  <a:schemeClr val="bg1"/>
                </a:solidFill>
                <a:latin typeface="Cambria" panose="02040503050406030204" pitchFamily="18" charset="0"/>
              </a:rPr>
              <a:t> </a:t>
            </a:r>
            <a:r>
              <a:rPr lang="en-US" sz="5000" dirty="0">
                <a:solidFill>
                  <a:schemeClr val="bg1"/>
                </a:solidFill>
                <a:latin typeface="Cambria" panose="02040503050406030204" pitchFamily="18" charset="0"/>
              </a:rPr>
              <a:t>Methodology</a:t>
            </a:r>
          </a:p>
        </p:txBody>
      </p:sp>
      <p:sp>
        <p:nvSpPr>
          <p:cNvPr id="8" name="Subtitle 2"/>
          <p:cNvSpPr txBox="1">
            <a:spLocks/>
          </p:cNvSpPr>
          <p:nvPr/>
        </p:nvSpPr>
        <p:spPr>
          <a:xfrm>
            <a:off x="26591256" y="14806786"/>
            <a:ext cx="9625264" cy="4674200"/>
          </a:xfrm>
          <a:prstGeom prst="rect">
            <a:avLst/>
          </a:prstGeom>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just">
              <a:buFont typeface="Arial" panose="020B0604020202020204" pitchFamily="34" charset="0"/>
              <a:buChar char="•"/>
            </a:pPr>
            <a:r>
              <a:rPr lang="en-US" altLang="zh-HK" sz="3000" b="1" dirty="0"/>
              <a:t>This is a per-member revenue model, which is similar to Amazon’s “per-click” revenue model. </a:t>
            </a:r>
          </a:p>
          <a:p>
            <a:pPr marL="571500" indent="-571500" algn="just">
              <a:buFont typeface="Arial" panose="020B0604020202020204" pitchFamily="34" charset="0"/>
              <a:buChar char="•"/>
            </a:pPr>
            <a:r>
              <a:rPr lang="en-US" altLang="zh-HK" sz="3000" b="1" dirty="0"/>
              <a:t>We can cooperate with other well-known third-party merchants or some independent merchants to put on the soft advertisements.</a:t>
            </a:r>
          </a:p>
          <a:p>
            <a:pPr algn="just">
              <a:spcBef>
                <a:spcPts val="0"/>
              </a:spcBef>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p:txBody>
      </p:sp>
      <p:sp>
        <p:nvSpPr>
          <p:cNvPr id="9" name="Subtitle 2"/>
          <p:cNvSpPr txBox="1">
            <a:spLocks/>
          </p:cNvSpPr>
          <p:nvPr/>
        </p:nvSpPr>
        <p:spPr>
          <a:xfrm>
            <a:off x="11415314" y="4406563"/>
            <a:ext cx="13969994" cy="1031554"/>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Main Function</a:t>
            </a:r>
          </a:p>
        </p:txBody>
      </p:sp>
      <p:sp>
        <p:nvSpPr>
          <p:cNvPr id="12" name="Subtitle 2"/>
          <p:cNvSpPr txBox="1">
            <a:spLocks/>
          </p:cNvSpPr>
          <p:nvPr/>
        </p:nvSpPr>
        <p:spPr>
          <a:xfrm>
            <a:off x="26503393" y="22179065"/>
            <a:ext cx="9702369" cy="6222072"/>
          </a:xfrm>
          <a:prstGeom prst="rect">
            <a:avLst/>
          </a:prstGeom>
          <a:noFill/>
          <a:ln>
            <a:solidFill>
              <a:srgbClr val="002060"/>
            </a:solidFill>
          </a:ln>
        </p:spPr>
        <p:txBody>
          <a:bodyPr vert="horz" lIns="91440" tIns="45720" rIns="91440" bIns="45720"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1143000" indent="-1143000" algn="just">
              <a:lnSpc>
                <a:spcPct val="120000"/>
              </a:lnSpc>
              <a:buFont typeface="Arial" panose="020B0604020202020204" pitchFamily="34" charset="0"/>
              <a:buChar char="•"/>
            </a:pPr>
            <a:r>
              <a:rPr lang="en-US" altLang="zh-HK" sz="12000" b="1" dirty="0"/>
              <a:t>We plan to gather $500,000 as out start-up fund for Sharing on the initial app development and marketing fees on building up the first group of customers.</a:t>
            </a:r>
          </a:p>
          <a:p>
            <a:pPr marL="1143000" indent="-1143000" algn="just">
              <a:lnSpc>
                <a:spcPct val="120000"/>
              </a:lnSpc>
              <a:buFont typeface="Arial" panose="020B0604020202020204" pitchFamily="34" charset="0"/>
              <a:buChar char="•"/>
            </a:pPr>
            <a:r>
              <a:rPr lang="en-US" altLang="zh-HK" sz="12000" b="1" dirty="0"/>
              <a:t>Based on our financial forecast, with even a conservative forecast on the number of stores opening on our ecommerce platform, we can bring out investor a rate of return near 10 percent every year in revenue. As we are not taking any debt, the revenue of the platform will be given back to our shareholders as increasing value in their shares or in dividends. </a:t>
            </a:r>
          </a:p>
          <a:p>
            <a:br>
              <a:rPr lang="en-US" altLang="zh-HK" sz="9600" dirty="0"/>
            </a:br>
            <a:r>
              <a:rPr lang="en-US" sz="3200" dirty="0">
                <a:latin typeface="Cambria" panose="02040503050406030204" pitchFamily="18" charset="0"/>
              </a:rPr>
              <a:t>.</a:t>
            </a:r>
          </a:p>
        </p:txBody>
      </p:sp>
      <p:sp>
        <p:nvSpPr>
          <p:cNvPr id="13" name="Subtitle 2"/>
          <p:cNvSpPr txBox="1">
            <a:spLocks/>
          </p:cNvSpPr>
          <p:nvPr/>
        </p:nvSpPr>
        <p:spPr>
          <a:xfrm>
            <a:off x="307997" y="4380109"/>
            <a:ext cx="9796535" cy="1006038"/>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Introduction</a:t>
            </a:r>
          </a:p>
        </p:txBody>
      </p:sp>
      <p:sp>
        <p:nvSpPr>
          <p:cNvPr id="15" name="Subtitle 2"/>
          <p:cNvSpPr txBox="1">
            <a:spLocks/>
          </p:cNvSpPr>
          <p:nvPr/>
        </p:nvSpPr>
        <p:spPr>
          <a:xfrm>
            <a:off x="26547976" y="13003032"/>
            <a:ext cx="9668544" cy="1226814"/>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Business Model</a:t>
            </a:r>
          </a:p>
        </p:txBody>
      </p:sp>
      <p:sp>
        <p:nvSpPr>
          <p:cNvPr id="16" name="Subtitle 2"/>
          <p:cNvSpPr txBox="1">
            <a:spLocks/>
          </p:cNvSpPr>
          <p:nvPr/>
        </p:nvSpPr>
        <p:spPr>
          <a:xfrm>
            <a:off x="11415314" y="5768775"/>
            <a:ext cx="13969994" cy="5916539"/>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sp>
        <p:nvSpPr>
          <p:cNvPr id="17" name="Subtitle 2"/>
          <p:cNvSpPr txBox="1">
            <a:spLocks/>
          </p:cNvSpPr>
          <p:nvPr/>
        </p:nvSpPr>
        <p:spPr>
          <a:xfrm>
            <a:off x="26479140" y="20634867"/>
            <a:ext cx="9702369" cy="1182084"/>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Financials</a:t>
            </a:r>
          </a:p>
        </p:txBody>
      </p:sp>
      <p:sp>
        <p:nvSpPr>
          <p:cNvPr id="19" name="Subtitle 2"/>
          <p:cNvSpPr txBox="1">
            <a:spLocks/>
          </p:cNvSpPr>
          <p:nvPr/>
        </p:nvSpPr>
        <p:spPr>
          <a:xfrm>
            <a:off x="26757731" y="5712691"/>
            <a:ext cx="9481303" cy="5913092"/>
          </a:xfrm>
          <a:prstGeom prst="rect">
            <a:avLst/>
          </a:prstGeom>
          <a:noFill/>
          <a:ln>
            <a:solidFill>
              <a:srgbClr val="002060"/>
            </a:solidFill>
          </a:ln>
        </p:spPr>
        <p:txBody>
          <a:bodyPr vert="horz" lIns="91440" tIns="45720" rIns="91440" bIns="45720"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42900" indent="-342900" algn="just">
              <a:lnSpc>
                <a:spcPct val="150000"/>
              </a:lnSpc>
              <a:spcBef>
                <a:spcPts val="0"/>
              </a:spcBef>
              <a:buFont typeface="Arial" panose="020B0604020202020204" pitchFamily="34" charset="0"/>
              <a:buChar char="•"/>
            </a:pPr>
            <a:r>
              <a:rPr lang="en-US" altLang="zh-HK" sz="12000" b="1" dirty="0"/>
              <a:t>Plan for the next five years: </a:t>
            </a:r>
          </a:p>
          <a:p>
            <a:pPr algn="just">
              <a:lnSpc>
                <a:spcPct val="150000"/>
              </a:lnSpc>
              <a:spcBef>
                <a:spcPts val="0"/>
              </a:spcBef>
            </a:pPr>
            <a:r>
              <a:rPr lang="en-US" altLang="zh-HK" sz="12000" b="1" dirty="0"/>
              <a:t>    The total units sold is further breakdown into the times of the number of registered members and groups sold per member. The growth forecast for the first four years is around 20% for the number of members that are registered. In the fifth year, the outlook is down to 10% as a sign of slowing growth. We come up with the data that it is common for people to purchase around five items per month through the whole years and this figure is expected to stay stable in the next few years. </a:t>
            </a:r>
          </a:p>
          <a:p>
            <a:br>
              <a:rPr lang="en-US" altLang="zh-HK" sz="9600" dirty="0"/>
            </a:br>
            <a:endParaRPr lang="en-US" sz="3200" dirty="0">
              <a:latin typeface="Cambria" panose="02040503050406030204" pitchFamily="18" charset="0"/>
            </a:endParaRPr>
          </a:p>
        </p:txBody>
      </p:sp>
      <p:sp>
        <p:nvSpPr>
          <p:cNvPr id="30" name="Subtitle 2"/>
          <p:cNvSpPr txBox="1">
            <a:spLocks/>
          </p:cNvSpPr>
          <p:nvPr/>
        </p:nvSpPr>
        <p:spPr>
          <a:xfrm>
            <a:off x="11303001" y="12613470"/>
            <a:ext cx="14082322" cy="1121402"/>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400" dirty="0">
                <a:solidFill>
                  <a:schemeClr val="bg1"/>
                </a:solidFill>
                <a:latin typeface="Cambria" panose="02040503050406030204" pitchFamily="18" charset="0"/>
              </a:rPr>
              <a:t> Financials</a:t>
            </a:r>
          </a:p>
        </p:txBody>
      </p:sp>
      <p:sp>
        <p:nvSpPr>
          <p:cNvPr id="33" name="Subtitle 2"/>
          <p:cNvSpPr txBox="1">
            <a:spLocks/>
          </p:cNvSpPr>
          <p:nvPr/>
        </p:nvSpPr>
        <p:spPr>
          <a:xfrm>
            <a:off x="11303001" y="21816951"/>
            <a:ext cx="14082316" cy="7101374"/>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cxnSp>
        <p:nvCxnSpPr>
          <p:cNvPr id="50" name="Straight Connector 49"/>
          <p:cNvCxnSpPr>
            <a:cxnSpLocks/>
          </p:cNvCxnSpPr>
          <p:nvPr/>
        </p:nvCxnSpPr>
        <p:spPr>
          <a:xfrm>
            <a:off x="18272573" y="6904617"/>
            <a:ext cx="7768" cy="374838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60" name="TextBox 59"/>
          <p:cNvSpPr txBox="1"/>
          <p:nvPr/>
        </p:nvSpPr>
        <p:spPr>
          <a:xfrm>
            <a:off x="11940062" y="6000901"/>
            <a:ext cx="4944544" cy="625324"/>
          </a:xfrm>
          <a:prstGeom prst="rect">
            <a:avLst/>
          </a:prstGeom>
          <a:noFill/>
        </p:spPr>
        <p:txBody>
          <a:bodyPr wrap="square" rtlCol="0">
            <a:spAutoFit/>
          </a:bodyPr>
          <a:lstStyle/>
          <a:p>
            <a:r>
              <a:rPr lang="en-US" sz="3400" dirty="0">
                <a:latin typeface="Cambria" panose="02040503050406030204" pitchFamily="18" charset="0"/>
              </a:rPr>
              <a:t>E-commerce Platform</a:t>
            </a:r>
          </a:p>
        </p:txBody>
      </p:sp>
      <p:cxnSp>
        <p:nvCxnSpPr>
          <p:cNvPr id="75" name="Straight Connector 74"/>
          <p:cNvCxnSpPr/>
          <p:nvPr/>
        </p:nvCxnSpPr>
        <p:spPr>
          <a:xfrm>
            <a:off x="18288608" y="21861580"/>
            <a:ext cx="0" cy="5881124"/>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31" name="Subtitle 2"/>
          <p:cNvSpPr txBox="1">
            <a:spLocks/>
          </p:cNvSpPr>
          <p:nvPr/>
        </p:nvSpPr>
        <p:spPr>
          <a:xfrm>
            <a:off x="11312868" y="13977751"/>
            <a:ext cx="14082307" cy="7701198"/>
          </a:xfrm>
          <a:prstGeom prst="rect">
            <a:avLst/>
          </a:prstGeom>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200" dirty="0">
              <a:latin typeface="Cambria" panose="02040503050406030204" pitchFamily="18" charset="0"/>
            </a:endParaRPr>
          </a:p>
        </p:txBody>
      </p:sp>
      <p:cxnSp>
        <p:nvCxnSpPr>
          <p:cNvPr id="159" name="Straight Connector 158"/>
          <p:cNvCxnSpPr/>
          <p:nvPr/>
        </p:nvCxnSpPr>
        <p:spPr>
          <a:xfrm flipH="1">
            <a:off x="18216248" y="12819165"/>
            <a:ext cx="5799" cy="6424501"/>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3866" y="1039109"/>
            <a:ext cx="1915480" cy="2704207"/>
          </a:xfrm>
          <a:prstGeom prst="rect">
            <a:avLst/>
          </a:prstGeom>
        </p:spPr>
      </p:pic>
      <p:sp>
        <p:nvSpPr>
          <p:cNvPr id="4" name="TextBox 3"/>
          <p:cNvSpPr txBox="1"/>
          <p:nvPr/>
        </p:nvSpPr>
        <p:spPr>
          <a:xfrm>
            <a:off x="27487433" y="10859429"/>
            <a:ext cx="4714501" cy="484626"/>
          </a:xfrm>
          <a:prstGeom prst="rect">
            <a:avLst/>
          </a:prstGeom>
          <a:noFill/>
        </p:spPr>
        <p:txBody>
          <a:bodyPr wrap="square" rtlCol="0">
            <a:spAutoFit/>
          </a:bodyPr>
          <a:lstStyle/>
          <a:p>
            <a:endParaRPr lang="en-US" sz="2500" dirty="0">
              <a:latin typeface="Cambria" panose="02040503050406030204" pitchFamily="18" charset="0"/>
            </a:endParaRPr>
          </a:p>
        </p:txBody>
      </p:sp>
      <p:sp>
        <p:nvSpPr>
          <p:cNvPr id="97" name="TextBox 96"/>
          <p:cNvSpPr txBox="1"/>
          <p:nvPr/>
        </p:nvSpPr>
        <p:spPr>
          <a:xfrm>
            <a:off x="18845702" y="6035027"/>
            <a:ext cx="5562851" cy="615553"/>
          </a:xfrm>
          <a:prstGeom prst="rect">
            <a:avLst/>
          </a:prstGeom>
          <a:noFill/>
        </p:spPr>
        <p:txBody>
          <a:bodyPr wrap="square" rtlCol="0">
            <a:spAutoFit/>
          </a:bodyPr>
          <a:lstStyle/>
          <a:p>
            <a:r>
              <a:rPr lang="en-US" sz="3400" dirty="0">
                <a:latin typeface="Cambria" panose="02040503050406030204" pitchFamily="18" charset="0"/>
              </a:rPr>
              <a:t>Social Platform</a:t>
            </a:r>
          </a:p>
        </p:txBody>
      </p:sp>
      <p:sp>
        <p:nvSpPr>
          <p:cNvPr id="27" name="Rectangle 26"/>
          <p:cNvSpPr/>
          <p:nvPr/>
        </p:nvSpPr>
        <p:spPr>
          <a:xfrm>
            <a:off x="31498162" y="1039109"/>
            <a:ext cx="3158599" cy="2664778"/>
          </a:xfrm>
          <a:prstGeom prst="rect">
            <a:avLst/>
          </a:prstGeom>
          <a:solidFill>
            <a:srgbClr val="FFC9C9"/>
          </a:solidFill>
          <a:ln>
            <a:solidFill>
              <a:srgbClr val="FFA3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000" dirty="0">
              <a:solidFill>
                <a:schemeClr val="tx1"/>
              </a:solidFill>
            </a:endParaRPr>
          </a:p>
        </p:txBody>
      </p:sp>
      <p:sp>
        <p:nvSpPr>
          <p:cNvPr id="99" name="Subtitle 2"/>
          <p:cNvSpPr txBox="1">
            <a:spLocks/>
          </p:cNvSpPr>
          <p:nvPr/>
        </p:nvSpPr>
        <p:spPr>
          <a:xfrm>
            <a:off x="394492" y="23129564"/>
            <a:ext cx="9720713" cy="5699553"/>
          </a:xfrm>
          <a:prstGeom prst="rect">
            <a:avLst/>
          </a:prstGeom>
          <a:ln>
            <a:solidFill>
              <a:srgbClr val="002060"/>
            </a:solidFill>
          </a:ln>
        </p:spPr>
        <p:txBody>
          <a:bodyPr vert="horz" lIns="91440" tIns="45720" rIns="91440" bIns="45720" rtlCol="0" anchor="t">
            <a:normAutofit fontScale="2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1143000" indent="-1143000" algn="just">
              <a:buFont typeface="Arial" panose="020B0604020202020204" pitchFamily="34" charset="0"/>
              <a:buChar char="•"/>
            </a:pPr>
            <a:r>
              <a:rPr lang="en-US" altLang="zh-HK" sz="12000" b="1" dirty="0"/>
              <a:t>This app. would be built as a lifestyle sharing community and users can share their thoughts about anything, foods, travel, make-up, dressing and so on, by text, images, and videos.</a:t>
            </a:r>
          </a:p>
          <a:p>
            <a:pPr marL="1143000" indent="-1143000" algn="just">
              <a:buFont typeface="Arial" panose="020B0604020202020204" pitchFamily="34" charset="0"/>
              <a:buChar char="•"/>
            </a:pPr>
            <a:r>
              <a:rPr lang="en-US" altLang="zh-HK" sz="12000" b="1" dirty="0"/>
              <a:t>Members can use tags to show others the products they used in their posts. At the same time, the tagged item has a recommendation link to the shopping page on this app. </a:t>
            </a:r>
          </a:p>
          <a:p>
            <a:pPr marL="1143000" indent="-1143000" algn="just">
              <a:buFont typeface="Arial" panose="020B0604020202020204" pitchFamily="34" charset="0"/>
              <a:buChar char="•"/>
            </a:pPr>
            <a:r>
              <a:rPr lang="en-US" altLang="zh-HK" sz="12000" b="1" dirty="0"/>
              <a:t>With a simple click, users can finish their online purchase if they want. </a:t>
            </a:r>
          </a:p>
          <a:p>
            <a:pPr marL="1143000" indent="-1143000" algn="just">
              <a:buFont typeface="Arial" panose="020B0604020202020204" pitchFamily="34" charset="0"/>
              <a:buChar char="•"/>
            </a:pPr>
            <a:r>
              <a:rPr lang="en-US" altLang="zh-HK" sz="12000" b="1" dirty="0"/>
              <a:t>This app. to make sure that users are view a series of posts we feed to them based on their view history.</a:t>
            </a:r>
          </a:p>
          <a:p>
            <a:br>
              <a:rPr lang="en-US" altLang="zh-HK" sz="9600" dirty="0"/>
            </a:b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marL="342900" indent="-342900" algn="just">
              <a:spcBef>
                <a:spcPts val="0"/>
              </a:spcBef>
              <a:buFont typeface="Arial" panose="020B0604020202020204" pitchFamily="34" charset="0"/>
              <a:buChar char="•"/>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just">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p:txBody>
      </p:sp>
      <p:sp>
        <p:nvSpPr>
          <p:cNvPr id="104" name="TextBox 103"/>
          <p:cNvSpPr txBox="1"/>
          <p:nvPr/>
        </p:nvSpPr>
        <p:spPr>
          <a:xfrm>
            <a:off x="12034728" y="22168898"/>
            <a:ext cx="4944544" cy="625324"/>
          </a:xfrm>
          <a:prstGeom prst="rect">
            <a:avLst/>
          </a:prstGeom>
          <a:noFill/>
        </p:spPr>
        <p:txBody>
          <a:bodyPr wrap="square" rtlCol="0">
            <a:spAutoFit/>
          </a:bodyPr>
          <a:lstStyle/>
          <a:p>
            <a:r>
              <a:rPr lang="en-US" sz="3400" dirty="0">
                <a:latin typeface="Cambria" panose="02040503050406030204" pitchFamily="18" charset="0"/>
              </a:rPr>
              <a:t>Future Breakeven Units</a:t>
            </a:r>
          </a:p>
        </p:txBody>
      </p:sp>
      <p:pic>
        <p:nvPicPr>
          <p:cNvPr id="21" name="Picture 20">
            <a:extLst>
              <a:ext uri="{FF2B5EF4-FFF2-40B4-BE49-F238E27FC236}">
                <a16:creationId xmlns:a16="http://schemas.microsoft.com/office/drawing/2014/main" id="{65263D5D-4DEA-4791-835F-EE16B23AF80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1829313" y="1163428"/>
            <a:ext cx="2417765" cy="2416140"/>
          </a:xfrm>
          <a:prstGeom prst="rect">
            <a:avLst/>
          </a:prstGeom>
          <a:solidFill>
            <a:srgbClr val="FFC9C9"/>
          </a:solidFill>
        </p:spPr>
      </p:pic>
      <p:pic>
        <p:nvPicPr>
          <p:cNvPr id="23" name="Picture 22" descr="A picture containing text&#10;&#10;Description automatically generated">
            <a:extLst>
              <a:ext uri="{FF2B5EF4-FFF2-40B4-BE49-F238E27FC236}">
                <a16:creationId xmlns:a16="http://schemas.microsoft.com/office/drawing/2014/main" id="{A88C75E2-C52D-4699-8579-75F6235EF8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940062" y="6966664"/>
            <a:ext cx="5790238" cy="3867879"/>
          </a:xfrm>
          <a:prstGeom prst="rect">
            <a:avLst/>
          </a:prstGeom>
        </p:spPr>
      </p:pic>
      <p:pic>
        <p:nvPicPr>
          <p:cNvPr id="25" name="Picture 24" descr="A close up of a newspaper&#10;&#10;Description automatically generated">
            <a:extLst>
              <a:ext uri="{FF2B5EF4-FFF2-40B4-BE49-F238E27FC236}">
                <a16:creationId xmlns:a16="http://schemas.microsoft.com/office/drawing/2014/main" id="{B6C86BB1-4E59-4075-A9BE-8571D31C1E4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8845702" y="6947275"/>
            <a:ext cx="5793446" cy="3867879"/>
          </a:xfrm>
          <a:prstGeom prst="rect">
            <a:avLst/>
          </a:prstGeom>
        </p:spPr>
      </p:pic>
      <p:sp>
        <p:nvSpPr>
          <p:cNvPr id="56" name="Subtitle 2">
            <a:extLst>
              <a:ext uri="{FF2B5EF4-FFF2-40B4-BE49-F238E27FC236}">
                <a16:creationId xmlns:a16="http://schemas.microsoft.com/office/drawing/2014/main" id="{F599FBE1-E2BC-4F94-8B46-D715487807A2}"/>
              </a:ext>
            </a:extLst>
          </p:cNvPr>
          <p:cNvSpPr txBox="1">
            <a:spLocks/>
          </p:cNvSpPr>
          <p:nvPr/>
        </p:nvSpPr>
        <p:spPr>
          <a:xfrm>
            <a:off x="341097" y="17040176"/>
            <a:ext cx="9790735" cy="1182085"/>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The Problem</a:t>
            </a:r>
          </a:p>
        </p:txBody>
      </p:sp>
      <p:sp>
        <p:nvSpPr>
          <p:cNvPr id="58" name="Subtitle 2">
            <a:extLst>
              <a:ext uri="{FF2B5EF4-FFF2-40B4-BE49-F238E27FC236}">
                <a16:creationId xmlns:a16="http://schemas.microsoft.com/office/drawing/2014/main" id="{AEE6E36B-900B-4573-BD8F-EC2D1252EDFE}"/>
              </a:ext>
            </a:extLst>
          </p:cNvPr>
          <p:cNvSpPr txBox="1">
            <a:spLocks/>
          </p:cNvSpPr>
          <p:nvPr/>
        </p:nvSpPr>
        <p:spPr>
          <a:xfrm>
            <a:off x="359480" y="18417770"/>
            <a:ext cx="9790735" cy="3164386"/>
          </a:xfrm>
          <a:prstGeom prst="rect">
            <a:avLst/>
          </a:prstGeom>
          <a:ln>
            <a:solidFill>
              <a:srgbClr val="002060"/>
            </a:solidFill>
          </a:ln>
        </p:spPr>
        <p:txBody>
          <a:bodyPr vert="horz" lIns="91440" tIns="45720" rIns="91440" bIns="45720"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lnSpc>
                <a:spcPct val="100000"/>
              </a:lnSpc>
            </a:pPr>
            <a:r>
              <a:rPr lang="en-US" altLang="zh-HK" sz="3000" b="1" dirty="0"/>
              <a:t>    The online shopping platform is becoming more and the products they sell are also dazzling. Sometimes customers have a hard time making choices among various products on the online platform. Customers have no idea on which to buy and they may end up buying ones that are not suitable for them. </a:t>
            </a:r>
          </a:p>
        </p:txBody>
      </p:sp>
      <p:sp>
        <p:nvSpPr>
          <p:cNvPr id="59" name="Subtitle 2">
            <a:extLst>
              <a:ext uri="{FF2B5EF4-FFF2-40B4-BE49-F238E27FC236}">
                <a16:creationId xmlns:a16="http://schemas.microsoft.com/office/drawing/2014/main" id="{99561B3E-5C54-4406-AA63-977C540CBC3A}"/>
              </a:ext>
            </a:extLst>
          </p:cNvPr>
          <p:cNvSpPr txBox="1">
            <a:spLocks/>
          </p:cNvSpPr>
          <p:nvPr/>
        </p:nvSpPr>
        <p:spPr>
          <a:xfrm>
            <a:off x="26696124" y="4389256"/>
            <a:ext cx="9542910" cy="1016280"/>
          </a:xfrm>
          <a:prstGeom prst="rect">
            <a:avLst/>
          </a:prstGeom>
          <a:solidFill>
            <a:srgbClr val="FF7979"/>
          </a:solidFill>
          <a:ln>
            <a:solidFill>
              <a:srgbClr val="FF7979"/>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Market</a:t>
            </a:r>
          </a:p>
        </p:txBody>
      </p:sp>
      <p:pic>
        <p:nvPicPr>
          <p:cNvPr id="1030" name="Picture 6" descr="https://lh6.googleusercontent.com/EyJL8riqnu9MWTXpYHcTKNbrPzr3PmQ_G4i9L3Ou7cLFbCzQjwjMt6aYfn4SnSpc1jrxOyiXvwpMguG4g5LTD6FPRrw1etfbBpr8RKtKt9Vz7EgzUsJXEH1evYaO4f7i6MlpxjMF_GA">
            <a:extLst>
              <a:ext uri="{FF2B5EF4-FFF2-40B4-BE49-F238E27FC236}">
                <a16:creationId xmlns:a16="http://schemas.microsoft.com/office/drawing/2014/main" id="{1732B2BC-6548-4EB0-819D-3DCDEF2E0E9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6966" y="11213432"/>
            <a:ext cx="9796535" cy="5742843"/>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a:extLst>
              <a:ext uri="{FF2B5EF4-FFF2-40B4-BE49-F238E27FC236}">
                <a16:creationId xmlns:a16="http://schemas.microsoft.com/office/drawing/2014/main" id="{4F0893C7-E66D-460D-B58F-6E8D5C5E154B}"/>
              </a:ext>
            </a:extLst>
          </p:cNvPr>
          <p:cNvSpPr txBox="1"/>
          <p:nvPr/>
        </p:nvSpPr>
        <p:spPr>
          <a:xfrm>
            <a:off x="11940062" y="14260211"/>
            <a:ext cx="7003915" cy="615553"/>
          </a:xfrm>
          <a:prstGeom prst="rect">
            <a:avLst/>
          </a:prstGeom>
          <a:noFill/>
        </p:spPr>
        <p:txBody>
          <a:bodyPr wrap="square" rtlCol="0">
            <a:spAutoFit/>
          </a:bodyPr>
          <a:lstStyle/>
          <a:p>
            <a:r>
              <a:rPr lang="en-US" altLang="zh-HK" sz="3400" dirty="0"/>
              <a:t>Future Revenue</a:t>
            </a:r>
            <a:endParaRPr lang="zh-HK" altLang="en-US" sz="3400" dirty="0"/>
          </a:p>
        </p:txBody>
      </p:sp>
      <p:pic>
        <p:nvPicPr>
          <p:cNvPr id="1032" name="Picture 8" descr="https://lh5.googleusercontent.com/lrzfcux8O891Vn4JxaiarVMeuy6dNtBjLXLv6qkfbeZ6IuiQ1-INaea19Y3OLiZ4OEtOeiqDuC8N1mbvRg_m0Ek_doIakIEutvFIAfKzB8Q-o1FbZa8EaYn4D8vvEi7r7t6XwiABzZg">
            <a:extLst>
              <a:ext uri="{FF2B5EF4-FFF2-40B4-BE49-F238E27FC236}">
                <a16:creationId xmlns:a16="http://schemas.microsoft.com/office/drawing/2014/main" id="{D79CF036-0EF6-48F8-8E81-CAF0FCE74D4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28971" y="23062859"/>
            <a:ext cx="9538193" cy="573348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https://lh3.googleusercontent.com/i_RJfRQr9y_Jy2r2O2IRQ3tytFDxRoVVHya3IaMzQsGNyzRxCnVyapg7tqcT3wAh3a7UQ74sMtKNTC0VQo0iBVpK7Cgj6akUhp1MXeJ_JUgDuguCjWjNfIkm3spEuxqUFJNfDUfkNQk">
            <a:extLst>
              <a:ext uri="{FF2B5EF4-FFF2-40B4-BE49-F238E27FC236}">
                <a16:creationId xmlns:a16="http://schemas.microsoft.com/office/drawing/2014/main" id="{7E66AD20-FDD9-4FED-A1DC-E2742714776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3428971" y="15190214"/>
            <a:ext cx="9995231" cy="598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2368</TotalTime>
  <Words>509</Words>
  <Application>Microsoft Office PowerPoint</Application>
  <PresentationFormat>Custom</PresentationFormat>
  <Paragraphs>50</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Arial Black</vt:lpstr>
      <vt:lpstr>Calibri</vt:lpstr>
      <vt:lpstr>Calibri Light</vt:lpstr>
      <vt:lpstr>Cambria</vt:lpstr>
      <vt:lpstr>Office Theme</vt:lpstr>
      <vt:lpstr>Sharing Ruming Deng, Leilei Chen, Jiayun Lin, Fangzhou Xu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leilei chen</cp:lastModifiedBy>
  <cp:revision>165</cp:revision>
  <dcterms:created xsi:type="dcterms:W3CDTF">2016-03-05T16:55:12Z</dcterms:created>
  <dcterms:modified xsi:type="dcterms:W3CDTF">2019-04-07T20:23:39Z</dcterms:modified>
</cp:coreProperties>
</file>