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
  </p:notesMasterIdLst>
  <p:handoutMasterIdLst>
    <p:handoutMasterId r:id="rId4"/>
  </p:handoutMasterIdLst>
  <p:sldIdLst>
    <p:sldId id="256" r:id="rId2"/>
  </p:sldIdLst>
  <p:sldSz cx="43891200" cy="32918400"/>
  <p:notesSz cx="9144000" cy="6858000"/>
  <p:defaultTextStyle>
    <a:defPPr>
      <a:defRPr lang="en-US"/>
    </a:defPPr>
    <a:lvl1pPr marL="0" algn="l" defTabSz="3686557" rtl="0" eaLnBrk="1" latinLnBrk="0" hangingPunct="1">
      <a:defRPr sz="7257" kern="1200">
        <a:solidFill>
          <a:schemeClr val="tx1"/>
        </a:solidFill>
        <a:latin typeface="+mn-lt"/>
        <a:ea typeface="+mn-ea"/>
        <a:cs typeface="+mn-cs"/>
      </a:defRPr>
    </a:lvl1pPr>
    <a:lvl2pPr marL="1843278" algn="l" defTabSz="3686557" rtl="0" eaLnBrk="1" latinLnBrk="0" hangingPunct="1">
      <a:defRPr sz="7257" kern="1200">
        <a:solidFill>
          <a:schemeClr val="tx1"/>
        </a:solidFill>
        <a:latin typeface="+mn-lt"/>
        <a:ea typeface="+mn-ea"/>
        <a:cs typeface="+mn-cs"/>
      </a:defRPr>
    </a:lvl2pPr>
    <a:lvl3pPr marL="3686557" algn="l" defTabSz="3686557" rtl="0" eaLnBrk="1" latinLnBrk="0" hangingPunct="1">
      <a:defRPr sz="7257" kern="1200">
        <a:solidFill>
          <a:schemeClr val="tx1"/>
        </a:solidFill>
        <a:latin typeface="+mn-lt"/>
        <a:ea typeface="+mn-ea"/>
        <a:cs typeface="+mn-cs"/>
      </a:defRPr>
    </a:lvl3pPr>
    <a:lvl4pPr marL="5529835" algn="l" defTabSz="3686557" rtl="0" eaLnBrk="1" latinLnBrk="0" hangingPunct="1">
      <a:defRPr sz="7257" kern="1200">
        <a:solidFill>
          <a:schemeClr val="tx1"/>
        </a:solidFill>
        <a:latin typeface="+mn-lt"/>
        <a:ea typeface="+mn-ea"/>
        <a:cs typeface="+mn-cs"/>
      </a:defRPr>
    </a:lvl4pPr>
    <a:lvl5pPr marL="7373114" algn="l" defTabSz="3686557" rtl="0" eaLnBrk="1" latinLnBrk="0" hangingPunct="1">
      <a:defRPr sz="7257" kern="1200">
        <a:solidFill>
          <a:schemeClr val="tx1"/>
        </a:solidFill>
        <a:latin typeface="+mn-lt"/>
        <a:ea typeface="+mn-ea"/>
        <a:cs typeface="+mn-cs"/>
      </a:defRPr>
    </a:lvl5pPr>
    <a:lvl6pPr marL="9216392" algn="l" defTabSz="3686557" rtl="0" eaLnBrk="1" latinLnBrk="0" hangingPunct="1">
      <a:defRPr sz="7257" kern="1200">
        <a:solidFill>
          <a:schemeClr val="tx1"/>
        </a:solidFill>
        <a:latin typeface="+mn-lt"/>
        <a:ea typeface="+mn-ea"/>
        <a:cs typeface="+mn-cs"/>
      </a:defRPr>
    </a:lvl6pPr>
    <a:lvl7pPr marL="11059671" algn="l" defTabSz="3686557" rtl="0" eaLnBrk="1" latinLnBrk="0" hangingPunct="1">
      <a:defRPr sz="7257" kern="1200">
        <a:solidFill>
          <a:schemeClr val="tx1"/>
        </a:solidFill>
        <a:latin typeface="+mn-lt"/>
        <a:ea typeface="+mn-ea"/>
        <a:cs typeface="+mn-cs"/>
      </a:defRPr>
    </a:lvl7pPr>
    <a:lvl8pPr marL="12902951" algn="l" defTabSz="3686557" rtl="0" eaLnBrk="1" latinLnBrk="0" hangingPunct="1">
      <a:defRPr sz="7257" kern="1200">
        <a:solidFill>
          <a:schemeClr val="tx1"/>
        </a:solidFill>
        <a:latin typeface="+mn-lt"/>
        <a:ea typeface="+mn-ea"/>
        <a:cs typeface="+mn-cs"/>
      </a:defRPr>
    </a:lvl8pPr>
    <a:lvl9pPr marL="14746228" algn="l" defTabSz="3686557" rtl="0" eaLnBrk="1" latinLnBrk="0" hangingPunct="1">
      <a:defRPr sz="7257"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00"/>
    <a:srgbClr val="060606"/>
    <a:srgbClr val="000066"/>
    <a:srgbClr val="3399FF"/>
    <a:srgbClr val="FF0000"/>
    <a:srgbClr val="FFFF99"/>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520" autoAdjust="0"/>
    <p:restoredTop sz="94730" autoAdjust="0"/>
  </p:normalViewPr>
  <p:slideViewPr>
    <p:cSldViewPr snapToGrid="0">
      <p:cViewPr varScale="1">
        <p:scale>
          <a:sx n="18" d="100"/>
          <a:sy n="18" d="100"/>
        </p:scale>
        <p:origin x="1411" y="101"/>
      </p:cViewPr>
      <p:guideLst/>
    </p:cSldViewPr>
  </p:slideViewPr>
  <p:notesTextViewPr>
    <p:cViewPr>
      <p:scale>
        <a:sx n="1" d="1"/>
        <a:sy n="1" d="1"/>
      </p:scale>
      <p:origin x="0" y="0"/>
    </p:cViewPr>
  </p:notesTextViewPr>
  <p:notesViewPr>
    <p:cSldViewPr snapToGrid="0" showGuides="1">
      <p:cViewPr varScale="1">
        <p:scale>
          <a:sx n="65" d="100"/>
          <a:sy n="65" d="100"/>
        </p:scale>
        <p:origin x="2796" y="6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3962400" cy="344091"/>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5179484" y="1"/>
            <a:ext cx="3962400" cy="344091"/>
          </a:xfrm>
          <a:prstGeom prst="rect">
            <a:avLst/>
          </a:prstGeom>
        </p:spPr>
        <p:txBody>
          <a:bodyPr vert="horz" lIns="91440" tIns="45720" rIns="91440" bIns="45720" rtlCol="0"/>
          <a:lstStyle>
            <a:lvl1pPr algn="r">
              <a:defRPr sz="1200"/>
            </a:lvl1pPr>
          </a:lstStyle>
          <a:p>
            <a:fld id="{F1C0B079-A316-4C9B-B165-DF9EA8325D2C}" type="datetimeFigureOut">
              <a:rPr lang="en-US" smtClean="0"/>
              <a:t>4/9/2019</a:t>
            </a:fld>
            <a:endParaRPr lang="en-US"/>
          </a:p>
        </p:txBody>
      </p:sp>
      <p:sp>
        <p:nvSpPr>
          <p:cNvPr id="4" name="Footer Placeholder 3"/>
          <p:cNvSpPr>
            <a:spLocks noGrp="1"/>
          </p:cNvSpPr>
          <p:nvPr>
            <p:ph type="ftr" sz="quarter" idx="2"/>
          </p:nvPr>
        </p:nvSpPr>
        <p:spPr>
          <a:xfrm>
            <a:off x="0" y="6513910"/>
            <a:ext cx="3962400" cy="34409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5179484" y="6513910"/>
            <a:ext cx="3962400" cy="344090"/>
          </a:xfrm>
          <a:prstGeom prst="rect">
            <a:avLst/>
          </a:prstGeom>
        </p:spPr>
        <p:txBody>
          <a:bodyPr vert="horz" lIns="91440" tIns="45720" rIns="91440" bIns="45720" rtlCol="0" anchor="b"/>
          <a:lstStyle>
            <a:lvl1pPr algn="r">
              <a:defRPr sz="1200"/>
            </a:lvl1pPr>
          </a:lstStyle>
          <a:p>
            <a:fld id="{6BA0EAE6-B4B6-49B7-9049-B371250BE0F4}" type="slidenum">
              <a:rPr lang="en-US" smtClean="0"/>
              <a:t>‹#›</a:t>
            </a:fld>
            <a:endParaRPr lang="en-US"/>
          </a:p>
        </p:txBody>
      </p:sp>
    </p:spTree>
    <p:extLst>
      <p:ext uri="{BB962C8B-B14F-4D97-AF65-F5344CB8AC3E}">
        <p14:creationId xmlns:p14="http://schemas.microsoft.com/office/powerpoint/2010/main" val="147246639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3962400" cy="344091"/>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179484" y="1"/>
            <a:ext cx="3962400" cy="344091"/>
          </a:xfrm>
          <a:prstGeom prst="rect">
            <a:avLst/>
          </a:prstGeom>
        </p:spPr>
        <p:txBody>
          <a:bodyPr vert="horz" lIns="91440" tIns="45720" rIns="91440" bIns="45720" rtlCol="0"/>
          <a:lstStyle>
            <a:lvl1pPr algn="r">
              <a:defRPr sz="1200"/>
            </a:lvl1pPr>
          </a:lstStyle>
          <a:p>
            <a:fld id="{38F28AB8-57D1-494F-9851-055AD867E790}" type="datetimeFigureOut">
              <a:rPr lang="en-US" smtClean="0"/>
              <a:t>4/9/2019</a:t>
            </a:fld>
            <a:endParaRPr lang="en-US"/>
          </a:p>
        </p:txBody>
      </p:sp>
      <p:sp>
        <p:nvSpPr>
          <p:cNvPr id="4" name="Slide Image Placeholder 3"/>
          <p:cNvSpPr>
            <a:spLocks noGrp="1" noRot="1" noChangeAspect="1"/>
          </p:cNvSpPr>
          <p:nvPr>
            <p:ph type="sldImg" idx="2"/>
          </p:nvPr>
        </p:nvSpPr>
        <p:spPr>
          <a:xfrm>
            <a:off x="3028950" y="857250"/>
            <a:ext cx="3086100" cy="23145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914400" y="3300412"/>
            <a:ext cx="7315200" cy="27003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6513910"/>
            <a:ext cx="3962400" cy="34409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179484" y="6513910"/>
            <a:ext cx="3962400" cy="344090"/>
          </a:xfrm>
          <a:prstGeom prst="rect">
            <a:avLst/>
          </a:prstGeom>
        </p:spPr>
        <p:txBody>
          <a:bodyPr vert="horz" lIns="91440" tIns="45720" rIns="91440" bIns="45720" rtlCol="0" anchor="b"/>
          <a:lstStyle>
            <a:lvl1pPr algn="r">
              <a:defRPr sz="1200"/>
            </a:lvl1pPr>
          </a:lstStyle>
          <a:p>
            <a:fld id="{37C7F044-5458-4B2E-BFA0-52AAA1C529D4}" type="slidenum">
              <a:rPr lang="en-US" smtClean="0"/>
              <a:t>‹#›</a:t>
            </a:fld>
            <a:endParaRPr lang="en-US"/>
          </a:p>
        </p:txBody>
      </p:sp>
    </p:spTree>
    <p:extLst>
      <p:ext uri="{BB962C8B-B14F-4D97-AF65-F5344CB8AC3E}">
        <p14:creationId xmlns:p14="http://schemas.microsoft.com/office/powerpoint/2010/main" val="1624808637"/>
      </p:ext>
    </p:extLst>
  </p:cSld>
  <p:clrMap bg1="lt1" tx1="dk1" bg2="lt2" tx2="dk2" accent1="accent1" accent2="accent2" accent3="accent3" accent4="accent4" accent5="accent5" accent6="accent6" hlink="hlink" folHlink="folHlink"/>
  <p:notesStyle>
    <a:lvl1pPr marL="0" algn="l" defTabSz="914324" rtl="0" eaLnBrk="1" latinLnBrk="0" hangingPunct="1">
      <a:defRPr sz="1200" kern="1200">
        <a:solidFill>
          <a:schemeClr val="tx1"/>
        </a:solidFill>
        <a:latin typeface="+mn-lt"/>
        <a:ea typeface="+mn-ea"/>
        <a:cs typeface="+mn-cs"/>
      </a:defRPr>
    </a:lvl1pPr>
    <a:lvl2pPr marL="457163" algn="l" defTabSz="914324" rtl="0" eaLnBrk="1" latinLnBrk="0" hangingPunct="1">
      <a:defRPr sz="1200" kern="1200">
        <a:solidFill>
          <a:schemeClr val="tx1"/>
        </a:solidFill>
        <a:latin typeface="+mn-lt"/>
        <a:ea typeface="+mn-ea"/>
        <a:cs typeface="+mn-cs"/>
      </a:defRPr>
    </a:lvl2pPr>
    <a:lvl3pPr marL="914324" algn="l" defTabSz="914324" rtl="0" eaLnBrk="1" latinLnBrk="0" hangingPunct="1">
      <a:defRPr sz="1200" kern="1200">
        <a:solidFill>
          <a:schemeClr val="tx1"/>
        </a:solidFill>
        <a:latin typeface="+mn-lt"/>
        <a:ea typeface="+mn-ea"/>
        <a:cs typeface="+mn-cs"/>
      </a:defRPr>
    </a:lvl3pPr>
    <a:lvl4pPr marL="1371487" algn="l" defTabSz="914324" rtl="0" eaLnBrk="1" latinLnBrk="0" hangingPunct="1">
      <a:defRPr sz="1200" kern="1200">
        <a:solidFill>
          <a:schemeClr val="tx1"/>
        </a:solidFill>
        <a:latin typeface="+mn-lt"/>
        <a:ea typeface="+mn-ea"/>
        <a:cs typeface="+mn-cs"/>
      </a:defRPr>
    </a:lvl4pPr>
    <a:lvl5pPr marL="1828650" algn="l" defTabSz="914324" rtl="0" eaLnBrk="1" latinLnBrk="0" hangingPunct="1">
      <a:defRPr sz="1200" kern="1200">
        <a:solidFill>
          <a:schemeClr val="tx1"/>
        </a:solidFill>
        <a:latin typeface="+mn-lt"/>
        <a:ea typeface="+mn-ea"/>
        <a:cs typeface="+mn-cs"/>
      </a:defRPr>
    </a:lvl5pPr>
    <a:lvl6pPr marL="2285812" algn="l" defTabSz="914324" rtl="0" eaLnBrk="1" latinLnBrk="0" hangingPunct="1">
      <a:defRPr sz="1200" kern="1200">
        <a:solidFill>
          <a:schemeClr val="tx1"/>
        </a:solidFill>
        <a:latin typeface="+mn-lt"/>
        <a:ea typeface="+mn-ea"/>
        <a:cs typeface="+mn-cs"/>
      </a:defRPr>
    </a:lvl6pPr>
    <a:lvl7pPr marL="2742973" algn="l" defTabSz="914324" rtl="0" eaLnBrk="1" latinLnBrk="0" hangingPunct="1">
      <a:defRPr sz="1200" kern="1200">
        <a:solidFill>
          <a:schemeClr val="tx1"/>
        </a:solidFill>
        <a:latin typeface="+mn-lt"/>
        <a:ea typeface="+mn-ea"/>
        <a:cs typeface="+mn-cs"/>
      </a:defRPr>
    </a:lvl7pPr>
    <a:lvl8pPr marL="3200136" algn="l" defTabSz="914324" rtl="0" eaLnBrk="1" latinLnBrk="0" hangingPunct="1">
      <a:defRPr sz="1200" kern="1200">
        <a:solidFill>
          <a:schemeClr val="tx1"/>
        </a:solidFill>
        <a:latin typeface="+mn-lt"/>
        <a:ea typeface="+mn-ea"/>
        <a:cs typeface="+mn-cs"/>
      </a:defRPr>
    </a:lvl8pPr>
    <a:lvl9pPr marL="3657299" algn="l" defTabSz="914324"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028950" y="857250"/>
            <a:ext cx="3086100" cy="2314575"/>
          </a:xfrm>
        </p:spPr>
      </p:sp>
      <p:sp>
        <p:nvSpPr>
          <p:cNvPr id="3" name="Notes Placeholder 2"/>
          <p:cNvSpPr>
            <a:spLocks noGrp="1"/>
          </p:cNvSpPr>
          <p:nvPr>
            <p:ph type="body" idx="1"/>
          </p:nvPr>
        </p:nvSpPr>
        <p:spPr/>
        <p:txBody>
          <a:bodyPr/>
          <a:lstStyle/>
          <a:p>
            <a:pPr>
              <a:spcBef>
                <a:spcPts val="1200"/>
              </a:spcBef>
            </a:pPr>
            <a:r>
              <a:rPr lang="en-US" dirty="0">
                <a:solidFill>
                  <a:prstClr val="white">
                    <a:lumMod val="50000"/>
                  </a:prstClr>
                </a:solidFill>
                <a:cs typeface="Calibri" panose="020F0502020204030204" pitchFamily="34" charset="0"/>
              </a:rPr>
              <a:t>To change this poster, replace our </a:t>
            </a:r>
            <a:r>
              <a:rPr lang="en-US" baseline="0" dirty="0">
                <a:solidFill>
                  <a:prstClr val="white">
                    <a:lumMod val="50000"/>
                  </a:prstClr>
                </a:solidFill>
                <a:cs typeface="Calibri" panose="020F0502020204030204" pitchFamily="34" charset="0"/>
              </a:rPr>
              <a:t>sample content with your own</a:t>
            </a:r>
            <a:r>
              <a:rPr lang="en-US" dirty="0">
                <a:solidFill>
                  <a:prstClr val="white">
                    <a:lumMod val="50000"/>
                  </a:prstClr>
                </a:solidFill>
                <a:cs typeface="Calibri" panose="020F0502020204030204" pitchFamily="34" charset="0"/>
              </a:rPr>
              <a:t>. Or, if you'd rather start</a:t>
            </a:r>
            <a:r>
              <a:rPr lang="en-US" baseline="0" dirty="0">
                <a:solidFill>
                  <a:prstClr val="white">
                    <a:lumMod val="50000"/>
                  </a:prstClr>
                </a:solidFill>
                <a:cs typeface="Calibri" panose="020F0502020204030204" pitchFamily="34" charset="0"/>
              </a:rPr>
              <a:t> from a clean slate, use the New Slide button on the Home tab to insert a new page, then enter your text and content in the empty placeholders.</a:t>
            </a:r>
            <a:r>
              <a:rPr lang="en-US" dirty="0">
                <a:solidFill>
                  <a:prstClr val="white">
                    <a:lumMod val="50000"/>
                  </a:prstClr>
                </a:solidFill>
                <a:cs typeface="Calibri" panose="020F0502020204030204" pitchFamily="34" charset="0"/>
              </a:rPr>
              <a:t> If you need more placeholders for titles, subtitles or body text, copy any of the existing placeholders, then drag the new one into place. </a:t>
            </a:r>
            <a:endParaRPr lang="en-US" sz="1200" dirty="0">
              <a:solidFill>
                <a:prstClr val="white">
                  <a:lumMod val="50000"/>
                </a:prstClr>
              </a:solidFill>
              <a:cs typeface="Calibri" panose="020F0502020204030204" pitchFamily="34" charset="0"/>
            </a:endParaRPr>
          </a:p>
        </p:txBody>
      </p:sp>
      <p:sp>
        <p:nvSpPr>
          <p:cNvPr id="4" name="Slide Number Placeholder 3"/>
          <p:cNvSpPr>
            <a:spLocks noGrp="1"/>
          </p:cNvSpPr>
          <p:nvPr>
            <p:ph type="sldNum" sz="quarter" idx="10"/>
          </p:nvPr>
        </p:nvSpPr>
        <p:spPr/>
        <p:txBody>
          <a:bodyPr/>
          <a:lstStyle/>
          <a:p>
            <a:fld id="{37C7F044-5458-4B2E-BFA0-52AAA1C529D4}" type="slidenum">
              <a:rPr lang="en-US" smtClean="0"/>
              <a:t>1</a:t>
            </a:fld>
            <a:endParaRPr lang="en-US"/>
          </a:p>
        </p:txBody>
      </p:sp>
    </p:spTree>
    <p:extLst>
      <p:ext uri="{BB962C8B-B14F-4D97-AF65-F5344CB8AC3E}">
        <p14:creationId xmlns:p14="http://schemas.microsoft.com/office/powerpoint/2010/main" val="19535540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oster">
    <p:spTree>
      <p:nvGrpSpPr>
        <p:cNvPr id="1" name=""/>
        <p:cNvGrpSpPr/>
        <p:nvPr/>
      </p:nvGrpSpPr>
      <p:grpSpPr>
        <a:xfrm>
          <a:off x="0" y="0"/>
          <a:ext cx="0" cy="0"/>
          <a:chOff x="0" y="0"/>
          <a:chExt cx="0" cy="0"/>
        </a:xfrm>
      </p:grpSpPr>
      <p:sp>
        <p:nvSpPr>
          <p:cNvPr id="2" name="Title 1"/>
          <p:cNvSpPr>
            <a:spLocks noGrp="1"/>
          </p:cNvSpPr>
          <p:nvPr>
            <p:ph type="title"/>
          </p:nvPr>
        </p:nvSpPr>
        <p:spPr>
          <a:xfrm>
            <a:off x="6400800" y="990600"/>
            <a:ext cx="31089600" cy="2514540"/>
          </a:xfrm>
        </p:spPr>
        <p:txBody>
          <a:bodyPr/>
          <a:lstStyle/>
          <a:p>
            <a:r>
              <a:rPr lang="en-US"/>
              <a:t>Click to edit Master title style</a:t>
            </a:r>
          </a:p>
        </p:txBody>
      </p:sp>
      <p:sp>
        <p:nvSpPr>
          <p:cNvPr id="31" name="Text Placeholder 6"/>
          <p:cNvSpPr>
            <a:spLocks noGrp="1"/>
          </p:cNvSpPr>
          <p:nvPr>
            <p:ph type="body" sz="quarter" idx="36"/>
          </p:nvPr>
        </p:nvSpPr>
        <p:spPr bwMode="auto">
          <a:xfrm>
            <a:off x="6400800" y="3588600"/>
            <a:ext cx="31089600" cy="831000"/>
          </a:xfrm>
        </p:spPr>
        <p:txBody>
          <a:bodyPr>
            <a:noAutofit/>
          </a:bodyPr>
          <a:lstStyle>
            <a:lvl1pPr marL="0" indent="0">
              <a:spcBef>
                <a:spcPts val="0"/>
              </a:spcBef>
              <a:buNone/>
              <a:defRPr sz="2400">
                <a:solidFill>
                  <a:schemeClr val="bg1"/>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a:t>Click to edit Master text styles</a:t>
            </a:r>
          </a:p>
        </p:txBody>
      </p:sp>
      <p:sp>
        <p:nvSpPr>
          <p:cNvPr id="3" name="Date Placeholder 2"/>
          <p:cNvSpPr>
            <a:spLocks noGrp="1"/>
          </p:cNvSpPr>
          <p:nvPr>
            <p:ph type="dt" sz="half" idx="10"/>
          </p:nvPr>
        </p:nvSpPr>
        <p:spPr/>
        <p:txBody>
          <a:bodyPr/>
          <a:lstStyle/>
          <a:p>
            <a:fld id="{ECAA57DF-1C19-4726-AB84-014692BAD8F5}" type="datetimeFigureOut">
              <a:rPr lang="en-US" smtClean="0"/>
              <a:t>4/9/2019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1B4C631-C489-4C11-812F-2172FBEAE82B}" type="slidenum">
              <a:rPr lang="en-US" smtClean="0"/>
              <a:t>‹#›</a:t>
            </a:fld>
            <a:endParaRPr lang="en-US"/>
          </a:p>
        </p:txBody>
      </p:sp>
      <p:sp>
        <p:nvSpPr>
          <p:cNvPr id="7" name="Text Placeholder 6"/>
          <p:cNvSpPr>
            <a:spLocks noGrp="1"/>
          </p:cNvSpPr>
          <p:nvPr>
            <p:ph type="body" sz="quarter" idx="13" hasCustomPrompt="1"/>
          </p:nvPr>
        </p:nvSpPr>
        <p:spPr>
          <a:xfrm>
            <a:off x="1143000" y="5852160"/>
            <a:ext cx="12801600" cy="1219200"/>
          </a:xfrm>
          <a:prstGeom prst="round1Rect">
            <a:avLst/>
          </a:prstGeom>
          <a:solidFill>
            <a:schemeClr val="accent2"/>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19" name="Content Placeholder 17"/>
          <p:cNvSpPr>
            <a:spLocks noGrp="1"/>
          </p:cNvSpPr>
          <p:nvPr>
            <p:ph sz="quarter" idx="24" hasCustomPrompt="1"/>
          </p:nvPr>
        </p:nvSpPr>
        <p:spPr>
          <a:xfrm>
            <a:off x="1143000" y="7071360"/>
            <a:ext cx="12801600" cy="6858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1" name="Text Placeholder 6"/>
          <p:cNvSpPr>
            <a:spLocks noGrp="1"/>
          </p:cNvSpPr>
          <p:nvPr>
            <p:ph type="body" sz="quarter" idx="17" hasCustomPrompt="1"/>
          </p:nvPr>
        </p:nvSpPr>
        <p:spPr>
          <a:xfrm>
            <a:off x="1143000" y="15032736"/>
            <a:ext cx="12801600" cy="1219200"/>
          </a:xfrm>
          <a:prstGeom prst="round1Rect">
            <a:avLst/>
          </a:prstGeom>
          <a:solidFill>
            <a:schemeClr val="accent3"/>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0" name="Content Placeholder 17"/>
          <p:cNvSpPr>
            <a:spLocks noGrp="1"/>
          </p:cNvSpPr>
          <p:nvPr>
            <p:ph sz="quarter" idx="25" hasCustomPrompt="1"/>
          </p:nvPr>
        </p:nvSpPr>
        <p:spPr>
          <a:xfrm>
            <a:off x="1143000" y="16251936"/>
            <a:ext cx="12801600" cy="9088164"/>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3" name="Text Placeholder 6"/>
          <p:cNvSpPr>
            <a:spLocks noGrp="1"/>
          </p:cNvSpPr>
          <p:nvPr>
            <p:ph type="body" sz="quarter" idx="19" hasCustomPrompt="1"/>
          </p:nvPr>
        </p:nvSpPr>
        <p:spPr>
          <a:xfrm>
            <a:off x="1143000" y="25831800"/>
            <a:ext cx="12801600" cy="1219200"/>
          </a:xfrm>
          <a:prstGeom prst="round1Rect">
            <a:avLst/>
          </a:prstGeom>
          <a:solidFill>
            <a:schemeClr val="accent4"/>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1" name="Content Placeholder 17"/>
          <p:cNvSpPr>
            <a:spLocks noGrp="1"/>
          </p:cNvSpPr>
          <p:nvPr>
            <p:ph sz="quarter" idx="26" hasCustomPrompt="1"/>
          </p:nvPr>
        </p:nvSpPr>
        <p:spPr>
          <a:xfrm>
            <a:off x="1143000" y="27057096"/>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5" name="Text Placeholder 6"/>
          <p:cNvSpPr>
            <a:spLocks noGrp="1"/>
          </p:cNvSpPr>
          <p:nvPr>
            <p:ph type="body" sz="quarter" idx="21" hasCustomPrompt="1"/>
          </p:nvPr>
        </p:nvSpPr>
        <p:spPr>
          <a:xfrm>
            <a:off x="15544800" y="5852160"/>
            <a:ext cx="12801600" cy="1219200"/>
          </a:xfrm>
          <a:prstGeom prst="round1Rect">
            <a:avLst/>
          </a:prstGeom>
          <a:solidFill>
            <a:schemeClr val="accent5"/>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2" name="Content Placeholder 17"/>
          <p:cNvSpPr>
            <a:spLocks noGrp="1"/>
          </p:cNvSpPr>
          <p:nvPr>
            <p:ph sz="quarter" idx="27" hasCustomPrompt="1"/>
          </p:nvPr>
        </p:nvSpPr>
        <p:spPr>
          <a:xfrm>
            <a:off x="15544800" y="7071360"/>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8" name="Content Placeholder 17"/>
          <p:cNvSpPr>
            <a:spLocks noGrp="1"/>
          </p:cNvSpPr>
          <p:nvPr>
            <p:ph sz="quarter" idx="23" hasCustomPrompt="1"/>
          </p:nvPr>
        </p:nvSpPr>
        <p:spPr>
          <a:xfrm>
            <a:off x="15544800" y="11948160"/>
            <a:ext cx="12801600" cy="61722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3" name="Content Placeholder 17"/>
          <p:cNvSpPr>
            <a:spLocks noGrp="1"/>
          </p:cNvSpPr>
          <p:nvPr>
            <p:ph sz="quarter" idx="28" hasCustomPrompt="1"/>
          </p:nvPr>
        </p:nvSpPr>
        <p:spPr>
          <a:xfrm>
            <a:off x="15544800" y="23469600"/>
            <a:ext cx="12801600" cy="1752600"/>
          </a:xfrm>
        </p:spPr>
        <p:txBody>
          <a:bodyPr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p:txBody>
      </p:sp>
      <p:sp>
        <p:nvSpPr>
          <p:cNvPr id="24" name="Text Placeholder 6"/>
          <p:cNvSpPr>
            <a:spLocks noGrp="1"/>
          </p:cNvSpPr>
          <p:nvPr>
            <p:ph type="body" sz="quarter" idx="29" hasCustomPrompt="1"/>
          </p:nvPr>
        </p:nvSpPr>
        <p:spPr>
          <a:xfrm>
            <a:off x="15544800" y="25831800"/>
            <a:ext cx="12801600" cy="1219200"/>
          </a:xfrm>
          <a:prstGeom prst="round1Rect">
            <a:avLst/>
          </a:prstGeom>
          <a:solidFill>
            <a:schemeClr val="accent6"/>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5" name="Content Placeholder 17"/>
          <p:cNvSpPr>
            <a:spLocks noGrp="1"/>
          </p:cNvSpPr>
          <p:nvPr>
            <p:ph sz="quarter" idx="30" hasCustomPrompt="1"/>
          </p:nvPr>
        </p:nvSpPr>
        <p:spPr>
          <a:xfrm>
            <a:off x="15544800" y="27057096"/>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6" name="Text Placeholder 6"/>
          <p:cNvSpPr>
            <a:spLocks noGrp="1"/>
          </p:cNvSpPr>
          <p:nvPr>
            <p:ph type="body" sz="quarter" idx="31" hasCustomPrompt="1"/>
          </p:nvPr>
        </p:nvSpPr>
        <p:spPr>
          <a:xfrm>
            <a:off x="29900880" y="5852160"/>
            <a:ext cx="12801600" cy="1219200"/>
          </a:xfrm>
          <a:prstGeom prst="round1Rect">
            <a:avLst/>
          </a:prstGeom>
          <a:solidFill>
            <a:schemeClr val="accent6"/>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7" name="Content Placeholder 17"/>
          <p:cNvSpPr>
            <a:spLocks noGrp="1"/>
          </p:cNvSpPr>
          <p:nvPr>
            <p:ph sz="quarter" idx="32" hasCustomPrompt="1"/>
          </p:nvPr>
        </p:nvSpPr>
        <p:spPr>
          <a:xfrm>
            <a:off x="29900880" y="7071360"/>
            <a:ext cx="12801600" cy="73152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8" name="Content Placeholder 17"/>
          <p:cNvSpPr>
            <a:spLocks noGrp="1"/>
          </p:cNvSpPr>
          <p:nvPr>
            <p:ph sz="quarter" idx="33" hasCustomPrompt="1"/>
          </p:nvPr>
        </p:nvSpPr>
        <p:spPr>
          <a:xfrm>
            <a:off x="29900880" y="15837408"/>
            <a:ext cx="12801600" cy="73152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9" name="Text Placeholder 6"/>
          <p:cNvSpPr>
            <a:spLocks noGrp="1"/>
          </p:cNvSpPr>
          <p:nvPr>
            <p:ph type="body" sz="quarter" idx="34" hasCustomPrompt="1"/>
          </p:nvPr>
        </p:nvSpPr>
        <p:spPr>
          <a:xfrm>
            <a:off x="29900880" y="25831800"/>
            <a:ext cx="12801600" cy="1219200"/>
          </a:xfrm>
          <a:prstGeom prst="round1Rect">
            <a:avLst/>
          </a:prstGeom>
          <a:solidFill>
            <a:schemeClr val="accent1"/>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30" name="Content Placeholder 17"/>
          <p:cNvSpPr>
            <a:spLocks noGrp="1"/>
          </p:cNvSpPr>
          <p:nvPr>
            <p:ph sz="quarter" idx="35" hasCustomPrompt="1"/>
          </p:nvPr>
        </p:nvSpPr>
        <p:spPr>
          <a:xfrm>
            <a:off x="29900880" y="27057096"/>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Tree>
    <p:extLst>
      <p:ext uri="{BB962C8B-B14F-4D97-AF65-F5344CB8AC3E}">
        <p14:creationId xmlns:p14="http://schemas.microsoft.com/office/powerpoint/2010/main" val="145907722"/>
      </p:ext>
    </p:extLst>
  </p:cSld>
  <p:clrMapOvr>
    <a:masterClrMapping/>
  </p:clrMapOvr>
  <p:extLst mod="1">
    <p:ext uri="{DCECCB84-F9BA-43D5-87BE-67443E8EF086}">
      <p15:sldGuideLst xmlns:p15="http://schemas.microsoft.com/office/powerpoint/2012/main">
        <p15:guide id="1" pos="9168">
          <p15:clr>
            <a:srgbClr val="A4A3A4"/>
          </p15:clr>
        </p15:guide>
        <p15:guide id="2" pos="18480">
          <p15:clr>
            <a:srgbClr val="A4A3A4"/>
          </p15:clr>
        </p15:guide>
      </p15:sldGuideLst>
    </p:ext>
  </p:extLs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bwMode="invGray">
          <a:xfrm>
            <a:off x="0" y="0"/>
            <a:ext cx="43891200" cy="50292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58"/>
          </a:p>
        </p:txBody>
      </p:sp>
      <p:sp>
        <p:nvSpPr>
          <p:cNvPr id="2" name="Title Placeholder 1"/>
          <p:cNvSpPr>
            <a:spLocks noGrp="1"/>
          </p:cNvSpPr>
          <p:nvPr>
            <p:ph type="title"/>
          </p:nvPr>
        </p:nvSpPr>
        <p:spPr bwMode="auto">
          <a:xfrm>
            <a:off x="6400800" y="990600"/>
            <a:ext cx="31089600" cy="2514540"/>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6400800" y="6019800"/>
            <a:ext cx="31089600" cy="236296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3000" y="32114700"/>
            <a:ext cx="9875520" cy="457200"/>
          </a:xfrm>
          <a:prstGeom prst="rect">
            <a:avLst/>
          </a:prstGeom>
        </p:spPr>
        <p:txBody>
          <a:bodyPr vert="horz" lIns="91440" tIns="45720" rIns="91440" bIns="45720" rtlCol="0" anchor="ctr"/>
          <a:lstStyle>
            <a:lvl1pPr algn="l">
              <a:defRPr sz="1600">
                <a:solidFill>
                  <a:schemeClr val="tx1">
                    <a:tint val="75000"/>
                  </a:schemeClr>
                </a:solidFill>
              </a:defRPr>
            </a:lvl1pPr>
          </a:lstStyle>
          <a:p>
            <a:fld id="{ECAA57DF-1C19-4726-AB84-014692BAD8F5}" type="datetimeFigureOut">
              <a:rPr lang="en-US" smtClean="0"/>
              <a:pPr/>
              <a:t>4/9/2019</a:t>
            </a:fld>
            <a:endParaRPr lang="en-US"/>
          </a:p>
        </p:txBody>
      </p:sp>
      <p:sp>
        <p:nvSpPr>
          <p:cNvPr id="5" name="Footer Placeholder 4"/>
          <p:cNvSpPr>
            <a:spLocks noGrp="1"/>
          </p:cNvSpPr>
          <p:nvPr>
            <p:ph type="ftr" sz="quarter" idx="3"/>
          </p:nvPr>
        </p:nvSpPr>
        <p:spPr>
          <a:xfrm>
            <a:off x="11018520" y="32114700"/>
            <a:ext cx="21854160" cy="457200"/>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2872680" y="32114700"/>
            <a:ext cx="9875520" cy="457200"/>
          </a:xfrm>
          <a:prstGeom prst="rect">
            <a:avLst/>
          </a:prstGeom>
        </p:spPr>
        <p:txBody>
          <a:bodyPr vert="horz" lIns="91440" tIns="45720" rIns="91440" bIns="45720" rtlCol="0" anchor="ctr"/>
          <a:lstStyle>
            <a:lvl1pPr algn="r">
              <a:defRPr sz="1600">
                <a:solidFill>
                  <a:schemeClr val="tx1">
                    <a:tint val="75000"/>
                  </a:schemeClr>
                </a:solidFill>
              </a:defRPr>
            </a:lvl1pPr>
          </a:lstStyle>
          <a:p>
            <a:fld id="{91B4C631-C489-4C11-812F-2172FBEAE82B}" type="slidenum">
              <a:rPr lang="en-US" smtClean="0"/>
              <a:pPr/>
              <a:t>‹#›</a:t>
            </a:fld>
            <a:endParaRPr lang="en-US"/>
          </a:p>
        </p:txBody>
      </p:sp>
    </p:spTree>
    <p:extLst>
      <p:ext uri="{BB962C8B-B14F-4D97-AF65-F5344CB8AC3E}">
        <p14:creationId xmlns:p14="http://schemas.microsoft.com/office/powerpoint/2010/main" val="2508807471"/>
      </p:ext>
    </p:extLst>
  </p:cSld>
  <p:clrMap bg1="lt1" tx1="dk1" bg2="lt2" tx2="dk2" accent1="accent1" accent2="accent2" accent3="accent3" accent4="accent4" accent5="accent5" accent6="accent6" hlink="hlink" folHlink="folHlink"/>
  <p:sldLayoutIdLst>
    <p:sldLayoutId id="2147483672" r:id="rId1"/>
  </p:sldLayoutIdLst>
  <p:txStyles>
    <p:titleStyle>
      <a:lvl1pPr algn="l" defTabSz="4389076" rtl="0" eaLnBrk="1" latinLnBrk="0" hangingPunct="1">
        <a:lnSpc>
          <a:spcPct val="90000"/>
        </a:lnSpc>
        <a:spcBef>
          <a:spcPct val="0"/>
        </a:spcBef>
        <a:buNone/>
        <a:defRPr sz="8800" b="1" kern="1200">
          <a:solidFill>
            <a:schemeClr val="bg1"/>
          </a:solidFill>
          <a:latin typeface="+mj-lt"/>
          <a:ea typeface="+mj-ea"/>
          <a:cs typeface="+mj-cs"/>
        </a:defRPr>
      </a:lvl1pPr>
    </p:titleStyle>
    <p:bodyStyle>
      <a:lvl1pPr marL="457196" indent="-457196" algn="l" defTabSz="4389076" rtl="0" eaLnBrk="1" latinLnBrk="0" hangingPunct="1">
        <a:lnSpc>
          <a:spcPct val="100000"/>
        </a:lnSpc>
        <a:spcBef>
          <a:spcPts val="1200"/>
        </a:spcBef>
        <a:buClr>
          <a:schemeClr val="accent2"/>
        </a:buClr>
        <a:buFont typeface="Arial" panose="020B0604020202020204" pitchFamily="34" charset="0"/>
        <a:buChar char="•"/>
        <a:defRPr sz="2800" kern="1200">
          <a:solidFill>
            <a:schemeClr val="tx1"/>
          </a:solidFill>
          <a:latin typeface="+mn-lt"/>
          <a:ea typeface="+mn-ea"/>
          <a:cs typeface="+mn-cs"/>
        </a:defRPr>
      </a:lvl1pPr>
      <a:lvl2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2pPr>
      <a:lvl3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3pPr>
      <a:lvl4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4pPr>
      <a:lvl5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5pPr>
      <a:lvl6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6pPr>
      <a:lvl7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7pPr>
      <a:lvl8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8pPr>
      <a:lvl9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4389076" rtl="0" eaLnBrk="1" latinLnBrk="0" hangingPunct="1">
        <a:defRPr sz="8640" kern="1200">
          <a:solidFill>
            <a:schemeClr val="tx1"/>
          </a:solidFill>
          <a:latin typeface="+mn-lt"/>
          <a:ea typeface="+mn-ea"/>
          <a:cs typeface="+mn-cs"/>
        </a:defRPr>
      </a:lvl1pPr>
      <a:lvl2pPr marL="2194538" algn="l" defTabSz="4389076" rtl="0" eaLnBrk="1" latinLnBrk="0" hangingPunct="1">
        <a:defRPr sz="8640" kern="1200">
          <a:solidFill>
            <a:schemeClr val="tx1"/>
          </a:solidFill>
          <a:latin typeface="+mn-lt"/>
          <a:ea typeface="+mn-ea"/>
          <a:cs typeface="+mn-cs"/>
        </a:defRPr>
      </a:lvl2pPr>
      <a:lvl3pPr marL="4389076" algn="l" defTabSz="4389076" rtl="0" eaLnBrk="1" latinLnBrk="0" hangingPunct="1">
        <a:defRPr sz="8640" kern="1200">
          <a:solidFill>
            <a:schemeClr val="tx1"/>
          </a:solidFill>
          <a:latin typeface="+mn-lt"/>
          <a:ea typeface="+mn-ea"/>
          <a:cs typeface="+mn-cs"/>
        </a:defRPr>
      </a:lvl3pPr>
      <a:lvl4pPr marL="6583614" algn="l" defTabSz="4389076" rtl="0" eaLnBrk="1" latinLnBrk="0" hangingPunct="1">
        <a:defRPr sz="8640" kern="1200">
          <a:solidFill>
            <a:schemeClr val="tx1"/>
          </a:solidFill>
          <a:latin typeface="+mn-lt"/>
          <a:ea typeface="+mn-ea"/>
          <a:cs typeface="+mn-cs"/>
        </a:defRPr>
      </a:lvl4pPr>
      <a:lvl5pPr marL="8778152" algn="l" defTabSz="4389076" rtl="0" eaLnBrk="1" latinLnBrk="0" hangingPunct="1">
        <a:defRPr sz="8640" kern="1200">
          <a:solidFill>
            <a:schemeClr val="tx1"/>
          </a:solidFill>
          <a:latin typeface="+mn-lt"/>
          <a:ea typeface="+mn-ea"/>
          <a:cs typeface="+mn-cs"/>
        </a:defRPr>
      </a:lvl5pPr>
      <a:lvl6pPr marL="10972690" algn="l" defTabSz="4389076" rtl="0" eaLnBrk="1" latinLnBrk="0" hangingPunct="1">
        <a:defRPr sz="8640" kern="1200">
          <a:solidFill>
            <a:schemeClr val="tx1"/>
          </a:solidFill>
          <a:latin typeface="+mn-lt"/>
          <a:ea typeface="+mn-ea"/>
          <a:cs typeface="+mn-cs"/>
        </a:defRPr>
      </a:lvl6pPr>
      <a:lvl7pPr marL="13167229" algn="l" defTabSz="4389076" rtl="0" eaLnBrk="1" latinLnBrk="0" hangingPunct="1">
        <a:defRPr sz="8640" kern="1200">
          <a:solidFill>
            <a:schemeClr val="tx1"/>
          </a:solidFill>
          <a:latin typeface="+mn-lt"/>
          <a:ea typeface="+mn-ea"/>
          <a:cs typeface="+mn-cs"/>
        </a:defRPr>
      </a:lvl7pPr>
      <a:lvl8pPr marL="15361766" algn="l" defTabSz="4389076" rtl="0" eaLnBrk="1" latinLnBrk="0" hangingPunct="1">
        <a:defRPr sz="8640" kern="1200">
          <a:solidFill>
            <a:schemeClr val="tx1"/>
          </a:solidFill>
          <a:latin typeface="+mn-lt"/>
          <a:ea typeface="+mn-ea"/>
          <a:cs typeface="+mn-cs"/>
        </a:defRPr>
      </a:lvl8pPr>
      <a:lvl9pPr marL="17556305" algn="l" defTabSz="4389076" rtl="0" eaLnBrk="1" latinLnBrk="0" hangingPunct="1">
        <a:defRPr sz="864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10368">
          <p15:clr>
            <a:srgbClr val="A4A3A4"/>
          </p15:clr>
        </p15:guide>
        <p15:guide id="2" pos="720">
          <p15:clr>
            <a:srgbClr val="A4A3A4"/>
          </p15:clr>
        </p15:guide>
        <p15:guide id="3" pos="26928">
          <p15:clr>
            <a:srgbClr val="A4A3A4"/>
          </p15:clr>
        </p15:guide>
        <p15:guide id="4" pos="13824">
          <p15:clr>
            <a:srgbClr val="A4A3A4"/>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400800" y="419099"/>
            <a:ext cx="31089600" cy="2506375"/>
          </a:xfrm>
        </p:spPr>
        <p:txBody>
          <a:bodyPr>
            <a:normAutofit/>
          </a:bodyPr>
          <a:lstStyle/>
          <a:p>
            <a:pPr algn="ctr"/>
            <a:r>
              <a:rPr lang="en-US" dirty="0">
                <a:latin typeface="+mn-lt"/>
              </a:rPr>
              <a:t>The Effects of Minimum Wages on Low-Skilled Immigrants’ </a:t>
            </a:r>
            <a:br>
              <a:rPr lang="en-US" dirty="0">
                <a:latin typeface="+mn-lt"/>
              </a:rPr>
            </a:br>
            <a:r>
              <a:rPr lang="en-US" dirty="0">
                <a:latin typeface="+mn-lt"/>
              </a:rPr>
              <a:t>Wages, Employment and Poverty</a:t>
            </a:r>
            <a:endParaRPr lang="en-US" sz="9600" dirty="0">
              <a:latin typeface="+mn-lt"/>
            </a:endParaRPr>
          </a:p>
        </p:txBody>
      </p:sp>
      <p:sp>
        <p:nvSpPr>
          <p:cNvPr id="5" name="Text Placeholder 4"/>
          <p:cNvSpPr>
            <a:spLocks noGrp="1"/>
          </p:cNvSpPr>
          <p:nvPr>
            <p:ph type="body" sz="quarter" idx="13"/>
          </p:nvPr>
        </p:nvSpPr>
        <p:spPr>
          <a:xfrm>
            <a:off x="1143000" y="5852160"/>
            <a:ext cx="12801600" cy="1219200"/>
          </a:xfrm>
          <a:solidFill>
            <a:srgbClr val="FFC000"/>
          </a:solidFill>
        </p:spPr>
        <p:txBody>
          <a:bodyPr/>
          <a:lstStyle/>
          <a:p>
            <a:r>
              <a:rPr lang="en-US" sz="4600" b="1" dirty="0">
                <a:latin typeface="+mn-lt"/>
              </a:rPr>
              <a:t>Minimum Wages &amp; Low-Skilled Immigrants</a:t>
            </a:r>
          </a:p>
        </p:txBody>
      </p:sp>
      <p:sp>
        <p:nvSpPr>
          <p:cNvPr id="13" name="Content Placeholder 12"/>
          <p:cNvSpPr>
            <a:spLocks noGrp="1"/>
          </p:cNvSpPr>
          <p:nvPr>
            <p:ph sz="quarter" idx="24"/>
          </p:nvPr>
        </p:nvSpPr>
        <p:spPr>
          <a:xfrm>
            <a:off x="921912" y="27715921"/>
            <a:ext cx="12801600" cy="4039979"/>
          </a:xfrm>
        </p:spPr>
        <p:txBody>
          <a:bodyPr>
            <a:normAutofit lnSpcReduction="10000"/>
          </a:bodyPr>
          <a:lstStyle/>
          <a:p>
            <a:r>
              <a:rPr lang="en-US" dirty="0"/>
              <a:t>Begin with the 1994-2005 period and examine sensitivity of </a:t>
            </a:r>
            <a:r>
              <a:rPr lang="en-US" dirty="0" err="1"/>
              <a:t>Orrenius</a:t>
            </a:r>
            <a:r>
              <a:rPr lang="en-US" dirty="0"/>
              <a:t> and </a:t>
            </a:r>
            <a:r>
              <a:rPr lang="en-US" dirty="0" err="1"/>
              <a:t>Zavodny’s</a:t>
            </a:r>
            <a:r>
              <a:rPr lang="en-US" dirty="0"/>
              <a:t> results to controls for:</a:t>
            </a:r>
          </a:p>
          <a:p>
            <a:pPr lvl="1"/>
            <a:r>
              <a:rPr lang="en-US" dirty="0"/>
              <a:t>The business cycle and immigration policy reforms</a:t>
            </a:r>
          </a:p>
          <a:p>
            <a:r>
              <a:rPr lang="en-US" dirty="0"/>
              <a:t>Expand the analysis period to include the 2006-2016</a:t>
            </a:r>
          </a:p>
          <a:p>
            <a:pPr lvl="1"/>
            <a:r>
              <a:rPr lang="en-US" dirty="0"/>
              <a:t>More minimum wage changes; more precise estimates over full period</a:t>
            </a:r>
          </a:p>
          <a:p>
            <a:pPr lvl="1"/>
            <a:r>
              <a:rPr lang="en-US" dirty="0"/>
              <a:t>Heterogenous minimum wage effects across periods (1994 vs 2005; 2006-2016)</a:t>
            </a:r>
          </a:p>
          <a:p>
            <a:pPr lvl="2"/>
            <a:r>
              <a:rPr lang="en-US" dirty="0"/>
              <a:t>Heterogenous effects over the business cycle and across immigration policy regimes</a:t>
            </a:r>
          </a:p>
          <a:p>
            <a:r>
              <a:rPr lang="en-US" dirty="0"/>
              <a:t>First to examine the effects of minimum wages on immigrant poverty</a:t>
            </a:r>
          </a:p>
          <a:p>
            <a:pPr>
              <a:spcBef>
                <a:spcPts val="0"/>
              </a:spcBef>
            </a:pPr>
            <a:endParaRPr lang="en-US" dirty="0"/>
          </a:p>
        </p:txBody>
      </p:sp>
      <p:sp>
        <p:nvSpPr>
          <p:cNvPr id="8" name="Text Placeholder 7"/>
          <p:cNvSpPr>
            <a:spLocks noGrp="1"/>
          </p:cNvSpPr>
          <p:nvPr>
            <p:ph type="body" sz="quarter" idx="17"/>
          </p:nvPr>
        </p:nvSpPr>
        <p:spPr>
          <a:xfrm>
            <a:off x="1143000" y="26496721"/>
            <a:ext cx="12801600" cy="1219200"/>
          </a:xfrm>
          <a:solidFill>
            <a:srgbClr val="FFC000"/>
          </a:solidFill>
        </p:spPr>
        <p:txBody>
          <a:bodyPr/>
          <a:lstStyle/>
          <a:p>
            <a:r>
              <a:rPr lang="en-US" sz="4600" b="1" dirty="0">
                <a:latin typeface="+mn-lt"/>
              </a:rPr>
              <a:t>Contributions</a:t>
            </a:r>
          </a:p>
        </p:txBody>
      </p:sp>
      <p:sp>
        <p:nvSpPr>
          <p:cNvPr id="14" name="Content Placeholder 13"/>
          <p:cNvSpPr>
            <a:spLocks noGrp="1"/>
          </p:cNvSpPr>
          <p:nvPr>
            <p:ph sz="quarter" idx="25"/>
          </p:nvPr>
        </p:nvSpPr>
        <p:spPr>
          <a:xfrm>
            <a:off x="15544800" y="7071359"/>
            <a:ext cx="12801600" cy="7053021"/>
          </a:xfrm>
        </p:spPr>
        <p:txBody>
          <a:bodyPr>
            <a:normAutofit fontScale="92500" lnSpcReduction="20000"/>
          </a:bodyPr>
          <a:lstStyle/>
          <a:p>
            <a:pPr>
              <a:lnSpc>
                <a:spcPct val="80000"/>
              </a:lnSpc>
            </a:pPr>
            <a:r>
              <a:rPr lang="en-US" sz="3500" dirty="0"/>
              <a:t>Low-Skilled Sample (4 Groups)</a:t>
            </a:r>
          </a:p>
          <a:p>
            <a:pPr lvl="1">
              <a:lnSpc>
                <a:spcPct val="80000"/>
              </a:lnSpc>
            </a:pPr>
            <a:r>
              <a:rPr lang="en-US" sz="3000" dirty="0"/>
              <a:t>20-to-54 year-old foreign born individuals with less than a HS education </a:t>
            </a:r>
          </a:p>
          <a:p>
            <a:pPr marL="1463040" lvl="2">
              <a:lnSpc>
                <a:spcPct val="80000"/>
              </a:lnSpc>
            </a:pPr>
            <a:r>
              <a:rPr lang="en-US" dirty="0"/>
              <a:t>Hispanic </a:t>
            </a:r>
          </a:p>
          <a:p>
            <a:pPr marL="1463040" lvl="2">
              <a:lnSpc>
                <a:spcPct val="80000"/>
              </a:lnSpc>
            </a:pPr>
            <a:r>
              <a:rPr lang="en-US" dirty="0"/>
              <a:t>Non-Hispanic immigrants </a:t>
            </a:r>
          </a:p>
          <a:p>
            <a:pPr marL="1463040" lvl="2">
              <a:lnSpc>
                <a:spcPct val="80000"/>
              </a:lnSpc>
            </a:pPr>
            <a:r>
              <a:rPr lang="en-US" dirty="0"/>
              <a:t>Mexican immigrants</a:t>
            </a:r>
          </a:p>
          <a:p>
            <a:pPr lvl="1">
              <a:lnSpc>
                <a:spcPct val="80000"/>
              </a:lnSpc>
            </a:pPr>
            <a:r>
              <a:rPr lang="en-US" sz="3000" dirty="0"/>
              <a:t>20-to-54 year-old natives with less than a HS education</a:t>
            </a:r>
          </a:p>
          <a:p>
            <a:pPr lvl="1">
              <a:lnSpc>
                <a:spcPct val="80000"/>
              </a:lnSpc>
            </a:pPr>
            <a:endParaRPr lang="en-US" sz="1100" dirty="0"/>
          </a:p>
          <a:p>
            <a:pPr>
              <a:lnSpc>
                <a:spcPct val="80000"/>
              </a:lnSpc>
            </a:pPr>
            <a:r>
              <a:rPr lang="en-US" sz="3500" dirty="0"/>
              <a:t>Measures</a:t>
            </a:r>
          </a:p>
          <a:p>
            <a:pPr lvl="1">
              <a:lnSpc>
                <a:spcPct val="80000"/>
              </a:lnSpc>
            </a:pPr>
            <a:r>
              <a:rPr lang="en-US" sz="3000" dirty="0"/>
              <a:t>Outgoing Rotation Groups</a:t>
            </a:r>
          </a:p>
          <a:p>
            <a:pPr marL="1463040" lvl="2">
              <a:lnSpc>
                <a:spcPct val="90000"/>
              </a:lnSpc>
            </a:pPr>
            <a:r>
              <a:rPr lang="en-US" dirty="0"/>
              <a:t>Hourly Earnings</a:t>
            </a:r>
          </a:p>
          <a:p>
            <a:pPr marL="1463040" lvl="2">
              <a:lnSpc>
                <a:spcPct val="90000"/>
              </a:lnSpc>
            </a:pPr>
            <a:r>
              <a:rPr lang="en-US" dirty="0"/>
              <a:t>Employment-to-Population Ratio </a:t>
            </a:r>
          </a:p>
          <a:p>
            <a:pPr marL="1463040" lvl="2">
              <a:lnSpc>
                <a:spcPct val="90000"/>
              </a:lnSpc>
            </a:pPr>
            <a:r>
              <a:rPr lang="en-US" dirty="0"/>
              <a:t>Hours &amp; Employment</a:t>
            </a:r>
          </a:p>
          <a:p>
            <a:pPr lvl="1">
              <a:lnSpc>
                <a:spcPct val="80000"/>
              </a:lnSpc>
            </a:pPr>
            <a:r>
              <a:rPr lang="en-US" sz="3000" dirty="0"/>
              <a:t>Basic Monthly Data</a:t>
            </a:r>
          </a:p>
          <a:p>
            <a:pPr marL="1463040" lvl="2"/>
            <a:r>
              <a:rPr lang="en-US" dirty="0"/>
              <a:t>Employment</a:t>
            </a:r>
          </a:p>
          <a:p>
            <a:pPr lvl="1">
              <a:lnSpc>
                <a:spcPct val="80000"/>
              </a:lnSpc>
            </a:pPr>
            <a:r>
              <a:rPr lang="en-US" sz="3000" dirty="0"/>
              <a:t>Annual Social &amp; Economic Supplement</a:t>
            </a:r>
          </a:p>
          <a:p>
            <a:pPr marL="1463040" lvl="2">
              <a:lnSpc>
                <a:spcPct val="110000"/>
              </a:lnSpc>
            </a:pPr>
            <a:r>
              <a:rPr lang="en-US" dirty="0"/>
              <a:t>Household Income-to-Needs Ratio (INR)</a:t>
            </a:r>
          </a:p>
          <a:p>
            <a:pPr marL="1463040" lvl="2">
              <a:lnSpc>
                <a:spcPct val="110000"/>
              </a:lnSpc>
            </a:pPr>
            <a:r>
              <a:rPr lang="en-US" dirty="0"/>
              <a:t>Poverty (&lt; 100%, &lt;150%, &lt;200%) </a:t>
            </a:r>
          </a:p>
        </p:txBody>
      </p:sp>
      <p:sp>
        <p:nvSpPr>
          <p:cNvPr id="9" name="Text Placeholder 8"/>
          <p:cNvSpPr>
            <a:spLocks noGrp="1"/>
          </p:cNvSpPr>
          <p:nvPr>
            <p:ph type="body" sz="quarter" idx="19"/>
          </p:nvPr>
        </p:nvSpPr>
        <p:spPr>
          <a:xfrm>
            <a:off x="15544800" y="5852160"/>
            <a:ext cx="12801600" cy="1219200"/>
          </a:xfrm>
          <a:solidFill>
            <a:srgbClr val="FFC000"/>
          </a:solidFill>
        </p:spPr>
        <p:txBody>
          <a:bodyPr/>
          <a:lstStyle/>
          <a:p>
            <a:r>
              <a:rPr lang="en-US" sz="4600" b="1" dirty="0">
                <a:latin typeface="+mn-lt"/>
              </a:rPr>
              <a:t>DATA: Current Population Survey</a:t>
            </a:r>
          </a:p>
        </p:txBody>
      </p:sp>
      <p:sp>
        <p:nvSpPr>
          <p:cNvPr id="22" name="Content Placeholder 21"/>
          <p:cNvSpPr>
            <a:spLocks noGrp="1"/>
          </p:cNvSpPr>
          <p:nvPr>
            <p:ph sz="quarter" idx="26"/>
          </p:nvPr>
        </p:nvSpPr>
        <p:spPr>
          <a:xfrm>
            <a:off x="29900880" y="29162828"/>
            <a:ext cx="12801600" cy="3072043"/>
          </a:xfrm>
        </p:spPr>
        <p:txBody>
          <a:bodyPr/>
          <a:lstStyle/>
          <a:p>
            <a:pPr>
              <a:lnSpc>
                <a:spcPct val="80000"/>
              </a:lnSpc>
              <a:spcBef>
                <a:spcPts val="0"/>
              </a:spcBef>
            </a:pPr>
            <a:r>
              <a:rPr lang="en-US" dirty="0"/>
              <a:t>Our findings suggest that minimum wage increases increase the earnings of low-skilled immigrants, but also reduce their employment</a:t>
            </a:r>
          </a:p>
          <a:p>
            <a:pPr>
              <a:lnSpc>
                <a:spcPct val="80000"/>
              </a:lnSpc>
            </a:pPr>
            <a:r>
              <a:rPr lang="en-US" dirty="0"/>
              <a:t>Effects seem to be declining over time, suggesting the minimum wage is becoming less binding for low-skilled immigrants</a:t>
            </a:r>
          </a:p>
          <a:p>
            <a:pPr>
              <a:lnSpc>
                <a:spcPct val="80000"/>
              </a:lnSpc>
            </a:pPr>
            <a:r>
              <a:rPr lang="en-US" dirty="0"/>
              <a:t>On net, there is no effect or perhaps an increase in poverty</a:t>
            </a:r>
          </a:p>
          <a:p>
            <a:pPr>
              <a:lnSpc>
                <a:spcPct val="80000"/>
              </a:lnSpc>
            </a:pPr>
            <a:r>
              <a:rPr lang="en-US" dirty="0"/>
              <a:t>There is also perhaps some redistributive effect, making natives better off</a:t>
            </a:r>
          </a:p>
          <a:p>
            <a:pPr lvl="1">
              <a:spcBef>
                <a:spcPts val="0"/>
              </a:spcBef>
            </a:pPr>
            <a:endParaRPr lang="en-US" dirty="0"/>
          </a:p>
        </p:txBody>
      </p:sp>
      <p:sp>
        <p:nvSpPr>
          <p:cNvPr id="16" name="Text Placeholder 15"/>
          <p:cNvSpPr>
            <a:spLocks noGrp="1"/>
          </p:cNvSpPr>
          <p:nvPr>
            <p:ph type="body" sz="quarter" idx="21"/>
          </p:nvPr>
        </p:nvSpPr>
        <p:spPr>
          <a:xfrm>
            <a:off x="15544800" y="23805282"/>
            <a:ext cx="12801600" cy="1219200"/>
          </a:xfrm>
          <a:solidFill>
            <a:srgbClr val="FFC000"/>
          </a:solidFill>
        </p:spPr>
        <p:txBody>
          <a:bodyPr/>
          <a:lstStyle/>
          <a:p>
            <a:r>
              <a:rPr lang="en-US" sz="4600" b="1" dirty="0">
                <a:latin typeface="+mn-lt"/>
              </a:rPr>
              <a:t>Baseline Results</a:t>
            </a:r>
          </a:p>
        </p:txBody>
      </p:sp>
      <p:sp>
        <p:nvSpPr>
          <p:cNvPr id="11" name="Content Placeholder 10"/>
          <p:cNvSpPr>
            <a:spLocks noGrp="1"/>
          </p:cNvSpPr>
          <p:nvPr>
            <p:ph sz="quarter" idx="23"/>
          </p:nvPr>
        </p:nvSpPr>
        <p:spPr>
          <a:xfrm>
            <a:off x="1143000" y="7071360"/>
            <a:ext cx="12801600" cy="4654593"/>
          </a:xfrm>
        </p:spPr>
        <p:txBody>
          <a:bodyPr/>
          <a:lstStyle/>
          <a:p>
            <a:r>
              <a:rPr lang="en-US" sz="3200" dirty="0"/>
              <a:t>Minimum wages may be particularly effective in reaching low-skilled poor immigrants</a:t>
            </a:r>
          </a:p>
          <a:p>
            <a:pPr lvl="1"/>
            <a:r>
              <a:rPr lang="en-US" dirty="0"/>
              <a:t>U.S. Department of Labor policy requires enforcement of minimum wage laws, independent of the whether an immigrant is legally authorized to work or is an undocumented immigrant (U.S. Department of Labor 2016)</a:t>
            </a:r>
            <a:endParaRPr lang="en-US" dirty="0">
              <a:solidFill>
                <a:srgbClr val="FF0000"/>
              </a:solidFill>
            </a:endParaRPr>
          </a:p>
          <a:p>
            <a:pPr lvl="1"/>
            <a:r>
              <a:rPr lang="en-US" dirty="0"/>
              <a:t>Minimum wages may not be effective for those participating in the informal labor market</a:t>
            </a:r>
            <a:endParaRPr lang="en-US" sz="2100" dirty="0"/>
          </a:p>
          <a:p>
            <a:r>
              <a:rPr lang="en-US" sz="3200" dirty="0"/>
              <a:t>While a wide literature has examined the effects of minimum wages on teenage or restaurant employment, relatively less is known about the impact of minimum wages on immigrants</a:t>
            </a:r>
          </a:p>
        </p:txBody>
      </p:sp>
      <p:sp>
        <p:nvSpPr>
          <p:cNvPr id="21" name="Text Placeholder 20"/>
          <p:cNvSpPr>
            <a:spLocks noGrp="1"/>
          </p:cNvSpPr>
          <p:nvPr>
            <p:ph type="body" sz="quarter" idx="31"/>
          </p:nvPr>
        </p:nvSpPr>
        <p:spPr>
          <a:xfrm>
            <a:off x="29800912" y="27837400"/>
            <a:ext cx="12801600" cy="1219200"/>
          </a:xfrm>
          <a:solidFill>
            <a:srgbClr val="FFC000"/>
          </a:solidFill>
        </p:spPr>
        <p:txBody>
          <a:bodyPr/>
          <a:lstStyle/>
          <a:p>
            <a:r>
              <a:rPr lang="en-US" sz="4600" b="1" dirty="0">
                <a:latin typeface="+mn-lt"/>
              </a:rPr>
              <a:t>conclusions</a:t>
            </a:r>
          </a:p>
        </p:txBody>
      </p:sp>
      <p:sp>
        <p:nvSpPr>
          <p:cNvPr id="23" name="Text Placeholder 22"/>
          <p:cNvSpPr>
            <a:spLocks noGrp="1"/>
          </p:cNvSpPr>
          <p:nvPr>
            <p:ph type="body" sz="quarter" idx="34"/>
          </p:nvPr>
        </p:nvSpPr>
        <p:spPr>
          <a:xfrm>
            <a:off x="6400800" y="3182489"/>
            <a:ext cx="31089600" cy="1762753"/>
          </a:xfrm>
          <a:solidFill>
            <a:srgbClr val="FFC000"/>
          </a:solidFill>
        </p:spPr>
        <p:txBody>
          <a:bodyPr/>
          <a:lstStyle/>
          <a:p>
            <a:pPr algn="ctr"/>
            <a:r>
              <a:rPr lang="en-US" sz="3600" b="1" dirty="0">
                <a:latin typeface="+mn-lt"/>
              </a:rPr>
              <a:t>Joseph J. Sabia (Director of Center for Health Economics &amp; Policy Studies, SDSU, UNH, Research Fellow, ESSPRI &amp; IZA) </a:t>
            </a:r>
          </a:p>
          <a:p>
            <a:pPr algn="ctr"/>
            <a:r>
              <a:rPr lang="en-US" sz="3600" b="1" dirty="0">
                <a:latin typeface="+mn-lt"/>
              </a:rPr>
              <a:t> Brandyn F. Churchill (Vanderbilt University)</a:t>
            </a:r>
          </a:p>
          <a:p>
            <a:pPr algn="ctr"/>
            <a:endParaRPr lang="en-US" sz="3600" dirty="0">
              <a:latin typeface="+mn-lt"/>
            </a:endParaRPr>
          </a:p>
        </p:txBody>
      </p:sp>
      <p:sp>
        <p:nvSpPr>
          <p:cNvPr id="49" name="Text Placeholder 15">
            <a:extLst>
              <a:ext uri="{FF2B5EF4-FFF2-40B4-BE49-F238E27FC236}">
                <a16:creationId xmlns:a16="http://schemas.microsoft.com/office/drawing/2014/main" id="{B2168CB6-2643-493D-958C-8A9D05682432}"/>
              </a:ext>
            </a:extLst>
          </p:cNvPr>
          <p:cNvSpPr txBox="1">
            <a:spLocks/>
          </p:cNvSpPr>
          <p:nvPr/>
        </p:nvSpPr>
        <p:spPr>
          <a:xfrm>
            <a:off x="15512956" y="14124380"/>
            <a:ext cx="12801600" cy="1219200"/>
          </a:xfrm>
          <a:prstGeom prst="round1Rect">
            <a:avLst/>
          </a:prstGeom>
          <a:solidFill>
            <a:srgbClr val="FFC000"/>
          </a:solidFill>
        </p:spPr>
        <p:txBody>
          <a:bodyPr vert="horz" lIns="365760" tIns="45720" rIns="91440" bIns="45720" rtlCol="0" anchor="ctr">
            <a:noAutofit/>
          </a:bodyPr>
          <a:lstStyle>
            <a:lvl1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1pPr>
            <a:lvl2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2pPr>
            <a:lvl3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3pPr>
            <a:lvl4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4pPr>
            <a:lvl5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5pPr>
            <a:lvl6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6pPr>
            <a:lvl7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7pPr>
            <a:lvl8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8pPr>
            <a:lvl9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9pPr>
          </a:lstStyle>
          <a:p>
            <a:r>
              <a:rPr lang="en-US" sz="4600" b="1" dirty="0">
                <a:latin typeface="+mn-lt"/>
              </a:rPr>
              <a:t>Empirical Strategy</a:t>
            </a:r>
          </a:p>
        </p:txBody>
      </p:sp>
      <p:sp>
        <p:nvSpPr>
          <p:cNvPr id="50" name="Content Placeholder 16">
            <a:extLst>
              <a:ext uri="{FF2B5EF4-FFF2-40B4-BE49-F238E27FC236}">
                <a16:creationId xmlns:a16="http://schemas.microsoft.com/office/drawing/2014/main" id="{17F9B57A-5386-4842-A6CC-0E7182325845}"/>
              </a:ext>
            </a:extLst>
          </p:cNvPr>
          <p:cNvSpPr txBox="1">
            <a:spLocks/>
          </p:cNvSpPr>
          <p:nvPr/>
        </p:nvSpPr>
        <p:spPr>
          <a:xfrm>
            <a:off x="15544800" y="15598893"/>
            <a:ext cx="12801600" cy="8230268"/>
          </a:xfrm>
          <a:prstGeom prst="rect">
            <a:avLst/>
          </a:prstGeom>
        </p:spPr>
        <p:txBody>
          <a:bodyPr vert="horz" lIns="365760" tIns="182880" rIns="91440" bIns="45720" rtlCol="0">
            <a:normAutofit lnSpcReduction="10000"/>
          </a:bodyPr>
          <a:lstStyle>
            <a:lvl1pPr marL="457196" indent="-457196" algn="l" defTabSz="4389076" rtl="0" eaLnBrk="1" latinLnBrk="0" hangingPunct="1">
              <a:lnSpc>
                <a:spcPct val="100000"/>
              </a:lnSpc>
              <a:spcBef>
                <a:spcPts val="1200"/>
              </a:spcBef>
              <a:buClr>
                <a:schemeClr val="accent2"/>
              </a:buClr>
              <a:buFont typeface="Arial" panose="020B0604020202020204" pitchFamily="34" charset="0"/>
              <a:buChar char="•"/>
              <a:defRPr sz="2800" kern="1200" baseline="0">
                <a:solidFill>
                  <a:schemeClr val="tx1"/>
                </a:solidFill>
                <a:latin typeface="+mn-lt"/>
                <a:ea typeface="+mn-ea"/>
                <a:cs typeface="+mn-cs"/>
              </a:defRPr>
            </a:lvl1pPr>
            <a:lvl2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2pPr>
            <a:lvl3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3pPr>
            <a:lvl4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4pPr>
            <a:lvl5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5pPr>
            <a:lvl6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6pPr>
            <a:lvl7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7pPr>
            <a:lvl8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8pPr>
            <a:lvl9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9pPr>
          </a:lstStyle>
          <a:p>
            <a:pPr>
              <a:lnSpc>
                <a:spcPct val="90000"/>
              </a:lnSpc>
            </a:pPr>
            <a:r>
              <a:rPr lang="en-US" sz="3200" dirty="0"/>
              <a:t>Difference-in-difference model</a:t>
            </a:r>
          </a:p>
          <a:p>
            <a:pPr marL="0" indent="0">
              <a:lnSpc>
                <a:spcPct val="90000"/>
              </a:lnSpc>
              <a:buNone/>
            </a:pPr>
            <a:r>
              <a:rPr lang="en-US" sz="3200" dirty="0"/>
              <a:t>	</a:t>
            </a:r>
          </a:p>
          <a:p>
            <a:pPr marL="0" indent="0" algn="ctr">
              <a:lnSpc>
                <a:spcPct val="90000"/>
              </a:lnSpc>
              <a:buNone/>
            </a:pPr>
            <a:r>
              <a:rPr lang="en-US" sz="3200" b="1" dirty="0"/>
              <a:t>E</a:t>
            </a:r>
            <a:r>
              <a:rPr lang="en-US" sz="3200" b="1" i="1" baseline="-25000" dirty="0"/>
              <a:t>st </a:t>
            </a:r>
            <a:r>
              <a:rPr lang="en-US" sz="3200" b="1" dirty="0"/>
              <a:t>= α + β</a:t>
            </a:r>
            <a:r>
              <a:rPr lang="en-US" sz="3200" b="1" i="1" dirty="0" err="1"/>
              <a:t>MW</a:t>
            </a:r>
            <a:r>
              <a:rPr lang="en-US" sz="3200" b="1" i="1" baseline="-25000" dirty="0" err="1"/>
              <a:t>st</a:t>
            </a:r>
            <a:r>
              <a:rPr lang="en-US" sz="3200" b="1" dirty="0"/>
              <a:t> + </a:t>
            </a:r>
            <a:r>
              <a:rPr lang="en-US" sz="3200" b="1" dirty="0" err="1"/>
              <a:t>X’</a:t>
            </a:r>
            <a:r>
              <a:rPr lang="en-US" sz="3200" b="1" baseline="-25000" dirty="0" err="1"/>
              <a:t>st</a:t>
            </a:r>
            <a:r>
              <a:rPr lang="en-US" sz="3200" b="1" dirty="0" err="1"/>
              <a:t>δ</a:t>
            </a:r>
            <a:r>
              <a:rPr lang="en-US" sz="3200" b="1" dirty="0"/>
              <a:t> + </a:t>
            </a:r>
            <a:r>
              <a:rPr lang="en-US" sz="3200" b="1" dirty="0" err="1"/>
              <a:t>Z’</a:t>
            </a:r>
            <a:r>
              <a:rPr lang="en-US" sz="3200" b="1" baseline="-25000" dirty="0" err="1"/>
              <a:t>st</a:t>
            </a:r>
            <a:r>
              <a:rPr lang="en-US" sz="3200" b="1" dirty="0" err="1"/>
              <a:t>λ</a:t>
            </a:r>
            <a:r>
              <a:rPr lang="en-US" sz="3200" b="1" dirty="0"/>
              <a:t> + </a:t>
            </a:r>
            <a:r>
              <a:rPr lang="en-US" sz="3200" b="1" dirty="0" err="1"/>
              <a:t>θ</a:t>
            </a:r>
            <a:r>
              <a:rPr lang="en-US" sz="3200" b="1" baseline="-25000" dirty="0" err="1"/>
              <a:t>s</a:t>
            </a:r>
            <a:r>
              <a:rPr lang="en-US" sz="3200" b="1" dirty="0"/>
              <a:t> + </a:t>
            </a:r>
            <a:r>
              <a:rPr lang="en-US" sz="3200" b="1" dirty="0" err="1"/>
              <a:t>τ</a:t>
            </a:r>
            <a:r>
              <a:rPr lang="en-US" sz="3200" b="1" baseline="-25000" dirty="0" err="1"/>
              <a:t>t</a:t>
            </a:r>
            <a:r>
              <a:rPr lang="en-US" sz="3200" b="1" dirty="0"/>
              <a:t> + </a:t>
            </a:r>
            <a:r>
              <a:rPr lang="en-US" sz="3200" b="1" dirty="0" err="1"/>
              <a:t>ε</a:t>
            </a:r>
            <a:r>
              <a:rPr lang="en-US" sz="3200" b="1" baseline="-25000" dirty="0" err="1"/>
              <a:t>st</a:t>
            </a:r>
            <a:r>
              <a:rPr lang="en-US" sz="3200" b="1" dirty="0"/>
              <a:t> </a:t>
            </a:r>
          </a:p>
          <a:p>
            <a:pPr marL="0" indent="0" algn="ctr">
              <a:lnSpc>
                <a:spcPct val="90000"/>
              </a:lnSpc>
              <a:buNone/>
            </a:pPr>
            <a:r>
              <a:rPr lang="en-US" sz="400" dirty="0"/>
              <a:t>	</a:t>
            </a:r>
          </a:p>
          <a:p>
            <a:pPr marL="0" indent="0">
              <a:lnSpc>
                <a:spcPct val="90000"/>
              </a:lnSpc>
              <a:buNone/>
            </a:pPr>
            <a:endParaRPr lang="en-US" sz="500" dirty="0"/>
          </a:p>
          <a:p>
            <a:pPr>
              <a:lnSpc>
                <a:spcPct val="90000"/>
              </a:lnSpc>
            </a:pPr>
            <a:r>
              <a:rPr lang="en-US" sz="3200" dirty="0"/>
              <a:t>E</a:t>
            </a:r>
            <a:r>
              <a:rPr lang="en-US" sz="3200" i="1" baseline="-25000" dirty="0"/>
              <a:t>st </a:t>
            </a:r>
            <a:r>
              <a:rPr lang="en-US" sz="3200" dirty="0"/>
              <a:t>is natural log of the employment-to-population ratio</a:t>
            </a:r>
          </a:p>
          <a:p>
            <a:pPr>
              <a:lnSpc>
                <a:spcPct val="90000"/>
              </a:lnSpc>
            </a:pPr>
            <a:r>
              <a:rPr lang="en-US" sz="3200" dirty="0" err="1"/>
              <a:t>MW</a:t>
            </a:r>
            <a:r>
              <a:rPr lang="en-US" sz="3200" baseline="-25000" dirty="0" err="1"/>
              <a:t>st</a:t>
            </a:r>
            <a:r>
              <a:rPr lang="en-US" sz="3200" dirty="0"/>
              <a:t> is the natural log of the real value of the minimum wage (2016$)</a:t>
            </a:r>
          </a:p>
          <a:p>
            <a:pPr>
              <a:lnSpc>
                <a:spcPct val="90000"/>
              </a:lnSpc>
            </a:pPr>
            <a:r>
              <a:rPr lang="en-US" sz="3200" b="1" dirty="0" err="1"/>
              <a:t>X</a:t>
            </a:r>
            <a:r>
              <a:rPr lang="en-US" sz="3200" baseline="-25000" dirty="0" err="1"/>
              <a:t>st</a:t>
            </a:r>
            <a:r>
              <a:rPr lang="en-US" sz="3200" dirty="0"/>
              <a:t> is a vector of state controls</a:t>
            </a:r>
          </a:p>
          <a:p>
            <a:pPr lvl="1">
              <a:lnSpc>
                <a:spcPct val="90000"/>
              </a:lnSpc>
              <a:buFontTx/>
              <a:buChar char="-"/>
            </a:pPr>
            <a:r>
              <a:rPr lang="en-US" sz="2200" dirty="0"/>
              <a:t>State business cycle</a:t>
            </a:r>
          </a:p>
          <a:p>
            <a:pPr lvl="2">
              <a:lnSpc>
                <a:spcPct val="90000"/>
              </a:lnSpc>
              <a:buFontTx/>
              <a:buChar char="-"/>
            </a:pPr>
            <a:r>
              <a:rPr lang="en-US" sz="2200" dirty="0"/>
              <a:t>First-time UI claims, GDP per capita, construction permit value </a:t>
            </a:r>
          </a:p>
          <a:p>
            <a:pPr lvl="2">
              <a:lnSpc>
                <a:spcPct val="90000"/>
              </a:lnSpc>
              <a:buFontTx/>
              <a:buChar char="-"/>
            </a:pPr>
            <a:r>
              <a:rPr lang="en-US" sz="2200" dirty="0"/>
              <a:t>Prime-age male unemployment and average wage rate </a:t>
            </a:r>
          </a:p>
          <a:p>
            <a:pPr lvl="1">
              <a:lnSpc>
                <a:spcPct val="90000"/>
              </a:lnSpc>
              <a:buFontTx/>
              <a:buChar char="-"/>
            </a:pPr>
            <a:r>
              <a:rPr lang="en-US" sz="2200" dirty="0"/>
              <a:t>Share of low-skilled Hispanic immigrants, low-skilled non-Hispanic immigrants,  low-skilled natives</a:t>
            </a:r>
          </a:p>
          <a:p>
            <a:pPr>
              <a:lnSpc>
                <a:spcPct val="90000"/>
              </a:lnSpc>
            </a:pPr>
            <a:r>
              <a:rPr lang="en-US" sz="3200" b="1" dirty="0" err="1"/>
              <a:t>Z</a:t>
            </a:r>
            <a:r>
              <a:rPr lang="en-US" sz="3200" baseline="-25000" dirty="0" err="1"/>
              <a:t>st</a:t>
            </a:r>
            <a:r>
              <a:rPr lang="en-US" sz="3200" dirty="0"/>
              <a:t> is a vector of immigration policies </a:t>
            </a:r>
          </a:p>
          <a:p>
            <a:pPr lvl="1">
              <a:lnSpc>
                <a:spcPct val="90000"/>
              </a:lnSpc>
            </a:pPr>
            <a:r>
              <a:rPr lang="en-US" sz="2200" dirty="0" err="1"/>
              <a:t>E-verify</a:t>
            </a:r>
            <a:r>
              <a:rPr lang="en-US" sz="2200" dirty="0"/>
              <a:t>, Secure Communities, 287(g), Omnibus Immigration Law</a:t>
            </a:r>
          </a:p>
          <a:p>
            <a:pPr lvl="1">
              <a:lnSpc>
                <a:spcPct val="90000"/>
              </a:lnSpc>
            </a:pPr>
            <a:r>
              <a:rPr lang="en-US" sz="2200" dirty="0"/>
              <a:t>In-State Tuition Benefits, Driver’s License</a:t>
            </a:r>
          </a:p>
          <a:p>
            <a:pPr>
              <a:lnSpc>
                <a:spcPct val="90000"/>
              </a:lnSpc>
            </a:pPr>
            <a:r>
              <a:rPr lang="en-US" sz="3200" dirty="0" err="1"/>
              <a:t>θ</a:t>
            </a:r>
            <a:r>
              <a:rPr lang="en-US" sz="3200" baseline="-25000" dirty="0" err="1"/>
              <a:t>s</a:t>
            </a:r>
            <a:r>
              <a:rPr lang="en-US" sz="3200" dirty="0"/>
              <a:t> is state fixed effect</a:t>
            </a:r>
          </a:p>
          <a:p>
            <a:pPr>
              <a:lnSpc>
                <a:spcPct val="90000"/>
              </a:lnSpc>
            </a:pPr>
            <a:r>
              <a:rPr lang="en-US" sz="3200" dirty="0" err="1"/>
              <a:t>τ</a:t>
            </a:r>
            <a:r>
              <a:rPr lang="en-US" sz="3200" baseline="-25000" dirty="0" err="1"/>
              <a:t>t</a:t>
            </a:r>
            <a:r>
              <a:rPr lang="en-US" sz="3200" dirty="0"/>
              <a:t> is year fixed effect</a:t>
            </a:r>
          </a:p>
        </p:txBody>
      </p:sp>
      <p:sp>
        <p:nvSpPr>
          <p:cNvPr id="64" name="Text Placeholder 7">
            <a:extLst>
              <a:ext uri="{FF2B5EF4-FFF2-40B4-BE49-F238E27FC236}">
                <a16:creationId xmlns:a16="http://schemas.microsoft.com/office/drawing/2014/main" id="{C5EAB7BB-4A5F-1748-99E1-8DF950755AED}"/>
              </a:ext>
            </a:extLst>
          </p:cNvPr>
          <p:cNvSpPr txBox="1">
            <a:spLocks/>
          </p:cNvSpPr>
          <p:nvPr/>
        </p:nvSpPr>
        <p:spPr>
          <a:xfrm>
            <a:off x="1212056" y="18365286"/>
            <a:ext cx="12801600" cy="1219200"/>
          </a:xfrm>
          <a:prstGeom prst="round1Rect">
            <a:avLst/>
          </a:prstGeom>
          <a:solidFill>
            <a:srgbClr val="FFC000"/>
          </a:solidFill>
        </p:spPr>
        <p:txBody>
          <a:bodyPr vert="horz" lIns="365760" tIns="45720" rIns="91440" bIns="45720" rtlCol="0" anchor="ctr">
            <a:noAutofit/>
          </a:bodyPr>
          <a:lstStyle>
            <a:lvl1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1pPr>
            <a:lvl2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2pPr>
            <a:lvl3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3pPr>
            <a:lvl4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4pPr>
            <a:lvl5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5pPr>
            <a:lvl6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6pPr>
            <a:lvl7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7pPr>
            <a:lvl8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8pPr>
            <a:lvl9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9pPr>
          </a:lstStyle>
          <a:p>
            <a:r>
              <a:rPr lang="en-US" sz="4600" b="1">
                <a:latin typeface="+mn-lt"/>
              </a:rPr>
              <a:t>Motivation</a:t>
            </a:r>
            <a:endParaRPr lang="en-US" sz="4600" b="1" dirty="0">
              <a:latin typeface="+mn-lt"/>
            </a:endParaRPr>
          </a:p>
        </p:txBody>
      </p:sp>
      <p:sp>
        <p:nvSpPr>
          <p:cNvPr id="68" name="Content Placeholder 10">
            <a:extLst>
              <a:ext uri="{FF2B5EF4-FFF2-40B4-BE49-F238E27FC236}">
                <a16:creationId xmlns:a16="http://schemas.microsoft.com/office/drawing/2014/main" id="{A5446902-707A-A847-9338-847B123E7778}"/>
              </a:ext>
            </a:extLst>
          </p:cNvPr>
          <p:cNvSpPr txBox="1">
            <a:spLocks/>
          </p:cNvSpPr>
          <p:nvPr/>
        </p:nvSpPr>
        <p:spPr>
          <a:xfrm>
            <a:off x="1143000" y="19529144"/>
            <a:ext cx="12801600" cy="6967578"/>
          </a:xfrm>
          <a:prstGeom prst="rect">
            <a:avLst/>
          </a:prstGeom>
        </p:spPr>
        <p:txBody>
          <a:bodyPr vert="horz" lIns="365760" tIns="182880" rIns="91440" bIns="45720" rtlCol="0">
            <a:normAutofit fontScale="62500" lnSpcReduction="20000"/>
          </a:bodyPr>
          <a:lstStyle>
            <a:lvl1pPr marL="457196" indent="-457196" algn="l" defTabSz="4389076" rtl="0" eaLnBrk="1" latinLnBrk="0" hangingPunct="1">
              <a:lnSpc>
                <a:spcPct val="100000"/>
              </a:lnSpc>
              <a:spcBef>
                <a:spcPts val="1200"/>
              </a:spcBef>
              <a:buClr>
                <a:schemeClr val="accent2"/>
              </a:buClr>
              <a:buFont typeface="Arial" panose="020B0604020202020204" pitchFamily="34" charset="0"/>
              <a:buChar char="•"/>
              <a:defRPr sz="2800" kern="1200" baseline="0">
                <a:solidFill>
                  <a:schemeClr val="tx1"/>
                </a:solidFill>
                <a:latin typeface="+mn-lt"/>
                <a:ea typeface="+mn-ea"/>
                <a:cs typeface="+mn-cs"/>
              </a:defRPr>
            </a:lvl1pPr>
            <a:lvl2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2pPr>
            <a:lvl3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3pPr>
            <a:lvl4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4pPr>
            <a:lvl5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5pPr>
            <a:lvl6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6pPr>
            <a:lvl7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7pPr>
            <a:lvl8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8pPr>
            <a:lvl9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9pPr>
          </a:lstStyle>
          <a:p>
            <a:pPr marL="0" lvl="0" indent="0" defTabSz="914400">
              <a:buClrTx/>
              <a:buNone/>
            </a:pPr>
            <a:r>
              <a:rPr lang="en-US" sz="5100" dirty="0">
                <a:solidFill>
                  <a:prstClr val="black"/>
                </a:solidFill>
              </a:rPr>
              <a:t>Policy changes and the health of the macroeconomic could have differentially affected the economic impacts of minimum wages on low-skilled immigrants</a:t>
            </a:r>
            <a:endParaRPr lang="en-US" sz="3400" dirty="0">
              <a:solidFill>
                <a:prstClr val="black"/>
              </a:solidFill>
            </a:endParaRPr>
          </a:p>
          <a:p>
            <a:pPr marL="457200" indent="-274320" defTabSz="914400"/>
            <a:r>
              <a:rPr lang="en-US" sz="4600" dirty="0">
                <a:solidFill>
                  <a:prstClr val="black"/>
                </a:solidFill>
              </a:rPr>
              <a:t>There were 217 state minimum wage increases and a Federal increase from $5.15 to $7.25</a:t>
            </a:r>
          </a:p>
          <a:p>
            <a:pPr marL="457200" indent="-274320" defTabSz="914400"/>
            <a:r>
              <a:rPr lang="en-US" sz="4600" dirty="0">
                <a:solidFill>
                  <a:prstClr val="black"/>
                </a:solidFill>
              </a:rPr>
              <a:t>Many immigration policy reforms were undertaken</a:t>
            </a:r>
          </a:p>
          <a:p>
            <a:pPr marL="731520" lvl="2" indent="-274320" defTabSz="914400"/>
            <a:r>
              <a:rPr lang="en-US" sz="3600" i="1" dirty="0">
                <a:solidFill>
                  <a:prstClr val="black"/>
                </a:solidFill>
              </a:rPr>
              <a:t>Restrictive: </a:t>
            </a:r>
            <a:r>
              <a:rPr lang="en-US" sz="3600" i="1" dirty="0" err="1">
                <a:solidFill>
                  <a:prstClr val="black"/>
                </a:solidFill>
              </a:rPr>
              <a:t>E-</a:t>
            </a:r>
            <a:r>
              <a:rPr lang="en-US" sz="3600" dirty="0" err="1">
                <a:solidFill>
                  <a:prstClr val="black"/>
                </a:solidFill>
              </a:rPr>
              <a:t>verify</a:t>
            </a:r>
            <a:r>
              <a:rPr lang="en-US" sz="3600" dirty="0">
                <a:solidFill>
                  <a:prstClr val="black"/>
                </a:solidFill>
              </a:rPr>
              <a:t>, Secure Communities, 287(g) agreements</a:t>
            </a:r>
          </a:p>
          <a:p>
            <a:pPr marL="731520" lvl="2" indent="-274320" defTabSz="914400"/>
            <a:r>
              <a:rPr lang="en-US" sz="3600" i="1" dirty="0">
                <a:solidFill>
                  <a:prstClr val="black"/>
                </a:solidFill>
              </a:rPr>
              <a:t>Expansion: </a:t>
            </a:r>
            <a:r>
              <a:rPr lang="en-US" sz="3600" dirty="0">
                <a:solidFill>
                  <a:prstClr val="black"/>
                </a:solidFill>
              </a:rPr>
              <a:t>Drivers’ licenses to undocumented immigrants, in-state college tuition</a:t>
            </a:r>
          </a:p>
          <a:p>
            <a:pPr marL="365760" indent="-274320" defTabSz="914400"/>
            <a:r>
              <a:rPr lang="en-US" sz="4600" dirty="0">
                <a:solidFill>
                  <a:prstClr val="black"/>
                </a:solidFill>
              </a:rPr>
              <a:t>Restrictive policies could have induced outmigration or pushed into the informal sector, rendering the minimum wage less binding for low-skilled immigrants </a:t>
            </a:r>
          </a:p>
          <a:p>
            <a:pPr marL="731520" lvl="2" indent="-274320" defTabSz="914400"/>
            <a:r>
              <a:rPr lang="en-US" sz="3700" i="1" dirty="0">
                <a:solidFill>
                  <a:prstClr val="black"/>
                </a:solidFill>
              </a:rPr>
              <a:t>On the other hand, these policies may make the policy more binding if those remaining are more likely to be in jobs where the policy was binding</a:t>
            </a:r>
          </a:p>
          <a:p>
            <a:pPr marL="731520" lvl="2" indent="-274320" defTabSz="914400"/>
            <a:r>
              <a:rPr lang="en-US" sz="3700" i="1" dirty="0">
                <a:solidFill>
                  <a:prstClr val="black"/>
                </a:solidFill>
              </a:rPr>
              <a:t>The reverse could be true for expansionary policies, though in-state tuition policies may draw previously employed workers to school</a:t>
            </a:r>
          </a:p>
          <a:p>
            <a:pPr marL="365760" indent="-274320" defTabSz="914400"/>
            <a:r>
              <a:rPr lang="en-US" sz="4600" dirty="0">
                <a:solidFill>
                  <a:prstClr val="black"/>
                </a:solidFill>
              </a:rPr>
              <a:t>The Great Recession could have induced outmigration of lowest skilled immigrants, making minimum wage less binding</a:t>
            </a:r>
          </a:p>
        </p:txBody>
      </p:sp>
      <p:sp>
        <p:nvSpPr>
          <p:cNvPr id="71" name="Text Placeholder 4">
            <a:extLst>
              <a:ext uri="{FF2B5EF4-FFF2-40B4-BE49-F238E27FC236}">
                <a16:creationId xmlns:a16="http://schemas.microsoft.com/office/drawing/2014/main" id="{948B3F9B-2E03-0A4D-97B1-BD93F34B6384}"/>
              </a:ext>
            </a:extLst>
          </p:cNvPr>
          <p:cNvSpPr txBox="1">
            <a:spLocks/>
          </p:cNvSpPr>
          <p:nvPr/>
        </p:nvSpPr>
        <p:spPr>
          <a:xfrm>
            <a:off x="1143000" y="11743196"/>
            <a:ext cx="12801600" cy="1219200"/>
          </a:xfrm>
          <a:prstGeom prst="round1Rect">
            <a:avLst/>
          </a:prstGeom>
          <a:solidFill>
            <a:srgbClr val="FFC000"/>
          </a:solidFill>
        </p:spPr>
        <p:txBody>
          <a:bodyPr vert="horz" lIns="365760" tIns="45720" rIns="91440" bIns="45720" rtlCol="0" anchor="ctr">
            <a:noAutofit/>
          </a:bodyPr>
          <a:lstStyle>
            <a:lvl1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1pPr>
            <a:lvl2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2pPr>
            <a:lvl3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3pPr>
            <a:lvl4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4pPr>
            <a:lvl5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5pPr>
            <a:lvl6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6pPr>
            <a:lvl7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7pPr>
            <a:lvl8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8pPr>
            <a:lvl9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9pPr>
          </a:lstStyle>
          <a:p>
            <a:r>
              <a:rPr lang="en-US" sz="4600" b="1" dirty="0">
                <a:latin typeface="+mn-lt"/>
              </a:rPr>
              <a:t>Previous Literature</a:t>
            </a:r>
          </a:p>
        </p:txBody>
      </p:sp>
      <p:sp>
        <p:nvSpPr>
          <p:cNvPr id="73" name="Content Placeholder 10">
            <a:extLst>
              <a:ext uri="{FF2B5EF4-FFF2-40B4-BE49-F238E27FC236}">
                <a16:creationId xmlns:a16="http://schemas.microsoft.com/office/drawing/2014/main" id="{307CA739-48AA-C548-B577-476F8ED095A7}"/>
              </a:ext>
            </a:extLst>
          </p:cNvPr>
          <p:cNvSpPr txBox="1">
            <a:spLocks/>
          </p:cNvSpPr>
          <p:nvPr/>
        </p:nvSpPr>
        <p:spPr>
          <a:xfrm>
            <a:off x="1143000" y="12924296"/>
            <a:ext cx="12801600" cy="5385647"/>
          </a:xfrm>
          <a:prstGeom prst="rect">
            <a:avLst/>
          </a:prstGeom>
        </p:spPr>
        <p:txBody>
          <a:bodyPr vert="horz" lIns="365760" tIns="182880" rIns="91440" bIns="45720" rtlCol="0">
            <a:normAutofit fontScale="92500" lnSpcReduction="10000"/>
          </a:bodyPr>
          <a:lstStyle>
            <a:lvl1pPr marL="457196" indent="-457196" algn="l" defTabSz="4389076" rtl="0" eaLnBrk="1" latinLnBrk="0" hangingPunct="1">
              <a:lnSpc>
                <a:spcPct val="100000"/>
              </a:lnSpc>
              <a:spcBef>
                <a:spcPts val="1200"/>
              </a:spcBef>
              <a:buClr>
                <a:schemeClr val="accent2"/>
              </a:buClr>
              <a:buFont typeface="Arial" panose="020B0604020202020204" pitchFamily="34" charset="0"/>
              <a:buChar char="•"/>
              <a:defRPr sz="2800" kern="1200" baseline="0">
                <a:solidFill>
                  <a:schemeClr val="tx1"/>
                </a:solidFill>
                <a:latin typeface="+mn-lt"/>
                <a:ea typeface="+mn-ea"/>
                <a:cs typeface="+mn-cs"/>
              </a:defRPr>
            </a:lvl1pPr>
            <a:lvl2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2pPr>
            <a:lvl3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3pPr>
            <a:lvl4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4pPr>
            <a:lvl5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5pPr>
            <a:lvl6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6pPr>
            <a:lvl7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7pPr>
            <a:lvl8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8pPr>
            <a:lvl9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9pPr>
          </a:lstStyle>
          <a:p>
            <a:pPr marL="0" indent="0">
              <a:buNone/>
            </a:pPr>
            <a:r>
              <a:rPr lang="en-US" sz="3500" dirty="0" err="1"/>
              <a:t>Orrenius</a:t>
            </a:r>
            <a:r>
              <a:rPr lang="en-US" sz="3500" dirty="0"/>
              <a:t> and </a:t>
            </a:r>
            <a:r>
              <a:rPr lang="en-US" sz="3500" dirty="0" err="1"/>
              <a:t>Zavodny</a:t>
            </a:r>
            <a:r>
              <a:rPr lang="en-US" sz="3500" dirty="0"/>
              <a:t> (2008examines the effect of minimum wages on immigrants’ earnings and employment</a:t>
            </a:r>
          </a:p>
          <a:p>
            <a:r>
              <a:rPr lang="en-US" sz="3000" dirty="0"/>
              <a:t>This papers uses repeated cross-sections of the 1994-2005 Current Population Survey Outgoing Rotation Groups and a difference-in-difference approach</a:t>
            </a:r>
          </a:p>
          <a:p>
            <a:r>
              <a:rPr lang="en-US" sz="3000" dirty="0"/>
              <a:t>A 10% increase in the minimum wage is associated with a 1-2% increase in hourly earnings of 20-to-54 year-old foreign born individuals with no high school diploma</a:t>
            </a:r>
          </a:p>
          <a:p>
            <a:r>
              <a:rPr lang="en-US" sz="3000" dirty="0"/>
              <a:t>“Results…do not indicate that minimum wages had adverse employment effects among adult immigrants or natives who did not complete high school.” (p. 544)</a:t>
            </a:r>
          </a:p>
          <a:p>
            <a:pPr lvl="1"/>
            <a:r>
              <a:rPr lang="en-US" dirty="0"/>
              <a:t>They suggest that the lack of employment effects could be explained by higher minimum wages repelling low-skilled immigrants from those states</a:t>
            </a:r>
          </a:p>
          <a:p>
            <a:pPr lvl="1"/>
            <a:r>
              <a:rPr lang="en-US" dirty="0"/>
              <a:t>Findings are consistent with evidence that immigrants’ location decisions are more responsive to labor market than natives (</a:t>
            </a:r>
            <a:r>
              <a:rPr lang="en-US" dirty="0" err="1"/>
              <a:t>Borjas</a:t>
            </a:r>
            <a:r>
              <a:rPr lang="en-US" dirty="0"/>
              <a:t> 2001; Jaeger 2007; Cadena 2014; Cadena and </a:t>
            </a:r>
            <a:r>
              <a:rPr lang="en-US" dirty="0" err="1"/>
              <a:t>Kovak</a:t>
            </a:r>
            <a:r>
              <a:rPr lang="en-US" dirty="0"/>
              <a:t> 2014)</a:t>
            </a:r>
          </a:p>
          <a:p>
            <a:endParaRPr lang="en-US" dirty="0"/>
          </a:p>
        </p:txBody>
      </p:sp>
      <p:sp>
        <p:nvSpPr>
          <p:cNvPr id="75" name="Content Placeholder 16">
            <a:extLst>
              <a:ext uri="{FF2B5EF4-FFF2-40B4-BE49-F238E27FC236}">
                <a16:creationId xmlns:a16="http://schemas.microsoft.com/office/drawing/2014/main" id="{83C5EDB1-DE70-0343-BD52-09490EF7FF77}"/>
              </a:ext>
            </a:extLst>
          </p:cNvPr>
          <p:cNvSpPr txBox="1">
            <a:spLocks/>
          </p:cNvSpPr>
          <p:nvPr/>
        </p:nvSpPr>
        <p:spPr>
          <a:xfrm>
            <a:off x="15521940" y="25048361"/>
            <a:ext cx="12801600" cy="6707540"/>
          </a:xfrm>
          <a:prstGeom prst="rect">
            <a:avLst/>
          </a:prstGeom>
        </p:spPr>
        <p:txBody>
          <a:bodyPr vert="horz" lIns="365760" tIns="182880" rIns="91440" bIns="45720" rtlCol="0">
            <a:normAutofit/>
          </a:bodyPr>
          <a:lstStyle>
            <a:lvl1pPr marL="457196" indent="-457196" algn="l" defTabSz="4389076" rtl="0" eaLnBrk="1" latinLnBrk="0" hangingPunct="1">
              <a:lnSpc>
                <a:spcPct val="100000"/>
              </a:lnSpc>
              <a:spcBef>
                <a:spcPts val="1200"/>
              </a:spcBef>
              <a:buClr>
                <a:schemeClr val="accent2"/>
              </a:buClr>
              <a:buFont typeface="Arial" panose="020B0604020202020204" pitchFamily="34" charset="0"/>
              <a:buChar char="•"/>
              <a:defRPr sz="2800" kern="1200" baseline="0">
                <a:solidFill>
                  <a:schemeClr val="tx1"/>
                </a:solidFill>
                <a:latin typeface="+mn-lt"/>
                <a:ea typeface="+mn-ea"/>
                <a:cs typeface="+mn-cs"/>
              </a:defRPr>
            </a:lvl1pPr>
            <a:lvl2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2pPr>
            <a:lvl3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3pPr>
            <a:lvl4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4pPr>
            <a:lvl5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5pPr>
            <a:lvl6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6pPr>
            <a:lvl7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7pPr>
            <a:lvl8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8pPr>
            <a:lvl9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9pPr>
          </a:lstStyle>
          <a:p>
            <a:endParaRPr lang="en-US" sz="2400" dirty="0"/>
          </a:p>
          <a:p>
            <a:pPr marL="0" indent="0">
              <a:spcBef>
                <a:spcPts val="0"/>
              </a:spcBef>
              <a:buNone/>
            </a:pPr>
            <a:endParaRPr lang="en-US" sz="900" dirty="0"/>
          </a:p>
          <a:p>
            <a:pPr>
              <a:spcBef>
                <a:spcPts val="0"/>
              </a:spcBef>
            </a:pPr>
            <a:endParaRPr lang="en-US" dirty="0"/>
          </a:p>
        </p:txBody>
      </p:sp>
      <p:graphicFrame>
        <p:nvGraphicFramePr>
          <p:cNvPr id="77" name="Table 76">
            <a:extLst>
              <a:ext uri="{FF2B5EF4-FFF2-40B4-BE49-F238E27FC236}">
                <a16:creationId xmlns:a16="http://schemas.microsoft.com/office/drawing/2014/main" id="{19602F7A-9513-E54A-9295-EB685CB26E2F}"/>
              </a:ext>
            </a:extLst>
          </p:cNvPr>
          <p:cNvGraphicFramePr>
            <a:graphicFrameLocks noGrp="1"/>
          </p:cNvGraphicFramePr>
          <p:nvPr>
            <p:extLst>
              <p:ext uri="{D42A27DB-BD31-4B8C-83A1-F6EECF244321}">
                <p14:modId xmlns:p14="http://schemas.microsoft.com/office/powerpoint/2010/main" val="2221124295"/>
              </p:ext>
            </p:extLst>
          </p:nvPr>
        </p:nvGraphicFramePr>
        <p:xfrm>
          <a:off x="15544800" y="25440081"/>
          <a:ext cx="12801600" cy="6339699"/>
        </p:xfrm>
        <a:graphic>
          <a:graphicData uri="http://schemas.openxmlformats.org/drawingml/2006/table">
            <a:tbl>
              <a:tblPr firstRow="1" bandRow="1">
                <a:tableStyleId>{1E171933-4619-4E11-9A3F-F7608DF75F80}</a:tableStyleId>
              </a:tblPr>
              <a:tblGrid>
                <a:gridCol w="2705100">
                  <a:extLst>
                    <a:ext uri="{9D8B030D-6E8A-4147-A177-3AD203B41FA5}">
                      <a16:colId xmlns:a16="http://schemas.microsoft.com/office/drawing/2014/main" val="209785287"/>
                    </a:ext>
                  </a:extLst>
                </a:gridCol>
                <a:gridCol w="2095500">
                  <a:extLst>
                    <a:ext uri="{9D8B030D-6E8A-4147-A177-3AD203B41FA5}">
                      <a16:colId xmlns:a16="http://schemas.microsoft.com/office/drawing/2014/main" val="3084150540"/>
                    </a:ext>
                  </a:extLst>
                </a:gridCol>
                <a:gridCol w="2000250">
                  <a:extLst>
                    <a:ext uri="{9D8B030D-6E8A-4147-A177-3AD203B41FA5}">
                      <a16:colId xmlns:a16="http://schemas.microsoft.com/office/drawing/2014/main" val="837455559"/>
                    </a:ext>
                  </a:extLst>
                </a:gridCol>
                <a:gridCol w="2430236">
                  <a:extLst>
                    <a:ext uri="{9D8B030D-6E8A-4147-A177-3AD203B41FA5}">
                      <a16:colId xmlns:a16="http://schemas.microsoft.com/office/drawing/2014/main" val="4073020590"/>
                    </a:ext>
                  </a:extLst>
                </a:gridCol>
                <a:gridCol w="1741714">
                  <a:extLst>
                    <a:ext uri="{9D8B030D-6E8A-4147-A177-3AD203B41FA5}">
                      <a16:colId xmlns:a16="http://schemas.microsoft.com/office/drawing/2014/main" val="2549120710"/>
                    </a:ext>
                  </a:extLst>
                </a:gridCol>
                <a:gridCol w="1828800">
                  <a:extLst>
                    <a:ext uri="{9D8B030D-6E8A-4147-A177-3AD203B41FA5}">
                      <a16:colId xmlns:a16="http://schemas.microsoft.com/office/drawing/2014/main" val="2258098477"/>
                    </a:ext>
                  </a:extLst>
                </a:gridCol>
              </a:tblGrid>
              <a:tr h="1517186">
                <a:tc>
                  <a:txBody>
                    <a:bodyPr/>
                    <a:lstStyle/>
                    <a:p>
                      <a:endParaRPr lang="en-US" sz="3200" b="0" dirty="0">
                        <a:solidFill>
                          <a:schemeClr val="tx1"/>
                        </a:solidFill>
                        <a:latin typeface="+mj-lt"/>
                      </a:endParaRPr>
                    </a:p>
                  </a:txBody>
                  <a:tcPr/>
                </a:tc>
                <a:tc>
                  <a:txBody>
                    <a:bodyPr/>
                    <a:lstStyle/>
                    <a:p>
                      <a:pPr algn="ctr"/>
                      <a:r>
                        <a:rPr lang="en-US" sz="3000" dirty="0"/>
                        <a:t>Hispanic Immigrants</a:t>
                      </a:r>
                      <a:endParaRPr lang="en-US" sz="3000" b="0" dirty="0">
                        <a:solidFill>
                          <a:schemeClr val="tx1"/>
                        </a:solidFill>
                        <a:latin typeface="+mj-lt"/>
                      </a:endParaRPr>
                    </a:p>
                  </a:txBody>
                  <a:tcPr anchor="ctr"/>
                </a:tc>
                <a:tc>
                  <a:txBody>
                    <a:bodyPr/>
                    <a:lstStyle/>
                    <a:p>
                      <a:pPr algn="ctr"/>
                      <a:r>
                        <a:rPr lang="en-US" sz="3000" dirty="0"/>
                        <a:t>Mexican Immigrants</a:t>
                      </a:r>
                      <a:endParaRPr lang="en-US" sz="3000" b="0" dirty="0">
                        <a:solidFill>
                          <a:schemeClr val="tx1"/>
                        </a:solidFill>
                        <a:latin typeface="+mj-lt"/>
                      </a:endParaRPr>
                    </a:p>
                  </a:txBody>
                  <a:tcPr anchor="ctr"/>
                </a:tc>
                <a:tc>
                  <a:txBody>
                    <a:bodyPr/>
                    <a:lstStyle/>
                    <a:p>
                      <a:pPr algn="ctr"/>
                      <a:r>
                        <a:rPr lang="en-US" sz="3000" dirty="0"/>
                        <a:t>Non-Hispanic Immigrants</a:t>
                      </a:r>
                      <a:endParaRPr lang="en-US" sz="3000" b="0" dirty="0">
                        <a:solidFill>
                          <a:schemeClr val="tx1"/>
                        </a:solidFill>
                        <a:latin typeface="+mj-lt"/>
                      </a:endParaRPr>
                    </a:p>
                  </a:txBody>
                  <a:tcPr anchor="ctr"/>
                </a:tc>
                <a:tc>
                  <a:txBody>
                    <a:bodyPr/>
                    <a:lstStyle/>
                    <a:p>
                      <a:pPr algn="ctr"/>
                      <a:r>
                        <a:rPr lang="en-US" sz="3000" dirty="0"/>
                        <a:t>Natives</a:t>
                      </a:r>
                      <a:endParaRPr lang="en-US" sz="3000" b="0" dirty="0">
                        <a:solidFill>
                          <a:schemeClr val="tx1"/>
                        </a:solidFill>
                        <a:latin typeface="+mj-lt"/>
                      </a:endParaRPr>
                    </a:p>
                  </a:txBody>
                  <a:tcPr anchor="ctr"/>
                </a:tc>
                <a:tc>
                  <a:txBody>
                    <a:bodyPr/>
                    <a:lstStyle/>
                    <a:p>
                      <a:pPr algn="ctr"/>
                      <a:r>
                        <a:rPr lang="en-US" sz="3000" dirty="0"/>
                        <a:t>Teens</a:t>
                      </a:r>
                      <a:endParaRPr lang="en-US" sz="3000" b="0" dirty="0">
                        <a:solidFill>
                          <a:schemeClr val="tx1"/>
                        </a:solidFill>
                        <a:latin typeface="+mj-lt"/>
                      </a:endParaRPr>
                    </a:p>
                  </a:txBody>
                  <a:tcPr anchor="ctr"/>
                </a:tc>
                <a:extLst>
                  <a:ext uri="{0D108BD9-81ED-4DB2-BD59-A6C34878D82A}">
                    <a16:rowId xmlns:a16="http://schemas.microsoft.com/office/drawing/2014/main" val="2236168424"/>
                  </a:ext>
                </a:extLst>
              </a:tr>
              <a:tr h="629025">
                <a:tc>
                  <a:txBody>
                    <a:bodyPr/>
                    <a:lstStyle/>
                    <a:p>
                      <a:endParaRPr lang="en-US" sz="3200" b="0" dirty="0">
                        <a:solidFill>
                          <a:schemeClr val="tx1"/>
                        </a:solidFill>
                        <a:latin typeface="+mj-lt"/>
                      </a:endParaRPr>
                    </a:p>
                  </a:txBody>
                  <a:tcPr/>
                </a:tc>
                <a:tc>
                  <a:txBody>
                    <a:bodyPr/>
                    <a:lstStyle/>
                    <a:p>
                      <a:pPr marL="0" marR="0" algn="ctr">
                        <a:spcBef>
                          <a:spcPts val="0"/>
                        </a:spcBef>
                        <a:spcAft>
                          <a:spcPts val="0"/>
                        </a:spcAft>
                      </a:pPr>
                      <a:r>
                        <a:rPr lang="en-US" sz="3200" dirty="0">
                          <a:effectLst/>
                        </a:rPr>
                        <a:t>(1)</a:t>
                      </a:r>
                      <a:endParaRPr lang="en-US" sz="3200" b="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3200" dirty="0">
                          <a:effectLst/>
                        </a:rPr>
                        <a:t>(2)</a:t>
                      </a:r>
                      <a:endParaRPr lang="en-US" sz="3200" b="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3200" dirty="0">
                          <a:effectLst/>
                        </a:rPr>
                        <a:t>(3)</a:t>
                      </a:r>
                      <a:endParaRPr lang="en-US" sz="3200" b="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3200" dirty="0">
                          <a:effectLst/>
                        </a:rPr>
                        <a:t>(4)</a:t>
                      </a:r>
                      <a:endParaRPr lang="en-US" sz="3200" b="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3200" dirty="0">
                          <a:effectLst/>
                        </a:rPr>
                        <a:t>(5)</a:t>
                      </a:r>
                      <a:endParaRPr lang="en-US" sz="3200" b="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28071696"/>
                  </a:ext>
                </a:extLst>
              </a:tr>
              <a:tr h="1029944">
                <a:tc>
                  <a:txBody>
                    <a:bodyPr/>
                    <a:lstStyle/>
                    <a:p>
                      <a:r>
                        <a:rPr lang="en-US" sz="3200" dirty="0"/>
                        <a:t>Wages</a:t>
                      </a:r>
                      <a:endParaRPr lang="en-US" sz="3200" b="0" dirty="0">
                        <a:solidFill>
                          <a:schemeClr val="tx1"/>
                        </a:solidFill>
                        <a:latin typeface="+mj-lt"/>
                      </a:endParaRPr>
                    </a:p>
                  </a:txBody>
                  <a:tcPr/>
                </a:tc>
                <a:tc>
                  <a:txBody>
                    <a:bodyPr/>
                    <a:lstStyle/>
                    <a:p>
                      <a:pPr marL="0" marR="0" algn="ctr">
                        <a:spcBef>
                          <a:spcPts val="0"/>
                        </a:spcBef>
                        <a:spcAft>
                          <a:spcPts val="0"/>
                        </a:spcAft>
                      </a:pPr>
                      <a:r>
                        <a:rPr lang="en-US" sz="3200" dirty="0">
                          <a:effectLst/>
                        </a:rPr>
                        <a:t>0.113**</a:t>
                      </a:r>
                    </a:p>
                    <a:p>
                      <a:pPr marL="0" marR="0" algn="ctr">
                        <a:spcBef>
                          <a:spcPts val="0"/>
                        </a:spcBef>
                        <a:spcAft>
                          <a:spcPts val="0"/>
                        </a:spcAft>
                      </a:pPr>
                      <a:r>
                        <a:rPr lang="en-US" sz="3200" dirty="0">
                          <a:effectLst/>
                        </a:rPr>
                        <a:t>(0.051)</a:t>
                      </a:r>
                      <a:endParaRPr lang="en-US" sz="3200" b="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3200" dirty="0">
                          <a:effectLst/>
                        </a:rPr>
                        <a:t>0.165**</a:t>
                      </a:r>
                    </a:p>
                    <a:p>
                      <a:pPr marL="0" marR="0" algn="ctr">
                        <a:spcBef>
                          <a:spcPts val="0"/>
                        </a:spcBef>
                        <a:spcAft>
                          <a:spcPts val="0"/>
                        </a:spcAft>
                      </a:pPr>
                      <a:r>
                        <a:rPr lang="en-US" sz="3200" dirty="0">
                          <a:effectLst/>
                        </a:rPr>
                        <a:t>(0.062)</a:t>
                      </a:r>
                      <a:endParaRPr lang="en-US" sz="3200" b="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3200" dirty="0">
                          <a:effectLst/>
                        </a:rPr>
                        <a:t>-0.153</a:t>
                      </a:r>
                    </a:p>
                    <a:p>
                      <a:pPr marL="0" marR="0" algn="ctr">
                        <a:spcBef>
                          <a:spcPts val="0"/>
                        </a:spcBef>
                        <a:spcAft>
                          <a:spcPts val="0"/>
                        </a:spcAft>
                      </a:pPr>
                      <a:r>
                        <a:rPr lang="en-US" sz="3200" dirty="0">
                          <a:effectLst/>
                        </a:rPr>
                        <a:t>(0.144)</a:t>
                      </a:r>
                      <a:endParaRPr lang="en-US" sz="3200" b="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3200" dirty="0">
                          <a:effectLst/>
                        </a:rPr>
                        <a:t>-0.040</a:t>
                      </a:r>
                    </a:p>
                    <a:p>
                      <a:pPr marL="0" marR="0" algn="ctr">
                        <a:spcBef>
                          <a:spcPts val="0"/>
                        </a:spcBef>
                        <a:spcAft>
                          <a:spcPts val="0"/>
                        </a:spcAft>
                      </a:pPr>
                      <a:r>
                        <a:rPr lang="en-US" sz="3200" dirty="0">
                          <a:effectLst/>
                        </a:rPr>
                        <a:t>(0.053)</a:t>
                      </a:r>
                      <a:endParaRPr lang="en-US" sz="3200" b="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3200" dirty="0">
                          <a:effectLst/>
                        </a:rPr>
                        <a:t>0.183***</a:t>
                      </a:r>
                    </a:p>
                    <a:p>
                      <a:pPr marL="0" marR="0" algn="ctr">
                        <a:spcBef>
                          <a:spcPts val="0"/>
                        </a:spcBef>
                        <a:spcAft>
                          <a:spcPts val="0"/>
                        </a:spcAft>
                      </a:pPr>
                      <a:r>
                        <a:rPr lang="en-US" sz="3200" dirty="0">
                          <a:effectLst/>
                        </a:rPr>
                        <a:t>(0.036)</a:t>
                      </a:r>
                      <a:endParaRPr lang="en-US" sz="3200" b="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216070615"/>
                  </a:ext>
                </a:extLst>
              </a:tr>
              <a:tr h="1029944">
                <a:tc>
                  <a:txBody>
                    <a:bodyPr/>
                    <a:lstStyle/>
                    <a:p>
                      <a:r>
                        <a:rPr lang="en-US" sz="3200" dirty="0"/>
                        <a:t>Employment- ORG</a:t>
                      </a:r>
                      <a:endParaRPr lang="en-US" sz="3200" b="0" dirty="0">
                        <a:solidFill>
                          <a:schemeClr val="tx1"/>
                        </a:solidFill>
                        <a:latin typeface="+mj-lt"/>
                      </a:endParaRPr>
                    </a:p>
                  </a:txBody>
                  <a:tcPr/>
                </a:tc>
                <a:tc>
                  <a:txBody>
                    <a:bodyPr/>
                    <a:lstStyle/>
                    <a:p>
                      <a:pPr marL="0" marR="0" algn="ctr">
                        <a:spcBef>
                          <a:spcPts val="0"/>
                        </a:spcBef>
                        <a:spcAft>
                          <a:spcPts val="0"/>
                        </a:spcAft>
                      </a:pPr>
                      <a:r>
                        <a:rPr lang="en-US" sz="3200">
                          <a:effectLst/>
                        </a:rPr>
                        <a:t>-0.087*</a:t>
                      </a:r>
                    </a:p>
                    <a:p>
                      <a:pPr marL="0" marR="0" algn="ctr">
                        <a:spcBef>
                          <a:spcPts val="0"/>
                        </a:spcBef>
                        <a:spcAft>
                          <a:spcPts val="0"/>
                        </a:spcAft>
                      </a:pPr>
                      <a:r>
                        <a:rPr lang="en-US" sz="3200">
                          <a:effectLst/>
                        </a:rPr>
                        <a:t>(0.045)</a:t>
                      </a:r>
                      <a:endParaRPr lang="en-US" sz="3200" b="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3200">
                          <a:effectLst/>
                        </a:rPr>
                        <a:t>-0.110**</a:t>
                      </a:r>
                    </a:p>
                    <a:p>
                      <a:pPr marL="0" marR="0" algn="ctr">
                        <a:spcBef>
                          <a:spcPts val="0"/>
                        </a:spcBef>
                        <a:spcAft>
                          <a:spcPts val="0"/>
                        </a:spcAft>
                      </a:pPr>
                      <a:r>
                        <a:rPr lang="en-US" sz="3200">
                          <a:effectLst/>
                        </a:rPr>
                        <a:t>(0.052)</a:t>
                      </a:r>
                      <a:endParaRPr lang="en-US" sz="3200" b="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3200" dirty="0">
                          <a:effectLst/>
                        </a:rPr>
                        <a:t>-0.068</a:t>
                      </a:r>
                    </a:p>
                    <a:p>
                      <a:pPr marL="0" marR="0" algn="ctr">
                        <a:spcBef>
                          <a:spcPts val="0"/>
                        </a:spcBef>
                        <a:spcAft>
                          <a:spcPts val="0"/>
                        </a:spcAft>
                      </a:pPr>
                      <a:r>
                        <a:rPr lang="en-US" sz="3200" dirty="0">
                          <a:effectLst/>
                        </a:rPr>
                        <a:t>(0.092)</a:t>
                      </a:r>
                      <a:endParaRPr lang="en-US" sz="3200" b="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3200" dirty="0">
                          <a:effectLst/>
                        </a:rPr>
                        <a:t>-0.015</a:t>
                      </a:r>
                    </a:p>
                    <a:p>
                      <a:pPr marL="0" marR="0" algn="ctr">
                        <a:spcBef>
                          <a:spcPts val="0"/>
                        </a:spcBef>
                        <a:spcAft>
                          <a:spcPts val="0"/>
                        </a:spcAft>
                      </a:pPr>
                      <a:r>
                        <a:rPr lang="en-US" sz="3200" dirty="0">
                          <a:effectLst/>
                        </a:rPr>
                        <a:t>(0.066)</a:t>
                      </a:r>
                      <a:endParaRPr lang="en-US" sz="3200" b="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3200">
                          <a:effectLst/>
                        </a:rPr>
                        <a:t>-0.023</a:t>
                      </a:r>
                    </a:p>
                    <a:p>
                      <a:pPr marL="0" marR="0" algn="ctr">
                        <a:spcBef>
                          <a:spcPts val="0"/>
                        </a:spcBef>
                        <a:spcAft>
                          <a:spcPts val="0"/>
                        </a:spcAft>
                      </a:pPr>
                      <a:r>
                        <a:rPr lang="en-US" sz="3200">
                          <a:effectLst/>
                        </a:rPr>
                        <a:t>(0.107)</a:t>
                      </a:r>
                      <a:endParaRPr lang="en-US" sz="3200" b="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456090674"/>
                  </a:ext>
                </a:extLst>
              </a:tr>
              <a:tr h="1029944">
                <a:tc>
                  <a:txBody>
                    <a:bodyPr/>
                    <a:lstStyle/>
                    <a:p>
                      <a:r>
                        <a:rPr lang="en-US" sz="3200" dirty="0"/>
                        <a:t>Employment-</a:t>
                      </a:r>
                      <a:r>
                        <a:rPr lang="en-US" sz="3200" baseline="0" dirty="0"/>
                        <a:t> </a:t>
                      </a:r>
                      <a:r>
                        <a:rPr lang="en-US" sz="3200" dirty="0"/>
                        <a:t>BMD</a:t>
                      </a:r>
                      <a:endParaRPr lang="en-US" sz="3200" b="0" dirty="0">
                        <a:solidFill>
                          <a:schemeClr val="tx1"/>
                        </a:solidFill>
                        <a:latin typeface="+mj-lt"/>
                      </a:endParaRPr>
                    </a:p>
                  </a:txBody>
                  <a:tcPr/>
                </a:tc>
                <a:tc>
                  <a:txBody>
                    <a:bodyPr/>
                    <a:lstStyle/>
                    <a:p>
                      <a:pPr marL="0" marR="0" algn="ctr">
                        <a:spcBef>
                          <a:spcPts val="0"/>
                        </a:spcBef>
                        <a:spcAft>
                          <a:spcPts val="0"/>
                        </a:spcAft>
                      </a:pPr>
                      <a:r>
                        <a:rPr lang="en-US" sz="3200">
                          <a:effectLst/>
                        </a:rPr>
                        <a:t>-0.089**</a:t>
                      </a:r>
                    </a:p>
                    <a:p>
                      <a:pPr marL="0" marR="0" algn="ctr">
                        <a:spcBef>
                          <a:spcPts val="0"/>
                        </a:spcBef>
                        <a:spcAft>
                          <a:spcPts val="0"/>
                        </a:spcAft>
                      </a:pPr>
                      <a:r>
                        <a:rPr lang="en-US" sz="3200">
                          <a:effectLst/>
                        </a:rPr>
                        <a:t>(0.036)</a:t>
                      </a:r>
                      <a:endParaRPr lang="en-US" sz="3200" b="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3200">
                          <a:effectLst/>
                        </a:rPr>
                        <a:t>-0.111***</a:t>
                      </a:r>
                    </a:p>
                    <a:p>
                      <a:pPr marL="0" marR="0" algn="ctr">
                        <a:spcBef>
                          <a:spcPts val="0"/>
                        </a:spcBef>
                        <a:spcAft>
                          <a:spcPts val="0"/>
                        </a:spcAft>
                      </a:pPr>
                      <a:r>
                        <a:rPr lang="en-US" sz="3200">
                          <a:effectLst/>
                        </a:rPr>
                        <a:t>(0.033)</a:t>
                      </a:r>
                      <a:endParaRPr lang="en-US" sz="3200" b="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3200" dirty="0">
                          <a:effectLst/>
                        </a:rPr>
                        <a:t>-0.022</a:t>
                      </a:r>
                    </a:p>
                    <a:p>
                      <a:pPr marL="0" marR="0" algn="ctr">
                        <a:spcBef>
                          <a:spcPts val="0"/>
                        </a:spcBef>
                        <a:spcAft>
                          <a:spcPts val="0"/>
                        </a:spcAft>
                      </a:pPr>
                      <a:r>
                        <a:rPr lang="en-US" sz="3200" dirty="0">
                          <a:effectLst/>
                        </a:rPr>
                        <a:t>(0.097)</a:t>
                      </a:r>
                      <a:endParaRPr lang="en-US" sz="3200" b="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3200" dirty="0">
                          <a:effectLst/>
                        </a:rPr>
                        <a:t>0.025</a:t>
                      </a:r>
                    </a:p>
                    <a:p>
                      <a:pPr marL="0" marR="0" algn="ctr">
                        <a:spcBef>
                          <a:spcPts val="0"/>
                        </a:spcBef>
                        <a:spcAft>
                          <a:spcPts val="0"/>
                        </a:spcAft>
                      </a:pPr>
                      <a:r>
                        <a:rPr lang="en-US" sz="3200" dirty="0">
                          <a:effectLst/>
                        </a:rPr>
                        <a:t>(0.065)</a:t>
                      </a:r>
                      <a:endParaRPr lang="en-US" sz="3200" b="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3200" dirty="0">
                          <a:effectLst/>
                        </a:rPr>
                        <a:t>-0.033</a:t>
                      </a:r>
                    </a:p>
                    <a:p>
                      <a:pPr marL="0" marR="0" algn="ctr">
                        <a:spcBef>
                          <a:spcPts val="0"/>
                        </a:spcBef>
                        <a:spcAft>
                          <a:spcPts val="0"/>
                        </a:spcAft>
                      </a:pPr>
                      <a:r>
                        <a:rPr lang="en-US" sz="3200" dirty="0">
                          <a:effectLst/>
                        </a:rPr>
                        <a:t>(0.089)</a:t>
                      </a:r>
                      <a:endParaRPr lang="en-US" sz="3200" b="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909264645"/>
                  </a:ext>
                </a:extLst>
              </a:tr>
              <a:tr h="1029944">
                <a:tc>
                  <a:txBody>
                    <a:bodyPr/>
                    <a:lstStyle/>
                    <a:p>
                      <a:r>
                        <a:rPr lang="en-US" sz="3200" dirty="0"/>
                        <a:t>Hours</a:t>
                      </a:r>
                      <a:endParaRPr lang="en-US" sz="3200" b="0" dirty="0">
                        <a:solidFill>
                          <a:schemeClr val="tx1"/>
                        </a:solidFill>
                        <a:latin typeface="+mj-lt"/>
                      </a:endParaRPr>
                    </a:p>
                  </a:txBody>
                  <a:tcPr/>
                </a:tc>
                <a:tc>
                  <a:txBody>
                    <a:bodyPr/>
                    <a:lstStyle/>
                    <a:p>
                      <a:pPr marL="0" marR="0" algn="ctr">
                        <a:spcBef>
                          <a:spcPts val="0"/>
                        </a:spcBef>
                        <a:spcAft>
                          <a:spcPts val="0"/>
                        </a:spcAft>
                      </a:pPr>
                      <a:r>
                        <a:rPr lang="en-US" sz="3200">
                          <a:effectLst/>
                        </a:rPr>
                        <a:t>-0.007</a:t>
                      </a:r>
                    </a:p>
                    <a:p>
                      <a:pPr marL="0" marR="0" algn="ctr">
                        <a:spcBef>
                          <a:spcPts val="0"/>
                        </a:spcBef>
                        <a:spcAft>
                          <a:spcPts val="0"/>
                        </a:spcAft>
                      </a:pPr>
                      <a:r>
                        <a:rPr lang="en-US" sz="3200">
                          <a:effectLst/>
                        </a:rPr>
                        <a:t>(0.029)</a:t>
                      </a:r>
                      <a:endParaRPr lang="en-US" sz="3200" b="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3200">
                          <a:effectLst/>
                        </a:rPr>
                        <a:t>0.003</a:t>
                      </a:r>
                    </a:p>
                    <a:p>
                      <a:pPr marL="0" marR="0" algn="ctr">
                        <a:spcBef>
                          <a:spcPts val="0"/>
                        </a:spcBef>
                        <a:spcAft>
                          <a:spcPts val="0"/>
                        </a:spcAft>
                      </a:pPr>
                      <a:r>
                        <a:rPr lang="en-US" sz="3200">
                          <a:effectLst/>
                        </a:rPr>
                        <a:t>(0.043)</a:t>
                      </a:r>
                      <a:endParaRPr lang="en-US" sz="3200" b="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3200" dirty="0">
                          <a:effectLst/>
                        </a:rPr>
                        <a:t>0.051</a:t>
                      </a:r>
                    </a:p>
                    <a:p>
                      <a:pPr marL="0" marR="0" algn="ctr">
                        <a:spcBef>
                          <a:spcPts val="0"/>
                        </a:spcBef>
                        <a:spcAft>
                          <a:spcPts val="0"/>
                        </a:spcAft>
                      </a:pPr>
                      <a:r>
                        <a:rPr lang="en-US" sz="3200" dirty="0">
                          <a:effectLst/>
                        </a:rPr>
                        <a:t>(0.054)</a:t>
                      </a:r>
                      <a:endParaRPr lang="en-US" sz="3200" b="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3200">
                          <a:effectLst/>
                        </a:rPr>
                        <a:t>-0.014</a:t>
                      </a:r>
                    </a:p>
                    <a:p>
                      <a:pPr marL="0" marR="0" algn="ctr">
                        <a:spcBef>
                          <a:spcPts val="0"/>
                        </a:spcBef>
                        <a:spcAft>
                          <a:spcPts val="0"/>
                        </a:spcAft>
                      </a:pPr>
                      <a:r>
                        <a:rPr lang="en-US" sz="3200">
                          <a:effectLst/>
                        </a:rPr>
                        <a:t>(0.022)</a:t>
                      </a:r>
                      <a:endParaRPr lang="en-US" sz="3200" b="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3200" dirty="0">
                          <a:effectLst/>
                        </a:rPr>
                        <a:t>-0.039</a:t>
                      </a:r>
                    </a:p>
                    <a:p>
                      <a:pPr marL="0" marR="0" algn="ctr">
                        <a:spcBef>
                          <a:spcPts val="0"/>
                        </a:spcBef>
                        <a:spcAft>
                          <a:spcPts val="0"/>
                        </a:spcAft>
                      </a:pPr>
                      <a:r>
                        <a:rPr lang="en-US" sz="3200" dirty="0">
                          <a:effectLst/>
                        </a:rPr>
                        <a:t>(0.040)</a:t>
                      </a:r>
                      <a:endParaRPr lang="en-US" sz="3200" b="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085706209"/>
                  </a:ext>
                </a:extLst>
              </a:tr>
            </a:tbl>
          </a:graphicData>
        </a:graphic>
      </p:graphicFrame>
      <p:sp>
        <p:nvSpPr>
          <p:cNvPr id="81" name="Text Placeholder 20">
            <a:extLst>
              <a:ext uri="{FF2B5EF4-FFF2-40B4-BE49-F238E27FC236}">
                <a16:creationId xmlns:a16="http://schemas.microsoft.com/office/drawing/2014/main" id="{93E129E6-6171-8F4E-B574-F40F1C0C16D7}"/>
              </a:ext>
            </a:extLst>
          </p:cNvPr>
          <p:cNvSpPr txBox="1">
            <a:spLocks/>
          </p:cNvSpPr>
          <p:nvPr/>
        </p:nvSpPr>
        <p:spPr>
          <a:xfrm>
            <a:off x="29800911" y="21554979"/>
            <a:ext cx="12801600" cy="1219200"/>
          </a:xfrm>
          <a:prstGeom prst="round1Rect">
            <a:avLst/>
          </a:prstGeom>
          <a:solidFill>
            <a:srgbClr val="FFC000"/>
          </a:solidFill>
        </p:spPr>
        <p:txBody>
          <a:bodyPr vert="horz" lIns="365760" tIns="45720" rIns="91440" bIns="45720" rtlCol="0" anchor="ctr">
            <a:noAutofit/>
          </a:bodyPr>
          <a:lstStyle>
            <a:lvl1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1pPr>
            <a:lvl2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2pPr>
            <a:lvl3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3pPr>
            <a:lvl4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4pPr>
            <a:lvl5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5pPr>
            <a:lvl6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6pPr>
            <a:lvl7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7pPr>
            <a:lvl8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8pPr>
            <a:lvl9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9pPr>
          </a:lstStyle>
          <a:p>
            <a:r>
              <a:rPr lang="en-US" sz="4600" b="1" dirty="0">
                <a:latin typeface="+mn-lt"/>
              </a:rPr>
              <a:t>Effects of Minimum Wages: 2006-2016</a:t>
            </a:r>
          </a:p>
        </p:txBody>
      </p:sp>
      <p:graphicFrame>
        <p:nvGraphicFramePr>
          <p:cNvPr id="82" name="Table 81">
            <a:extLst>
              <a:ext uri="{FF2B5EF4-FFF2-40B4-BE49-F238E27FC236}">
                <a16:creationId xmlns:a16="http://schemas.microsoft.com/office/drawing/2014/main" id="{A48F9701-5AA7-3145-8843-675EB7D6340D}"/>
              </a:ext>
            </a:extLst>
          </p:cNvPr>
          <p:cNvGraphicFramePr>
            <a:graphicFrameLocks noGrp="1"/>
          </p:cNvGraphicFramePr>
          <p:nvPr>
            <p:extLst>
              <p:ext uri="{D42A27DB-BD31-4B8C-83A1-F6EECF244321}">
                <p14:modId xmlns:p14="http://schemas.microsoft.com/office/powerpoint/2010/main" val="2375172555"/>
              </p:ext>
            </p:extLst>
          </p:nvPr>
        </p:nvGraphicFramePr>
        <p:xfrm>
          <a:off x="29823929" y="23012933"/>
          <a:ext cx="12755563" cy="4297680"/>
        </p:xfrm>
        <a:graphic>
          <a:graphicData uri="http://schemas.openxmlformats.org/drawingml/2006/table">
            <a:tbl>
              <a:tblPr firstRow="1" bandRow="1">
                <a:tableStyleId>{1E171933-4619-4E11-9A3F-F7608DF75F80}</a:tableStyleId>
              </a:tblPr>
              <a:tblGrid>
                <a:gridCol w="2222139">
                  <a:extLst>
                    <a:ext uri="{9D8B030D-6E8A-4147-A177-3AD203B41FA5}">
                      <a16:colId xmlns:a16="http://schemas.microsoft.com/office/drawing/2014/main" val="209785287"/>
                    </a:ext>
                  </a:extLst>
                </a:gridCol>
                <a:gridCol w="2133600">
                  <a:extLst>
                    <a:ext uri="{9D8B030D-6E8A-4147-A177-3AD203B41FA5}">
                      <a16:colId xmlns:a16="http://schemas.microsoft.com/office/drawing/2014/main" val="3084150540"/>
                    </a:ext>
                  </a:extLst>
                </a:gridCol>
                <a:gridCol w="2129631">
                  <a:extLst>
                    <a:ext uri="{9D8B030D-6E8A-4147-A177-3AD203B41FA5}">
                      <a16:colId xmlns:a16="http://schemas.microsoft.com/office/drawing/2014/main" val="837455559"/>
                    </a:ext>
                  </a:extLst>
                </a:gridCol>
                <a:gridCol w="2528036">
                  <a:extLst>
                    <a:ext uri="{9D8B030D-6E8A-4147-A177-3AD203B41FA5}">
                      <a16:colId xmlns:a16="http://schemas.microsoft.com/office/drawing/2014/main" val="4073020590"/>
                    </a:ext>
                  </a:extLst>
                </a:gridCol>
                <a:gridCol w="1790499">
                  <a:extLst>
                    <a:ext uri="{9D8B030D-6E8A-4147-A177-3AD203B41FA5}">
                      <a16:colId xmlns:a16="http://schemas.microsoft.com/office/drawing/2014/main" val="2549120710"/>
                    </a:ext>
                  </a:extLst>
                </a:gridCol>
                <a:gridCol w="1951658">
                  <a:extLst>
                    <a:ext uri="{9D8B030D-6E8A-4147-A177-3AD203B41FA5}">
                      <a16:colId xmlns:a16="http://schemas.microsoft.com/office/drawing/2014/main" val="2258098477"/>
                    </a:ext>
                  </a:extLst>
                </a:gridCol>
              </a:tblGrid>
              <a:tr h="0">
                <a:tc>
                  <a:txBody>
                    <a:bodyPr/>
                    <a:lstStyle/>
                    <a:p>
                      <a:endParaRPr lang="en-US" sz="3000" b="0" i="0" dirty="0">
                        <a:latin typeface="Calibri Light" panose="020F0302020204030204" pitchFamily="34" charset="0"/>
                        <a:cs typeface="Calibri Light" panose="020F0302020204030204" pitchFamily="34" charset="0"/>
                      </a:endParaRPr>
                    </a:p>
                  </a:txBody>
                  <a:tcPr/>
                </a:tc>
                <a:tc>
                  <a:txBody>
                    <a:bodyPr/>
                    <a:lstStyle/>
                    <a:p>
                      <a:pPr algn="ctr"/>
                      <a:r>
                        <a:rPr lang="en-US" sz="3000" dirty="0"/>
                        <a:t>Hispanic Immigrants</a:t>
                      </a:r>
                      <a:endParaRPr lang="en-US" sz="3000" b="0" i="0" dirty="0">
                        <a:solidFill>
                          <a:schemeClr val="tx1"/>
                        </a:solidFill>
                        <a:latin typeface="Calibri Light" panose="020F0302020204030204" pitchFamily="34" charset="0"/>
                        <a:cs typeface="Calibri Light" panose="020F0302020204030204" pitchFamily="34" charset="0"/>
                      </a:endParaRPr>
                    </a:p>
                  </a:txBody>
                  <a:tcPr anchor="ctr"/>
                </a:tc>
                <a:tc>
                  <a:txBody>
                    <a:bodyPr/>
                    <a:lstStyle/>
                    <a:p>
                      <a:pPr algn="ctr"/>
                      <a:r>
                        <a:rPr lang="en-US" sz="3000" dirty="0"/>
                        <a:t>Mexican Immigrants</a:t>
                      </a:r>
                      <a:endParaRPr lang="en-US" sz="3000" b="0" i="0" dirty="0">
                        <a:solidFill>
                          <a:schemeClr val="tx1"/>
                        </a:solidFill>
                        <a:latin typeface="Calibri Light" panose="020F0302020204030204" pitchFamily="34" charset="0"/>
                        <a:cs typeface="Calibri Light" panose="020F0302020204030204" pitchFamily="34" charset="0"/>
                      </a:endParaRPr>
                    </a:p>
                  </a:txBody>
                  <a:tcPr anchor="ctr"/>
                </a:tc>
                <a:tc>
                  <a:txBody>
                    <a:bodyPr/>
                    <a:lstStyle/>
                    <a:p>
                      <a:pPr algn="ctr"/>
                      <a:r>
                        <a:rPr lang="en-US" sz="3000" dirty="0"/>
                        <a:t>Non-Hispanic Immigrants</a:t>
                      </a:r>
                      <a:endParaRPr lang="en-US" sz="3000" b="0" i="0" dirty="0">
                        <a:solidFill>
                          <a:schemeClr val="tx1"/>
                        </a:solidFill>
                        <a:latin typeface="Calibri Light" panose="020F0302020204030204" pitchFamily="34" charset="0"/>
                        <a:cs typeface="Calibri Light" panose="020F0302020204030204" pitchFamily="34" charset="0"/>
                      </a:endParaRPr>
                    </a:p>
                  </a:txBody>
                  <a:tcPr anchor="ctr"/>
                </a:tc>
                <a:tc>
                  <a:txBody>
                    <a:bodyPr/>
                    <a:lstStyle/>
                    <a:p>
                      <a:pPr algn="ctr"/>
                      <a:r>
                        <a:rPr lang="en-US" sz="3000" dirty="0"/>
                        <a:t>Natives</a:t>
                      </a:r>
                      <a:endParaRPr lang="en-US" sz="3000" b="0" i="0" dirty="0">
                        <a:solidFill>
                          <a:schemeClr val="tx1"/>
                        </a:solidFill>
                        <a:latin typeface="Calibri Light" panose="020F0302020204030204" pitchFamily="34" charset="0"/>
                        <a:cs typeface="Calibri Light" panose="020F0302020204030204" pitchFamily="34" charset="0"/>
                      </a:endParaRPr>
                    </a:p>
                  </a:txBody>
                  <a:tcPr anchor="ctr"/>
                </a:tc>
                <a:tc>
                  <a:txBody>
                    <a:bodyPr/>
                    <a:lstStyle/>
                    <a:p>
                      <a:pPr algn="ctr"/>
                      <a:r>
                        <a:rPr lang="en-US" sz="3000" dirty="0"/>
                        <a:t>Teens</a:t>
                      </a:r>
                      <a:endParaRPr lang="en-US" sz="3000" b="0" i="0" dirty="0">
                        <a:solidFill>
                          <a:schemeClr val="tx1"/>
                        </a:solidFill>
                        <a:latin typeface="Calibri Light" panose="020F0302020204030204" pitchFamily="34" charset="0"/>
                        <a:cs typeface="Calibri Light" panose="020F0302020204030204" pitchFamily="34" charset="0"/>
                      </a:endParaRPr>
                    </a:p>
                  </a:txBody>
                  <a:tcPr anchor="ctr"/>
                </a:tc>
                <a:extLst>
                  <a:ext uri="{0D108BD9-81ED-4DB2-BD59-A6C34878D82A}">
                    <a16:rowId xmlns:a16="http://schemas.microsoft.com/office/drawing/2014/main" val="2236168424"/>
                  </a:ext>
                </a:extLst>
              </a:tr>
              <a:tr h="0">
                <a:tc>
                  <a:txBody>
                    <a:bodyPr/>
                    <a:lstStyle/>
                    <a:p>
                      <a:endParaRPr lang="en-US" sz="3000" b="0" i="0" dirty="0">
                        <a:latin typeface="Calibri Light" panose="020F0302020204030204" pitchFamily="34" charset="0"/>
                        <a:cs typeface="Calibri Light" panose="020F0302020204030204" pitchFamily="34" charset="0"/>
                      </a:endParaRPr>
                    </a:p>
                  </a:txBody>
                  <a:tcPr/>
                </a:tc>
                <a:tc>
                  <a:txBody>
                    <a:bodyPr/>
                    <a:lstStyle/>
                    <a:p>
                      <a:pPr algn="ctr"/>
                      <a:r>
                        <a:rPr lang="en-US" sz="3000" dirty="0"/>
                        <a:t>(1)</a:t>
                      </a:r>
                      <a:endParaRPr lang="en-US" sz="3000" b="0" i="0" dirty="0">
                        <a:solidFill>
                          <a:schemeClr val="tx1"/>
                        </a:solidFill>
                        <a:latin typeface="Calibri Light" panose="020F0302020204030204" pitchFamily="34" charset="0"/>
                        <a:cs typeface="Calibri Light" panose="020F0302020204030204" pitchFamily="34" charset="0"/>
                      </a:endParaRPr>
                    </a:p>
                  </a:txBody>
                  <a:tcPr anchor="ctr"/>
                </a:tc>
                <a:tc>
                  <a:txBody>
                    <a:bodyPr/>
                    <a:lstStyle/>
                    <a:p>
                      <a:pPr algn="ctr"/>
                      <a:r>
                        <a:rPr lang="en-US" sz="3000" dirty="0"/>
                        <a:t>(2)</a:t>
                      </a:r>
                      <a:endParaRPr lang="en-US" sz="3000" b="0" i="0" dirty="0">
                        <a:solidFill>
                          <a:schemeClr val="tx1"/>
                        </a:solidFill>
                        <a:latin typeface="Calibri Light" panose="020F0302020204030204" pitchFamily="34" charset="0"/>
                        <a:cs typeface="Calibri Light" panose="020F0302020204030204" pitchFamily="34" charset="0"/>
                      </a:endParaRPr>
                    </a:p>
                  </a:txBody>
                  <a:tcPr anchor="ctr"/>
                </a:tc>
                <a:tc>
                  <a:txBody>
                    <a:bodyPr/>
                    <a:lstStyle/>
                    <a:p>
                      <a:pPr algn="ctr"/>
                      <a:r>
                        <a:rPr lang="en-US" sz="3000" dirty="0"/>
                        <a:t>(3)</a:t>
                      </a:r>
                      <a:endParaRPr lang="en-US" sz="3000" b="0" i="0" dirty="0">
                        <a:solidFill>
                          <a:schemeClr val="tx1"/>
                        </a:solidFill>
                        <a:latin typeface="Calibri Light" panose="020F0302020204030204" pitchFamily="34" charset="0"/>
                        <a:cs typeface="Calibri Light" panose="020F0302020204030204" pitchFamily="34" charset="0"/>
                      </a:endParaRPr>
                    </a:p>
                  </a:txBody>
                  <a:tcPr anchor="ctr"/>
                </a:tc>
                <a:tc>
                  <a:txBody>
                    <a:bodyPr/>
                    <a:lstStyle/>
                    <a:p>
                      <a:pPr algn="ctr"/>
                      <a:r>
                        <a:rPr lang="en-US" sz="3000" dirty="0"/>
                        <a:t>(4)</a:t>
                      </a:r>
                      <a:endParaRPr lang="en-US" sz="3000" b="0" i="0" dirty="0">
                        <a:solidFill>
                          <a:schemeClr val="tx1"/>
                        </a:solidFill>
                        <a:latin typeface="Calibri Light" panose="020F0302020204030204" pitchFamily="34" charset="0"/>
                        <a:cs typeface="Calibri Light" panose="020F0302020204030204" pitchFamily="34" charset="0"/>
                      </a:endParaRPr>
                    </a:p>
                  </a:txBody>
                  <a:tcPr anchor="ctr"/>
                </a:tc>
                <a:tc>
                  <a:txBody>
                    <a:bodyPr/>
                    <a:lstStyle/>
                    <a:p>
                      <a:pPr algn="ctr"/>
                      <a:r>
                        <a:rPr lang="en-US" sz="3000" dirty="0"/>
                        <a:t>(5)</a:t>
                      </a:r>
                      <a:endParaRPr lang="en-US" sz="3000" b="0" i="0" dirty="0">
                        <a:solidFill>
                          <a:schemeClr val="tx1"/>
                        </a:solidFill>
                        <a:latin typeface="Calibri Light" panose="020F0302020204030204" pitchFamily="34" charset="0"/>
                        <a:cs typeface="Calibri Light" panose="020F0302020204030204" pitchFamily="34" charset="0"/>
                      </a:endParaRPr>
                    </a:p>
                  </a:txBody>
                  <a:tcPr anchor="ctr"/>
                </a:tc>
                <a:extLst>
                  <a:ext uri="{0D108BD9-81ED-4DB2-BD59-A6C34878D82A}">
                    <a16:rowId xmlns:a16="http://schemas.microsoft.com/office/drawing/2014/main" val="3725724485"/>
                  </a:ext>
                </a:extLst>
              </a:tr>
              <a:tr h="0">
                <a:tc>
                  <a:txBody>
                    <a:bodyPr/>
                    <a:lstStyle/>
                    <a:p>
                      <a:pPr marL="0" marR="0" algn="l">
                        <a:spcBef>
                          <a:spcPts val="0"/>
                        </a:spcBef>
                        <a:spcAft>
                          <a:spcPts val="0"/>
                        </a:spcAft>
                      </a:pPr>
                      <a:r>
                        <a:rPr lang="en-US" sz="3000">
                          <a:effectLst/>
                        </a:rPr>
                        <a:t>Wages</a:t>
                      </a:r>
                    </a:p>
                    <a:p>
                      <a:pPr marL="0" marR="0" algn="l">
                        <a:spcBef>
                          <a:spcPts val="0"/>
                        </a:spcBef>
                        <a:spcAft>
                          <a:spcPts val="0"/>
                        </a:spcAft>
                      </a:pPr>
                      <a:r>
                        <a:rPr lang="en-US" sz="3000">
                          <a:effectLst/>
                        </a:rPr>
                        <a:t> </a:t>
                      </a:r>
                      <a:endParaRPr lang="en-US" sz="3000" b="0" i="0">
                        <a:effectLst/>
                        <a:latin typeface="Calibri Light" panose="020F0302020204030204" pitchFamily="34" charset="0"/>
                        <a:ea typeface="Calibri" panose="020F0502020204030204" pitchFamily="34" charset="0"/>
                        <a:cs typeface="Calibri Light" panose="020F0302020204030204" pitchFamily="34" charset="0"/>
                      </a:endParaRPr>
                    </a:p>
                  </a:txBody>
                  <a:tcPr marL="68580" marR="68580" marT="0" marB="0"/>
                </a:tc>
                <a:tc>
                  <a:txBody>
                    <a:bodyPr/>
                    <a:lstStyle/>
                    <a:p>
                      <a:pPr marL="0" marR="0" algn="ctr">
                        <a:spcBef>
                          <a:spcPts val="0"/>
                        </a:spcBef>
                        <a:spcAft>
                          <a:spcPts val="0"/>
                        </a:spcAft>
                      </a:pPr>
                      <a:r>
                        <a:rPr lang="en-US" sz="3000">
                          <a:effectLst/>
                        </a:rPr>
                        <a:t>0.037</a:t>
                      </a:r>
                    </a:p>
                    <a:p>
                      <a:pPr marL="0" marR="0" algn="ctr">
                        <a:spcBef>
                          <a:spcPts val="0"/>
                        </a:spcBef>
                        <a:spcAft>
                          <a:spcPts val="0"/>
                        </a:spcAft>
                      </a:pPr>
                      <a:r>
                        <a:rPr lang="en-US" sz="3000">
                          <a:effectLst/>
                        </a:rPr>
                        <a:t>(0.072)</a:t>
                      </a:r>
                      <a:endParaRPr lang="en-US" sz="3000" b="0" i="0">
                        <a:effectLst/>
                        <a:latin typeface="Calibri Light" panose="020F0302020204030204" pitchFamily="34" charset="0"/>
                        <a:ea typeface="Calibri" panose="020F0502020204030204" pitchFamily="34" charset="0"/>
                        <a:cs typeface="Calibri Light" panose="020F0302020204030204" pitchFamily="34" charset="0"/>
                      </a:endParaRPr>
                    </a:p>
                  </a:txBody>
                  <a:tcPr marL="68580" marR="68580" marT="0" marB="0"/>
                </a:tc>
                <a:tc>
                  <a:txBody>
                    <a:bodyPr/>
                    <a:lstStyle/>
                    <a:p>
                      <a:pPr marL="0" marR="0" algn="ctr">
                        <a:spcBef>
                          <a:spcPts val="0"/>
                        </a:spcBef>
                        <a:spcAft>
                          <a:spcPts val="0"/>
                        </a:spcAft>
                      </a:pPr>
                      <a:r>
                        <a:rPr lang="en-US" sz="3000" dirty="0">
                          <a:effectLst/>
                        </a:rPr>
                        <a:t>0.156</a:t>
                      </a:r>
                    </a:p>
                    <a:p>
                      <a:pPr marL="0" marR="0" algn="ctr">
                        <a:spcBef>
                          <a:spcPts val="0"/>
                        </a:spcBef>
                        <a:spcAft>
                          <a:spcPts val="0"/>
                        </a:spcAft>
                      </a:pPr>
                      <a:r>
                        <a:rPr lang="en-US" sz="3000" dirty="0">
                          <a:effectLst/>
                        </a:rPr>
                        <a:t>(0.094)</a:t>
                      </a:r>
                      <a:endParaRPr lang="en-US" sz="3000" b="0" i="0" dirty="0">
                        <a:effectLst/>
                        <a:latin typeface="Calibri Light" panose="020F0302020204030204" pitchFamily="34" charset="0"/>
                        <a:ea typeface="Calibri" panose="020F0502020204030204" pitchFamily="34" charset="0"/>
                        <a:cs typeface="Calibri Light" panose="020F0302020204030204" pitchFamily="34" charset="0"/>
                      </a:endParaRPr>
                    </a:p>
                  </a:txBody>
                  <a:tcPr marL="68580" marR="68580" marT="0" marB="0"/>
                </a:tc>
                <a:tc>
                  <a:txBody>
                    <a:bodyPr/>
                    <a:lstStyle/>
                    <a:p>
                      <a:pPr marL="0" marR="0" algn="ctr">
                        <a:spcBef>
                          <a:spcPts val="0"/>
                        </a:spcBef>
                        <a:spcAft>
                          <a:spcPts val="0"/>
                        </a:spcAft>
                      </a:pPr>
                      <a:r>
                        <a:rPr lang="en-US" sz="3000" dirty="0">
                          <a:effectLst/>
                        </a:rPr>
                        <a:t>-0.558***</a:t>
                      </a:r>
                    </a:p>
                    <a:p>
                      <a:pPr marL="0" marR="0" algn="ctr">
                        <a:spcBef>
                          <a:spcPts val="0"/>
                        </a:spcBef>
                        <a:spcAft>
                          <a:spcPts val="0"/>
                        </a:spcAft>
                      </a:pPr>
                      <a:r>
                        <a:rPr lang="en-US" sz="3000" dirty="0">
                          <a:effectLst/>
                        </a:rPr>
                        <a:t>(0.113)</a:t>
                      </a:r>
                      <a:endParaRPr lang="en-US" sz="3000" b="0" i="0" dirty="0">
                        <a:effectLst/>
                        <a:latin typeface="Calibri Light" panose="020F0302020204030204" pitchFamily="34" charset="0"/>
                        <a:ea typeface="Calibri" panose="020F0502020204030204" pitchFamily="34" charset="0"/>
                        <a:cs typeface="Calibri Light" panose="020F0302020204030204" pitchFamily="34" charset="0"/>
                      </a:endParaRPr>
                    </a:p>
                  </a:txBody>
                  <a:tcPr marL="68580" marR="68580" marT="0" marB="0"/>
                </a:tc>
                <a:tc>
                  <a:txBody>
                    <a:bodyPr/>
                    <a:lstStyle/>
                    <a:p>
                      <a:pPr marL="0" marR="0" algn="ctr">
                        <a:spcBef>
                          <a:spcPts val="0"/>
                        </a:spcBef>
                        <a:spcAft>
                          <a:spcPts val="0"/>
                        </a:spcAft>
                      </a:pPr>
                      <a:r>
                        <a:rPr lang="en-US" sz="3000" dirty="0">
                          <a:effectLst/>
                        </a:rPr>
                        <a:t>0.215**</a:t>
                      </a:r>
                    </a:p>
                    <a:p>
                      <a:pPr marL="0" marR="0" algn="ctr">
                        <a:spcBef>
                          <a:spcPts val="0"/>
                        </a:spcBef>
                        <a:spcAft>
                          <a:spcPts val="0"/>
                        </a:spcAft>
                      </a:pPr>
                      <a:r>
                        <a:rPr lang="en-US" sz="3000" dirty="0">
                          <a:effectLst/>
                        </a:rPr>
                        <a:t>(0.083)</a:t>
                      </a:r>
                      <a:endParaRPr lang="en-US" sz="3000" b="0" i="0" dirty="0">
                        <a:effectLst/>
                        <a:latin typeface="Calibri Light" panose="020F0302020204030204" pitchFamily="34" charset="0"/>
                        <a:ea typeface="Calibri" panose="020F0502020204030204" pitchFamily="34" charset="0"/>
                        <a:cs typeface="Calibri Light" panose="020F0302020204030204" pitchFamily="34" charset="0"/>
                      </a:endParaRPr>
                    </a:p>
                  </a:txBody>
                  <a:tcPr marL="68580" marR="68580" marT="0" marB="0"/>
                </a:tc>
                <a:tc>
                  <a:txBody>
                    <a:bodyPr/>
                    <a:lstStyle/>
                    <a:p>
                      <a:pPr marL="0" marR="0" algn="ctr">
                        <a:spcBef>
                          <a:spcPts val="0"/>
                        </a:spcBef>
                        <a:spcAft>
                          <a:spcPts val="0"/>
                        </a:spcAft>
                      </a:pPr>
                      <a:r>
                        <a:rPr lang="en-US" sz="3000">
                          <a:effectLst/>
                        </a:rPr>
                        <a:t>0.165**</a:t>
                      </a:r>
                    </a:p>
                    <a:p>
                      <a:pPr marL="0" marR="0" algn="ctr">
                        <a:spcBef>
                          <a:spcPts val="0"/>
                        </a:spcBef>
                        <a:spcAft>
                          <a:spcPts val="0"/>
                        </a:spcAft>
                      </a:pPr>
                      <a:r>
                        <a:rPr lang="en-US" sz="3000">
                          <a:effectLst/>
                        </a:rPr>
                        <a:t>(0.060)</a:t>
                      </a:r>
                      <a:endParaRPr lang="en-US" sz="3000" b="0" i="0">
                        <a:effectLst/>
                        <a:latin typeface="Calibri Light" panose="020F0302020204030204" pitchFamily="34" charset="0"/>
                        <a:ea typeface="Calibri" panose="020F0502020204030204" pitchFamily="34" charset="0"/>
                        <a:cs typeface="Calibri Light" panose="020F0302020204030204" pitchFamily="34" charset="0"/>
                      </a:endParaRPr>
                    </a:p>
                  </a:txBody>
                  <a:tcPr marL="68580" marR="68580" marT="0" marB="0"/>
                </a:tc>
                <a:extLst>
                  <a:ext uri="{0D108BD9-81ED-4DB2-BD59-A6C34878D82A}">
                    <a16:rowId xmlns:a16="http://schemas.microsoft.com/office/drawing/2014/main" val="1216070615"/>
                  </a:ext>
                </a:extLst>
              </a:tr>
              <a:tr h="0">
                <a:tc>
                  <a:txBody>
                    <a:bodyPr/>
                    <a:lstStyle/>
                    <a:p>
                      <a:pPr marL="0" marR="0" algn="l">
                        <a:spcBef>
                          <a:spcPts val="0"/>
                        </a:spcBef>
                        <a:spcAft>
                          <a:spcPts val="0"/>
                        </a:spcAft>
                      </a:pPr>
                      <a:r>
                        <a:rPr lang="en-US" sz="3000">
                          <a:effectLst/>
                        </a:rPr>
                        <a:t>Employment </a:t>
                      </a:r>
                      <a:endParaRPr lang="en-US" sz="3000" b="0" i="0">
                        <a:effectLst/>
                        <a:latin typeface="Calibri Light" panose="020F0302020204030204" pitchFamily="34" charset="0"/>
                        <a:ea typeface="Calibri" panose="020F0502020204030204" pitchFamily="34" charset="0"/>
                        <a:cs typeface="Calibri Light" panose="020F0302020204030204" pitchFamily="34" charset="0"/>
                      </a:endParaRPr>
                    </a:p>
                  </a:txBody>
                  <a:tcPr marL="68580" marR="68580" marT="0" marB="0"/>
                </a:tc>
                <a:tc>
                  <a:txBody>
                    <a:bodyPr/>
                    <a:lstStyle/>
                    <a:p>
                      <a:pPr marL="0" marR="0" algn="ctr">
                        <a:spcBef>
                          <a:spcPts val="0"/>
                        </a:spcBef>
                        <a:spcAft>
                          <a:spcPts val="0"/>
                        </a:spcAft>
                      </a:pPr>
                      <a:r>
                        <a:rPr lang="en-US" sz="3000">
                          <a:effectLst/>
                        </a:rPr>
                        <a:t>-0.067</a:t>
                      </a:r>
                    </a:p>
                    <a:p>
                      <a:pPr marL="0" marR="0" algn="ctr">
                        <a:spcBef>
                          <a:spcPts val="0"/>
                        </a:spcBef>
                        <a:spcAft>
                          <a:spcPts val="0"/>
                        </a:spcAft>
                      </a:pPr>
                      <a:r>
                        <a:rPr lang="en-US" sz="3000">
                          <a:effectLst/>
                        </a:rPr>
                        <a:t>(0.079)</a:t>
                      </a:r>
                      <a:endParaRPr lang="en-US" sz="3000" b="0" i="0">
                        <a:effectLst/>
                        <a:latin typeface="Calibri Light" panose="020F0302020204030204" pitchFamily="34" charset="0"/>
                        <a:ea typeface="Calibri" panose="020F0502020204030204" pitchFamily="34" charset="0"/>
                        <a:cs typeface="Calibri Light" panose="020F0302020204030204" pitchFamily="34" charset="0"/>
                      </a:endParaRPr>
                    </a:p>
                  </a:txBody>
                  <a:tcPr marL="68580" marR="68580" marT="0" marB="0"/>
                </a:tc>
                <a:tc>
                  <a:txBody>
                    <a:bodyPr/>
                    <a:lstStyle/>
                    <a:p>
                      <a:pPr marL="0" marR="0" algn="ctr">
                        <a:spcBef>
                          <a:spcPts val="0"/>
                        </a:spcBef>
                        <a:spcAft>
                          <a:spcPts val="0"/>
                        </a:spcAft>
                      </a:pPr>
                      <a:r>
                        <a:rPr lang="en-US" sz="3000">
                          <a:effectLst/>
                        </a:rPr>
                        <a:t>-0.062</a:t>
                      </a:r>
                    </a:p>
                    <a:p>
                      <a:pPr marL="0" marR="0" algn="ctr">
                        <a:spcBef>
                          <a:spcPts val="0"/>
                        </a:spcBef>
                        <a:spcAft>
                          <a:spcPts val="0"/>
                        </a:spcAft>
                      </a:pPr>
                      <a:r>
                        <a:rPr lang="en-US" sz="3000">
                          <a:effectLst/>
                        </a:rPr>
                        <a:t>(0.101)</a:t>
                      </a:r>
                      <a:endParaRPr lang="en-US" sz="3000" b="0" i="0">
                        <a:effectLst/>
                        <a:latin typeface="Calibri Light" panose="020F0302020204030204" pitchFamily="34" charset="0"/>
                        <a:ea typeface="Calibri" panose="020F0502020204030204" pitchFamily="34" charset="0"/>
                        <a:cs typeface="Calibri Light" panose="020F0302020204030204" pitchFamily="34" charset="0"/>
                      </a:endParaRPr>
                    </a:p>
                  </a:txBody>
                  <a:tcPr marL="68580" marR="68580" marT="0" marB="0"/>
                </a:tc>
                <a:tc>
                  <a:txBody>
                    <a:bodyPr/>
                    <a:lstStyle/>
                    <a:p>
                      <a:pPr marL="0" marR="0" algn="ctr">
                        <a:spcBef>
                          <a:spcPts val="0"/>
                        </a:spcBef>
                        <a:spcAft>
                          <a:spcPts val="0"/>
                        </a:spcAft>
                      </a:pPr>
                      <a:r>
                        <a:rPr lang="en-US" sz="3000" dirty="0">
                          <a:effectLst/>
                        </a:rPr>
                        <a:t>0.094</a:t>
                      </a:r>
                    </a:p>
                    <a:p>
                      <a:pPr marL="0" marR="0" algn="ctr">
                        <a:spcBef>
                          <a:spcPts val="0"/>
                        </a:spcBef>
                        <a:spcAft>
                          <a:spcPts val="0"/>
                        </a:spcAft>
                      </a:pPr>
                      <a:r>
                        <a:rPr lang="en-US" sz="3000" dirty="0">
                          <a:effectLst/>
                        </a:rPr>
                        <a:t>(0.164)</a:t>
                      </a:r>
                      <a:endParaRPr lang="en-US" sz="3000" b="0" i="0" dirty="0">
                        <a:effectLst/>
                        <a:latin typeface="Calibri Light" panose="020F0302020204030204" pitchFamily="34" charset="0"/>
                        <a:ea typeface="Calibri" panose="020F0502020204030204" pitchFamily="34" charset="0"/>
                        <a:cs typeface="Calibri Light" panose="020F0302020204030204" pitchFamily="34" charset="0"/>
                      </a:endParaRPr>
                    </a:p>
                  </a:txBody>
                  <a:tcPr marL="68580" marR="68580" marT="0" marB="0"/>
                </a:tc>
                <a:tc>
                  <a:txBody>
                    <a:bodyPr/>
                    <a:lstStyle/>
                    <a:p>
                      <a:pPr marL="0" marR="0" algn="ctr">
                        <a:spcBef>
                          <a:spcPts val="0"/>
                        </a:spcBef>
                        <a:spcAft>
                          <a:spcPts val="0"/>
                        </a:spcAft>
                      </a:pPr>
                      <a:r>
                        <a:rPr lang="en-US" sz="3000" dirty="0">
                          <a:effectLst/>
                        </a:rPr>
                        <a:t>0.059</a:t>
                      </a:r>
                    </a:p>
                    <a:p>
                      <a:pPr marL="0" marR="0" algn="ctr">
                        <a:spcBef>
                          <a:spcPts val="0"/>
                        </a:spcBef>
                        <a:spcAft>
                          <a:spcPts val="0"/>
                        </a:spcAft>
                      </a:pPr>
                      <a:r>
                        <a:rPr lang="en-US" sz="3000" dirty="0">
                          <a:effectLst/>
                        </a:rPr>
                        <a:t>(0.109)</a:t>
                      </a:r>
                      <a:endParaRPr lang="en-US" sz="3000" b="0" i="0" dirty="0">
                        <a:effectLst/>
                        <a:latin typeface="Calibri Light" panose="020F0302020204030204" pitchFamily="34" charset="0"/>
                        <a:ea typeface="Calibri" panose="020F0502020204030204" pitchFamily="34" charset="0"/>
                        <a:cs typeface="Calibri Light" panose="020F0302020204030204" pitchFamily="34" charset="0"/>
                      </a:endParaRPr>
                    </a:p>
                  </a:txBody>
                  <a:tcPr marL="68580" marR="68580" marT="0" marB="0"/>
                </a:tc>
                <a:tc>
                  <a:txBody>
                    <a:bodyPr/>
                    <a:lstStyle/>
                    <a:p>
                      <a:pPr marL="0" marR="0" algn="ctr">
                        <a:spcBef>
                          <a:spcPts val="0"/>
                        </a:spcBef>
                        <a:spcAft>
                          <a:spcPts val="0"/>
                        </a:spcAft>
                      </a:pPr>
                      <a:r>
                        <a:rPr lang="en-US" sz="3000" dirty="0">
                          <a:effectLst/>
                        </a:rPr>
                        <a:t>0.055</a:t>
                      </a:r>
                    </a:p>
                    <a:p>
                      <a:pPr marL="0" marR="0" algn="ctr">
                        <a:spcBef>
                          <a:spcPts val="0"/>
                        </a:spcBef>
                        <a:spcAft>
                          <a:spcPts val="0"/>
                        </a:spcAft>
                      </a:pPr>
                      <a:r>
                        <a:rPr lang="en-US" sz="3000" dirty="0">
                          <a:effectLst/>
                        </a:rPr>
                        <a:t>(0.092)</a:t>
                      </a:r>
                      <a:endParaRPr lang="en-US" sz="3000" b="0" i="0" dirty="0">
                        <a:effectLst/>
                        <a:latin typeface="Calibri Light" panose="020F0302020204030204" pitchFamily="34" charset="0"/>
                        <a:ea typeface="Calibri" panose="020F0502020204030204" pitchFamily="34" charset="0"/>
                        <a:cs typeface="Calibri Light" panose="020F0302020204030204" pitchFamily="34" charset="0"/>
                      </a:endParaRPr>
                    </a:p>
                  </a:txBody>
                  <a:tcPr marL="68580" marR="68580" marT="0" marB="0"/>
                </a:tc>
                <a:extLst>
                  <a:ext uri="{0D108BD9-81ED-4DB2-BD59-A6C34878D82A}">
                    <a16:rowId xmlns:a16="http://schemas.microsoft.com/office/drawing/2014/main" val="1456090674"/>
                  </a:ext>
                </a:extLst>
              </a:tr>
              <a:tr h="0">
                <a:tc>
                  <a:txBody>
                    <a:bodyPr/>
                    <a:lstStyle/>
                    <a:p>
                      <a:pPr marL="0" marR="0" algn="l">
                        <a:spcBef>
                          <a:spcPts val="0"/>
                        </a:spcBef>
                        <a:spcAft>
                          <a:spcPts val="0"/>
                        </a:spcAft>
                      </a:pPr>
                      <a:r>
                        <a:rPr lang="en-US" sz="3000">
                          <a:effectLst/>
                        </a:rPr>
                        <a:t>Hours</a:t>
                      </a:r>
                    </a:p>
                    <a:p>
                      <a:pPr marL="0" marR="0" algn="l">
                        <a:spcBef>
                          <a:spcPts val="0"/>
                        </a:spcBef>
                        <a:spcAft>
                          <a:spcPts val="0"/>
                        </a:spcAft>
                      </a:pPr>
                      <a:r>
                        <a:rPr lang="en-US" sz="3000">
                          <a:effectLst/>
                        </a:rPr>
                        <a:t> </a:t>
                      </a:r>
                      <a:endParaRPr lang="en-US" sz="3000" b="0" i="0">
                        <a:effectLst/>
                        <a:latin typeface="Calibri Light" panose="020F0302020204030204" pitchFamily="34" charset="0"/>
                        <a:ea typeface="Calibri" panose="020F0502020204030204" pitchFamily="34" charset="0"/>
                        <a:cs typeface="Calibri Light" panose="020F0302020204030204" pitchFamily="34" charset="0"/>
                      </a:endParaRPr>
                    </a:p>
                  </a:txBody>
                  <a:tcPr marL="68580" marR="68580" marT="0" marB="0"/>
                </a:tc>
                <a:tc>
                  <a:txBody>
                    <a:bodyPr/>
                    <a:lstStyle/>
                    <a:p>
                      <a:pPr marL="0" marR="0" algn="ctr">
                        <a:spcBef>
                          <a:spcPts val="0"/>
                        </a:spcBef>
                        <a:spcAft>
                          <a:spcPts val="0"/>
                        </a:spcAft>
                      </a:pPr>
                      <a:r>
                        <a:rPr lang="en-US" sz="3000">
                          <a:effectLst/>
                        </a:rPr>
                        <a:t>-0.013</a:t>
                      </a:r>
                    </a:p>
                    <a:p>
                      <a:pPr marL="0" marR="0" algn="ctr">
                        <a:spcBef>
                          <a:spcPts val="0"/>
                        </a:spcBef>
                        <a:spcAft>
                          <a:spcPts val="0"/>
                        </a:spcAft>
                      </a:pPr>
                      <a:r>
                        <a:rPr lang="en-US" sz="3000">
                          <a:effectLst/>
                        </a:rPr>
                        <a:t>(0.040)</a:t>
                      </a:r>
                      <a:endParaRPr lang="en-US" sz="3000" b="0" i="0">
                        <a:effectLst/>
                        <a:latin typeface="Calibri Light" panose="020F0302020204030204" pitchFamily="34" charset="0"/>
                        <a:ea typeface="Calibri" panose="020F0502020204030204" pitchFamily="34" charset="0"/>
                        <a:cs typeface="Calibri Light" panose="020F0302020204030204" pitchFamily="34" charset="0"/>
                      </a:endParaRPr>
                    </a:p>
                  </a:txBody>
                  <a:tcPr marL="68580" marR="68580" marT="0" marB="0"/>
                </a:tc>
                <a:tc>
                  <a:txBody>
                    <a:bodyPr/>
                    <a:lstStyle/>
                    <a:p>
                      <a:pPr marL="0" marR="0" algn="ctr">
                        <a:spcBef>
                          <a:spcPts val="0"/>
                        </a:spcBef>
                        <a:spcAft>
                          <a:spcPts val="0"/>
                        </a:spcAft>
                      </a:pPr>
                      <a:r>
                        <a:rPr lang="en-US" sz="3000" dirty="0">
                          <a:effectLst/>
                        </a:rPr>
                        <a:t>0.272</a:t>
                      </a:r>
                    </a:p>
                    <a:p>
                      <a:pPr marL="0" marR="0" algn="ctr">
                        <a:spcBef>
                          <a:spcPts val="0"/>
                        </a:spcBef>
                        <a:spcAft>
                          <a:spcPts val="0"/>
                        </a:spcAft>
                      </a:pPr>
                      <a:r>
                        <a:rPr lang="en-US" sz="3000" dirty="0">
                          <a:effectLst/>
                        </a:rPr>
                        <a:t>(0.386)</a:t>
                      </a:r>
                      <a:endParaRPr lang="en-US" sz="3000" b="0" i="0" dirty="0">
                        <a:effectLst/>
                        <a:latin typeface="Calibri Light" panose="020F0302020204030204" pitchFamily="34" charset="0"/>
                        <a:ea typeface="Calibri" panose="020F0502020204030204" pitchFamily="34" charset="0"/>
                        <a:cs typeface="Calibri Light" panose="020F0302020204030204" pitchFamily="34" charset="0"/>
                      </a:endParaRPr>
                    </a:p>
                  </a:txBody>
                  <a:tcPr marL="68580" marR="68580" marT="0" marB="0"/>
                </a:tc>
                <a:tc>
                  <a:txBody>
                    <a:bodyPr/>
                    <a:lstStyle/>
                    <a:p>
                      <a:pPr marL="0" marR="0" algn="ctr">
                        <a:spcBef>
                          <a:spcPts val="0"/>
                        </a:spcBef>
                        <a:spcAft>
                          <a:spcPts val="0"/>
                        </a:spcAft>
                      </a:pPr>
                      <a:r>
                        <a:rPr lang="en-US" sz="3000" dirty="0">
                          <a:effectLst/>
                        </a:rPr>
                        <a:t>0.056</a:t>
                      </a:r>
                    </a:p>
                    <a:p>
                      <a:pPr marL="0" marR="0" algn="ctr">
                        <a:spcBef>
                          <a:spcPts val="0"/>
                        </a:spcBef>
                        <a:spcAft>
                          <a:spcPts val="0"/>
                        </a:spcAft>
                      </a:pPr>
                      <a:r>
                        <a:rPr lang="en-US" sz="3000" dirty="0">
                          <a:effectLst/>
                        </a:rPr>
                        <a:t>(0.080)</a:t>
                      </a:r>
                      <a:endParaRPr lang="en-US" sz="3000" b="0" i="0" dirty="0">
                        <a:effectLst/>
                        <a:latin typeface="Calibri Light" panose="020F0302020204030204" pitchFamily="34" charset="0"/>
                        <a:ea typeface="Calibri" panose="020F0502020204030204" pitchFamily="34" charset="0"/>
                        <a:cs typeface="Calibri Light" panose="020F0302020204030204" pitchFamily="34" charset="0"/>
                      </a:endParaRPr>
                    </a:p>
                  </a:txBody>
                  <a:tcPr marL="68580" marR="68580" marT="0" marB="0"/>
                </a:tc>
                <a:tc>
                  <a:txBody>
                    <a:bodyPr/>
                    <a:lstStyle/>
                    <a:p>
                      <a:pPr marL="0" marR="0" algn="ctr">
                        <a:spcBef>
                          <a:spcPts val="0"/>
                        </a:spcBef>
                        <a:spcAft>
                          <a:spcPts val="0"/>
                        </a:spcAft>
                      </a:pPr>
                      <a:r>
                        <a:rPr lang="en-US" sz="3000" dirty="0">
                          <a:effectLst/>
                        </a:rPr>
                        <a:t>0.020</a:t>
                      </a:r>
                    </a:p>
                    <a:p>
                      <a:pPr marL="0" marR="0" algn="ctr">
                        <a:spcBef>
                          <a:spcPts val="0"/>
                        </a:spcBef>
                        <a:spcAft>
                          <a:spcPts val="0"/>
                        </a:spcAft>
                      </a:pPr>
                      <a:r>
                        <a:rPr lang="en-US" sz="3000" dirty="0">
                          <a:effectLst/>
                        </a:rPr>
                        <a:t>(0.030)</a:t>
                      </a:r>
                      <a:endParaRPr lang="en-US" sz="3000" b="0" i="0" dirty="0">
                        <a:effectLst/>
                        <a:latin typeface="Calibri Light" panose="020F0302020204030204" pitchFamily="34" charset="0"/>
                        <a:ea typeface="Calibri" panose="020F0502020204030204" pitchFamily="34" charset="0"/>
                        <a:cs typeface="Calibri Light" panose="020F0302020204030204" pitchFamily="34" charset="0"/>
                      </a:endParaRPr>
                    </a:p>
                  </a:txBody>
                  <a:tcPr marL="68580" marR="68580" marT="0" marB="0"/>
                </a:tc>
                <a:tc>
                  <a:txBody>
                    <a:bodyPr/>
                    <a:lstStyle/>
                    <a:p>
                      <a:pPr marL="0" marR="0" algn="ctr">
                        <a:spcBef>
                          <a:spcPts val="0"/>
                        </a:spcBef>
                        <a:spcAft>
                          <a:spcPts val="0"/>
                        </a:spcAft>
                      </a:pPr>
                      <a:r>
                        <a:rPr lang="en-US" sz="3000" dirty="0">
                          <a:effectLst/>
                        </a:rPr>
                        <a:t>-0.089</a:t>
                      </a:r>
                    </a:p>
                    <a:p>
                      <a:pPr marL="0" marR="0" algn="ctr">
                        <a:spcBef>
                          <a:spcPts val="0"/>
                        </a:spcBef>
                        <a:spcAft>
                          <a:spcPts val="0"/>
                        </a:spcAft>
                      </a:pPr>
                      <a:r>
                        <a:rPr lang="en-US" sz="3000" dirty="0">
                          <a:effectLst/>
                        </a:rPr>
                        <a:t>(0.070)</a:t>
                      </a:r>
                      <a:endParaRPr lang="en-US" sz="3000" b="0" i="0" dirty="0">
                        <a:effectLst/>
                        <a:latin typeface="Calibri Light" panose="020F0302020204030204" pitchFamily="34" charset="0"/>
                        <a:ea typeface="Calibri" panose="020F0502020204030204" pitchFamily="34" charset="0"/>
                        <a:cs typeface="Calibri Light" panose="020F0302020204030204" pitchFamily="34" charset="0"/>
                      </a:endParaRPr>
                    </a:p>
                  </a:txBody>
                  <a:tcPr marL="68580" marR="68580" marT="0" marB="0"/>
                </a:tc>
                <a:extLst>
                  <a:ext uri="{0D108BD9-81ED-4DB2-BD59-A6C34878D82A}">
                    <a16:rowId xmlns:a16="http://schemas.microsoft.com/office/drawing/2014/main" val="2909264645"/>
                  </a:ext>
                </a:extLst>
              </a:tr>
            </a:tbl>
          </a:graphicData>
        </a:graphic>
      </p:graphicFrame>
      <p:pic>
        <p:nvPicPr>
          <p:cNvPr id="52" name="Picture 51">
            <a:extLst>
              <a:ext uri="{FF2B5EF4-FFF2-40B4-BE49-F238E27FC236}">
                <a16:creationId xmlns:a16="http://schemas.microsoft.com/office/drawing/2014/main" id="{DC712622-CC02-E546-A5A9-BA1528EB2A2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194250" y="7141927"/>
            <a:ext cx="12156032" cy="14306823"/>
          </a:xfrm>
          <a:prstGeom prst="rect">
            <a:avLst/>
          </a:prstGeom>
        </p:spPr>
      </p:pic>
      <p:sp>
        <p:nvSpPr>
          <p:cNvPr id="87" name="Text Placeholder 8">
            <a:extLst>
              <a:ext uri="{FF2B5EF4-FFF2-40B4-BE49-F238E27FC236}">
                <a16:creationId xmlns:a16="http://schemas.microsoft.com/office/drawing/2014/main" id="{7555C74C-E86F-5F42-BBB7-B5C6C4F31E04}"/>
              </a:ext>
            </a:extLst>
          </p:cNvPr>
          <p:cNvSpPr txBox="1">
            <a:spLocks/>
          </p:cNvSpPr>
          <p:nvPr/>
        </p:nvSpPr>
        <p:spPr>
          <a:xfrm>
            <a:off x="29946600" y="5875066"/>
            <a:ext cx="12801600" cy="1219200"/>
          </a:xfrm>
          <a:prstGeom prst="round1Rect">
            <a:avLst/>
          </a:prstGeom>
          <a:solidFill>
            <a:srgbClr val="FFC000"/>
          </a:solidFill>
        </p:spPr>
        <p:txBody>
          <a:bodyPr vert="horz" lIns="365760" tIns="45720" rIns="91440" bIns="45720" rtlCol="0" anchor="ctr">
            <a:noAutofit/>
          </a:bodyPr>
          <a:lstStyle>
            <a:lvl1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1pPr>
            <a:lvl2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2pPr>
            <a:lvl3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3pPr>
            <a:lvl4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4pPr>
            <a:lvl5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5pPr>
            <a:lvl6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6pPr>
            <a:lvl7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7pPr>
            <a:lvl8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8pPr>
            <a:lvl9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9pPr>
          </a:lstStyle>
          <a:p>
            <a:r>
              <a:rPr lang="en-US" sz="4600" b="1" dirty="0">
                <a:latin typeface="+mn-lt"/>
              </a:rPr>
              <a:t>Event Study Analysis: Hourly Wages</a:t>
            </a:r>
          </a:p>
        </p:txBody>
      </p:sp>
    </p:spTree>
    <p:extLst>
      <p:ext uri="{BB962C8B-B14F-4D97-AF65-F5344CB8AC3E}">
        <p14:creationId xmlns:p14="http://schemas.microsoft.com/office/powerpoint/2010/main" val="931198942"/>
      </p:ext>
    </p:extLst>
  </p:cSld>
  <p:clrMapOvr>
    <a:masterClrMapping/>
  </p:clrMapOvr>
</p:sld>
</file>

<file path=ppt/theme/theme1.xml><?xml version="1.0" encoding="utf-8"?>
<a:theme xmlns:a="http://schemas.openxmlformats.org/drawingml/2006/main" name="Medical Poster">
  <a:themeElements>
    <a:clrScheme name="Custom 2">
      <a:dk1>
        <a:srgbClr val="000000"/>
      </a:dk1>
      <a:lt1>
        <a:srgbClr val="FFFFFF"/>
      </a:lt1>
      <a:dk2>
        <a:srgbClr val="44546A"/>
      </a:dk2>
      <a:lt2>
        <a:srgbClr val="E7E6E6"/>
      </a:lt2>
      <a:accent1>
        <a:srgbClr val="4472C4"/>
      </a:accent1>
      <a:accent2>
        <a:srgbClr val="ED7E47"/>
      </a:accent2>
      <a:accent3>
        <a:srgbClr val="A5A5A5"/>
      </a:accent3>
      <a:accent4>
        <a:srgbClr val="FFC000"/>
      </a:accent4>
      <a:accent5>
        <a:srgbClr val="5B9BD5"/>
      </a:accent5>
      <a:accent6>
        <a:srgbClr val="70AD47"/>
      </a:accent6>
      <a:hlink>
        <a:srgbClr val="0563C1"/>
      </a:hlink>
      <a:folHlink>
        <a:srgbClr val="954F72"/>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4"/>
        </a:solidFill>
        <a:ln>
          <a:noFill/>
        </a:ln>
      </a:spPr>
      <a:bodyPr rtlCol="0" anchor="ctr"/>
      <a:lstStyle>
        <a:defPPr algn="ctr">
          <a:defRPr sz="6000"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w="28575">
          <a:solidFill>
            <a:schemeClr val="accent4"/>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defRPr sz="6000" dirty="0" err="1" smtClean="0"/>
        </a:defPPr>
      </a:lstStyle>
    </a:txDef>
  </a:objectDefaults>
  <a:extraClrSchemeLst/>
  <a:extLst>
    <a:ext uri="{05A4C25C-085E-4340-85A3-A5531E510DB2}">
      <thm15:themeFamily xmlns:thm15="http://schemas.microsoft.com/office/thememl/2012/main" name="Presentation1" id="{55A68E73-61CB-4542-8C48-DCBB2482A3D5}" vid="{6A3CA63D-1E3C-4681-8668-89277FEB3FEB}"/>
    </a:ext>
  </a:extLst>
</a:theme>
</file>

<file path=ppt/theme/theme2.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4512</TotalTime>
  <Words>985</Words>
  <Application>Microsoft Office PowerPoint</Application>
  <PresentationFormat>Custom</PresentationFormat>
  <Paragraphs>179</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Cambria</vt:lpstr>
      <vt:lpstr>Medical Poster</vt:lpstr>
      <vt:lpstr>The Effects of Minimum Wages on Low-Skilled Immigrants’  Wages, Employment and Poverty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[Poster Title] Lorem ipsum dolor sit amet, consectetuer adipiscing elit maecenas porttitor congue massa fusce</dc:title>
  <dc:creator/>
  <cp:lastModifiedBy>nthanhtam3@gmail.com</cp:lastModifiedBy>
  <cp:revision>80</cp:revision>
  <dcterms:created xsi:type="dcterms:W3CDTF">2013-12-03T00:45:10Z</dcterms:created>
  <dcterms:modified xsi:type="dcterms:W3CDTF">2019-04-09T16:17:00Z</dcterms:modified>
</cp:coreProperties>
</file>