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handoutMasterIdLst>
    <p:handoutMasterId r:id="rId4"/>
  </p:handoutMasterIdLst>
  <p:sldIdLst>
    <p:sldId id="256" r:id="rId2"/>
  </p:sldIdLst>
  <p:sldSz cx="43891200" cy="32918400"/>
  <p:notesSz cx="9144000" cy="6858000"/>
  <p:defaultTextStyle>
    <a:defPPr>
      <a:defRPr lang="en-US"/>
    </a:defPPr>
    <a:lvl1pPr marL="0" algn="l" defTabSz="3686557" rtl="0" eaLnBrk="1" latinLnBrk="0" hangingPunct="1">
      <a:defRPr sz="7257" kern="1200">
        <a:solidFill>
          <a:schemeClr val="tx1"/>
        </a:solidFill>
        <a:latin typeface="+mn-lt"/>
        <a:ea typeface="+mn-ea"/>
        <a:cs typeface="+mn-cs"/>
      </a:defRPr>
    </a:lvl1pPr>
    <a:lvl2pPr marL="1843278" algn="l" defTabSz="3686557" rtl="0" eaLnBrk="1" latinLnBrk="0" hangingPunct="1">
      <a:defRPr sz="7257" kern="1200">
        <a:solidFill>
          <a:schemeClr val="tx1"/>
        </a:solidFill>
        <a:latin typeface="+mn-lt"/>
        <a:ea typeface="+mn-ea"/>
        <a:cs typeface="+mn-cs"/>
      </a:defRPr>
    </a:lvl2pPr>
    <a:lvl3pPr marL="3686557" algn="l" defTabSz="3686557" rtl="0" eaLnBrk="1" latinLnBrk="0" hangingPunct="1">
      <a:defRPr sz="7257" kern="1200">
        <a:solidFill>
          <a:schemeClr val="tx1"/>
        </a:solidFill>
        <a:latin typeface="+mn-lt"/>
        <a:ea typeface="+mn-ea"/>
        <a:cs typeface="+mn-cs"/>
      </a:defRPr>
    </a:lvl3pPr>
    <a:lvl4pPr marL="5529835" algn="l" defTabSz="3686557" rtl="0" eaLnBrk="1" latinLnBrk="0" hangingPunct="1">
      <a:defRPr sz="7257" kern="1200">
        <a:solidFill>
          <a:schemeClr val="tx1"/>
        </a:solidFill>
        <a:latin typeface="+mn-lt"/>
        <a:ea typeface="+mn-ea"/>
        <a:cs typeface="+mn-cs"/>
      </a:defRPr>
    </a:lvl4pPr>
    <a:lvl5pPr marL="7373114" algn="l" defTabSz="3686557" rtl="0" eaLnBrk="1" latinLnBrk="0" hangingPunct="1">
      <a:defRPr sz="7257" kern="1200">
        <a:solidFill>
          <a:schemeClr val="tx1"/>
        </a:solidFill>
        <a:latin typeface="+mn-lt"/>
        <a:ea typeface="+mn-ea"/>
        <a:cs typeface="+mn-cs"/>
      </a:defRPr>
    </a:lvl5pPr>
    <a:lvl6pPr marL="9216392" algn="l" defTabSz="3686557" rtl="0" eaLnBrk="1" latinLnBrk="0" hangingPunct="1">
      <a:defRPr sz="7257" kern="1200">
        <a:solidFill>
          <a:schemeClr val="tx1"/>
        </a:solidFill>
        <a:latin typeface="+mn-lt"/>
        <a:ea typeface="+mn-ea"/>
        <a:cs typeface="+mn-cs"/>
      </a:defRPr>
    </a:lvl6pPr>
    <a:lvl7pPr marL="11059671" algn="l" defTabSz="3686557" rtl="0" eaLnBrk="1" latinLnBrk="0" hangingPunct="1">
      <a:defRPr sz="7257" kern="1200">
        <a:solidFill>
          <a:schemeClr val="tx1"/>
        </a:solidFill>
        <a:latin typeface="+mn-lt"/>
        <a:ea typeface="+mn-ea"/>
        <a:cs typeface="+mn-cs"/>
      </a:defRPr>
    </a:lvl7pPr>
    <a:lvl8pPr marL="12902951" algn="l" defTabSz="3686557" rtl="0" eaLnBrk="1" latinLnBrk="0" hangingPunct="1">
      <a:defRPr sz="7257" kern="1200">
        <a:solidFill>
          <a:schemeClr val="tx1"/>
        </a:solidFill>
        <a:latin typeface="+mn-lt"/>
        <a:ea typeface="+mn-ea"/>
        <a:cs typeface="+mn-cs"/>
      </a:defRPr>
    </a:lvl8pPr>
    <a:lvl9pPr marL="14746228" algn="l" defTabSz="3686557" rtl="0" eaLnBrk="1" latinLnBrk="0" hangingPunct="1">
      <a:defRPr sz="7257"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9CAE1"/>
    <a:srgbClr val="000066"/>
    <a:srgbClr val="060606"/>
    <a:srgbClr val="05DCF9"/>
    <a:srgbClr val="0930F5"/>
    <a:srgbClr val="3399FF"/>
    <a:srgbClr val="FF6600"/>
    <a:srgbClr val="FF0000"/>
    <a:srgbClr val="FFFF99"/>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7" autoAdjust="0"/>
    <p:restoredTop sz="94730" autoAdjust="0"/>
  </p:normalViewPr>
  <p:slideViewPr>
    <p:cSldViewPr snapToGrid="0">
      <p:cViewPr>
        <p:scale>
          <a:sx n="45" d="100"/>
          <a:sy n="45" d="100"/>
        </p:scale>
        <p:origin x="-3211" y="24"/>
      </p:cViewPr>
      <p:guideLst/>
    </p:cSldViewPr>
  </p:slideViewPr>
  <p:notesTextViewPr>
    <p:cViewPr>
      <p:scale>
        <a:sx n="1" d="1"/>
        <a:sy n="1" d="1"/>
      </p:scale>
      <p:origin x="0" y="0"/>
    </p:cViewPr>
  </p:notesTextViewPr>
  <p:notesViewPr>
    <p:cSldViewPr snapToGrid="0" showGuides="1">
      <p:cViewPr varScale="1">
        <p:scale>
          <a:sx n="65" d="100"/>
          <a:sy n="65" d="100"/>
        </p:scale>
        <p:origin x="2796" y="6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962400" cy="34409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179484" y="1"/>
            <a:ext cx="3962400" cy="344091"/>
          </a:xfrm>
          <a:prstGeom prst="rect">
            <a:avLst/>
          </a:prstGeom>
        </p:spPr>
        <p:txBody>
          <a:bodyPr vert="horz" lIns="91440" tIns="45720" rIns="91440" bIns="45720" rtlCol="0"/>
          <a:lstStyle>
            <a:lvl1pPr algn="r">
              <a:defRPr sz="1200"/>
            </a:lvl1pPr>
          </a:lstStyle>
          <a:p>
            <a:fld id="{F1C0B079-A316-4C9B-B165-DF9EA8325D2C}" type="datetimeFigureOut">
              <a:rPr lang="en-US" smtClean="0"/>
              <a:t>4/9/2019</a:t>
            </a:fld>
            <a:endParaRPr lang="en-US"/>
          </a:p>
        </p:txBody>
      </p:sp>
      <p:sp>
        <p:nvSpPr>
          <p:cNvPr id="4" name="Footer Placeholder 3"/>
          <p:cNvSpPr>
            <a:spLocks noGrp="1"/>
          </p:cNvSpPr>
          <p:nvPr>
            <p:ph type="ftr" sz="quarter" idx="2"/>
          </p:nvPr>
        </p:nvSpPr>
        <p:spPr>
          <a:xfrm>
            <a:off x="0" y="6513910"/>
            <a:ext cx="3962400" cy="34409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179484" y="6513910"/>
            <a:ext cx="3962400" cy="344090"/>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962400" cy="34409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79484" y="1"/>
            <a:ext cx="3962400" cy="344091"/>
          </a:xfrm>
          <a:prstGeom prst="rect">
            <a:avLst/>
          </a:prstGeom>
        </p:spPr>
        <p:txBody>
          <a:bodyPr vert="horz" lIns="91440" tIns="45720" rIns="91440" bIns="45720" rtlCol="0"/>
          <a:lstStyle>
            <a:lvl1pPr algn="r">
              <a:defRPr sz="1200"/>
            </a:lvl1pPr>
          </a:lstStyle>
          <a:p>
            <a:fld id="{38F28AB8-57D1-494F-9851-055AD867E790}" type="datetimeFigureOut">
              <a:rPr lang="en-US" smtClean="0"/>
              <a:t>4/9/2019</a:t>
            </a:fld>
            <a:endParaRPr lang="en-US"/>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324" rtl="0" eaLnBrk="1" latinLnBrk="0" hangingPunct="1">
      <a:defRPr sz="1200" kern="1200">
        <a:solidFill>
          <a:schemeClr val="tx1"/>
        </a:solidFill>
        <a:latin typeface="+mn-lt"/>
        <a:ea typeface="+mn-ea"/>
        <a:cs typeface="+mn-cs"/>
      </a:defRPr>
    </a:lvl1pPr>
    <a:lvl2pPr marL="457163" algn="l" defTabSz="914324" rtl="0" eaLnBrk="1" latinLnBrk="0" hangingPunct="1">
      <a:defRPr sz="1200" kern="1200">
        <a:solidFill>
          <a:schemeClr val="tx1"/>
        </a:solidFill>
        <a:latin typeface="+mn-lt"/>
        <a:ea typeface="+mn-ea"/>
        <a:cs typeface="+mn-cs"/>
      </a:defRPr>
    </a:lvl2pPr>
    <a:lvl3pPr marL="914324" algn="l" defTabSz="914324" rtl="0" eaLnBrk="1" latinLnBrk="0" hangingPunct="1">
      <a:defRPr sz="1200" kern="1200">
        <a:solidFill>
          <a:schemeClr val="tx1"/>
        </a:solidFill>
        <a:latin typeface="+mn-lt"/>
        <a:ea typeface="+mn-ea"/>
        <a:cs typeface="+mn-cs"/>
      </a:defRPr>
    </a:lvl3pPr>
    <a:lvl4pPr marL="1371487" algn="l" defTabSz="914324" rtl="0" eaLnBrk="1" latinLnBrk="0" hangingPunct="1">
      <a:defRPr sz="1200" kern="1200">
        <a:solidFill>
          <a:schemeClr val="tx1"/>
        </a:solidFill>
        <a:latin typeface="+mn-lt"/>
        <a:ea typeface="+mn-ea"/>
        <a:cs typeface="+mn-cs"/>
      </a:defRPr>
    </a:lvl4pPr>
    <a:lvl5pPr marL="1828650" algn="l" defTabSz="914324" rtl="0" eaLnBrk="1" latinLnBrk="0" hangingPunct="1">
      <a:defRPr sz="1200" kern="1200">
        <a:solidFill>
          <a:schemeClr val="tx1"/>
        </a:solidFill>
        <a:latin typeface="+mn-lt"/>
        <a:ea typeface="+mn-ea"/>
        <a:cs typeface="+mn-cs"/>
      </a:defRPr>
    </a:lvl5pPr>
    <a:lvl6pPr marL="2285812" algn="l" defTabSz="914324" rtl="0" eaLnBrk="1" latinLnBrk="0" hangingPunct="1">
      <a:defRPr sz="1200" kern="1200">
        <a:solidFill>
          <a:schemeClr val="tx1"/>
        </a:solidFill>
        <a:latin typeface="+mn-lt"/>
        <a:ea typeface="+mn-ea"/>
        <a:cs typeface="+mn-cs"/>
      </a:defRPr>
    </a:lvl6pPr>
    <a:lvl7pPr marL="2742973" algn="l" defTabSz="914324" rtl="0" eaLnBrk="1" latinLnBrk="0" hangingPunct="1">
      <a:defRPr sz="1200" kern="1200">
        <a:solidFill>
          <a:schemeClr val="tx1"/>
        </a:solidFill>
        <a:latin typeface="+mn-lt"/>
        <a:ea typeface="+mn-ea"/>
        <a:cs typeface="+mn-cs"/>
      </a:defRPr>
    </a:lvl7pPr>
    <a:lvl8pPr marL="3200136" algn="l" defTabSz="914324" rtl="0" eaLnBrk="1" latinLnBrk="0" hangingPunct="1">
      <a:defRPr sz="1200" kern="1200">
        <a:solidFill>
          <a:schemeClr val="tx1"/>
        </a:solidFill>
        <a:latin typeface="+mn-lt"/>
        <a:ea typeface="+mn-ea"/>
        <a:cs typeface="+mn-cs"/>
      </a:defRPr>
    </a:lvl8pPr>
    <a:lvl9pPr marL="3657299" algn="l" defTabSz="914324"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028950" y="857250"/>
            <a:ext cx="3086100" cy="2314575"/>
          </a:xfrm>
        </p:spPr>
      </p:sp>
      <p:sp>
        <p:nvSpPr>
          <p:cNvPr id="3" name="Notes Placeholder 2"/>
          <p:cNvSpPr>
            <a:spLocks noGrp="1"/>
          </p:cNvSpPr>
          <p:nvPr>
            <p:ph type="body" idx="1"/>
          </p:nvPr>
        </p:nvSpPr>
        <p:spPr/>
        <p:txBody>
          <a:bodyPr/>
          <a:lstStyle/>
          <a:p>
            <a:pPr>
              <a:spcBef>
                <a:spcPts val="1200"/>
              </a:spcBef>
            </a:pPr>
            <a:r>
              <a:rPr lang="en-US" dirty="0">
                <a:solidFill>
                  <a:prstClr val="white">
                    <a:lumMod val="50000"/>
                  </a:prstClr>
                </a:solidFill>
                <a:cs typeface="Calibri" panose="020F0502020204030204" pitchFamily="34" charset="0"/>
              </a:rPr>
              <a:t>To change this poster, replace our </a:t>
            </a:r>
            <a:r>
              <a:rPr lang="en-US" baseline="0" dirty="0">
                <a:solidFill>
                  <a:prstClr val="white">
                    <a:lumMod val="50000"/>
                  </a:prstClr>
                </a:solidFill>
                <a:cs typeface="Calibri" panose="020F0502020204030204" pitchFamily="34" charset="0"/>
              </a:rPr>
              <a:t>sample content with your own</a:t>
            </a:r>
            <a:r>
              <a:rPr lang="en-US" dirty="0">
                <a:solidFill>
                  <a:prstClr val="white">
                    <a:lumMod val="50000"/>
                  </a:prstClr>
                </a:solidFill>
                <a:cs typeface="Calibri" panose="020F0502020204030204" pitchFamily="34" charset="0"/>
              </a:rPr>
              <a:t>. Or, if you'd rather start</a:t>
            </a:r>
            <a:r>
              <a:rPr lang="en-US" baseline="0" dirty="0">
                <a:solidFill>
                  <a:prstClr val="white">
                    <a:lumMod val="50000"/>
                  </a:prstClr>
                </a:solidFill>
                <a:cs typeface="Calibri" panose="020F0502020204030204" pitchFamily="34" charset="0"/>
              </a:rPr>
              <a:t> from a clean slate, use the New Slide button on the Home tab to insert a new page, then enter your text and content in the empty placeholders.</a:t>
            </a:r>
            <a:r>
              <a:rPr lang="en-US" dirty="0">
                <a:solidFill>
                  <a:prstClr val="white">
                    <a:lumMod val="50000"/>
                  </a:prstClr>
                </a:solidFill>
                <a:cs typeface="Calibri" panose="020F0502020204030204" pitchFamily="34" charset="0"/>
              </a:rPr>
              <a:t> If you need more placeholders for titles, subtitles or body text, copy any of the existing placeholders, then drag the new one into place. </a:t>
            </a:r>
            <a:endParaRPr lang="en-US" sz="1200" dirty="0">
              <a:solidFill>
                <a:prstClr val="white">
                  <a:lumMod val="50000"/>
                </a:prstClr>
              </a:solidFill>
              <a:cs typeface="Calibri" panose="020F0502020204030204" pitchFamily="34" charset="0"/>
            </a:endParaRPr>
          </a:p>
        </p:txBody>
      </p:sp>
      <p:sp>
        <p:nvSpPr>
          <p:cNvPr id="4" name="Slide Number Placeholder 3"/>
          <p:cNvSpPr>
            <a:spLocks noGrp="1"/>
          </p:cNvSpPr>
          <p:nvPr>
            <p:ph type="sldNum" sz="quarter" idx="10"/>
          </p:nvPr>
        </p:nvSpPr>
        <p:spPr/>
        <p:txBody>
          <a:bodyPr/>
          <a:lstStyle/>
          <a:p>
            <a:fld id="{37C7F044-5458-4B2E-BFA0-52AAA1C529D4}" type="slidenum">
              <a:rPr lang="en-US" smtClean="0"/>
              <a:t>1</a:t>
            </a:fld>
            <a:endParaRPr lang="en-US"/>
          </a:p>
        </p:txBody>
      </p:sp>
    </p:spTree>
    <p:extLst>
      <p:ext uri="{BB962C8B-B14F-4D97-AF65-F5344CB8AC3E}">
        <p14:creationId xmlns:p14="http://schemas.microsoft.com/office/powerpoint/2010/main" val="1953554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2" name="Title 1"/>
          <p:cNvSpPr>
            <a:spLocks noGrp="1"/>
          </p:cNvSpPr>
          <p:nvPr>
            <p:ph type="title"/>
          </p:nvPr>
        </p:nvSpPr>
        <p:spPr>
          <a:xfrm>
            <a:off x="6400800" y="990600"/>
            <a:ext cx="31089600" cy="2514540"/>
          </a:xfrm>
        </p:spPr>
        <p:txBody>
          <a:bodyPr/>
          <a:lstStyle/>
          <a:p>
            <a:r>
              <a:rPr lang="en-US"/>
              <a:t>Click to edit Master title style</a:t>
            </a:r>
          </a:p>
        </p:txBody>
      </p:sp>
      <p:sp>
        <p:nvSpPr>
          <p:cNvPr id="31" name="Text Placeholder 6"/>
          <p:cNvSpPr>
            <a:spLocks noGrp="1"/>
          </p:cNvSpPr>
          <p:nvPr>
            <p:ph type="body" sz="quarter" idx="36"/>
          </p:nvPr>
        </p:nvSpPr>
        <p:spPr bwMode="auto">
          <a:xfrm>
            <a:off x="6400800" y="3588600"/>
            <a:ext cx="31089600" cy="831000"/>
          </a:xfrm>
        </p:spPr>
        <p:txBody>
          <a:bodyPr>
            <a:noAutofit/>
          </a:bodyPr>
          <a:lstStyle>
            <a:lvl1pPr marL="0" indent="0">
              <a:spcBef>
                <a:spcPts val="0"/>
              </a:spcBef>
              <a:buNone/>
              <a:defRPr sz="24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a:t>Click to edit Master text styles</a:t>
            </a:r>
          </a:p>
        </p:txBody>
      </p:sp>
      <p:sp>
        <p:nvSpPr>
          <p:cNvPr id="3" name="Date Placeholder 2"/>
          <p:cNvSpPr>
            <a:spLocks noGrp="1"/>
          </p:cNvSpPr>
          <p:nvPr>
            <p:ph type="dt" sz="half" idx="10"/>
          </p:nvPr>
        </p:nvSpPr>
        <p:spPr/>
        <p:txBody>
          <a:bodyPr/>
          <a:lstStyle/>
          <a:p>
            <a:fld id="{ECAA57DF-1C19-4726-AB84-014692BAD8F5}" type="datetimeFigureOut">
              <a:rPr lang="en-US" smtClean="0"/>
              <a:t>4/9/2019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a:p>
        </p:txBody>
      </p:sp>
      <p:sp>
        <p:nvSpPr>
          <p:cNvPr id="7" name="Text Placeholder 6"/>
          <p:cNvSpPr>
            <a:spLocks noGrp="1"/>
          </p:cNvSpPr>
          <p:nvPr>
            <p:ph type="body" sz="quarter" idx="13" hasCustomPrompt="1"/>
          </p:nvPr>
        </p:nvSpPr>
        <p:spPr>
          <a:xfrm>
            <a:off x="1143000" y="5852160"/>
            <a:ext cx="12801600" cy="1219200"/>
          </a:xfrm>
          <a:prstGeom prst="round1Rect">
            <a:avLst/>
          </a:prstGeom>
          <a:solidFill>
            <a:schemeClr val="accent2"/>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19" name="Content Placeholder 17"/>
          <p:cNvSpPr>
            <a:spLocks noGrp="1"/>
          </p:cNvSpPr>
          <p:nvPr>
            <p:ph sz="quarter" idx="24" hasCustomPrompt="1"/>
          </p:nvPr>
        </p:nvSpPr>
        <p:spPr>
          <a:xfrm>
            <a:off x="1143000" y="7071360"/>
            <a:ext cx="12801600" cy="6858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1" name="Text Placeholder 6"/>
          <p:cNvSpPr>
            <a:spLocks noGrp="1"/>
          </p:cNvSpPr>
          <p:nvPr>
            <p:ph type="body" sz="quarter" idx="17" hasCustomPrompt="1"/>
          </p:nvPr>
        </p:nvSpPr>
        <p:spPr>
          <a:xfrm>
            <a:off x="1143000" y="15032736"/>
            <a:ext cx="12801600" cy="1219200"/>
          </a:xfrm>
          <a:prstGeom prst="round1Rect">
            <a:avLst/>
          </a:prstGeom>
          <a:solidFill>
            <a:schemeClr val="accent3"/>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0" name="Content Placeholder 17"/>
          <p:cNvSpPr>
            <a:spLocks noGrp="1"/>
          </p:cNvSpPr>
          <p:nvPr>
            <p:ph sz="quarter" idx="25" hasCustomPrompt="1"/>
          </p:nvPr>
        </p:nvSpPr>
        <p:spPr>
          <a:xfrm>
            <a:off x="1143000" y="16251936"/>
            <a:ext cx="12801600" cy="9088164"/>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p:ph type="body" sz="quarter" idx="19" hasCustomPrompt="1"/>
          </p:nvPr>
        </p:nvSpPr>
        <p:spPr>
          <a:xfrm>
            <a:off x="1143000" y="25831800"/>
            <a:ext cx="12801600" cy="1219200"/>
          </a:xfrm>
          <a:prstGeom prst="round1Rect">
            <a:avLst/>
          </a:prstGeom>
          <a:solidFill>
            <a:schemeClr val="accent4"/>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1" name="Content Placeholder 17"/>
          <p:cNvSpPr>
            <a:spLocks noGrp="1"/>
          </p:cNvSpPr>
          <p:nvPr>
            <p:ph sz="quarter" idx="26" hasCustomPrompt="1"/>
          </p:nvPr>
        </p:nvSpPr>
        <p:spPr>
          <a:xfrm>
            <a:off x="11430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p:ph type="body" sz="quarter" idx="21" hasCustomPrompt="1"/>
          </p:nvPr>
        </p:nvSpPr>
        <p:spPr>
          <a:xfrm>
            <a:off x="15544800" y="5852160"/>
            <a:ext cx="12801600" cy="1219200"/>
          </a:xfrm>
          <a:prstGeom prst="round1Rect">
            <a:avLst/>
          </a:prstGeom>
          <a:solidFill>
            <a:schemeClr val="accent5"/>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2" name="Content Placeholder 17"/>
          <p:cNvSpPr>
            <a:spLocks noGrp="1"/>
          </p:cNvSpPr>
          <p:nvPr>
            <p:ph sz="quarter" idx="27" hasCustomPrompt="1"/>
          </p:nvPr>
        </p:nvSpPr>
        <p:spPr>
          <a:xfrm>
            <a:off x="15544800" y="7071360"/>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8" name="Content Placeholder 17"/>
          <p:cNvSpPr>
            <a:spLocks noGrp="1"/>
          </p:cNvSpPr>
          <p:nvPr>
            <p:ph sz="quarter" idx="23" hasCustomPrompt="1"/>
          </p:nvPr>
        </p:nvSpPr>
        <p:spPr>
          <a:xfrm>
            <a:off x="15544800" y="11948160"/>
            <a:ext cx="12801600" cy="6172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3" name="Content Placeholder 17"/>
          <p:cNvSpPr>
            <a:spLocks noGrp="1"/>
          </p:cNvSpPr>
          <p:nvPr>
            <p:ph sz="quarter" idx="28" hasCustomPrompt="1"/>
          </p:nvPr>
        </p:nvSpPr>
        <p:spPr>
          <a:xfrm>
            <a:off x="15544800" y="23469600"/>
            <a:ext cx="12801600" cy="1752600"/>
          </a:xfrm>
        </p:spPr>
        <p:txBody>
          <a:bodyPr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p:txBody>
      </p:sp>
      <p:sp>
        <p:nvSpPr>
          <p:cNvPr id="24" name="Text Placeholder 6"/>
          <p:cNvSpPr>
            <a:spLocks noGrp="1"/>
          </p:cNvSpPr>
          <p:nvPr>
            <p:ph type="body" sz="quarter" idx="29" hasCustomPrompt="1"/>
          </p:nvPr>
        </p:nvSpPr>
        <p:spPr>
          <a:xfrm>
            <a:off x="15544800" y="2583180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5" name="Content Placeholder 17"/>
          <p:cNvSpPr>
            <a:spLocks noGrp="1"/>
          </p:cNvSpPr>
          <p:nvPr>
            <p:ph sz="quarter" idx="30" hasCustomPrompt="1"/>
          </p:nvPr>
        </p:nvSpPr>
        <p:spPr>
          <a:xfrm>
            <a:off x="155448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p:ph type="body" sz="quarter" idx="31" hasCustomPrompt="1"/>
          </p:nvPr>
        </p:nvSpPr>
        <p:spPr>
          <a:xfrm>
            <a:off x="29900880" y="585216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7" name="Content Placeholder 17"/>
          <p:cNvSpPr>
            <a:spLocks noGrp="1"/>
          </p:cNvSpPr>
          <p:nvPr>
            <p:ph sz="quarter" idx="32" hasCustomPrompt="1"/>
          </p:nvPr>
        </p:nvSpPr>
        <p:spPr>
          <a:xfrm>
            <a:off x="29900880" y="7071360"/>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p:ph sz="quarter" idx="33" hasCustomPrompt="1"/>
          </p:nvPr>
        </p:nvSpPr>
        <p:spPr>
          <a:xfrm>
            <a:off x="29900880" y="15837408"/>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9" name="Text Placeholder 6"/>
          <p:cNvSpPr>
            <a:spLocks noGrp="1"/>
          </p:cNvSpPr>
          <p:nvPr>
            <p:ph type="body" sz="quarter" idx="34" hasCustomPrompt="1"/>
          </p:nvPr>
        </p:nvSpPr>
        <p:spPr>
          <a:xfrm>
            <a:off x="29900880" y="25831800"/>
            <a:ext cx="12801600" cy="1219200"/>
          </a:xfrm>
          <a:prstGeom prst="round1Rect">
            <a:avLst/>
          </a:prstGeom>
          <a:solidFill>
            <a:schemeClr val="accent1"/>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30" name="Content Placeholder 17"/>
          <p:cNvSpPr>
            <a:spLocks noGrp="1"/>
          </p:cNvSpPr>
          <p:nvPr>
            <p:ph sz="quarter" idx="35" hasCustomPrompt="1"/>
          </p:nvPr>
        </p:nvSpPr>
        <p:spPr>
          <a:xfrm>
            <a:off x="2990088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Tree>
    <p:extLst>
      <p:ext uri="{BB962C8B-B14F-4D97-AF65-F5344CB8AC3E}">
        <p14:creationId xmlns:p14="http://schemas.microsoft.com/office/powerpoint/2010/main" val="145907722"/>
      </p:ext>
    </p:extLst>
  </p:cSld>
  <p:clrMapOvr>
    <a:masterClrMapping/>
  </p:clrMapOvr>
  <p:extLst mod="1">
    <p:ext uri="{DCECCB84-F9BA-43D5-87BE-67443E8EF086}">
      <p15:sldGuideLst xmlns:p15="http://schemas.microsoft.com/office/powerpoint/2012/main">
        <p15:guide id="1" pos="9168">
          <p15:clr>
            <a:srgbClr val="A4A3A4"/>
          </p15:clr>
        </p15:guide>
        <p15:guide id="2" pos="18480">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invGray">
          <a:xfrm>
            <a:off x="0" y="0"/>
            <a:ext cx="43891200" cy="5029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7258"/>
          </a:p>
        </p:txBody>
      </p:sp>
      <p:sp>
        <p:nvSpPr>
          <p:cNvPr id="2" name="Title Placeholder 1"/>
          <p:cNvSpPr>
            <a:spLocks noGrp="1"/>
          </p:cNvSpPr>
          <p:nvPr>
            <p:ph type="title"/>
          </p:nvPr>
        </p:nvSpPr>
        <p:spPr bwMode="auto">
          <a:xfrm>
            <a:off x="6400800" y="990600"/>
            <a:ext cx="31089600" cy="251454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6400800" y="6019800"/>
            <a:ext cx="31089600" cy="236296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3000" y="32114700"/>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4/9/2019</a:t>
            </a:fld>
            <a:endParaRPr lang="en-US"/>
          </a:p>
        </p:txBody>
      </p:sp>
      <p:sp>
        <p:nvSpPr>
          <p:cNvPr id="5" name="Footer Placeholder 4"/>
          <p:cNvSpPr>
            <a:spLocks noGrp="1"/>
          </p:cNvSpPr>
          <p:nvPr>
            <p:ph type="ftr" sz="quarter" idx="3"/>
          </p:nvPr>
        </p:nvSpPr>
        <p:spPr>
          <a:xfrm>
            <a:off x="11018520" y="32114700"/>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700"/>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a:t>
            </a:fld>
            <a:endParaRPr lang="en-US"/>
          </a:p>
        </p:txBody>
      </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076" rtl="0" eaLnBrk="1" latinLnBrk="0" hangingPunct="1">
        <a:lnSpc>
          <a:spcPct val="90000"/>
        </a:lnSpc>
        <a:spcBef>
          <a:spcPct val="0"/>
        </a:spcBef>
        <a:buNone/>
        <a:defRPr sz="8800" b="1" kern="1200">
          <a:solidFill>
            <a:schemeClr val="bg1"/>
          </a:solidFill>
          <a:latin typeface="+mj-lt"/>
          <a:ea typeface="+mj-ea"/>
          <a:cs typeface="+mj-cs"/>
        </a:defRPr>
      </a:lvl1pPr>
    </p:titleStyle>
    <p:bodyStyle>
      <a:lvl1pPr marL="457196" indent="-457196" algn="l" defTabSz="4389076" rtl="0" eaLnBrk="1" latinLnBrk="0" hangingPunct="1">
        <a:lnSpc>
          <a:spcPct val="100000"/>
        </a:lnSpc>
        <a:spcBef>
          <a:spcPts val="12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076" rtl="0" eaLnBrk="1" latinLnBrk="0" hangingPunct="1">
        <a:defRPr sz="8640" kern="1200">
          <a:solidFill>
            <a:schemeClr val="tx1"/>
          </a:solidFill>
          <a:latin typeface="+mn-lt"/>
          <a:ea typeface="+mn-ea"/>
          <a:cs typeface="+mn-cs"/>
        </a:defRPr>
      </a:lvl1pPr>
      <a:lvl2pPr marL="2194538" algn="l" defTabSz="4389076" rtl="0" eaLnBrk="1" latinLnBrk="0" hangingPunct="1">
        <a:defRPr sz="8640" kern="1200">
          <a:solidFill>
            <a:schemeClr val="tx1"/>
          </a:solidFill>
          <a:latin typeface="+mn-lt"/>
          <a:ea typeface="+mn-ea"/>
          <a:cs typeface="+mn-cs"/>
        </a:defRPr>
      </a:lvl2pPr>
      <a:lvl3pPr marL="4389076" algn="l" defTabSz="4389076" rtl="0" eaLnBrk="1" latinLnBrk="0" hangingPunct="1">
        <a:defRPr sz="8640" kern="1200">
          <a:solidFill>
            <a:schemeClr val="tx1"/>
          </a:solidFill>
          <a:latin typeface="+mn-lt"/>
          <a:ea typeface="+mn-ea"/>
          <a:cs typeface="+mn-cs"/>
        </a:defRPr>
      </a:lvl3pPr>
      <a:lvl4pPr marL="6583614" algn="l" defTabSz="4389076" rtl="0" eaLnBrk="1" latinLnBrk="0" hangingPunct="1">
        <a:defRPr sz="8640" kern="1200">
          <a:solidFill>
            <a:schemeClr val="tx1"/>
          </a:solidFill>
          <a:latin typeface="+mn-lt"/>
          <a:ea typeface="+mn-ea"/>
          <a:cs typeface="+mn-cs"/>
        </a:defRPr>
      </a:lvl4pPr>
      <a:lvl5pPr marL="8778152" algn="l" defTabSz="4389076" rtl="0" eaLnBrk="1" latinLnBrk="0" hangingPunct="1">
        <a:defRPr sz="8640" kern="1200">
          <a:solidFill>
            <a:schemeClr val="tx1"/>
          </a:solidFill>
          <a:latin typeface="+mn-lt"/>
          <a:ea typeface="+mn-ea"/>
          <a:cs typeface="+mn-cs"/>
        </a:defRPr>
      </a:lvl5pPr>
      <a:lvl6pPr marL="10972690" algn="l" defTabSz="4389076" rtl="0" eaLnBrk="1" latinLnBrk="0" hangingPunct="1">
        <a:defRPr sz="8640" kern="1200">
          <a:solidFill>
            <a:schemeClr val="tx1"/>
          </a:solidFill>
          <a:latin typeface="+mn-lt"/>
          <a:ea typeface="+mn-ea"/>
          <a:cs typeface="+mn-cs"/>
        </a:defRPr>
      </a:lvl6pPr>
      <a:lvl7pPr marL="13167229" algn="l" defTabSz="4389076" rtl="0" eaLnBrk="1" latinLnBrk="0" hangingPunct="1">
        <a:defRPr sz="8640" kern="1200">
          <a:solidFill>
            <a:schemeClr val="tx1"/>
          </a:solidFill>
          <a:latin typeface="+mn-lt"/>
          <a:ea typeface="+mn-ea"/>
          <a:cs typeface="+mn-cs"/>
        </a:defRPr>
      </a:lvl7pPr>
      <a:lvl8pPr marL="15361766" algn="l" defTabSz="4389076" rtl="0" eaLnBrk="1" latinLnBrk="0" hangingPunct="1">
        <a:defRPr sz="8640" kern="1200">
          <a:solidFill>
            <a:schemeClr val="tx1"/>
          </a:solidFill>
          <a:latin typeface="+mn-lt"/>
          <a:ea typeface="+mn-ea"/>
          <a:cs typeface="+mn-cs"/>
        </a:defRPr>
      </a:lvl8pPr>
      <a:lvl9pPr marL="17556305" algn="l" defTabSz="4389076" rtl="0" eaLnBrk="1" latinLnBrk="0" hangingPunct="1">
        <a:defRPr sz="864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0368">
          <p15:clr>
            <a:srgbClr val="A4A3A4"/>
          </p15:clr>
        </p15:guide>
        <p15:guide id="2" pos="720">
          <p15:clr>
            <a:srgbClr val="A4A3A4"/>
          </p15:clr>
        </p15:guide>
        <p15:guide id="3" pos="26928">
          <p15:clr>
            <a:srgbClr val="A4A3A4"/>
          </p15:clr>
        </p15:guide>
        <p15:guide id="4" pos="13824">
          <p15:clr>
            <a:srgbClr val="A4A3A4"/>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143000" y="27213"/>
            <a:ext cx="41513126" cy="2458004"/>
          </a:xfrm>
        </p:spPr>
        <p:txBody>
          <a:bodyPr>
            <a:noAutofit/>
          </a:bodyPr>
          <a:lstStyle/>
          <a:p>
            <a:pPr algn="ctr"/>
            <a:r>
              <a:rPr lang="en-US" sz="9400" dirty="0">
                <a:latin typeface="Times New Roman" panose="02020603050405020304" pitchFamily="18" charset="0"/>
                <a:cs typeface="Times New Roman" panose="02020603050405020304" pitchFamily="18" charset="0"/>
              </a:rPr>
              <a:t>Do Minimum Wage Increases Reduce Means-Tested  Program Participation?             </a:t>
            </a:r>
          </a:p>
        </p:txBody>
      </p:sp>
      <p:sp>
        <p:nvSpPr>
          <p:cNvPr id="23" name="Text Placeholder 22"/>
          <p:cNvSpPr>
            <a:spLocks noGrp="1"/>
          </p:cNvSpPr>
          <p:nvPr>
            <p:ph type="body" sz="quarter" idx="36"/>
          </p:nvPr>
        </p:nvSpPr>
        <p:spPr>
          <a:xfrm>
            <a:off x="3418564" y="2776459"/>
            <a:ext cx="36961998" cy="1542064"/>
          </a:xfrm>
        </p:spPr>
        <p:txBody>
          <a:bodyPr/>
          <a:lstStyle/>
          <a:p>
            <a:pPr algn="ctr"/>
            <a:r>
              <a:rPr lang="en-US" sz="5000" dirty="0">
                <a:latin typeface="Times New Roman" panose="02020603050405020304" pitchFamily="18" charset="0"/>
                <a:ea typeface="Tahoma" panose="020B0604030504040204" pitchFamily="34" charset="0"/>
                <a:cs typeface="Times New Roman" panose="02020603050405020304" pitchFamily="18" charset="0"/>
              </a:rPr>
              <a:t>Joseph J. Sabia (Center for Health Economics &amp; Policy Studies, San Diego State University, University of New Hampshire) </a:t>
            </a:r>
          </a:p>
          <a:p>
            <a:pPr algn="ctr"/>
            <a:r>
              <a:rPr lang="en-US" sz="5000" dirty="0">
                <a:latin typeface="Times New Roman" panose="02020603050405020304" pitchFamily="18" charset="0"/>
                <a:ea typeface="Tahoma" panose="020B0604030504040204" pitchFamily="34" charset="0"/>
                <a:cs typeface="Times New Roman" panose="02020603050405020304" pitchFamily="18" charset="0"/>
              </a:rPr>
              <a:t> Thanh Tam Nguyen (University of New Hampshire)</a:t>
            </a:r>
          </a:p>
        </p:txBody>
      </p:sp>
      <p:sp>
        <p:nvSpPr>
          <p:cNvPr id="5" name="Text Placeholder 4"/>
          <p:cNvSpPr>
            <a:spLocks noGrp="1"/>
          </p:cNvSpPr>
          <p:nvPr>
            <p:ph type="body" sz="quarter" idx="13"/>
          </p:nvPr>
        </p:nvSpPr>
        <p:spPr>
          <a:solidFill>
            <a:schemeClr val="accent4"/>
          </a:solidFill>
        </p:spPr>
        <p:txBody>
          <a:bodyPr/>
          <a:lstStyle/>
          <a:p>
            <a:r>
              <a:rPr lang="en-US" b="1" dirty="0">
                <a:latin typeface="Times New Roman" panose="02020603050405020304" pitchFamily="18" charset="0"/>
                <a:cs typeface="Times New Roman" panose="02020603050405020304" pitchFamily="18" charset="0"/>
              </a:rPr>
              <a:t>Motivation</a:t>
            </a:r>
          </a:p>
        </p:txBody>
      </p:sp>
      <p:sp>
        <p:nvSpPr>
          <p:cNvPr id="11" name="Content Placeholder 10"/>
          <p:cNvSpPr>
            <a:spLocks noGrp="1"/>
          </p:cNvSpPr>
          <p:nvPr>
            <p:ph sz="quarter" idx="24"/>
          </p:nvPr>
        </p:nvSpPr>
        <p:spPr>
          <a:xfrm>
            <a:off x="1143000" y="7071359"/>
            <a:ext cx="12801600" cy="24929012"/>
          </a:xfrm>
        </p:spPr>
        <p:txBody>
          <a:bodyPr>
            <a:noAutofit/>
          </a:bodyPr>
          <a:lstStyle/>
          <a:p>
            <a:pPr marL="0" indent="0">
              <a:spcBef>
                <a:spcPts val="0"/>
              </a:spcBef>
              <a:buNone/>
            </a:pPr>
            <a:r>
              <a:rPr lang="en-US" sz="3600" i="1" dirty="0">
                <a:latin typeface="Times New Roman" panose="02020603050405020304" pitchFamily="18" charset="0"/>
                <a:cs typeface="Times New Roman" panose="02020603050405020304" pitchFamily="18" charset="0"/>
              </a:rPr>
              <a:t>“There are so many very low-wage workers, and we pay for huge social welfare programs for them.  [Raising the minimum wage] would save something on the order of tens of billions of dollars. Doesn’t it make more sense for employers to pay their workers than the government?”</a:t>
            </a:r>
          </a:p>
          <a:p>
            <a:pPr marL="640073" lvl="1" indent="0" algn="r">
              <a:spcBef>
                <a:spcPts val="0"/>
              </a:spcBef>
              <a:buNone/>
            </a:pPr>
            <a:r>
              <a:rPr lang="en-US" sz="3200" dirty="0">
                <a:latin typeface="Times New Roman" panose="02020603050405020304" pitchFamily="18" charset="0"/>
                <a:cs typeface="Times New Roman" panose="02020603050405020304" pitchFamily="18" charset="0"/>
              </a:rPr>
              <a:t>Republican Senatorial Candidate Ron </a:t>
            </a:r>
            <a:r>
              <a:rPr lang="en-US" sz="3200" dirty="0" err="1">
                <a:latin typeface="Times New Roman" panose="02020603050405020304" pitchFamily="18" charset="0"/>
                <a:cs typeface="Times New Roman" panose="02020603050405020304" pitchFamily="18" charset="0"/>
              </a:rPr>
              <a:t>Unz</a:t>
            </a:r>
            <a:r>
              <a:rPr lang="en-US" sz="3200" dirty="0">
                <a:latin typeface="Times New Roman" panose="02020603050405020304" pitchFamily="18" charset="0"/>
                <a:cs typeface="Times New Roman" panose="02020603050405020304" pitchFamily="18" charset="0"/>
              </a:rPr>
              <a:t>, New York Times (2013)</a:t>
            </a:r>
          </a:p>
          <a:p>
            <a:pPr marL="640073" lvl="1" indent="0" algn="r">
              <a:spcBef>
                <a:spcPts val="0"/>
              </a:spcBef>
              <a:buNone/>
            </a:pPr>
            <a:endParaRPr lang="en-US" sz="3200" dirty="0">
              <a:latin typeface="Times New Roman" panose="02020603050405020304" pitchFamily="18" charset="0"/>
              <a:cs typeface="Times New Roman" panose="02020603050405020304" pitchFamily="18" charset="0"/>
            </a:endParaRPr>
          </a:p>
          <a:p>
            <a:pPr>
              <a:spcBef>
                <a:spcPts val="0"/>
              </a:spcBef>
            </a:pPr>
            <a:r>
              <a:rPr lang="en-US" sz="3200" dirty="0">
                <a:latin typeface="Times New Roman" panose="02020603050405020304" pitchFamily="18" charset="0"/>
                <a:cs typeface="Times New Roman" panose="02020603050405020304" pitchFamily="18" charset="0"/>
              </a:rPr>
              <a:t>To appeal to political conservatives, advocates of minimum wage increases argue that such increases may reduce dependence on means-tested public assistance programs.</a:t>
            </a:r>
          </a:p>
          <a:p>
            <a:pPr>
              <a:spcBef>
                <a:spcPts val="0"/>
              </a:spcBef>
            </a:pPr>
            <a:endParaRPr lang="en-US" sz="1100" dirty="0">
              <a:latin typeface="Times New Roman" panose="02020603050405020304" pitchFamily="18" charset="0"/>
              <a:cs typeface="Times New Roman" panose="02020603050405020304" pitchFamily="18" charset="0"/>
            </a:endParaRPr>
          </a:p>
          <a:p>
            <a:pPr>
              <a:spcBef>
                <a:spcPts val="0"/>
              </a:spcBef>
            </a:pPr>
            <a:r>
              <a:rPr lang="en-US" sz="3200" dirty="0">
                <a:latin typeface="Times New Roman" panose="02020603050405020304" pitchFamily="18" charset="0"/>
                <a:cs typeface="Times New Roman" panose="02020603050405020304" pitchFamily="18" charset="0"/>
              </a:rPr>
              <a:t>Using data from the 1980-2018 March Current Population Survey (CPS), this study comprehensively examines the effect of MW increases on means-tested program participation over the last four decades.</a:t>
            </a:r>
          </a:p>
          <a:p>
            <a:pPr>
              <a:spcBef>
                <a:spcPts val="0"/>
              </a:spcBef>
            </a:pPr>
            <a:endParaRPr lang="en-US" sz="1000" dirty="0">
              <a:latin typeface="Times New Roman" panose="02020603050405020304" pitchFamily="18" charset="0"/>
              <a:cs typeface="Times New Roman" panose="02020603050405020304" pitchFamily="18" charset="0"/>
            </a:endParaRPr>
          </a:p>
          <a:p>
            <a:pPr>
              <a:spcBef>
                <a:spcPts val="0"/>
              </a:spcBef>
            </a:pPr>
            <a:endParaRPr lang="en-US" sz="3200" dirty="0">
              <a:latin typeface="Times New Roman" panose="02020603050405020304" pitchFamily="18" charset="0"/>
              <a:cs typeface="Times New Roman" panose="02020603050405020304" pitchFamily="18" charset="0"/>
            </a:endParaRPr>
          </a:p>
          <a:p>
            <a:pPr>
              <a:spcBef>
                <a:spcPts val="0"/>
              </a:spcBef>
            </a:pPr>
            <a:endParaRPr lang="en-US" sz="3200" dirty="0">
              <a:latin typeface="Times New Roman" panose="02020603050405020304" pitchFamily="18" charset="0"/>
              <a:cs typeface="Times New Roman" panose="02020603050405020304" pitchFamily="18" charset="0"/>
            </a:endParaRPr>
          </a:p>
          <a:p>
            <a:pPr>
              <a:spcBef>
                <a:spcPts val="0"/>
              </a:spcBef>
            </a:pPr>
            <a:endParaRPr lang="en-US" sz="3200" dirty="0">
              <a:latin typeface="Times New Roman" panose="02020603050405020304" pitchFamily="18" charset="0"/>
              <a:cs typeface="Times New Roman" panose="02020603050405020304" pitchFamily="18" charset="0"/>
            </a:endParaRPr>
          </a:p>
          <a:p>
            <a:pPr>
              <a:spcBef>
                <a:spcPts val="0"/>
              </a:spcBef>
            </a:pPr>
            <a:endParaRPr lang="en-US" sz="3200" dirty="0">
              <a:latin typeface="Times New Roman" panose="02020603050405020304" pitchFamily="18" charset="0"/>
              <a:cs typeface="Times New Roman" panose="02020603050405020304" pitchFamily="18" charset="0"/>
            </a:endParaRPr>
          </a:p>
          <a:p>
            <a:pPr>
              <a:spcBef>
                <a:spcPts val="0"/>
              </a:spcBef>
            </a:pPr>
            <a:r>
              <a:rPr lang="en-US" sz="3200" dirty="0">
                <a:latin typeface="Times New Roman" panose="02020603050405020304" pitchFamily="18" charset="0"/>
                <a:cs typeface="Times New Roman" panose="02020603050405020304" pitchFamily="18" charset="0"/>
              </a:rPr>
              <a:t>If minimum wage hikes increase the earnings of individuals living in poor or near-poor families, earnings gains may render these individuals ineligible for means-tested public program.</a:t>
            </a:r>
          </a:p>
          <a:p>
            <a:pPr>
              <a:spcBef>
                <a:spcPts val="0"/>
              </a:spcBef>
            </a:pPr>
            <a:endParaRPr lang="en-US" sz="1400" dirty="0">
              <a:latin typeface="Times New Roman" panose="02020603050405020304" pitchFamily="18" charset="0"/>
              <a:cs typeface="Times New Roman" panose="02020603050405020304" pitchFamily="18" charset="0"/>
            </a:endParaRPr>
          </a:p>
          <a:p>
            <a:pPr>
              <a:spcBef>
                <a:spcPts val="0"/>
              </a:spcBef>
            </a:pPr>
            <a:r>
              <a:rPr lang="en-US" sz="3200" dirty="0">
                <a:latin typeface="Times New Roman" panose="02020603050405020304" pitchFamily="18" charset="0"/>
                <a:cs typeface="Times New Roman" panose="02020603050405020304" pitchFamily="18" charset="0"/>
              </a:rPr>
              <a:t>On the other hand, if minimum wage increases cause adverse labor demand effects (Sabia et al. 2015; </a:t>
            </a:r>
            <a:r>
              <a:rPr lang="en-US" sz="3200" dirty="0" err="1">
                <a:latin typeface="Times New Roman" panose="02020603050405020304" pitchFamily="18" charset="0"/>
                <a:cs typeface="Times New Roman" panose="02020603050405020304" pitchFamily="18" charset="0"/>
              </a:rPr>
              <a:t>Neumark</a:t>
            </a:r>
            <a:r>
              <a:rPr lang="en-US" sz="3200" dirty="0">
                <a:latin typeface="Times New Roman" panose="02020603050405020304" pitchFamily="18" charset="0"/>
                <a:cs typeface="Times New Roman" panose="02020603050405020304" pitchFamily="18" charset="0"/>
              </a:rPr>
              <a:t> et al. 2014; </a:t>
            </a:r>
            <a:r>
              <a:rPr lang="en-US" sz="3200" dirty="0" err="1">
                <a:latin typeface="Times New Roman" panose="02020603050405020304" pitchFamily="18" charset="0"/>
                <a:cs typeface="Times New Roman" panose="02020603050405020304" pitchFamily="18" charset="0"/>
              </a:rPr>
              <a:t>Neumark</a:t>
            </a:r>
            <a:r>
              <a:rPr lang="en-US" sz="3200" dirty="0">
                <a:latin typeface="Times New Roman" panose="02020603050405020304" pitchFamily="18" charset="0"/>
                <a:cs typeface="Times New Roman" panose="02020603050405020304" pitchFamily="18" charset="0"/>
              </a:rPr>
              <a:t> and </a:t>
            </a:r>
            <a:r>
              <a:rPr lang="en-US" sz="3200" dirty="0" err="1">
                <a:latin typeface="Times New Roman" panose="02020603050405020304" pitchFamily="18" charset="0"/>
                <a:cs typeface="Times New Roman" panose="02020603050405020304" pitchFamily="18" charset="0"/>
              </a:rPr>
              <a:t>Wascher</a:t>
            </a:r>
            <a:r>
              <a:rPr lang="en-US" sz="3200" dirty="0">
                <a:latin typeface="Times New Roman" panose="02020603050405020304" pitchFamily="18" charset="0"/>
                <a:cs typeface="Times New Roman" panose="02020603050405020304" pitchFamily="18" charset="0"/>
              </a:rPr>
              <a:t> 2008), this may increase eligibility for some individuals, increasing means-tested program participation. Thus, minimum wage increases may simply redistribute program participation among eligible and near-eligible individuals.</a:t>
            </a:r>
          </a:p>
          <a:p>
            <a:pPr>
              <a:spcBef>
                <a:spcPts val="0"/>
              </a:spcBef>
            </a:pPr>
            <a:endParaRPr lang="en-US" sz="1400" dirty="0">
              <a:latin typeface="Times New Roman" panose="02020603050405020304" pitchFamily="18" charset="0"/>
              <a:cs typeface="Times New Roman" panose="02020603050405020304" pitchFamily="18" charset="0"/>
            </a:endParaRPr>
          </a:p>
          <a:p>
            <a:pPr>
              <a:spcBef>
                <a:spcPts val="0"/>
              </a:spcBef>
            </a:pPr>
            <a:r>
              <a:rPr lang="en-US" sz="3200" dirty="0">
                <a:latin typeface="Times New Roman" panose="02020603050405020304" pitchFamily="18" charset="0"/>
                <a:cs typeface="Times New Roman" panose="02020603050405020304" pitchFamily="18" charset="0"/>
              </a:rPr>
              <a:t>Finally, if minimum wage increases are poorly targeted to those eligible for public assistance programs (Sabia and </a:t>
            </a:r>
            <a:r>
              <a:rPr lang="en-US" sz="3200" dirty="0" err="1">
                <a:latin typeface="Times New Roman" panose="02020603050405020304" pitchFamily="18" charset="0"/>
                <a:cs typeface="Times New Roman" panose="02020603050405020304" pitchFamily="18" charset="0"/>
              </a:rPr>
              <a:t>Burkhauser</a:t>
            </a:r>
            <a:r>
              <a:rPr lang="en-US" sz="3200" dirty="0">
                <a:latin typeface="Times New Roman" panose="02020603050405020304" pitchFamily="18" charset="0"/>
                <a:cs typeface="Times New Roman" panose="02020603050405020304" pitchFamily="18" charset="0"/>
              </a:rPr>
              <a:t> 2010), then they may have little effect on receipt of welfare benefits.</a:t>
            </a:r>
          </a:p>
          <a:p>
            <a:pPr>
              <a:spcBef>
                <a:spcPts val="0"/>
              </a:spcBef>
            </a:pPr>
            <a:endParaRPr lang="en-US" sz="800" dirty="0">
              <a:latin typeface="Times New Roman" panose="02020603050405020304" pitchFamily="18" charset="0"/>
              <a:cs typeface="Times New Roman" panose="02020603050405020304" pitchFamily="18" charset="0"/>
            </a:endParaRPr>
          </a:p>
          <a:p>
            <a:pPr>
              <a:spcBef>
                <a:spcPts val="0"/>
              </a:spcBef>
            </a:pPr>
            <a:endParaRPr lang="en-US" sz="3200" dirty="0">
              <a:latin typeface="Times New Roman" panose="02020603050405020304" pitchFamily="18" charset="0"/>
              <a:cs typeface="Times New Roman" panose="02020603050405020304" pitchFamily="18" charset="0"/>
            </a:endParaRPr>
          </a:p>
          <a:p>
            <a:pPr>
              <a:spcBef>
                <a:spcPts val="0"/>
              </a:spcBef>
            </a:pPr>
            <a:endParaRPr lang="en-US" sz="3200" dirty="0">
              <a:latin typeface="Times New Roman" panose="02020603050405020304" pitchFamily="18" charset="0"/>
              <a:cs typeface="Times New Roman" panose="02020603050405020304" pitchFamily="18" charset="0"/>
            </a:endParaRPr>
          </a:p>
          <a:p>
            <a:pPr>
              <a:spcBef>
                <a:spcPts val="0"/>
              </a:spcBef>
            </a:pPr>
            <a:endParaRPr lang="en-US" sz="3200" dirty="0">
              <a:latin typeface="Times New Roman" panose="02020603050405020304" pitchFamily="18" charset="0"/>
              <a:cs typeface="Times New Roman" panose="02020603050405020304" pitchFamily="18" charset="0"/>
            </a:endParaRPr>
          </a:p>
          <a:p>
            <a:pPr>
              <a:spcBef>
                <a:spcPts val="0"/>
              </a:spcBef>
            </a:pPr>
            <a:endParaRPr lang="en-US" sz="3200" dirty="0">
              <a:latin typeface="Times New Roman" panose="02020603050405020304" pitchFamily="18" charset="0"/>
              <a:cs typeface="Times New Roman" panose="02020603050405020304" pitchFamily="18" charset="0"/>
            </a:endParaRPr>
          </a:p>
          <a:p>
            <a:pPr>
              <a:spcBef>
                <a:spcPts val="0"/>
              </a:spcBef>
            </a:pPr>
            <a:r>
              <a:rPr lang="en-US" sz="3200" dirty="0">
                <a:latin typeface="Times New Roman" panose="02020603050405020304" pitchFamily="18" charset="0"/>
                <a:cs typeface="Times New Roman" panose="02020603050405020304" pitchFamily="18" charset="0"/>
              </a:rPr>
              <a:t>The existing empirical evidence on the effect of minimum wage increases on means-tested public program participation is mixed. </a:t>
            </a:r>
          </a:p>
          <a:p>
            <a:pPr lvl="1">
              <a:spcBef>
                <a:spcPts val="0"/>
              </a:spcBef>
            </a:pPr>
            <a:r>
              <a:rPr lang="en-US" sz="2800" dirty="0">
                <a:latin typeface="Times New Roman" panose="02020603050405020304" pitchFamily="18" charset="0"/>
                <a:cs typeface="Times New Roman" panose="02020603050405020304" pitchFamily="18" charset="0"/>
              </a:rPr>
              <a:t>Some studies find that higher minimum wages increase welfare caseloads (Page et al. 2005) or decrease the probability of exit from public assistance programs (Brandon 2008; 1995).  </a:t>
            </a:r>
          </a:p>
          <a:p>
            <a:pPr lvl="1">
              <a:spcBef>
                <a:spcPts val="0"/>
              </a:spcBef>
            </a:pPr>
            <a:endParaRPr lang="en-US" sz="1000" dirty="0">
              <a:latin typeface="Times New Roman" panose="02020603050405020304" pitchFamily="18" charset="0"/>
              <a:cs typeface="Times New Roman" panose="02020603050405020304" pitchFamily="18" charset="0"/>
            </a:endParaRPr>
          </a:p>
          <a:p>
            <a:pPr lvl="1">
              <a:spcBef>
                <a:spcPts val="0"/>
              </a:spcBef>
            </a:pPr>
            <a:r>
              <a:rPr lang="en-US" sz="2800" dirty="0">
                <a:latin typeface="Times New Roman" panose="02020603050405020304" pitchFamily="18" charset="0"/>
                <a:cs typeface="Times New Roman" panose="02020603050405020304" pitchFamily="18" charset="0"/>
              </a:rPr>
              <a:t>Others find the opposite (Council of Economic Advisors 1999; Turner 1999; West and Reich 2014a,b), and still others find no net effect of minimum wage increases on net public program participation (Sabia and Nielsen 2014).</a:t>
            </a:r>
          </a:p>
          <a:p>
            <a:pPr lvl="1">
              <a:spcBef>
                <a:spcPts val="0"/>
              </a:spcBef>
            </a:pPr>
            <a:endParaRPr lang="en-US" sz="1400" dirty="0">
              <a:latin typeface="Times New Roman" panose="02020603050405020304" pitchFamily="18" charset="0"/>
              <a:cs typeface="Times New Roman" panose="02020603050405020304" pitchFamily="18" charset="0"/>
            </a:endParaRPr>
          </a:p>
          <a:p>
            <a:pPr>
              <a:spcBef>
                <a:spcPts val="0"/>
              </a:spcBef>
            </a:pPr>
            <a:r>
              <a:rPr lang="en-US" sz="3200" dirty="0">
                <a:latin typeface="Times New Roman" panose="02020603050405020304" pitchFamily="18" charset="0"/>
                <a:cs typeface="Times New Roman" panose="02020603050405020304" pitchFamily="18" charset="0"/>
              </a:rPr>
              <a:t>There are important limitations with many of previous studies.</a:t>
            </a:r>
          </a:p>
          <a:p>
            <a:pPr lvl="1">
              <a:spcBef>
                <a:spcPts val="0"/>
              </a:spcBef>
            </a:pPr>
            <a:r>
              <a:rPr lang="en-US" sz="2800" dirty="0">
                <a:latin typeface="Times New Roman" panose="02020603050405020304" pitchFamily="18" charset="0"/>
                <a:cs typeface="Times New Roman" panose="02020603050405020304" pitchFamily="18" charset="0"/>
              </a:rPr>
              <a:t>Most examine the effect of minimum wages on welfare receipt over a short time horizon (Brandon 1995; Turner 1999; Sabia and Nielsen 2014). </a:t>
            </a:r>
          </a:p>
          <a:p>
            <a:pPr lvl="1">
              <a:spcBef>
                <a:spcPts val="0"/>
              </a:spcBef>
            </a:pPr>
            <a:endParaRPr lang="en-US" sz="1000" dirty="0">
              <a:latin typeface="Times New Roman" panose="02020603050405020304" pitchFamily="18" charset="0"/>
              <a:cs typeface="Times New Roman" panose="02020603050405020304" pitchFamily="18" charset="0"/>
            </a:endParaRPr>
          </a:p>
          <a:p>
            <a:pPr lvl="1">
              <a:spcBef>
                <a:spcPts val="0"/>
              </a:spcBef>
            </a:pPr>
            <a:r>
              <a:rPr lang="en-US" sz="2800" dirty="0">
                <a:latin typeface="Times New Roman" panose="02020603050405020304" pitchFamily="18" charset="0"/>
                <a:cs typeface="Times New Roman" panose="02020603050405020304" pitchFamily="18" charset="0"/>
              </a:rPr>
              <a:t>Many focus on one particular means-tested public program such as Aid to Families with Dependent Children (AFDC) / Temporary Assistance to Needy Families (TANF) (Page et al. 2005; Brandon 2008, 1995; Council of Economic Advisors 1999), Medicaid (West and Reich 2014b), or the Supplemental Nutrition Assistance Program (SNAP) (West and Reich 2014a).</a:t>
            </a:r>
          </a:p>
        </p:txBody>
      </p:sp>
      <p:sp>
        <p:nvSpPr>
          <p:cNvPr id="9" name="Text Placeholder 8"/>
          <p:cNvSpPr>
            <a:spLocks noGrp="1"/>
          </p:cNvSpPr>
          <p:nvPr>
            <p:ph type="body" sz="quarter" idx="21"/>
          </p:nvPr>
        </p:nvSpPr>
        <p:spPr>
          <a:solidFill>
            <a:schemeClr val="accent4"/>
          </a:solidFill>
        </p:spPr>
        <p:txBody>
          <a:bodyPr/>
          <a:lstStyle/>
          <a:p>
            <a:r>
              <a:rPr lang="en-US" b="1" dirty="0">
                <a:latin typeface="Times New Roman" panose="02020603050405020304" pitchFamily="18" charset="0"/>
                <a:cs typeface="Times New Roman" panose="02020603050405020304" pitchFamily="18" charset="0"/>
              </a:rPr>
              <a:t>DATA</a:t>
            </a:r>
          </a:p>
        </p:txBody>
      </p:sp>
      <p:sp>
        <p:nvSpPr>
          <p:cNvPr id="14" name="Content Placeholder 13"/>
          <p:cNvSpPr>
            <a:spLocks noGrp="1"/>
          </p:cNvSpPr>
          <p:nvPr>
            <p:ph sz="quarter" idx="27"/>
          </p:nvPr>
        </p:nvSpPr>
        <p:spPr>
          <a:xfrm>
            <a:off x="15544800" y="7071359"/>
            <a:ext cx="12801600" cy="6504061"/>
          </a:xfrm>
        </p:spPr>
        <p:txBody>
          <a:bodyPr>
            <a:normAutofit lnSpcReduction="10000"/>
          </a:bodyPr>
          <a:lstStyle/>
          <a:p>
            <a:pPr>
              <a:spcBef>
                <a:spcPts val="0"/>
              </a:spcBef>
            </a:pPr>
            <a:r>
              <a:rPr lang="en-US" sz="3200" dirty="0">
                <a:latin typeface="Times New Roman" panose="02020603050405020304" pitchFamily="18" charset="0"/>
                <a:cs typeface="Times New Roman" panose="02020603050405020304" pitchFamily="18" charset="0"/>
              </a:rPr>
              <a:t>This paper uses repeated cross-sectional data from the 1980-2018 March CPS (corresponding to calendar years 1979-2017)</a:t>
            </a:r>
          </a:p>
          <a:p>
            <a:pPr lvl="1">
              <a:spcBef>
                <a:spcPts val="0"/>
              </a:spcBef>
            </a:pPr>
            <a:r>
              <a:rPr lang="en-US" sz="2800" b="1" u="sng" dirty="0">
                <a:solidFill>
                  <a:schemeClr val="accent4">
                    <a:lumMod val="75000"/>
                  </a:schemeClr>
                </a:solidFill>
                <a:latin typeface="Times New Roman" panose="02020603050405020304" pitchFamily="18" charset="0"/>
                <a:cs typeface="Times New Roman" panose="02020603050405020304" pitchFamily="18" charset="0"/>
              </a:rPr>
              <a:t>Medicaid</a:t>
            </a:r>
            <a:r>
              <a:rPr lang="en-US" sz="2800" dirty="0">
                <a:latin typeface="Times New Roman" panose="02020603050405020304" pitchFamily="18" charset="0"/>
                <a:cs typeface="Times New Roman" panose="02020603050405020304" pitchFamily="18" charset="0"/>
              </a:rPr>
              <a:t>.  The Medicaid program offers free or low-cost health coverage to low-income families. </a:t>
            </a:r>
          </a:p>
          <a:p>
            <a:pPr lvl="1">
              <a:spcBef>
                <a:spcPts val="0"/>
              </a:spcBef>
            </a:pPr>
            <a:r>
              <a:rPr lang="en-US" sz="2800" b="1" u="sng" dirty="0">
                <a:solidFill>
                  <a:schemeClr val="accent4">
                    <a:lumMod val="75000"/>
                  </a:schemeClr>
                </a:solidFill>
                <a:latin typeface="Times New Roman" panose="02020603050405020304" pitchFamily="18" charset="0"/>
                <a:cs typeface="Times New Roman" panose="02020603050405020304" pitchFamily="18" charset="0"/>
              </a:rPr>
              <a:t>SNAP</a:t>
            </a:r>
            <a:r>
              <a:rPr lang="en-US" sz="2800" dirty="0">
                <a:latin typeface="Times New Roman" panose="02020603050405020304" pitchFamily="18" charset="0"/>
                <a:cs typeface="Times New Roman" panose="02020603050405020304" pitchFamily="18" charset="0"/>
              </a:rPr>
              <a:t>.  The Supplemental Nutrition Assistance Program is the largest nutrition assistance program administered by the USDA. </a:t>
            </a:r>
          </a:p>
          <a:p>
            <a:pPr lvl="1">
              <a:spcBef>
                <a:spcPts val="0"/>
              </a:spcBef>
            </a:pPr>
            <a:r>
              <a:rPr lang="en-US" sz="2800" b="1" u="sng" dirty="0">
                <a:solidFill>
                  <a:schemeClr val="accent4">
                    <a:lumMod val="75000"/>
                  </a:schemeClr>
                </a:solidFill>
                <a:latin typeface="Times New Roman" panose="02020603050405020304" pitchFamily="18" charset="0"/>
                <a:cs typeface="Times New Roman" panose="02020603050405020304" pitchFamily="18" charset="0"/>
              </a:rPr>
              <a:t>AFDC /TANF</a:t>
            </a:r>
            <a:r>
              <a:rPr lang="en-US" sz="2800" dirty="0">
                <a:latin typeface="Times New Roman" panose="02020603050405020304" pitchFamily="18" charset="0"/>
                <a:cs typeface="Times New Roman" panose="02020603050405020304" pitchFamily="18" charset="0"/>
              </a:rPr>
              <a:t>. The Temporary Assistance to Needy Families, formerly Aid to Families with Dependent Children, program provides temporary cash assistance to needy families. </a:t>
            </a:r>
          </a:p>
          <a:p>
            <a:pPr lvl="1">
              <a:spcBef>
                <a:spcPts val="0"/>
              </a:spcBef>
            </a:pPr>
            <a:r>
              <a:rPr lang="en-US" sz="2800" b="1" u="sng" dirty="0">
                <a:solidFill>
                  <a:schemeClr val="accent4">
                    <a:lumMod val="75000"/>
                  </a:schemeClr>
                </a:solidFill>
                <a:latin typeface="Times New Roman" panose="02020603050405020304" pitchFamily="18" charset="0"/>
                <a:cs typeface="Times New Roman" panose="02020603050405020304" pitchFamily="18" charset="0"/>
              </a:rPr>
              <a:t>WIC</a:t>
            </a:r>
            <a:r>
              <a:rPr lang="en-US" sz="2800" u="sng" dirty="0">
                <a:solidFill>
                  <a:schemeClr val="accent4">
                    <a:lumMod val="75000"/>
                  </a:schemeClr>
                </a:solidFill>
                <a:latin typeface="Times New Roman" panose="02020603050405020304" pitchFamily="18" charset="0"/>
                <a:cs typeface="Times New Roman" panose="02020603050405020304" pitchFamily="18" charset="0"/>
              </a:rPr>
              <a:t>.</a:t>
            </a:r>
            <a:r>
              <a:rPr lang="en-US" sz="2800" dirty="0">
                <a:latin typeface="Times New Roman" panose="02020603050405020304" pitchFamily="18" charset="0"/>
                <a:cs typeface="Times New Roman" panose="02020603050405020304" pitchFamily="18" charset="0"/>
              </a:rPr>
              <a:t> The Special Supplemental Nutrition Program for Women, Infants and Children offers short-term food supplements and nutrition education for low-income pregnant, breastfeeding, and non-breastfeeding postpartum women, and to infants and children up to age five.</a:t>
            </a:r>
          </a:p>
          <a:p>
            <a:pPr lvl="1">
              <a:spcBef>
                <a:spcPts val="0"/>
              </a:spcBef>
            </a:pPr>
            <a:r>
              <a:rPr lang="en-US" sz="2800" b="1" u="sng" dirty="0">
                <a:solidFill>
                  <a:schemeClr val="accent4">
                    <a:lumMod val="75000"/>
                  </a:schemeClr>
                </a:solidFill>
                <a:latin typeface="Times New Roman" panose="02020603050405020304" pitchFamily="18" charset="0"/>
                <a:cs typeface="Times New Roman" panose="02020603050405020304" pitchFamily="18" charset="0"/>
              </a:rPr>
              <a:t>Free or Reduced School Lunch Program</a:t>
            </a:r>
            <a:r>
              <a:rPr lang="en-US" sz="2800" dirty="0">
                <a:latin typeface="Times New Roman" panose="02020603050405020304" pitchFamily="18" charset="0"/>
                <a:cs typeface="Times New Roman" panose="02020603050405020304" pitchFamily="18" charset="0"/>
              </a:rPr>
              <a:t>. The National School Lunch Program is a federally subsidized meal program that provides low-cost or free lunches to children each school day. </a:t>
            </a:r>
          </a:p>
          <a:p>
            <a:pPr lvl="1">
              <a:spcBef>
                <a:spcPts val="0"/>
              </a:spcBef>
            </a:pPr>
            <a:endParaRPr lang="en-US" sz="3200" dirty="0">
              <a:latin typeface="Times New Roman" panose="02020603050405020304" pitchFamily="18" charset="0"/>
              <a:cs typeface="Times New Roman" panose="02020603050405020304" pitchFamily="18" charset="0"/>
            </a:endParaRPr>
          </a:p>
          <a:p>
            <a:pPr lvl="1">
              <a:spcBef>
                <a:spcPts val="0"/>
              </a:spcBef>
            </a:pPr>
            <a:endParaRPr lang="en-US" dirty="0"/>
          </a:p>
        </p:txBody>
      </p:sp>
      <p:sp>
        <p:nvSpPr>
          <p:cNvPr id="18" name="Text Placeholder 17"/>
          <p:cNvSpPr>
            <a:spLocks noGrp="1"/>
          </p:cNvSpPr>
          <p:nvPr>
            <p:ph type="body" sz="quarter" idx="31"/>
          </p:nvPr>
        </p:nvSpPr>
        <p:spPr>
          <a:solidFill>
            <a:schemeClr val="accent4"/>
          </a:solidFill>
        </p:spPr>
        <p:txBody>
          <a:bodyPr/>
          <a:lstStyle/>
          <a:p>
            <a:r>
              <a:rPr lang="en-US" b="1" dirty="0">
                <a:latin typeface="Times New Roman" panose="02020603050405020304" pitchFamily="18" charset="0"/>
                <a:cs typeface="Times New Roman" panose="02020603050405020304" pitchFamily="18" charset="0"/>
              </a:rPr>
              <a:t>RESULTS</a:t>
            </a:r>
          </a:p>
        </p:txBody>
      </p:sp>
      <p:sp>
        <p:nvSpPr>
          <p:cNvPr id="21" name="Text Placeholder 20"/>
          <p:cNvSpPr>
            <a:spLocks noGrp="1"/>
          </p:cNvSpPr>
          <p:nvPr>
            <p:ph type="body" sz="quarter" idx="34"/>
          </p:nvPr>
        </p:nvSpPr>
        <p:spPr>
          <a:xfrm>
            <a:off x="29854526" y="27013510"/>
            <a:ext cx="12801600" cy="1219200"/>
          </a:xfrm>
          <a:solidFill>
            <a:schemeClr val="accent4"/>
          </a:solidFill>
        </p:spPr>
        <p:txBody>
          <a:bodyPr/>
          <a:lstStyle/>
          <a:p>
            <a:r>
              <a:rPr lang="en-US" b="1" dirty="0">
                <a:latin typeface="Times New Roman" panose="02020603050405020304" pitchFamily="18" charset="0"/>
                <a:cs typeface="Times New Roman" panose="02020603050405020304" pitchFamily="18" charset="0"/>
              </a:rPr>
              <a:t>conclusions</a:t>
            </a:r>
          </a:p>
        </p:txBody>
      </p:sp>
      <p:sp>
        <p:nvSpPr>
          <p:cNvPr id="22" name="Content Placeholder 21"/>
          <p:cNvSpPr>
            <a:spLocks noGrp="1"/>
          </p:cNvSpPr>
          <p:nvPr>
            <p:ph sz="quarter" idx="35"/>
          </p:nvPr>
        </p:nvSpPr>
        <p:spPr>
          <a:xfrm>
            <a:off x="29854526" y="28410510"/>
            <a:ext cx="12801600" cy="3767661"/>
          </a:xfrm>
        </p:spPr>
        <p:txBody>
          <a:bodyPr>
            <a:normAutofit/>
          </a:bodyPr>
          <a:lstStyle/>
          <a:p>
            <a:pPr>
              <a:spcBef>
                <a:spcPts val="0"/>
              </a:spcBef>
            </a:pPr>
            <a:r>
              <a:rPr lang="en-US" sz="3200" dirty="0">
                <a:latin typeface="Times New Roman" panose="02020603050405020304" pitchFamily="18" charset="0"/>
                <a:cs typeface="Times New Roman" panose="02020603050405020304" pitchFamily="18" charset="0"/>
              </a:rPr>
              <a:t>Our results suggest that minimum wage increases are largely ineffective at reducing means-tested program participation.</a:t>
            </a:r>
          </a:p>
          <a:p>
            <a:pPr>
              <a:spcBef>
                <a:spcPts val="0"/>
              </a:spcBef>
            </a:pPr>
            <a:r>
              <a:rPr lang="en-US" sz="3200" dirty="0">
                <a:latin typeface="Times New Roman" panose="02020603050405020304" pitchFamily="18" charset="0"/>
                <a:cs typeface="Times New Roman" panose="02020603050405020304" pitchFamily="18" charset="0"/>
              </a:rPr>
              <a:t>We conclude that minimum wages are poorly targeted to those eligible for means-tested benefits and this is why they are largely ineffective at reducing program participation. The policy objective of alleviating government dependency is unlikely to be substantially advanced by increases in state or federal minimum wages.</a:t>
            </a:r>
          </a:p>
          <a:p>
            <a:pPr lvl="1">
              <a:spcBef>
                <a:spcPts val="0"/>
              </a:spcBef>
            </a:pPr>
            <a:endParaRPr lang="en-US" dirty="0"/>
          </a:p>
        </p:txBody>
      </p:sp>
      <p:sp>
        <p:nvSpPr>
          <p:cNvPr id="49" name="Text Placeholder 15">
            <a:extLst>
              <a:ext uri="{FF2B5EF4-FFF2-40B4-BE49-F238E27FC236}">
                <a16:creationId xmlns:a16="http://schemas.microsoft.com/office/drawing/2014/main" id="{B2168CB6-2643-493D-958C-8A9D05682432}"/>
              </a:ext>
            </a:extLst>
          </p:cNvPr>
          <p:cNvSpPr txBox="1">
            <a:spLocks/>
          </p:cNvSpPr>
          <p:nvPr/>
        </p:nvSpPr>
        <p:spPr>
          <a:xfrm>
            <a:off x="15498763" y="22915108"/>
            <a:ext cx="12801600" cy="1219200"/>
          </a:xfrm>
          <a:prstGeom prst="round1Rect">
            <a:avLst/>
          </a:prstGeom>
          <a:solidFill>
            <a:schemeClr val="accent4"/>
          </a:solidFill>
        </p:spPr>
        <p:txBody>
          <a:bodyPr vert="horz" lIns="365760" tIns="45720" rIns="91440" bIns="45720" rtlCol="0" anchor="ctr">
            <a:noAutofit/>
          </a:bodyPr>
          <a:lstStyle>
            <a:lvl1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r>
              <a:rPr lang="en-US" b="1" dirty="0">
                <a:latin typeface="Times New Roman" panose="02020603050405020304" pitchFamily="18" charset="0"/>
                <a:cs typeface="Times New Roman" panose="02020603050405020304" pitchFamily="18" charset="0"/>
              </a:rPr>
              <a:t>Empirical Strategy</a:t>
            </a:r>
          </a:p>
        </p:txBody>
      </p:sp>
      <p:sp>
        <p:nvSpPr>
          <p:cNvPr id="50" name="Content Placeholder 16">
            <a:extLst>
              <a:ext uri="{FF2B5EF4-FFF2-40B4-BE49-F238E27FC236}">
                <a16:creationId xmlns:a16="http://schemas.microsoft.com/office/drawing/2014/main" id="{17F9B57A-5386-4842-A6CC-0E7182325845}"/>
              </a:ext>
            </a:extLst>
          </p:cNvPr>
          <p:cNvSpPr txBox="1">
            <a:spLocks/>
          </p:cNvSpPr>
          <p:nvPr/>
        </p:nvSpPr>
        <p:spPr>
          <a:xfrm>
            <a:off x="15544800" y="24079200"/>
            <a:ext cx="12801600" cy="7887718"/>
          </a:xfrm>
          <a:prstGeom prst="rect">
            <a:avLst/>
          </a:prstGeom>
        </p:spPr>
        <p:txBody>
          <a:bodyPr vert="horz" lIns="365760" tIns="182880" rIns="91440" bIns="45720" rtlCol="0">
            <a:noAutofit/>
          </a:bodyPr>
          <a:lstStyle>
            <a:lvl1pPr marL="457196" indent="-457196" algn="l" defTabSz="4389076" rtl="0" eaLnBrk="1" latinLnBrk="0" hangingPunct="1">
              <a:lnSpc>
                <a:spcPct val="100000"/>
              </a:lnSpc>
              <a:spcBef>
                <a:spcPts val="1200"/>
              </a:spcBef>
              <a:buClr>
                <a:schemeClr val="accent2"/>
              </a:buClr>
              <a:buFont typeface="Arial" panose="020B0604020202020204" pitchFamily="34" charset="0"/>
              <a:buChar char="•"/>
              <a:defRPr sz="2800" kern="1200" baseline="0">
                <a:solidFill>
                  <a:schemeClr val="tx1"/>
                </a:solidFill>
                <a:latin typeface="+mn-lt"/>
                <a:ea typeface="+mn-ea"/>
                <a:cs typeface="+mn-cs"/>
              </a:defRPr>
            </a:lvl1pPr>
            <a:lvl2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69" indent="-457196" algn="l" defTabSz="4389076"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a:lstStyle>
          <a:p>
            <a:pPr>
              <a:lnSpc>
                <a:spcPct val="90000"/>
              </a:lnSpc>
              <a:spcBef>
                <a:spcPts val="0"/>
              </a:spcBef>
            </a:pPr>
            <a:r>
              <a:rPr lang="en-US" sz="3200" dirty="0">
                <a:latin typeface="Times New Roman" panose="02020603050405020304" pitchFamily="18" charset="0"/>
                <a:cs typeface="Times New Roman" panose="02020603050405020304" pitchFamily="18" charset="0"/>
              </a:rPr>
              <a:t>We estimate the following difference-in-difference model via </a:t>
            </a:r>
            <a:r>
              <a:rPr lang="en-US" sz="3200" dirty="0" err="1">
                <a:latin typeface="Times New Roman" panose="02020603050405020304" pitchFamily="18" charset="0"/>
                <a:cs typeface="Times New Roman" panose="02020603050405020304" pitchFamily="18" charset="0"/>
              </a:rPr>
              <a:t>probit</a:t>
            </a:r>
            <a:r>
              <a:rPr lang="en-US" sz="3200" dirty="0">
                <a:latin typeface="Times New Roman" panose="02020603050405020304" pitchFamily="18" charset="0"/>
                <a:cs typeface="Times New Roman" panose="02020603050405020304" pitchFamily="18" charset="0"/>
              </a:rPr>
              <a:t>:</a:t>
            </a:r>
          </a:p>
          <a:p>
            <a:pPr>
              <a:lnSpc>
                <a:spcPct val="90000"/>
              </a:lnSpc>
              <a:spcBef>
                <a:spcPts val="0"/>
              </a:spcBef>
            </a:pPr>
            <a:endParaRPr lang="en-US" sz="1000" dirty="0">
              <a:latin typeface="Times New Roman" panose="02020603050405020304" pitchFamily="18" charset="0"/>
              <a:cs typeface="Times New Roman" panose="02020603050405020304" pitchFamily="18" charset="0"/>
            </a:endParaRPr>
          </a:p>
          <a:p>
            <a:pPr>
              <a:lnSpc>
                <a:spcPct val="90000"/>
              </a:lnSpc>
              <a:spcBef>
                <a:spcPts val="0"/>
              </a:spcBef>
            </a:pPr>
            <a:endParaRPr lang="en-US" sz="1000" dirty="0"/>
          </a:p>
          <a:p>
            <a:pPr marL="0" indent="0" algn="ctr">
              <a:lnSpc>
                <a:spcPct val="90000"/>
              </a:lnSpc>
              <a:spcBef>
                <a:spcPts val="0"/>
              </a:spcBef>
              <a:buNone/>
            </a:pPr>
            <a:r>
              <a:rPr lang="en-US" sz="3200" b="1" i="1" dirty="0" err="1">
                <a:solidFill>
                  <a:schemeClr val="accent4">
                    <a:lumMod val="75000"/>
                  </a:schemeClr>
                </a:solidFill>
                <a:latin typeface="Times New Roman" panose="02020603050405020304" pitchFamily="18" charset="0"/>
                <a:cs typeface="Times New Roman" panose="02020603050405020304" pitchFamily="18" charset="0"/>
              </a:rPr>
              <a:t>Program</a:t>
            </a:r>
            <a:r>
              <a:rPr lang="en-US" sz="3200" b="1" baseline="-25000" dirty="0" err="1">
                <a:solidFill>
                  <a:schemeClr val="accent4">
                    <a:lumMod val="75000"/>
                  </a:schemeClr>
                </a:solidFill>
                <a:latin typeface="Times New Roman" panose="02020603050405020304" pitchFamily="18" charset="0"/>
                <a:cs typeface="Times New Roman" panose="02020603050405020304" pitchFamily="18" charset="0"/>
              </a:rPr>
              <a:t>ist</a:t>
            </a:r>
            <a:r>
              <a:rPr lang="en-US" sz="3200" b="1" dirty="0">
                <a:solidFill>
                  <a:schemeClr val="accent4">
                    <a:lumMod val="75000"/>
                  </a:schemeClr>
                </a:solidFill>
                <a:latin typeface="Times New Roman" panose="02020603050405020304" pitchFamily="18" charset="0"/>
                <a:cs typeface="Times New Roman" panose="02020603050405020304" pitchFamily="18" charset="0"/>
              </a:rPr>
              <a:t> = β</a:t>
            </a:r>
            <a:r>
              <a:rPr lang="en-US" sz="3200" b="1" baseline="-25000" dirty="0">
                <a:solidFill>
                  <a:schemeClr val="accent4">
                    <a:lumMod val="75000"/>
                  </a:schemeClr>
                </a:solidFill>
                <a:latin typeface="Times New Roman" panose="02020603050405020304" pitchFamily="18" charset="0"/>
                <a:cs typeface="Times New Roman" panose="02020603050405020304" pitchFamily="18" charset="0"/>
              </a:rPr>
              <a:t>0</a:t>
            </a:r>
            <a:r>
              <a:rPr lang="en-US" sz="3200" b="1" dirty="0">
                <a:solidFill>
                  <a:schemeClr val="accent4">
                    <a:lumMod val="75000"/>
                  </a:schemeClr>
                </a:solidFill>
                <a:latin typeface="Times New Roman" panose="02020603050405020304" pitchFamily="18" charset="0"/>
                <a:cs typeface="Times New Roman" panose="02020603050405020304" pitchFamily="18" charset="0"/>
              </a:rPr>
              <a:t> + β</a:t>
            </a:r>
            <a:r>
              <a:rPr lang="en-US" sz="3200" b="1" baseline="-25000" dirty="0">
                <a:solidFill>
                  <a:schemeClr val="accent4">
                    <a:lumMod val="75000"/>
                  </a:schemeClr>
                </a:solidFill>
                <a:latin typeface="Times New Roman" panose="02020603050405020304" pitchFamily="18" charset="0"/>
                <a:cs typeface="Times New Roman" panose="02020603050405020304" pitchFamily="18" charset="0"/>
              </a:rPr>
              <a:t>1</a:t>
            </a:r>
            <a:r>
              <a:rPr lang="en-US" sz="3200" b="1" dirty="0">
                <a:solidFill>
                  <a:schemeClr val="accent4">
                    <a:lumMod val="75000"/>
                  </a:schemeClr>
                </a:solidFill>
                <a:latin typeface="Times New Roman" panose="02020603050405020304" pitchFamily="18" charset="0"/>
                <a:cs typeface="Times New Roman" panose="02020603050405020304" pitchFamily="18" charset="0"/>
              </a:rPr>
              <a:t>MW</a:t>
            </a:r>
            <a:r>
              <a:rPr lang="en-US" sz="3200" b="1" baseline="-25000" dirty="0">
                <a:solidFill>
                  <a:schemeClr val="accent4">
                    <a:lumMod val="75000"/>
                  </a:schemeClr>
                </a:solidFill>
                <a:latin typeface="Times New Roman" panose="02020603050405020304" pitchFamily="18" charset="0"/>
                <a:cs typeface="Times New Roman" panose="02020603050405020304" pitchFamily="18" charset="0"/>
              </a:rPr>
              <a:t>st</a:t>
            </a:r>
            <a:r>
              <a:rPr lang="en-US" sz="3200" b="1" dirty="0">
                <a:solidFill>
                  <a:schemeClr val="accent4">
                    <a:lumMod val="75000"/>
                  </a:schemeClr>
                </a:solidFill>
                <a:latin typeface="Times New Roman" panose="02020603050405020304" pitchFamily="18" charset="0"/>
                <a:cs typeface="Times New Roman" panose="02020603050405020304" pitchFamily="18" charset="0"/>
              </a:rPr>
              <a:t> + β</a:t>
            </a:r>
            <a:r>
              <a:rPr lang="en-US" sz="3200" b="1" baseline="-25000" dirty="0">
                <a:solidFill>
                  <a:schemeClr val="accent4">
                    <a:lumMod val="75000"/>
                  </a:schemeClr>
                </a:solidFill>
                <a:latin typeface="Times New Roman" panose="02020603050405020304" pitchFamily="18" charset="0"/>
                <a:cs typeface="Times New Roman" panose="02020603050405020304" pitchFamily="18" charset="0"/>
              </a:rPr>
              <a:t>2</a:t>
            </a:r>
            <a:r>
              <a:rPr lang="he-IL" sz="3200" b="1" baseline="30000" dirty="0">
                <a:solidFill>
                  <a:schemeClr val="accent4">
                    <a:lumMod val="75000"/>
                  </a:schemeClr>
                </a:solidFill>
                <a:latin typeface="Times New Roman" panose="02020603050405020304" pitchFamily="18" charset="0"/>
                <a:cs typeface="Times New Roman" panose="02020603050405020304" pitchFamily="18" charset="0"/>
              </a:rPr>
              <a:t>׳</a:t>
            </a:r>
            <a:r>
              <a:rPr lang="en-US" sz="3200" b="1" dirty="0" err="1">
                <a:solidFill>
                  <a:schemeClr val="accent4">
                    <a:lumMod val="75000"/>
                  </a:schemeClr>
                </a:solidFill>
                <a:latin typeface="Times New Roman" panose="02020603050405020304" pitchFamily="18" charset="0"/>
                <a:cs typeface="Times New Roman" panose="02020603050405020304" pitchFamily="18" charset="0"/>
              </a:rPr>
              <a:t>X</a:t>
            </a:r>
            <a:r>
              <a:rPr lang="en-US" sz="3200" b="1" baseline="-25000" dirty="0" err="1">
                <a:solidFill>
                  <a:schemeClr val="accent4">
                    <a:lumMod val="75000"/>
                  </a:schemeClr>
                </a:solidFill>
                <a:latin typeface="Times New Roman" panose="02020603050405020304" pitchFamily="18" charset="0"/>
                <a:cs typeface="Times New Roman" panose="02020603050405020304" pitchFamily="18" charset="0"/>
              </a:rPr>
              <a:t>st</a:t>
            </a:r>
            <a:r>
              <a:rPr lang="en-US" sz="3200" b="1" dirty="0">
                <a:solidFill>
                  <a:schemeClr val="accent4">
                    <a:lumMod val="75000"/>
                  </a:schemeClr>
                </a:solidFill>
                <a:latin typeface="Times New Roman" panose="02020603050405020304" pitchFamily="18" charset="0"/>
                <a:cs typeface="Times New Roman" panose="02020603050405020304" pitchFamily="18" charset="0"/>
              </a:rPr>
              <a:t>+ β</a:t>
            </a:r>
            <a:r>
              <a:rPr lang="en-US" sz="3200" b="1" baseline="-25000" dirty="0">
                <a:solidFill>
                  <a:schemeClr val="accent4">
                    <a:lumMod val="75000"/>
                  </a:schemeClr>
                </a:solidFill>
                <a:latin typeface="Times New Roman" panose="02020603050405020304" pitchFamily="18" charset="0"/>
                <a:cs typeface="Times New Roman" panose="02020603050405020304" pitchFamily="18" charset="0"/>
              </a:rPr>
              <a:t>3</a:t>
            </a:r>
            <a:r>
              <a:rPr lang="he-IL" sz="3200" b="1" baseline="30000" dirty="0">
                <a:solidFill>
                  <a:schemeClr val="accent4">
                    <a:lumMod val="75000"/>
                  </a:schemeClr>
                </a:solidFill>
                <a:latin typeface="Times New Roman" panose="02020603050405020304" pitchFamily="18" charset="0"/>
                <a:cs typeface="Times New Roman" panose="02020603050405020304" pitchFamily="18" charset="0"/>
              </a:rPr>
              <a:t>׳</a:t>
            </a:r>
            <a:r>
              <a:rPr lang="en-US" sz="3200" b="1" dirty="0">
                <a:solidFill>
                  <a:schemeClr val="accent4">
                    <a:lumMod val="75000"/>
                  </a:schemeClr>
                </a:solidFill>
                <a:latin typeface="Times New Roman" panose="02020603050405020304" pitchFamily="18" charset="0"/>
                <a:cs typeface="Times New Roman" panose="02020603050405020304" pitchFamily="18" charset="0"/>
              </a:rPr>
              <a:t>Z</a:t>
            </a:r>
            <a:r>
              <a:rPr lang="en-US" sz="3200" b="1" baseline="-25000" dirty="0">
                <a:solidFill>
                  <a:schemeClr val="accent4">
                    <a:lumMod val="75000"/>
                  </a:schemeClr>
                </a:solidFill>
                <a:latin typeface="Times New Roman" panose="02020603050405020304" pitchFamily="18" charset="0"/>
                <a:cs typeface="Times New Roman" panose="02020603050405020304" pitchFamily="18" charset="0"/>
              </a:rPr>
              <a:t>it</a:t>
            </a:r>
            <a:r>
              <a:rPr lang="en-US" sz="3200" b="1" dirty="0">
                <a:solidFill>
                  <a:schemeClr val="accent4">
                    <a:lumMod val="75000"/>
                  </a:schemeClr>
                </a:solidFill>
                <a:latin typeface="Times New Roman" panose="02020603050405020304" pitchFamily="18" charset="0"/>
                <a:cs typeface="Times New Roman" panose="02020603050405020304" pitchFamily="18" charset="0"/>
              </a:rPr>
              <a:t>+ α</a:t>
            </a:r>
            <a:r>
              <a:rPr lang="en-US" sz="3200" b="1" baseline="-25000" dirty="0">
                <a:solidFill>
                  <a:schemeClr val="accent4">
                    <a:lumMod val="75000"/>
                  </a:schemeClr>
                </a:solidFill>
                <a:latin typeface="Times New Roman" panose="02020603050405020304" pitchFamily="18" charset="0"/>
                <a:cs typeface="Times New Roman" panose="02020603050405020304" pitchFamily="18" charset="0"/>
              </a:rPr>
              <a:t>s</a:t>
            </a:r>
            <a:r>
              <a:rPr lang="en-US" sz="3200" b="1" dirty="0">
                <a:solidFill>
                  <a:schemeClr val="accent4">
                    <a:lumMod val="75000"/>
                  </a:schemeClr>
                </a:solidFill>
                <a:latin typeface="Times New Roman" panose="02020603050405020304" pitchFamily="18" charset="0"/>
                <a:cs typeface="Times New Roman" panose="02020603050405020304" pitchFamily="18" charset="0"/>
              </a:rPr>
              <a:t> + </a:t>
            </a:r>
            <a:r>
              <a:rPr lang="en-US" sz="3200" b="1" dirty="0" err="1">
                <a:solidFill>
                  <a:schemeClr val="accent4">
                    <a:lumMod val="75000"/>
                  </a:schemeClr>
                </a:solidFill>
                <a:latin typeface="Times New Roman" panose="02020603050405020304" pitchFamily="18" charset="0"/>
                <a:cs typeface="Times New Roman" panose="02020603050405020304" pitchFamily="18" charset="0"/>
              </a:rPr>
              <a:t>τ</a:t>
            </a:r>
            <a:r>
              <a:rPr lang="en-US" sz="3200" b="1" baseline="-25000" dirty="0" err="1">
                <a:solidFill>
                  <a:schemeClr val="accent4">
                    <a:lumMod val="75000"/>
                  </a:schemeClr>
                </a:solidFill>
                <a:latin typeface="Times New Roman" panose="02020603050405020304" pitchFamily="18" charset="0"/>
                <a:cs typeface="Times New Roman" panose="02020603050405020304" pitchFamily="18" charset="0"/>
              </a:rPr>
              <a:t>t</a:t>
            </a:r>
            <a:r>
              <a:rPr lang="en-US" sz="3200" b="1" dirty="0">
                <a:solidFill>
                  <a:schemeClr val="accent4">
                    <a:lumMod val="75000"/>
                  </a:schemeClr>
                </a:solidFill>
                <a:latin typeface="Times New Roman" panose="02020603050405020304" pitchFamily="18" charset="0"/>
                <a:cs typeface="Times New Roman" panose="02020603050405020304" pitchFamily="18" charset="0"/>
              </a:rPr>
              <a:t>+ </a:t>
            </a:r>
            <a:r>
              <a:rPr lang="en-US" sz="3200" b="1" dirty="0" err="1">
                <a:solidFill>
                  <a:schemeClr val="accent4">
                    <a:lumMod val="75000"/>
                  </a:schemeClr>
                </a:solidFill>
                <a:latin typeface="Times New Roman" panose="02020603050405020304" pitchFamily="18" charset="0"/>
                <a:cs typeface="Times New Roman" panose="02020603050405020304" pitchFamily="18" charset="0"/>
              </a:rPr>
              <a:t>ε</a:t>
            </a:r>
            <a:r>
              <a:rPr lang="en-US" sz="3200" b="1" baseline="-25000" dirty="0" err="1">
                <a:solidFill>
                  <a:schemeClr val="accent4">
                    <a:lumMod val="75000"/>
                  </a:schemeClr>
                </a:solidFill>
                <a:latin typeface="Times New Roman" panose="02020603050405020304" pitchFamily="18" charset="0"/>
                <a:cs typeface="Times New Roman" panose="02020603050405020304" pitchFamily="18" charset="0"/>
              </a:rPr>
              <a:t>st</a:t>
            </a:r>
            <a:endParaRPr lang="en-US" sz="3200" b="1" baseline="-25000" dirty="0">
              <a:solidFill>
                <a:schemeClr val="accent4">
                  <a:lumMod val="75000"/>
                </a:schemeClr>
              </a:solidFill>
              <a:latin typeface="Times New Roman" panose="02020603050405020304" pitchFamily="18" charset="0"/>
              <a:cs typeface="Times New Roman" panose="02020603050405020304" pitchFamily="18" charset="0"/>
            </a:endParaRPr>
          </a:p>
          <a:p>
            <a:pPr marL="0" indent="0" algn="ctr">
              <a:lnSpc>
                <a:spcPct val="90000"/>
              </a:lnSpc>
              <a:spcBef>
                <a:spcPts val="0"/>
              </a:spcBef>
              <a:buNone/>
            </a:pPr>
            <a:endParaRPr lang="en-US" sz="1000" dirty="0">
              <a:solidFill>
                <a:schemeClr val="accent4">
                  <a:lumMod val="75000"/>
                </a:schemeClr>
              </a:solidFill>
              <a:latin typeface="Times New Roman" panose="02020603050405020304" pitchFamily="18" charset="0"/>
              <a:cs typeface="Times New Roman" panose="02020603050405020304" pitchFamily="18" charset="0"/>
            </a:endParaRPr>
          </a:p>
          <a:p>
            <a:pPr>
              <a:lnSpc>
                <a:spcPct val="90000"/>
              </a:lnSpc>
            </a:pPr>
            <a:r>
              <a:rPr lang="en-US" sz="3200" i="1" dirty="0" err="1">
                <a:latin typeface="Times New Roman" panose="02020603050405020304" pitchFamily="18" charset="0"/>
                <a:cs typeface="Times New Roman" panose="02020603050405020304" pitchFamily="18" charset="0"/>
              </a:rPr>
              <a:t>Program</a:t>
            </a:r>
            <a:r>
              <a:rPr lang="en-US" sz="3200" baseline="-25000" dirty="0" err="1">
                <a:latin typeface="Times New Roman" panose="02020603050405020304" pitchFamily="18" charset="0"/>
                <a:cs typeface="Times New Roman" panose="02020603050405020304" pitchFamily="18" charset="0"/>
              </a:rPr>
              <a:t>ist</a:t>
            </a:r>
            <a:r>
              <a:rPr lang="en-US" sz="3200" dirty="0">
                <a:latin typeface="Times New Roman" panose="02020603050405020304" pitchFamily="18" charset="0"/>
                <a:cs typeface="Times New Roman" panose="02020603050405020304" pitchFamily="18" charset="0"/>
              </a:rPr>
              <a:t> is an indicator for whether respondent </a:t>
            </a:r>
            <a:r>
              <a:rPr lang="en-US" sz="3200" i="1" dirty="0" err="1">
                <a:latin typeface="Times New Roman" panose="02020603050405020304" pitchFamily="18" charset="0"/>
                <a:cs typeface="Times New Roman" panose="02020603050405020304" pitchFamily="18" charset="0"/>
              </a:rPr>
              <a:t>i</a:t>
            </a:r>
            <a:r>
              <a:rPr lang="en-US" sz="3200" i="1" dirty="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(or household </a:t>
            </a:r>
            <a:r>
              <a:rPr lang="en-US" sz="3200" i="1" dirty="0" err="1">
                <a:latin typeface="Times New Roman" panose="02020603050405020304" pitchFamily="18" charset="0"/>
                <a:cs typeface="Times New Roman" panose="02020603050405020304" pitchFamily="18" charset="0"/>
              </a:rPr>
              <a:t>i</a:t>
            </a:r>
            <a:r>
              <a:rPr lang="en-US" sz="3200" dirty="0">
                <a:latin typeface="Times New Roman" panose="02020603050405020304" pitchFamily="18" charset="0"/>
                <a:cs typeface="Times New Roman" panose="02020603050405020304" pitchFamily="18" charset="0"/>
              </a:rPr>
              <a:t>) residing in state </a:t>
            </a:r>
            <a:r>
              <a:rPr lang="en-US" sz="3200" i="1" dirty="0">
                <a:latin typeface="Times New Roman" panose="02020603050405020304" pitchFamily="18" charset="0"/>
                <a:cs typeface="Times New Roman" panose="02020603050405020304" pitchFamily="18" charset="0"/>
              </a:rPr>
              <a:t>s </a:t>
            </a:r>
            <a:r>
              <a:rPr lang="en-US" sz="3200" dirty="0">
                <a:latin typeface="Times New Roman" panose="02020603050405020304" pitchFamily="18" charset="0"/>
                <a:cs typeface="Times New Roman" panose="02020603050405020304" pitchFamily="18" charset="0"/>
              </a:rPr>
              <a:t>in year </a:t>
            </a:r>
            <a:r>
              <a:rPr lang="en-US" sz="3200" i="1" dirty="0">
                <a:latin typeface="Times New Roman" panose="02020603050405020304" pitchFamily="18" charset="0"/>
                <a:cs typeface="Times New Roman" panose="02020603050405020304" pitchFamily="18" charset="0"/>
              </a:rPr>
              <a:t>t</a:t>
            </a:r>
            <a:r>
              <a:rPr lang="en-US" sz="3200" dirty="0">
                <a:latin typeface="Times New Roman" panose="02020603050405020304" pitchFamily="18" charset="0"/>
                <a:cs typeface="Times New Roman" panose="02020603050405020304" pitchFamily="18" charset="0"/>
              </a:rPr>
              <a:t> received a particular form of means-tested public benefit.</a:t>
            </a:r>
          </a:p>
          <a:p>
            <a:pPr>
              <a:lnSpc>
                <a:spcPct val="90000"/>
              </a:lnSpc>
            </a:pPr>
            <a:r>
              <a:rPr lang="en-US" sz="3200" dirty="0" err="1">
                <a:latin typeface="Times New Roman" panose="02020603050405020304" pitchFamily="18" charset="0"/>
                <a:cs typeface="Times New Roman" panose="02020603050405020304" pitchFamily="18" charset="0"/>
              </a:rPr>
              <a:t>MW</a:t>
            </a:r>
            <a:r>
              <a:rPr lang="en-US" sz="3200" baseline="-25000" dirty="0" err="1">
                <a:latin typeface="Times New Roman" panose="02020603050405020304" pitchFamily="18" charset="0"/>
                <a:cs typeface="Times New Roman" panose="02020603050405020304" pitchFamily="18" charset="0"/>
              </a:rPr>
              <a:t>st</a:t>
            </a:r>
            <a:r>
              <a:rPr lang="en-US" sz="3200" dirty="0">
                <a:latin typeface="Times New Roman" panose="02020603050405020304" pitchFamily="18" charset="0"/>
                <a:cs typeface="Times New Roman" panose="02020603050405020304" pitchFamily="18" charset="0"/>
              </a:rPr>
              <a:t> is the natural log of the higher of the state or federal MW.</a:t>
            </a:r>
          </a:p>
          <a:p>
            <a:pPr>
              <a:lnSpc>
                <a:spcPct val="90000"/>
              </a:lnSpc>
            </a:pPr>
            <a:r>
              <a:rPr lang="en-US" sz="3200" b="1" dirty="0" err="1">
                <a:latin typeface="Times New Roman" panose="02020603050405020304" pitchFamily="18" charset="0"/>
                <a:cs typeface="Times New Roman" panose="02020603050405020304" pitchFamily="18" charset="0"/>
              </a:rPr>
              <a:t>X</a:t>
            </a:r>
            <a:r>
              <a:rPr lang="en-US" sz="3200" baseline="-25000" dirty="0" err="1">
                <a:latin typeface="Times New Roman" panose="02020603050405020304" pitchFamily="18" charset="0"/>
                <a:cs typeface="Times New Roman" panose="02020603050405020304" pitchFamily="18" charset="0"/>
              </a:rPr>
              <a:t>st</a:t>
            </a:r>
            <a:r>
              <a:rPr lang="en-US" sz="3200" dirty="0">
                <a:latin typeface="Times New Roman" panose="02020603050405020304" pitchFamily="18" charset="0"/>
                <a:cs typeface="Times New Roman" panose="02020603050405020304" pitchFamily="18" charset="0"/>
              </a:rPr>
              <a:t> is a vector of state-specific, time-varying controls. </a:t>
            </a:r>
          </a:p>
          <a:p>
            <a:pPr lvl="1">
              <a:lnSpc>
                <a:spcPct val="90000"/>
              </a:lnSpc>
            </a:pPr>
            <a:r>
              <a:rPr lang="en-US" sz="2600" dirty="0">
                <a:latin typeface="Times New Roman" panose="02020603050405020304" pitchFamily="18" charset="0"/>
                <a:cs typeface="Times New Roman" panose="02020603050405020304" pitchFamily="18" charset="0"/>
              </a:rPr>
              <a:t>Prime-age adult wage rate and unemployment rate, per capita GDP, refundable EITC Key state welfare policies: whether the state program exempts some or all vehicles from the asset test for SNAP eligibility, ACA Medicaid expansion,</a:t>
            </a:r>
            <a:r>
              <a:rPr lang="en-US" sz="2600" baseline="300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the presence of binding work requirements and time limits for TANF receipt, excluding owned home value from asset tests for TANF, and maximum TANF benefit level for a family of 3</a:t>
            </a:r>
          </a:p>
          <a:p>
            <a:pPr>
              <a:lnSpc>
                <a:spcPct val="90000"/>
              </a:lnSpc>
            </a:pPr>
            <a:r>
              <a:rPr lang="en-US" sz="3200" b="1" dirty="0">
                <a:latin typeface="Times New Roman" panose="02020603050405020304" pitchFamily="18" charset="0"/>
                <a:cs typeface="Times New Roman" panose="02020603050405020304" pitchFamily="18" charset="0"/>
              </a:rPr>
              <a:t>Z</a:t>
            </a:r>
            <a:r>
              <a:rPr lang="en-US" sz="3200" baseline="-25000" dirty="0">
                <a:latin typeface="Times New Roman" panose="02020603050405020304" pitchFamily="18" charset="0"/>
                <a:cs typeface="Times New Roman" panose="02020603050405020304" pitchFamily="18" charset="0"/>
              </a:rPr>
              <a:t>it</a:t>
            </a:r>
            <a:r>
              <a:rPr lang="en-US" sz="3200" dirty="0">
                <a:latin typeface="Times New Roman" panose="02020603050405020304" pitchFamily="18" charset="0"/>
                <a:cs typeface="Times New Roman" panose="02020603050405020304" pitchFamily="18" charset="0"/>
              </a:rPr>
              <a:t> is a vector of individual controls.</a:t>
            </a:r>
          </a:p>
          <a:p>
            <a:pPr lvl="1">
              <a:lnSpc>
                <a:spcPct val="90000"/>
              </a:lnSpc>
            </a:pPr>
            <a:r>
              <a:rPr lang="en-US" sz="2600" dirty="0">
                <a:latin typeface="Times New Roman" panose="02020603050405020304" pitchFamily="18" charset="0"/>
                <a:cs typeface="Times New Roman" panose="02020603050405020304" pitchFamily="18" charset="0"/>
              </a:rPr>
              <a:t>Race/ethnicity, marital status, educational attainment, age, family size, and number of children under age 18 living in the household</a:t>
            </a:r>
            <a:endParaRPr lang="en-US" sz="2600" dirty="0"/>
          </a:p>
          <a:p>
            <a:pPr>
              <a:lnSpc>
                <a:spcPct val="90000"/>
              </a:lnSpc>
              <a:spcBef>
                <a:spcPts val="0"/>
              </a:spcBef>
            </a:pPr>
            <a:r>
              <a:rPr lang="en-US" sz="3200" dirty="0">
                <a:latin typeface="Times New Roman" panose="02020603050405020304" pitchFamily="18" charset="0"/>
                <a:cs typeface="Times New Roman" panose="02020603050405020304" pitchFamily="18" charset="0"/>
              </a:rPr>
              <a:t>α</a:t>
            </a:r>
            <a:r>
              <a:rPr lang="en-US" sz="3200" baseline="-25000" dirty="0">
                <a:latin typeface="Times New Roman" panose="02020603050405020304" pitchFamily="18" charset="0"/>
                <a:cs typeface="Times New Roman" panose="02020603050405020304" pitchFamily="18" charset="0"/>
              </a:rPr>
              <a:t>a</a:t>
            </a:r>
            <a:r>
              <a:rPr lang="en-US" sz="3200" dirty="0">
                <a:latin typeface="Times New Roman" panose="02020603050405020304" pitchFamily="18" charset="0"/>
                <a:cs typeface="Times New Roman" panose="02020603050405020304" pitchFamily="18" charset="0"/>
              </a:rPr>
              <a:t> and </a:t>
            </a:r>
            <a:r>
              <a:rPr lang="en-US" sz="3200" dirty="0" err="1">
                <a:latin typeface="Times New Roman" panose="02020603050405020304" pitchFamily="18" charset="0"/>
                <a:cs typeface="Times New Roman" panose="02020603050405020304" pitchFamily="18" charset="0"/>
              </a:rPr>
              <a:t>τ</a:t>
            </a:r>
            <a:r>
              <a:rPr lang="en-US" sz="3200" baseline="-25000" dirty="0" err="1">
                <a:latin typeface="Times New Roman" panose="02020603050405020304" pitchFamily="18" charset="0"/>
                <a:cs typeface="Times New Roman" panose="02020603050405020304" pitchFamily="18" charset="0"/>
              </a:rPr>
              <a:t>t</a:t>
            </a:r>
            <a:r>
              <a:rPr lang="en-US" sz="3200" dirty="0">
                <a:latin typeface="Times New Roman" panose="02020603050405020304" pitchFamily="18" charset="0"/>
                <a:cs typeface="Times New Roman" panose="02020603050405020304" pitchFamily="18" charset="0"/>
              </a:rPr>
              <a:t> are state fixed effects and year fixed effects, respectively.</a:t>
            </a:r>
            <a:endParaRPr lang="en-US" sz="3200" dirty="0"/>
          </a:p>
        </p:txBody>
      </p:sp>
      <p:sp>
        <p:nvSpPr>
          <p:cNvPr id="53" name="Text Placeholder 17">
            <a:extLst>
              <a:ext uri="{FF2B5EF4-FFF2-40B4-BE49-F238E27FC236}">
                <a16:creationId xmlns:a16="http://schemas.microsoft.com/office/drawing/2014/main" id="{A2464229-C59B-4D28-934B-A241A4387BF8}"/>
              </a:ext>
            </a:extLst>
          </p:cNvPr>
          <p:cNvSpPr txBox="1">
            <a:spLocks/>
          </p:cNvSpPr>
          <p:nvPr/>
        </p:nvSpPr>
        <p:spPr>
          <a:xfrm>
            <a:off x="29900880" y="16669466"/>
            <a:ext cx="12801600" cy="1219200"/>
          </a:xfrm>
          <a:prstGeom prst="round1Rect">
            <a:avLst/>
          </a:prstGeom>
          <a:solidFill>
            <a:schemeClr val="accent4"/>
          </a:solidFill>
        </p:spPr>
        <p:txBody>
          <a:bodyPr vert="horz" lIns="365760" tIns="45720" rIns="91440" bIns="45720" rtlCol="0" anchor="ctr">
            <a:noAutofit/>
          </a:bodyPr>
          <a:lstStyle>
            <a:lvl1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r>
              <a:rPr lang="en-US" b="1" dirty="0">
                <a:latin typeface="Times New Roman" panose="02020603050405020304" pitchFamily="18" charset="0"/>
                <a:cs typeface="Times New Roman" panose="02020603050405020304" pitchFamily="18" charset="0"/>
              </a:rPr>
              <a:t>EVENT Study Analysis</a:t>
            </a:r>
          </a:p>
        </p:txBody>
      </p:sp>
      <p:sp>
        <p:nvSpPr>
          <p:cNvPr id="69" name="TextBox 68">
            <a:extLst>
              <a:ext uri="{FF2B5EF4-FFF2-40B4-BE49-F238E27FC236}">
                <a16:creationId xmlns:a16="http://schemas.microsoft.com/office/drawing/2014/main" id="{4A289516-45EC-45B7-B0A9-D50BCC0BD099}"/>
              </a:ext>
            </a:extLst>
          </p:cNvPr>
          <p:cNvSpPr txBox="1"/>
          <p:nvPr/>
        </p:nvSpPr>
        <p:spPr>
          <a:xfrm>
            <a:off x="15498763" y="21989992"/>
            <a:ext cx="12801600" cy="615553"/>
          </a:xfrm>
          <a:prstGeom prst="rect">
            <a:avLst/>
          </a:prstGeom>
          <a:noFill/>
        </p:spPr>
        <p:txBody>
          <a:bodyPr wrap="square" rtlCol="0">
            <a:spAutoFit/>
          </a:bodyPr>
          <a:lstStyle/>
          <a:p>
            <a:pPr algn="ctr"/>
            <a:r>
              <a:rPr lang="en-US" sz="3400" b="1" dirty="0">
                <a:solidFill>
                  <a:schemeClr val="accent4"/>
                </a:solidFill>
                <a:latin typeface="Times New Roman" panose="02020603050405020304" pitchFamily="18" charset="0"/>
                <a:cs typeface="Times New Roman" panose="02020603050405020304" pitchFamily="18" charset="0"/>
              </a:rPr>
              <a:t>Figure 1. National Trends in Means-Tested Program Receipt</a:t>
            </a:r>
          </a:p>
        </p:txBody>
      </p:sp>
      <p:graphicFrame>
        <p:nvGraphicFramePr>
          <p:cNvPr id="73" name="Table 72">
            <a:extLst>
              <a:ext uri="{FF2B5EF4-FFF2-40B4-BE49-F238E27FC236}">
                <a16:creationId xmlns:a16="http://schemas.microsoft.com/office/drawing/2014/main" id="{C019CC91-B92C-4910-80BF-BC31D8E325CB}"/>
              </a:ext>
            </a:extLst>
          </p:cNvPr>
          <p:cNvGraphicFramePr>
            <a:graphicFrameLocks noGrp="1"/>
          </p:cNvGraphicFramePr>
          <p:nvPr>
            <p:extLst>
              <p:ext uri="{D42A27DB-BD31-4B8C-83A1-F6EECF244321}">
                <p14:modId xmlns:p14="http://schemas.microsoft.com/office/powerpoint/2010/main" val="624119235"/>
              </p:ext>
            </p:extLst>
          </p:nvPr>
        </p:nvGraphicFramePr>
        <p:xfrm>
          <a:off x="29900878" y="7385050"/>
          <a:ext cx="12755250" cy="7998524"/>
        </p:xfrm>
        <a:graphic>
          <a:graphicData uri="http://schemas.openxmlformats.org/drawingml/2006/table">
            <a:tbl>
              <a:tblPr>
                <a:tableStyleId>{8EC20E35-A176-4012-BC5E-935CFFF8708E}</a:tableStyleId>
              </a:tblPr>
              <a:tblGrid>
                <a:gridCol w="3284222">
                  <a:extLst>
                    <a:ext uri="{9D8B030D-6E8A-4147-A177-3AD203B41FA5}">
                      <a16:colId xmlns:a16="http://schemas.microsoft.com/office/drawing/2014/main" val="20000"/>
                    </a:ext>
                  </a:extLst>
                </a:gridCol>
                <a:gridCol w="2367757">
                  <a:extLst>
                    <a:ext uri="{9D8B030D-6E8A-4147-A177-3AD203B41FA5}">
                      <a16:colId xmlns:a16="http://schemas.microsoft.com/office/drawing/2014/main" val="20001"/>
                    </a:ext>
                  </a:extLst>
                </a:gridCol>
                <a:gridCol w="2367757">
                  <a:extLst>
                    <a:ext uri="{9D8B030D-6E8A-4147-A177-3AD203B41FA5}">
                      <a16:colId xmlns:a16="http://schemas.microsoft.com/office/drawing/2014/main" val="679981423"/>
                    </a:ext>
                  </a:extLst>
                </a:gridCol>
                <a:gridCol w="2367757">
                  <a:extLst>
                    <a:ext uri="{9D8B030D-6E8A-4147-A177-3AD203B41FA5}">
                      <a16:colId xmlns:a16="http://schemas.microsoft.com/office/drawing/2014/main" val="20002"/>
                    </a:ext>
                  </a:extLst>
                </a:gridCol>
                <a:gridCol w="2367757">
                  <a:extLst>
                    <a:ext uri="{9D8B030D-6E8A-4147-A177-3AD203B41FA5}">
                      <a16:colId xmlns:a16="http://schemas.microsoft.com/office/drawing/2014/main" val="20003"/>
                    </a:ext>
                  </a:extLst>
                </a:gridCol>
              </a:tblGrid>
              <a:tr h="881333">
                <a:tc>
                  <a:txBody>
                    <a:bodyPr/>
                    <a:lstStyle/>
                    <a:p>
                      <a:pPr marL="0" marR="0">
                        <a:lnSpc>
                          <a:spcPct val="115000"/>
                        </a:lnSpc>
                        <a:spcBef>
                          <a:spcPts val="0"/>
                        </a:spcBef>
                        <a:spcAft>
                          <a:spcPts val="0"/>
                        </a:spcAft>
                      </a:pPr>
                      <a:endParaRPr lang="en-US" sz="280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438" marR="62438" marT="0" marB="0">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a:txBody>
                    <a:bodyPr/>
                    <a:lstStyle/>
                    <a:p>
                      <a:pPr marL="0" marR="0" algn="ctr">
                        <a:lnSpc>
                          <a:spcPct val="115000"/>
                        </a:lnSpc>
                        <a:spcBef>
                          <a:spcPts val="0"/>
                        </a:spcBef>
                        <a:spcAft>
                          <a:spcPts val="0"/>
                        </a:spcAft>
                      </a:pPr>
                      <a:r>
                        <a:rPr lang="en-US" sz="28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rPr>
                        <a:t>Pooled</a:t>
                      </a:r>
                    </a:p>
                  </a:txBody>
                  <a:tcPr marL="62438" marR="62438"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a:txBody>
                    <a:bodyPr/>
                    <a:lstStyle/>
                    <a:p>
                      <a:pPr marL="0" marR="0" lvl="0" indent="0" algn="ctr" defTabSz="4389076" rtl="0" eaLnBrk="1" fontAlgn="auto" latinLnBrk="0" hangingPunct="1">
                        <a:lnSpc>
                          <a:spcPct val="115000"/>
                        </a:lnSpc>
                        <a:spcBef>
                          <a:spcPts val="0"/>
                        </a:spcBef>
                        <a:spcAft>
                          <a:spcPts val="0"/>
                        </a:spcAft>
                        <a:buClrTx/>
                        <a:buSzTx/>
                        <a:buFontTx/>
                        <a:buNone/>
                        <a:tabLst/>
                        <a:defRPr/>
                      </a:pPr>
                      <a:r>
                        <a:rPr lang="en-US" sz="2800" b="1" dirty="0">
                          <a:solidFill>
                            <a:schemeClr val="bg1"/>
                          </a:solidFill>
                          <a:effectLst/>
                          <a:latin typeface="Times New Roman" panose="02020603050405020304" pitchFamily="18" charset="0"/>
                          <a:cs typeface="Times New Roman" panose="02020603050405020304" pitchFamily="18" charset="0"/>
                        </a:rPr>
                        <a:t>Non-White</a:t>
                      </a:r>
                      <a:endParaRPr lang="en-US" sz="28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438" marR="62438"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a:txBody>
                    <a:bodyPr/>
                    <a:lstStyle/>
                    <a:p>
                      <a:pPr marL="0" marR="0" algn="ctr">
                        <a:lnSpc>
                          <a:spcPct val="115000"/>
                        </a:lnSpc>
                        <a:spcBef>
                          <a:spcPts val="0"/>
                        </a:spcBef>
                        <a:spcAft>
                          <a:spcPts val="0"/>
                        </a:spcAft>
                      </a:pPr>
                      <a:r>
                        <a:rPr lang="en-US" sz="28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Ages 16-29</a:t>
                      </a:r>
                      <a:endParaRPr lang="en-US" sz="28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lgn="ctr">
                        <a:lnSpc>
                          <a:spcPct val="115000"/>
                        </a:lnSpc>
                        <a:spcBef>
                          <a:spcPts val="0"/>
                        </a:spcBef>
                        <a:spcAft>
                          <a:spcPts val="0"/>
                        </a:spcAft>
                      </a:pPr>
                      <a:r>
                        <a:rPr lang="en-US" sz="28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without HS</a:t>
                      </a:r>
                      <a:endParaRPr lang="en-US" sz="28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tc>
                  <a:txBody>
                    <a:bodyPr/>
                    <a:lstStyle/>
                    <a:p>
                      <a:pPr marL="0" marR="0" algn="ctr">
                        <a:lnSpc>
                          <a:spcPct val="115000"/>
                        </a:lnSpc>
                        <a:spcBef>
                          <a:spcPts val="0"/>
                        </a:spcBef>
                        <a:spcAft>
                          <a:spcPts val="0"/>
                        </a:spcAft>
                      </a:pPr>
                      <a:r>
                        <a:rPr lang="en-US" sz="2400" b="1" dirty="0">
                          <a:solidFill>
                            <a:schemeClr val="bg1"/>
                          </a:solidFill>
                          <a:effectLst/>
                          <a:latin typeface="Times New Roman" panose="02020603050405020304" pitchFamily="18" charset="0"/>
                          <a:ea typeface="Calibri" panose="020F0502020204030204" pitchFamily="34" charset="0"/>
                          <a:cs typeface="Times New Roman" panose="02020603050405020304" pitchFamily="18" charset="0"/>
                        </a:rPr>
                        <a:t>Single Mothers without HS, Ages 16-45</a:t>
                      </a:r>
                      <a:endParaRPr lang="en-US" sz="2400" b="1"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T="0"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solidFill>
                  </a:tcPr>
                </a:tc>
                <a:extLst>
                  <a:ext uri="{0D108BD9-81ED-4DB2-BD59-A6C34878D82A}">
                    <a16:rowId xmlns:a16="http://schemas.microsoft.com/office/drawing/2014/main" val="2114104250"/>
                  </a:ext>
                </a:extLst>
              </a:tr>
              <a:tr h="427716">
                <a:tc>
                  <a:txBody>
                    <a:bodyPr/>
                    <a:lstStyle/>
                    <a:p>
                      <a:pPr marL="0" marR="0">
                        <a:lnSpc>
                          <a:spcPct val="115000"/>
                        </a:lnSpc>
                        <a:spcBef>
                          <a:spcPts val="0"/>
                        </a:spcBef>
                        <a:spcAft>
                          <a:spcPts val="0"/>
                        </a:spcAft>
                      </a:pPr>
                      <a:r>
                        <a:rPr lang="en-US" sz="2800" dirty="0">
                          <a:effectLst/>
                          <a:latin typeface="Times New Roman" panose="02020603050405020304" pitchFamily="18" charset="0"/>
                          <a:cs typeface="Times New Roman" panose="02020603050405020304" pitchFamily="18" charset="0"/>
                        </a:rPr>
                        <a:t>Medicaid</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438" marR="62438" marT="0" marB="0">
                    <a:lnT w="12700" cap="flat" cmpd="sng" algn="ctr">
                      <a:solidFill>
                        <a:schemeClr val="tx1"/>
                      </a:solidFill>
                      <a:prstDash val="solid"/>
                      <a:round/>
                      <a:headEnd type="none" w="med" len="med"/>
                      <a:tailEnd type="none" w="med" len="med"/>
                    </a:lnT>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-0.000</a:t>
                      </a:r>
                    </a:p>
                  </a:txBody>
                  <a:tcPr marT="0" marB="0">
                    <a:lnT w="12700" cap="flat" cmpd="sng" algn="ctr">
                      <a:solidFill>
                        <a:schemeClr val="tx1"/>
                      </a:solidFill>
                      <a:prstDash val="solid"/>
                      <a:round/>
                      <a:headEnd type="none" w="med" len="med"/>
                      <a:tailEnd type="none" w="med" len="med"/>
                    </a:lnT>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0.024</a:t>
                      </a:r>
                    </a:p>
                  </a:txBody>
                  <a:tcPr marT="0" marB="0">
                    <a:lnT w="12700" cap="flat" cmpd="sng" algn="ctr">
                      <a:solidFill>
                        <a:schemeClr val="tx1"/>
                      </a:solidFill>
                      <a:prstDash val="solid"/>
                      <a:round/>
                      <a:headEnd type="none" w="med" len="med"/>
                      <a:tailEnd type="none" w="med" len="med"/>
                    </a:lnT>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-0.014</a:t>
                      </a:r>
                    </a:p>
                  </a:txBody>
                  <a:tcPr marT="0" marB="0">
                    <a:lnT w="12700" cap="flat" cmpd="sng" algn="ctr">
                      <a:solidFill>
                        <a:schemeClr val="tx1"/>
                      </a:solidFill>
                      <a:prstDash val="solid"/>
                      <a:round/>
                      <a:headEnd type="none" w="med" len="med"/>
                      <a:tailEnd type="none" w="med" len="med"/>
                    </a:lnT>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0.012</a:t>
                      </a:r>
                    </a:p>
                  </a:txBody>
                  <a:tcPr marT="0" marB="0">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6"/>
                  </a:ext>
                </a:extLst>
              </a:tr>
              <a:tr h="427716">
                <a:tc>
                  <a:txBody>
                    <a:bodyPr/>
                    <a:lstStyle/>
                    <a:p>
                      <a:pPr marL="0" marR="0">
                        <a:lnSpc>
                          <a:spcPct val="115000"/>
                        </a:lnSpc>
                        <a:spcBef>
                          <a:spcPts val="0"/>
                        </a:spcBef>
                        <a:spcAft>
                          <a:spcPts val="0"/>
                        </a:spcAft>
                      </a:pPr>
                      <a:r>
                        <a:rPr lang="en-US" sz="2800" dirty="0">
                          <a:effectLst/>
                          <a:latin typeface="Times New Roman" panose="02020603050405020304" pitchFamily="18" charset="0"/>
                          <a:cs typeface="Times New Roman" panose="02020603050405020304" pitchFamily="18" charset="0"/>
                        </a:rPr>
                        <a:t> </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438" marR="62438" marT="0" marB="0"/>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(0.013)</a:t>
                      </a:r>
                    </a:p>
                  </a:txBody>
                  <a:tcPr marT="0" marB="0"/>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(0.018)</a:t>
                      </a:r>
                    </a:p>
                  </a:txBody>
                  <a:tcPr marT="0" marB="0"/>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(0.028)</a:t>
                      </a:r>
                    </a:p>
                  </a:txBody>
                  <a:tcPr marT="0" marB="0"/>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(0.067)</a:t>
                      </a:r>
                    </a:p>
                  </a:txBody>
                  <a:tcPr marT="0" marB="0"/>
                </a:tc>
                <a:extLst>
                  <a:ext uri="{0D108BD9-81ED-4DB2-BD59-A6C34878D82A}">
                    <a16:rowId xmlns:a16="http://schemas.microsoft.com/office/drawing/2014/main" val="10007"/>
                  </a:ext>
                </a:extLst>
              </a:tr>
              <a:tr h="427716">
                <a:tc>
                  <a:txBody>
                    <a:bodyPr/>
                    <a:lstStyle/>
                    <a:p>
                      <a:pPr marL="0" marR="0">
                        <a:lnSpc>
                          <a:spcPct val="115000"/>
                        </a:lnSpc>
                        <a:spcBef>
                          <a:spcPts val="0"/>
                        </a:spcBef>
                        <a:spcAft>
                          <a:spcPts val="0"/>
                        </a:spcAft>
                      </a:pPr>
                      <a:r>
                        <a:rPr lang="en-US" sz="2800">
                          <a:effectLst/>
                          <a:latin typeface="Times New Roman" panose="02020603050405020304" pitchFamily="18" charset="0"/>
                          <a:cs typeface="Times New Roman" panose="02020603050405020304" pitchFamily="18" charset="0"/>
                        </a:rPr>
                        <a:t>N</a:t>
                      </a:r>
                      <a:endParaRPr lang="en-US"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438" marR="62438" marT="0" marB="0"/>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4,269,904</a:t>
                      </a:r>
                    </a:p>
                  </a:txBody>
                  <a:tcPr marL="62438" marR="62438" marT="0" marB="0"/>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1,308,384</a:t>
                      </a:r>
                    </a:p>
                  </a:txBody>
                  <a:tcPr marT="0" marB="0"/>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391,831</a:t>
                      </a:r>
                    </a:p>
                  </a:txBody>
                  <a:tcPr marT="0" marB="0"/>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32,919</a:t>
                      </a:r>
                    </a:p>
                  </a:txBody>
                  <a:tcPr marT="0" marB="0"/>
                </a:tc>
                <a:extLst>
                  <a:ext uri="{0D108BD9-81ED-4DB2-BD59-A6C34878D82A}">
                    <a16:rowId xmlns:a16="http://schemas.microsoft.com/office/drawing/2014/main" val="10008"/>
                  </a:ext>
                </a:extLst>
              </a:tr>
              <a:tr h="427716">
                <a:tc>
                  <a:txBody>
                    <a:bodyPr/>
                    <a:lstStyle/>
                    <a:p>
                      <a:pPr marL="0" marR="0">
                        <a:lnSpc>
                          <a:spcPct val="115000"/>
                        </a:lnSpc>
                        <a:spcBef>
                          <a:spcPts val="0"/>
                        </a:spcBef>
                        <a:spcAft>
                          <a:spcPts val="0"/>
                        </a:spcAft>
                      </a:pPr>
                      <a:r>
                        <a:rPr lang="en-US" sz="2800" dirty="0">
                          <a:effectLst/>
                          <a:latin typeface="Times New Roman" panose="02020603050405020304" pitchFamily="18" charset="0"/>
                          <a:cs typeface="Times New Roman" panose="02020603050405020304" pitchFamily="18" charset="0"/>
                        </a:rPr>
                        <a:t>SNAP/Food Stamps</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438" marR="62438" marT="0" marB="0">
                    <a:solidFill>
                      <a:schemeClr val="accent4">
                        <a:lumMod val="20000"/>
                        <a:lumOff val="80000"/>
                      </a:schemeClr>
                    </a:solidFill>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-0.000</a:t>
                      </a:r>
                    </a:p>
                  </a:txBody>
                  <a:tcPr marT="0" marB="0">
                    <a:solidFill>
                      <a:schemeClr val="accent4">
                        <a:lumMod val="20000"/>
                        <a:lumOff val="80000"/>
                      </a:schemeClr>
                    </a:solidFill>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0.020</a:t>
                      </a:r>
                    </a:p>
                  </a:txBody>
                  <a:tcPr marT="0" marB="0">
                    <a:solidFill>
                      <a:schemeClr val="accent4">
                        <a:lumMod val="20000"/>
                        <a:lumOff val="80000"/>
                      </a:schemeClr>
                    </a:solidFill>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0.047**</a:t>
                      </a:r>
                    </a:p>
                  </a:txBody>
                  <a:tcPr marT="0" marB="0">
                    <a:solidFill>
                      <a:schemeClr val="accent4">
                        <a:lumMod val="20000"/>
                        <a:lumOff val="80000"/>
                      </a:schemeClr>
                    </a:solidFill>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-0.129*</a:t>
                      </a:r>
                    </a:p>
                  </a:txBody>
                  <a:tcPr marT="0" marB="0">
                    <a:solidFill>
                      <a:schemeClr val="accent4">
                        <a:lumMod val="20000"/>
                        <a:lumOff val="80000"/>
                      </a:schemeClr>
                    </a:solidFill>
                  </a:tcPr>
                </a:tc>
                <a:extLst>
                  <a:ext uri="{0D108BD9-81ED-4DB2-BD59-A6C34878D82A}">
                    <a16:rowId xmlns:a16="http://schemas.microsoft.com/office/drawing/2014/main" val="10009"/>
                  </a:ext>
                </a:extLst>
              </a:tr>
              <a:tr h="427716">
                <a:tc>
                  <a:txBody>
                    <a:bodyPr/>
                    <a:lstStyle/>
                    <a:p>
                      <a:pPr marL="0" marR="0">
                        <a:lnSpc>
                          <a:spcPct val="115000"/>
                        </a:lnSpc>
                        <a:spcBef>
                          <a:spcPts val="0"/>
                        </a:spcBef>
                        <a:spcAft>
                          <a:spcPts val="0"/>
                        </a:spcAft>
                      </a:pPr>
                      <a:r>
                        <a:rPr lang="en-US" sz="2800" dirty="0">
                          <a:effectLst/>
                          <a:latin typeface="Times New Roman" panose="02020603050405020304" pitchFamily="18" charset="0"/>
                          <a:cs typeface="Times New Roman" panose="02020603050405020304" pitchFamily="18" charset="0"/>
                        </a:rPr>
                        <a:t> </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438" marR="62438" marT="0" marB="0">
                    <a:solidFill>
                      <a:schemeClr val="accent4">
                        <a:lumMod val="20000"/>
                        <a:lumOff val="80000"/>
                      </a:schemeClr>
                    </a:solidFill>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(0.011)</a:t>
                      </a:r>
                    </a:p>
                  </a:txBody>
                  <a:tcPr marT="0" marB="0">
                    <a:solidFill>
                      <a:schemeClr val="accent4">
                        <a:lumMod val="20000"/>
                        <a:lumOff val="80000"/>
                      </a:schemeClr>
                    </a:solidFill>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(0.017)</a:t>
                      </a:r>
                    </a:p>
                  </a:txBody>
                  <a:tcPr marT="0" marB="0">
                    <a:solidFill>
                      <a:schemeClr val="accent4">
                        <a:lumMod val="20000"/>
                        <a:lumOff val="80000"/>
                      </a:schemeClr>
                    </a:solidFill>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(0.014)</a:t>
                      </a:r>
                    </a:p>
                  </a:txBody>
                  <a:tcPr marT="0" marB="0">
                    <a:solidFill>
                      <a:schemeClr val="accent4">
                        <a:lumMod val="20000"/>
                        <a:lumOff val="80000"/>
                      </a:schemeClr>
                    </a:solidFill>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(0.075)</a:t>
                      </a:r>
                    </a:p>
                  </a:txBody>
                  <a:tcPr marT="0" marB="0">
                    <a:solidFill>
                      <a:schemeClr val="accent4">
                        <a:lumMod val="20000"/>
                        <a:lumOff val="80000"/>
                      </a:schemeClr>
                    </a:solidFill>
                  </a:tcPr>
                </a:tc>
                <a:extLst>
                  <a:ext uri="{0D108BD9-81ED-4DB2-BD59-A6C34878D82A}">
                    <a16:rowId xmlns:a16="http://schemas.microsoft.com/office/drawing/2014/main" val="10010"/>
                  </a:ext>
                </a:extLst>
              </a:tr>
              <a:tr h="427716">
                <a:tc>
                  <a:txBody>
                    <a:bodyPr/>
                    <a:lstStyle/>
                    <a:p>
                      <a:pPr marL="0" marR="0">
                        <a:lnSpc>
                          <a:spcPct val="115000"/>
                        </a:lnSpc>
                        <a:spcBef>
                          <a:spcPts val="0"/>
                        </a:spcBef>
                        <a:spcAft>
                          <a:spcPts val="0"/>
                        </a:spcAft>
                      </a:pPr>
                      <a:r>
                        <a:rPr lang="en-US" sz="2800">
                          <a:effectLst/>
                          <a:latin typeface="Times New Roman" panose="02020603050405020304" pitchFamily="18" charset="0"/>
                          <a:cs typeface="Times New Roman" panose="02020603050405020304" pitchFamily="18" charset="0"/>
                        </a:rPr>
                        <a:t>N</a:t>
                      </a:r>
                      <a:endParaRPr lang="en-US"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438" marR="62438" marT="0" marB="0">
                    <a:solidFill>
                      <a:schemeClr val="accent4">
                        <a:lumMod val="20000"/>
                        <a:lumOff val="80000"/>
                      </a:schemeClr>
                    </a:solidFill>
                  </a:tcPr>
                </a:tc>
                <a:tc>
                  <a:txBody>
                    <a:bodyPr/>
                    <a:lstStyle/>
                    <a:p>
                      <a:pPr marL="0" marR="0" lvl="0" indent="0" algn="ctr" defTabSz="4389076" rtl="0" eaLnBrk="1" fontAlgn="auto" latinLnBrk="0" hangingPunct="1">
                        <a:lnSpc>
                          <a:spcPct val="115000"/>
                        </a:lnSpc>
                        <a:spcBef>
                          <a:spcPts val="0"/>
                        </a:spcBef>
                        <a:spcAft>
                          <a:spcPts val="0"/>
                        </a:spcAft>
                        <a:buClrTx/>
                        <a:buSzTx/>
                        <a:buFontTx/>
                        <a:buNone/>
                        <a:tabLst>
                          <a:tab pos="15240" algn="dec"/>
                          <a:tab pos="341630" algn="dec"/>
                        </a:tabLst>
                        <a:defRPr/>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4,269,904</a:t>
                      </a:r>
                    </a:p>
                  </a:txBody>
                  <a:tcPr marL="62438" marR="62438" marT="0" marB="0">
                    <a:solidFill>
                      <a:schemeClr val="accent4">
                        <a:lumMod val="20000"/>
                        <a:lumOff val="80000"/>
                      </a:schemeClr>
                    </a:solidFill>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1,308,384</a:t>
                      </a:r>
                    </a:p>
                  </a:txBody>
                  <a:tcPr marT="0" marB="0">
                    <a:solidFill>
                      <a:schemeClr val="accent4">
                        <a:lumMod val="20000"/>
                        <a:lumOff val="80000"/>
                      </a:schemeClr>
                    </a:solidFill>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391,831</a:t>
                      </a:r>
                    </a:p>
                  </a:txBody>
                  <a:tcPr marT="0" marB="0">
                    <a:solidFill>
                      <a:schemeClr val="accent4">
                        <a:lumMod val="20000"/>
                        <a:lumOff val="80000"/>
                      </a:schemeClr>
                    </a:solidFill>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32,919</a:t>
                      </a:r>
                    </a:p>
                  </a:txBody>
                  <a:tcPr marT="0" marB="0">
                    <a:solidFill>
                      <a:schemeClr val="accent4">
                        <a:lumMod val="20000"/>
                        <a:lumOff val="80000"/>
                      </a:schemeClr>
                    </a:solidFill>
                  </a:tcPr>
                </a:tc>
                <a:extLst>
                  <a:ext uri="{0D108BD9-81ED-4DB2-BD59-A6C34878D82A}">
                    <a16:rowId xmlns:a16="http://schemas.microsoft.com/office/drawing/2014/main" val="10011"/>
                  </a:ext>
                </a:extLst>
              </a:tr>
              <a:tr h="427716">
                <a:tc>
                  <a:txBody>
                    <a:bodyPr/>
                    <a:lstStyle/>
                    <a:p>
                      <a:pPr marL="0" marR="0">
                        <a:lnSpc>
                          <a:spcPct val="115000"/>
                        </a:lnSpc>
                        <a:spcBef>
                          <a:spcPts val="0"/>
                        </a:spcBef>
                        <a:spcAft>
                          <a:spcPts val="0"/>
                        </a:spcAft>
                      </a:pPr>
                      <a:r>
                        <a:rPr lang="en-US" sz="2800" dirty="0">
                          <a:effectLst/>
                          <a:latin typeface="Times New Roman" panose="02020603050405020304" pitchFamily="18" charset="0"/>
                          <a:cs typeface="Times New Roman" panose="02020603050405020304" pitchFamily="18" charset="0"/>
                        </a:rPr>
                        <a:t>Free Lunch</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438" marR="62438" marT="0" marB="0"/>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0.020***</a:t>
                      </a:r>
                    </a:p>
                  </a:txBody>
                  <a:tcPr marT="0" marB="0"/>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0.100***</a:t>
                      </a:r>
                    </a:p>
                  </a:txBody>
                  <a:tcPr marT="0" marB="0"/>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0.084***</a:t>
                      </a:r>
                    </a:p>
                  </a:txBody>
                  <a:tcPr marT="0" marB="0"/>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0.107</a:t>
                      </a:r>
                    </a:p>
                  </a:txBody>
                  <a:tcPr marT="0" marB="0"/>
                </a:tc>
                <a:extLst>
                  <a:ext uri="{0D108BD9-81ED-4DB2-BD59-A6C34878D82A}">
                    <a16:rowId xmlns:a16="http://schemas.microsoft.com/office/drawing/2014/main" val="10012"/>
                  </a:ext>
                </a:extLst>
              </a:tr>
              <a:tr h="427716">
                <a:tc>
                  <a:txBody>
                    <a:bodyPr/>
                    <a:lstStyle/>
                    <a:p>
                      <a:pPr marL="0" marR="0">
                        <a:lnSpc>
                          <a:spcPct val="115000"/>
                        </a:lnSpc>
                        <a:spcBef>
                          <a:spcPts val="0"/>
                        </a:spcBef>
                        <a:spcAft>
                          <a:spcPts val="0"/>
                        </a:spcAft>
                      </a:pPr>
                      <a:r>
                        <a:rPr lang="en-US" sz="2800">
                          <a:effectLst/>
                          <a:latin typeface="Times New Roman" panose="02020603050405020304" pitchFamily="18" charset="0"/>
                          <a:cs typeface="Times New Roman" panose="02020603050405020304" pitchFamily="18" charset="0"/>
                        </a:rPr>
                        <a:t> </a:t>
                      </a:r>
                      <a:endParaRPr lang="en-US"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438" marR="62438" marT="0" marB="0"/>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(0.004)</a:t>
                      </a:r>
                    </a:p>
                  </a:txBody>
                  <a:tcPr marT="0" marB="0"/>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(0.021)</a:t>
                      </a:r>
                    </a:p>
                  </a:txBody>
                  <a:tcPr marT="0" marB="0"/>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(0.029)</a:t>
                      </a:r>
                    </a:p>
                  </a:txBody>
                  <a:tcPr marT="0" marB="0"/>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(0.078)</a:t>
                      </a:r>
                    </a:p>
                  </a:txBody>
                  <a:tcPr marT="0" marB="0"/>
                </a:tc>
                <a:extLst>
                  <a:ext uri="{0D108BD9-81ED-4DB2-BD59-A6C34878D82A}">
                    <a16:rowId xmlns:a16="http://schemas.microsoft.com/office/drawing/2014/main" val="10013"/>
                  </a:ext>
                </a:extLst>
              </a:tr>
              <a:tr h="427716">
                <a:tc>
                  <a:txBody>
                    <a:bodyPr/>
                    <a:lstStyle/>
                    <a:p>
                      <a:pPr marL="0" marR="0">
                        <a:lnSpc>
                          <a:spcPct val="115000"/>
                        </a:lnSpc>
                        <a:spcBef>
                          <a:spcPts val="0"/>
                        </a:spcBef>
                        <a:spcAft>
                          <a:spcPts val="0"/>
                        </a:spcAft>
                      </a:pPr>
                      <a:r>
                        <a:rPr lang="en-US" sz="2800" dirty="0">
                          <a:effectLst/>
                          <a:latin typeface="Times New Roman" panose="02020603050405020304" pitchFamily="18" charset="0"/>
                          <a:cs typeface="Times New Roman" panose="02020603050405020304" pitchFamily="18" charset="0"/>
                        </a:rPr>
                        <a:t>N</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438" marR="62438" marT="0" marB="0"/>
                </a:tc>
                <a:tc>
                  <a:txBody>
                    <a:bodyPr/>
                    <a:lstStyle/>
                    <a:p>
                      <a:pPr marL="0" marR="0" lvl="0" indent="0" algn="ctr" defTabSz="4389076" rtl="0" eaLnBrk="1" fontAlgn="auto" latinLnBrk="0" hangingPunct="1">
                        <a:lnSpc>
                          <a:spcPct val="115000"/>
                        </a:lnSpc>
                        <a:spcBef>
                          <a:spcPts val="0"/>
                        </a:spcBef>
                        <a:spcAft>
                          <a:spcPts val="0"/>
                        </a:spcAft>
                        <a:buClrTx/>
                        <a:buSzTx/>
                        <a:buFontTx/>
                        <a:buNone/>
                        <a:tabLst>
                          <a:tab pos="15240" algn="dec"/>
                          <a:tab pos="341630" algn="dec"/>
                        </a:tabLst>
                        <a:defRPr/>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4,269,904</a:t>
                      </a:r>
                    </a:p>
                  </a:txBody>
                  <a:tcPr marL="62438" marR="62438" marT="0" marB="0"/>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1,308,384</a:t>
                      </a:r>
                    </a:p>
                  </a:txBody>
                  <a:tcPr marT="0" marB="0"/>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391,831</a:t>
                      </a:r>
                    </a:p>
                  </a:txBody>
                  <a:tcPr marT="0" marB="0"/>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32,919</a:t>
                      </a:r>
                    </a:p>
                  </a:txBody>
                  <a:tcPr marT="0" marB="0"/>
                </a:tc>
                <a:extLst>
                  <a:ext uri="{0D108BD9-81ED-4DB2-BD59-A6C34878D82A}">
                    <a16:rowId xmlns:a16="http://schemas.microsoft.com/office/drawing/2014/main" val="10014"/>
                  </a:ext>
                </a:extLst>
              </a:tr>
              <a:tr h="427716">
                <a:tc>
                  <a:txBody>
                    <a:bodyPr/>
                    <a:lstStyle/>
                    <a:p>
                      <a:pPr marL="0" marR="0">
                        <a:lnSpc>
                          <a:spcPct val="115000"/>
                        </a:lnSpc>
                        <a:spcBef>
                          <a:spcPts val="0"/>
                        </a:spcBef>
                        <a:spcAft>
                          <a:spcPts val="0"/>
                        </a:spcAft>
                      </a:pPr>
                      <a:r>
                        <a:rPr lang="en-US" sz="2800" dirty="0" err="1">
                          <a:effectLst/>
                          <a:latin typeface="Times New Roman" panose="02020603050405020304" pitchFamily="18" charset="0"/>
                          <a:cs typeface="Times New Roman" panose="02020603050405020304" pitchFamily="18" charset="0"/>
                        </a:rPr>
                        <a:t>WIC</a:t>
                      </a:r>
                      <a:r>
                        <a:rPr lang="en-US" sz="2800" baseline="30000" dirty="0" err="1">
                          <a:effectLst/>
                          <a:latin typeface="Times New Roman" panose="02020603050405020304" pitchFamily="18" charset="0"/>
                          <a:cs typeface="Times New Roman" panose="02020603050405020304" pitchFamily="18" charset="0"/>
                        </a:rPr>
                        <a:t>a</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438" marR="62438" marT="0" marB="0">
                    <a:solidFill>
                      <a:schemeClr val="accent4">
                        <a:lumMod val="20000"/>
                        <a:lumOff val="80000"/>
                      </a:schemeClr>
                    </a:solidFill>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0.001</a:t>
                      </a:r>
                    </a:p>
                  </a:txBody>
                  <a:tcPr marT="0" marB="0">
                    <a:solidFill>
                      <a:schemeClr val="accent4">
                        <a:lumMod val="20000"/>
                        <a:lumOff val="80000"/>
                      </a:schemeClr>
                    </a:solidFill>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0.011*</a:t>
                      </a:r>
                    </a:p>
                  </a:txBody>
                  <a:tcPr marT="0" marB="0">
                    <a:solidFill>
                      <a:schemeClr val="accent4">
                        <a:lumMod val="20000"/>
                        <a:lumOff val="80000"/>
                      </a:schemeClr>
                    </a:solidFill>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0.021</a:t>
                      </a:r>
                    </a:p>
                  </a:txBody>
                  <a:tcPr marT="0" marB="0">
                    <a:solidFill>
                      <a:schemeClr val="accent4">
                        <a:lumMod val="20000"/>
                        <a:lumOff val="80000"/>
                      </a:schemeClr>
                    </a:solidFill>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-0.047</a:t>
                      </a:r>
                    </a:p>
                  </a:txBody>
                  <a:tcPr marT="0" marB="0">
                    <a:solidFill>
                      <a:schemeClr val="accent4">
                        <a:lumMod val="20000"/>
                        <a:lumOff val="80000"/>
                      </a:schemeClr>
                    </a:solidFill>
                  </a:tcPr>
                </a:tc>
                <a:extLst>
                  <a:ext uri="{0D108BD9-81ED-4DB2-BD59-A6C34878D82A}">
                    <a16:rowId xmlns:a16="http://schemas.microsoft.com/office/drawing/2014/main" val="10018"/>
                  </a:ext>
                </a:extLst>
              </a:tr>
              <a:tr h="427716">
                <a:tc>
                  <a:txBody>
                    <a:bodyPr/>
                    <a:lstStyle/>
                    <a:p>
                      <a:pPr marL="0" marR="0">
                        <a:lnSpc>
                          <a:spcPct val="115000"/>
                        </a:lnSpc>
                        <a:spcBef>
                          <a:spcPts val="0"/>
                        </a:spcBef>
                        <a:spcAft>
                          <a:spcPts val="0"/>
                        </a:spcAft>
                      </a:pPr>
                      <a:r>
                        <a:rPr lang="en-US" sz="2800">
                          <a:effectLst/>
                          <a:latin typeface="Times New Roman" panose="02020603050405020304" pitchFamily="18" charset="0"/>
                          <a:cs typeface="Times New Roman" panose="02020603050405020304" pitchFamily="18" charset="0"/>
                        </a:rPr>
                        <a:t> </a:t>
                      </a:r>
                      <a:endParaRPr lang="en-US"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438" marR="62438" marT="0" marB="0">
                    <a:solidFill>
                      <a:schemeClr val="accent4">
                        <a:lumMod val="20000"/>
                        <a:lumOff val="80000"/>
                      </a:schemeClr>
                    </a:solidFill>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(0.002)</a:t>
                      </a:r>
                    </a:p>
                  </a:txBody>
                  <a:tcPr marT="0" marB="0">
                    <a:solidFill>
                      <a:schemeClr val="accent4">
                        <a:lumMod val="20000"/>
                        <a:lumOff val="80000"/>
                      </a:schemeClr>
                    </a:solidFill>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(0.006)</a:t>
                      </a:r>
                    </a:p>
                  </a:txBody>
                  <a:tcPr marT="0" marB="0">
                    <a:solidFill>
                      <a:schemeClr val="accent4">
                        <a:lumMod val="20000"/>
                        <a:lumOff val="80000"/>
                      </a:schemeClr>
                    </a:solidFill>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(0.014)</a:t>
                      </a:r>
                    </a:p>
                  </a:txBody>
                  <a:tcPr marT="0" marB="0">
                    <a:solidFill>
                      <a:schemeClr val="accent4">
                        <a:lumMod val="20000"/>
                        <a:lumOff val="80000"/>
                      </a:schemeClr>
                    </a:solidFill>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(0.089)</a:t>
                      </a:r>
                    </a:p>
                  </a:txBody>
                  <a:tcPr marT="0" marB="0">
                    <a:solidFill>
                      <a:schemeClr val="accent4">
                        <a:lumMod val="20000"/>
                        <a:lumOff val="80000"/>
                      </a:schemeClr>
                    </a:solidFill>
                  </a:tcPr>
                </a:tc>
                <a:extLst>
                  <a:ext uri="{0D108BD9-81ED-4DB2-BD59-A6C34878D82A}">
                    <a16:rowId xmlns:a16="http://schemas.microsoft.com/office/drawing/2014/main" val="10019"/>
                  </a:ext>
                </a:extLst>
              </a:tr>
              <a:tr h="427716">
                <a:tc>
                  <a:txBody>
                    <a:bodyPr/>
                    <a:lstStyle/>
                    <a:p>
                      <a:pPr marL="0" marR="0">
                        <a:lnSpc>
                          <a:spcPct val="115000"/>
                        </a:lnSpc>
                        <a:spcBef>
                          <a:spcPts val="0"/>
                        </a:spcBef>
                        <a:spcAft>
                          <a:spcPts val="0"/>
                        </a:spcAft>
                      </a:pPr>
                      <a:r>
                        <a:rPr lang="en-US" sz="2800" dirty="0">
                          <a:effectLst/>
                          <a:latin typeface="Times New Roman" panose="02020603050405020304" pitchFamily="18" charset="0"/>
                          <a:cs typeface="Times New Roman" panose="02020603050405020304" pitchFamily="18" charset="0"/>
                        </a:rPr>
                        <a:t>N</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438" marR="62438" marT="0" marB="0">
                    <a:solidFill>
                      <a:schemeClr val="accent4">
                        <a:lumMod val="20000"/>
                        <a:lumOff val="80000"/>
                      </a:schemeClr>
                    </a:solidFill>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976,339</a:t>
                      </a:r>
                    </a:p>
                  </a:txBody>
                  <a:tcPr marL="62438" marR="62438" marT="0" marB="0">
                    <a:solidFill>
                      <a:schemeClr val="accent4">
                        <a:lumMod val="20000"/>
                        <a:lumOff val="80000"/>
                      </a:schemeClr>
                    </a:solidFill>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364,478</a:t>
                      </a:r>
                    </a:p>
                  </a:txBody>
                  <a:tcPr marT="0" marB="0">
                    <a:solidFill>
                      <a:schemeClr val="accent4">
                        <a:lumMod val="20000"/>
                        <a:lumOff val="80000"/>
                      </a:schemeClr>
                    </a:solidFill>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99,361</a:t>
                      </a:r>
                    </a:p>
                  </a:txBody>
                  <a:tcPr marT="0" marB="0">
                    <a:solidFill>
                      <a:schemeClr val="accent4">
                        <a:lumMod val="20000"/>
                        <a:lumOff val="80000"/>
                      </a:schemeClr>
                    </a:solidFill>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15,231</a:t>
                      </a:r>
                    </a:p>
                  </a:txBody>
                  <a:tcPr marT="0" marB="0">
                    <a:solidFill>
                      <a:schemeClr val="accent4">
                        <a:lumMod val="20000"/>
                        <a:lumOff val="80000"/>
                      </a:schemeClr>
                    </a:solidFill>
                  </a:tcPr>
                </a:tc>
                <a:extLst>
                  <a:ext uri="{0D108BD9-81ED-4DB2-BD59-A6C34878D82A}">
                    <a16:rowId xmlns:a16="http://schemas.microsoft.com/office/drawing/2014/main" val="10020"/>
                  </a:ext>
                </a:extLst>
              </a:tr>
              <a:tr h="427716">
                <a:tc>
                  <a:txBody>
                    <a:bodyPr/>
                    <a:lstStyle/>
                    <a:p>
                      <a:pPr marL="0" marR="0">
                        <a:lnSpc>
                          <a:spcPct val="115000"/>
                        </a:lnSpc>
                        <a:spcBef>
                          <a:spcPts val="0"/>
                        </a:spcBef>
                        <a:spcAft>
                          <a:spcPts val="0"/>
                        </a:spcAft>
                      </a:pPr>
                      <a:r>
                        <a:rPr lang="en-US" sz="2800" dirty="0">
                          <a:effectLst/>
                          <a:latin typeface="Times New Roman" panose="02020603050405020304" pitchFamily="18" charset="0"/>
                          <a:cs typeface="Times New Roman" panose="02020603050405020304" pitchFamily="18" charset="0"/>
                        </a:rPr>
                        <a:t>AFDC/</a:t>
                      </a:r>
                      <a:r>
                        <a:rPr lang="en-US" sz="2800" dirty="0" err="1">
                          <a:effectLst/>
                          <a:latin typeface="Times New Roman" panose="02020603050405020304" pitchFamily="18" charset="0"/>
                          <a:cs typeface="Times New Roman" panose="02020603050405020304" pitchFamily="18" charset="0"/>
                        </a:rPr>
                        <a:t>TANF</a:t>
                      </a:r>
                      <a:r>
                        <a:rPr lang="en-US" sz="2800" baseline="30000" dirty="0" err="1">
                          <a:effectLst/>
                          <a:latin typeface="Times New Roman" panose="02020603050405020304" pitchFamily="18" charset="0"/>
                          <a:cs typeface="Times New Roman" panose="02020603050405020304" pitchFamily="18" charset="0"/>
                        </a:rPr>
                        <a:t>a</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438" marR="62438" marT="0" marB="0"/>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0.002</a:t>
                      </a:r>
                    </a:p>
                  </a:txBody>
                  <a:tcPr marT="0" marB="0"/>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0.007</a:t>
                      </a:r>
                    </a:p>
                  </a:txBody>
                  <a:tcPr marT="0" marB="0"/>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0.007</a:t>
                      </a:r>
                    </a:p>
                  </a:txBody>
                  <a:tcPr marT="0" marB="0"/>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0.038</a:t>
                      </a:r>
                    </a:p>
                  </a:txBody>
                  <a:tcPr marT="0" marB="0"/>
                </a:tc>
                <a:extLst>
                  <a:ext uri="{0D108BD9-81ED-4DB2-BD59-A6C34878D82A}">
                    <a16:rowId xmlns:a16="http://schemas.microsoft.com/office/drawing/2014/main" val="10021"/>
                  </a:ext>
                </a:extLst>
              </a:tr>
              <a:tr h="427716">
                <a:tc>
                  <a:txBody>
                    <a:bodyPr/>
                    <a:lstStyle/>
                    <a:p>
                      <a:pPr marL="0" marR="0">
                        <a:lnSpc>
                          <a:spcPct val="115000"/>
                        </a:lnSpc>
                        <a:spcBef>
                          <a:spcPts val="0"/>
                        </a:spcBef>
                        <a:spcAft>
                          <a:spcPts val="0"/>
                        </a:spcAft>
                      </a:pPr>
                      <a:r>
                        <a:rPr lang="en-US" sz="2800">
                          <a:effectLst/>
                          <a:latin typeface="Times New Roman" panose="02020603050405020304" pitchFamily="18" charset="0"/>
                          <a:cs typeface="Times New Roman" panose="02020603050405020304" pitchFamily="18" charset="0"/>
                        </a:rPr>
                        <a:t> </a:t>
                      </a:r>
                      <a:endParaRPr lang="en-US" sz="2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438" marR="62438" marT="0" marB="0"/>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(0.003)</a:t>
                      </a:r>
                    </a:p>
                  </a:txBody>
                  <a:tcPr marT="0" marB="0"/>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(0.009)</a:t>
                      </a:r>
                    </a:p>
                  </a:txBody>
                  <a:tcPr marT="0" marB="0"/>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(0.006)</a:t>
                      </a:r>
                    </a:p>
                  </a:txBody>
                  <a:tcPr marT="0" marB="0"/>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(0.116)</a:t>
                      </a:r>
                    </a:p>
                  </a:txBody>
                  <a:tcPr marT="0" marB="0"/>
                </a:tc>
                <a:extLst>
                  <a:ext uri="{0D108BD9-81ED-4DB2-BD59-A6C34878D82A}">
                    <a16:rowId xmlns:a16="http://schemas.microsoft.com/office/drawing/2014/main" val="10022"/>
                  </a:ext>
                </a:extLst>
              </a:tr>
              <a:tr h="427716">
                <a:tc>
                  <a:txBody>
                    <a:bodyPr/>
                    <a:lstStyle/>
                    <a:p>
                      <a:pPr marL="0" marR="0">
                        <a:lnSpc>
                          <a:spcPct val="115000"/>
                        </a:lnSpc>
                        <a:spcBef>
                          <a:spcPts val="0"/>
                        </a:spcBef>
                        <a:spcAft>
                          <a:spcPts val="0"/>
                        </a:spcAft>
                      </a:pPr>
                      <a:r>
                        <a:rPr lang="en-US" sz="2800" dirty="0">
                          <a:effectLst/>
                          <a:latin typeface="Times New Roman" panose="02020603050405020304" pitchFamily="18" charset="0"/>
                          <a:cs typeface="Times New Roman" panose="02020603050405020304" pitchFamily="18" charset="0"/>
                        </a:rPr>
                        <a:t>N</a:t>
                      </a:r>
                      <a:endParaRPr lang="en-US" sz="2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438" marR="62438" marT="0" marB="0">
                    <a:lnB w="12700" cap="flat" cmpd="sng" algn="ctr">
                      <a:solidFill>
                        <a:schemeClr val="tx1"/>
                      </a:solidFill>
                      <a:prstDash val="solid"/>
                      <a:round/>
                      <a:headEnd type="none" w="med" len="med"/>
                      <a:tailEnd type="none" w="med" len="med"/>
                    </a:lnB>
                  </a:tcPr>
                </a:tc>
                <a:tc>
                  <a:txBody>
                    <a:bodyPr/>
                    <a:lstStyle/>
                    <a:p>
                      <a:pPr marL="0" marR="0" algn="ctr">
                        <a:lnSpc>
                          <a:spcPct val="115000"/>
                        </a:lnSpc>
                        <a:spcBef>
                          <a:spcPts val="0"/>
                        </a:spcBef>
                        <a:spcAft>
                          <a:spcPts val="0"/>
                        </a:spcAft>
                        <a:tabLst>
                          <a:tab pos="15240" algn="dec"/>
                        </a:tabLst>
                      </a:pP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1,878,403</a:t>
                      </a:r>
                    </a:p>
                  </a:txBody>
                  <a:tcPr marL="62438" marR="62438" marT="0" marB="0">
                    <a:lnB w="12700" cap="flat" cmpd="sng" algn="ctr">
                      <a:solidFill>
                        <a:schemeClr val="tx1"/>
                      </a:solidFill>
                      <a:prstDash val="solid"/>
                      <a:round/>
                      <a:headEnd type="none" w="med" len="med"/>
                      <a:tailEnd type="none" w="med" len="med"/>
                    </a:lnB>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606,807</a:t>
                      </a:r>
                    </a:p>
                  </a:txBody>
                  <a:tcPr marT="0" marB="0">
                    <a:lnB w="12700" cap="flat" cmpd="sng" algn="ctr">
                      <a:solidFill>
                        <a:schemeClr val="tx1"/>
                      </a:solidFill>
                      <a:prstDash val="solid"/>
                      <a:round/>
                      <a:headEnd type="none" w="med" len="med"/>
                      <a:tailEnd type="none" w="med" len="med"/>
                    </a:lnB>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186,727</a:t>
                      </a:r>
                    </a:p>
                  </a:txBody>
                  <a:tcPr marT="0" marB="0">
                    <a:lnB w="12700" cap="flat" cmpd="sng" algn="ctr">
                      <a:solidFill>
                        <a:schemeClr val="tx1"/>
                      </a:solidFill>
                      <a:prstDash val="solid"/>
                      <a:round/>
                      <a:headEnd type="none" w="med" len="med"/>
                      <a:tailEnd type="none" w="med" len="med"/>
                    </a:lnB>
                  </a:tcPr>
                </a:tc>
                <a:tc>
                  <a:txBody>
                    <a:bodyPr/>
                    <a:lstStyle/>
                    <a:p>
                      <a:pPr marL="0" marR="0" algn="ctr" defTabSz="4389076" rtl="0" eaLnBrk="1" latinLnBrk="0" hangingPunct="1">
                        <a:lnSpc>
                          <a:spcPct val="115000"/>
                        </a:lnSpc>
                        <a:spcBef>
                          <a:spcPts val="0"/>
                        </a:spcBef>
                        <a:spcAft>
                          <a:spcPts val="0"/>
                        </a:spcAft>
                        <a:tabLst>
                          <a:tab pos="15240" algn="dec"/>
                          <a:tab pos="341630" algn="dec"/>
                        </a:tabLst>
                      </a:pPr>
                      <a:r>
                        <a:rPr lang="en-US" sz="2800" kern="1200" dirty="0">
                          <a:solidFill>
                            <a:schemeClr val="dk1"/>
                          </a:solidFill>
                          <a:effectLst/>
                          <a:latin typeface="Times New Roman" panose="02020603050405020304" pitchFamily="18" charset="0"/>
                          <a:ea typeface="Times New Roman" panose="02020603050405020304" pitchFamily="18" charset="0"/>
                          <a:cs typeface="Times New Roman" panose="02020603050405020304" pitchFamily="18" charset="0"/>
                        </a:rPr>
                        <a:t>32,919</a:t>
                      </a:r>
                    </a:p>
                  </a:txBody>
                  <a:tcPr marT="0" marB="0">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23"/>
                  </a:ext>
                </a:extLst>
              </a:tr>
            </a:tbl>
          </a:graphicData>
        </a:graphic>
      </p:graphicFrame>
      <p:sp>
        <p:nvSpPr>
          <p:cNvPr id="52" name="TextBox 51">
            <a:extLst>
              <a:ext uri="{FF2B5EF4-FFF2-40B4-BE49-F238E27FC236}">
                <a16:creationId xmlns:a16="http://schemas.microsoft.com/office/drawing/2014/main" id="{0DC9C60B-9E9E-4F64-98A7-B506B01934A7}"/>
              </a:ext>
            </a:extLst>
          </p:cNvPr>
          <p:cNvSpPr txBox="1"/>
          <p:nvPr/>
        </p:nvSpPr>
        <p:spPr>
          <a:xfrm>
            <a:off x="29900878" y="15397084"/>
            <a:ext cx="12709524" cy="769441"/>
          </a:xfrm>
          <a:prstGeom prst="rect">
            <a:avLst/>
          </a:prstGeom>
          <a:noFill/>
        </p:spPr>
        <p:txBody>
          <a:bodyPr wrap="square" rtlCol="0">
            <a:spAutoFit/>
          </a:bodyPr>
          <a:lstStyle/>
          <a:p>
            <a:r>
              <a:rPr lang="nn-NO" sz="2200" dirty="0">
                <a:latin typeface="Times New Roman" panose="02020603050405020304" pitchFamily="18" charset="0"/>
                <a:cs typeface="Times New Roman" panose="02020603050405020304" pitchFamily="18" charset="0"/>
              </a:rPr>
              <a:t>p&lt;0.1; ** p&lt;0.05; *** p&lt;0.01</a:t>
            </a:r>
          </a:p>
          <a:p>
            <a:r>
              <a:rPr lang="en-US" sz="2200" baseline="30000" dirty="0">
                <a:latin typeface="Times New Roman" panose="02020603050405020304" pitchFamily="18" charset="0"/>
                <a:cs typeface="Times New Roman" panose="02020603050405020304" pitchFamily="18" charset="0"/>
              </a:rPr>
              <a:t>a</a:t>
            </a:r>
            <a:r>
              <a:rPr lang="en-US" sz="2200" dirty="0">
                <a:latin typeface="Times New Roman" panose="02020603050405020304" pitchFamily="18" charset="0"/>
                <a:cs typeface="Times New Roman" panose="02020603050405020304" pitchFamily="18" charset="0"/>
              </a:rPr>
              <a:t> Sample is restricted to women ages 16 to 54. Data on WIC are only available starting in 2001.</a:t>
            </a:r>
          </a:p>
        </p:txBody>
      </p:sp>
      <p:sp>
        <p:nvSpPr>
          <p:cNvPr id="75" name="Text Placeholder 4">
            <a:extLst>
              <a:ext uri="{FF2B5EF4-FFF2-40B4-BE49-F238E27FC236}">
                <a16:creationId xmlns:a16="http://schemas.microsoft.com/office/drawing/2014/main" id="{C1E3FED3-047E-4E20-A9B9-C31823E203F8}"/>
              </a:ext>
            </a:extLst>
          </p:cNvPr>
          <p:cNvSpPr txBox="1">
            <a:spLocks/>
          </p:cNvSpPr>
          <p:nvPr/>
        </p:nvSpPr>
        <p:spPr>
          <a:xfrm>
            <a:off x="1143000" y="14715749"/>
            <a:ext cx="12801600" cy="1219200"/>
          </a:xfrm>
          <a:prstGeom prst="round1Rect">
            <a:avLst/>
          </a:prstGeom>
          <a:solidFill>
            <a:schemeClr val="accent4"/>
          </a:solidFill>
        </p:spPr>
        <p:txBody>
          <a:bodyPr vert="horz" lIns="365760" tIns="45720" rIns="91440" bIns="45720" rtlCol="0" anchor="ctr">
            <a:noAutofit/>
          </a:bodyPr>
          <a:lstStyle>
            <a:lvl1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r>
              <a:rPr lang="en-US" b="1" dirty="0">
                <a:latin typeface="Times New Roman" panose="02020603050405020304" pitchFamily="18" charset="0"/>
                <a:cs typeface="Times New Roman" panose="02020603050405020304" pitchFamily="18" charset="0"/>
              </a:rPr>
              <a:t>Conceptual Framework</a:t>
            </a:r>
          </a:p>
        </p:txBody>
      </p:sp>
      <p:sp>
        <p:nvSpPr>
          <p:cNvPr id="77" name="Text Placeholder 4">
            <a:extLst>
              <a:ext uri="{FF2B5EF4-FFF2-40B4-BE49-F238E27FC236}">
                <a16:creationId xmlns:a16="http://schemas.microsoft.com/office/drawing/2014/main" id="{B431C547-4997-455A-8DD5-8F3C77F1A48E}"/>
              </a:ext>
            </a:extLst>
          </p:cNvPr>
          <p:cNvSpPr txBox="1">
            <a:spLocks/>
          </p:cNvSpPr>
          <p:nvPr/>
        </p:nvSpPr>
        <p:spPr>
          <a:xfrm>
            <a:off x="1143000" y="22915108"/>
            <a:ext cx="12801600" cy="1219200"/>
          </a:xfrm>
          <a:prstGeom prst="round1Rect">
            <a:avLst/>
          </a:prstGeom>
          <a:solidFill>
            <a:schemeClr val="accent4"/>
          </a:solidFill>
        </p:spPr>
        <p:txBody>
          <a:bodyPr vert="horz" lIns="365760" tIns="45720" rIns="91440" bIns="45720" rtlCol="0" anchor="ctr">
            <a:noAutofit/>
          </a:bodyPr>
          <a:lstStyle>
            <a:lvl1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1pPr>
            <a:lvl2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2pPr>
            <a:lvl3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3pPr>
            <a:lvl4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4pPr>
            <a:lvl5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5pPr>
            <a:lvl6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6pPr>
            <a:lvl7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7pPr>
            <a:lvl8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8pPr>
            <a:lvl9pPr marL="0" indent="0" algn="l" defTabSz="4389076" rtl="0" eaLnBrk="1" latinLnBrk="0" hangingPunct="1">
              <a:lnSpc>
                <a:spcPct val="100000"/>
              </a:lnSpc>
              <a:spcBef>
                <a:spcPts val="0"/>
              </a:spcBef>
              <a:buClr>
                <a:schemeClr val="accent2"/>
              </a:buClr>
              <a:buFont typeface="Arial" panose="020B0604020202020204" pitchFamily="34" charset="0"/>
              <a:buNone/>
              <a:defRPr sz="6000" kern="1200" cap="all" baseline="0">
                <a:solidFill>
                  <a:schemeClr val="bg1"/>
                </a:solidFill>
                <a:latin typeface="+mj-lt"/>
                <a:ea typeface="+mn-ea"/>
                <a:cs typeface="+mn-cs"/>
              </a:defRPr>
            </a:lvl9pPr>
          </a:lstStyle>
          <a:p>
            <a:r>
              <a:rPr lang="en-US" b="1" dirty="0">
                <a:latin typeface="Times New Roman" panose="02020603050405020304" pitchFamily="18" charset="0"/>
                <a:cs typeface="Times New Roman" panose="02020603050405020304" pitchFamily="18" charset="0"/>
              </a:rPr>
              <a:t>Previous Literature</a:t>
            </a:r>
          </a:p>
        </p:txBody>
      </p:sp>
      <p:pic>
        <p:nvPicPr>
          <p:cNvPr id="64" name="Picture 63" descr="A close up of a map&#10;&#10;Description automatically generated">
            <a:extLst>
              <a:ext uri="{FF2B5EF4-FFF2-40B4-BE49-F238E27FC236}">
                <a16:creationId xmlns:a16="http://schemas.microsoft.com/office/drawing/2014/main" id="{1423353E-32E9-46F6-BC12-1658BF1DA17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900563" y="18319596"/>
            <a:ext cx="4330477" cy="3566160"/>
          </a:xfrm>
          <a:prstGeom prst="rect">
            <a:avLst/>
          </a:prstGeom>
        </p:spPr>
      </p:pic>
      <p:pic>
        <p:nvPicPr>
          <p:cNvPr id="70" name="Picture 69" descr="A close up of a map&#10;&#10;Description automatically generated">
            <a:extLst>
              <a:ext uri="{FF2B5EF4-FFF2-40B4-BE49-F238E27FC236}">
                <a16:creationId xmlns:a16="http://schemas.microsoft.com/office/drawing/2014/main" id="{440A2D75-0655-453F-8E1F-EEEF7BDC3A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136441" y="18330051"/>
            <a:ext cx="4330477" cy="3566160"/>
          </a:xfrm>
          <a:prstGeom prst="rect">
            <a:avLst/>
          </a:prstGeom>
        </p:spPr>
      </p:pic>
      <p:pic>
        <p:nvPicPr>
          <p:cNvPr id="81" name="Picture 80" descr="A close up of a map&#10;&#10;Description automatically generated">
            <a:extLst>
              <a:ext uri="{FF2B5EF4-FFF2-40B4-BE49-F238E27FC236}">
                <a16:creationId xmlns:a16="http://schemas.microsoft.com/office/drawing/2014/main" id="{3B1EFE72-D1B8-40D5-8ECE-5FD8BAE2CC2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323053" y="18319596"/>
            <a:ext cx="4333073" cy="3566160"/>
          </a:xfrm>
          <a:prstGeom prst="rect">
            <a:avLst/>
          </a:prstGeom>
        </p:spPr>
      </p:pic>
      <p:pic>
        <p:nvPicPr>
          <p:cNvPr id="83" name="Picture 82" descr="A close up of a map&#10;&#10;Description automatically generated">
            <a:extLst>
              <a:ext uri="{FF2B5EF4-FFF2-40B4-BE49-F238E27FC236}">
                <a16:creationId xmlns:a16="http://schemas.microsoft.com/office/drawing/2014/main" id="{9687AEF2-89A0-47F0-B49C-8E26EC8271C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4228761" y="22249572"/>
            <a:ext cx="4328198" cy="3566160"/>
          </a:xfrm>
          <a:prstGeom prst="rect">
            <a:avLst/>
          </a:prstGeom>
        </p:spPr>
      </p:pic>
      <p:pic>
        <p:nvPicPr>
          <p:cNvPr id="85" name="Picture 84" descr="A close up of a map&#10;&#10;Description automatically generated">
            <a:extLst>
              <a:ext uri="{FF2B5EF4-FFF2-40B4-BE49-F238E27FC236}">
                <a16:creationId xmlns:a16="http://schemas.microsoft.com/office/drawing/2014/main" id="{AF797B2B-FA9C-454E-8620-B500DBCC880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900563" y="22260027"/>
            <a:ext cx="4328198" cy="3566160"/>
          </a:xfrm>
          <a:prstGeom prst="rect">
            <a:avLst/>
          </a:prstGeom>
        </p:spPr>
      </p:pic>
      <p:sp>
        <p:nvSpPr>
          <p:cNvPr id="86" name="TextBox 85">
            <a:extLst>
              <a:ext uri="{FF2B5EF4-FFF2-40B4-BE49-F238E27FC236}">
                <a16:creationId xmlns:a16="http://schemas.microsoft.com/office/drawing/2014/main" id="{67651400-5898-4E36-8A0D-EE47DF35D309}"/>
              </a:ext>
            </a:extLst>
          </p:cNvPr>
          <p:cNvSpPr txBox="1"/>
          <p:nvPr/>
        </p:nvSpPr>
        <p:spPr>
          <a:xfrm>
            <a:off x="29900563" y="26072757"/>
            <a:ext cx="12709839" cy="769441"/>
          </a:xfrm>
          <a:prstGeom prst="rect">
            <a:avLst/>
          </a:prstGeom>
          <a:noFill/>
        </p:spPr>
        <p:txBody>
          <a:bodyPr wrap="square" rtlCol="0">
            <a:spAutoFit/>
          </a:bodyPr>
          <a:lstStyle/>
          <a:p>
            <a:r>
              <a:rPr lang="en-US" sz="2200" dirty="0">
                <a:latin typeface="Times New Roman" panose="02020603050405020304" pitchFamily="18" charset="0"/>
                <a:cs typeface="Times New Roman" panose="02020603050405020304" pitchFamily="18" charset="0"/>
              </a:rPr>
              <a:t>Notes: Large changes are those in the top 25</a:t>
            </a:r>
            <a:r>
              <a:rPr lang="en-US" sz="2200" baseline="30000" dirty="0">
                <a:latin typeface="Times New Roman" panose="02020603050405020304" pitchFamily="18" charset="0"/>
                <a:cs typeface="Times New Roman" panose="02020603050405020304" pitchFamily="18" charset="0"/>
              </a:rPr>
              <a:t>th</a:t>
            </a:r>
            <a:r>
              <a:rPr lang="en-US" sz="2200" dirty="0">
                <a:latin typeface="Times New Roman" panose="02020603050405020304" pitchFamily="18" charset="0"/>
                <a:cs typeface="Times New Roman" panose="02020603050405020304" pitchFamily="18" charset="0"/>
              </a:rPr>
              <a:t> percentile of the percentage increases of real minimum wages. Error bars are 90 percent confidence intervals.</a:t>
            </a:r>
          </a:p>
        </p:txBody>
      </p:sp>
      <p:cxnSp>
        <p:nvCxnSpPr>
          <p:cNvPr id="88" name="Straight Connector 87">
            <a:extLst>
              <a:ext uri="{FF2B5EF4-FFF2-40B4-BE49-F238E27FC236}">
                <a16:creationId xmlns:a16="http://schemas.microsoft.com/office/drawing/2014/main" id="{3C748AF9-2C78-4D3C-8AE4-B1B3AC900DD8}"/>
              </a:ext>
            </a:extLst>
          </p:cNvPr>
          <p:cNvCxnSpPr/>
          <p:nvPr/>
        </p:nvCxnSpPr>
        <p:spPr>
          <a:xfrm>
            <a:off x="38911427" y="23799114"/>
            <a:ext cx="1098432" cy="0"/>
          </a:xfrm>
          <a:prstGeom prst="line">
            <a:avLst/>
          </a:prstGeom>
          <a:ln w="38100">
            <a:solidFill>
              <a:srgbClr val="A9CAE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9BA1621B-FC63-41CA-B6D4-2F1C51ADDEBF}"/>
              </a:ext>
            </a:extLst>
          </p:cNvPr>
          <p:cNvCxnSpPr/>
          <p:nvPr/>
        </p:nvCxnSpPr>
        <p:spPr>
          <a:xfrm>
            <a:off x="38911427" y="24153339"/>
            <a:ext cx="1098432" cy="0"/>
          </a:xfrm>
          <a:prstGeom prst="line">
            <a:avLst/>
          </a:prstGeom>
          <a:ln w="38100">
            <a:solidFill>
              <a:srgbClr val="000066"/>
            </a:solidFill>
          </a:ln>
        </p:spPr>
        <p:style>
          <a:lnRef idx="1">
            <a:schemeClr val="accent1"/>
          </a:lnRef>
          <a:fillRef idx="0">
            <a:schemeClr val="accent1"/>
          </a:fillRef>
          <a:effectRef idx="0">
            <a:schemeClr val="accent1"/>
          </a:effectRef>
          <a:fontRef idx="minor">
            <a:schemeClr val="tx1"/>
          </a:fontRef>
        </p:style>
      </p:cxnSp>
      <p:sp>
        <p:nvSpPr>
          <p:cNvPr id="90" name="TextBox 89">
            <a:extLst>
              <a:ext uri="{FF2B5EF4-FFF2-40B4-BE49-F238E27FC236}">
                <a16:creationId xmlns:a16="http://schemas.microsoft.com/office/drawing/2014/main" id="{92923C72-CC71-48F0-85BB-A3B406DD9FE9}"/>
              </a:ext>
            </a:extLst>
          </p:cNvPr>
          <p:cNvSpPr txBox="1"/>
          <p:nvPr/>
        </p:nvSpPr>
        <p:spPr>
          <a:xfrm>
            <a:off x="40157160" y="23551979"/>
            <a:ext cx="2189446" cy="830997"/>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Any Increases</a:t>
            </a:r>
          </a:p>
          <a:p>
            <a:r>
              <a:rPr lang="en-US" sz="2400" dirty="0">
                <a:latin typeface="Times New Roman" panose="02020603050405020304" pitchFamily="18" charset="0"/>
                <a:cs typeface="Times New Roman" panose="02020603050405020304" pitchFamily="18" charset="0"/>
              </a:rPr>
              <a:t>Large Increase</a:t>
            </a:r>
          </a:p>
        </p:txBody>
      </p:sp>
      <p:pic>
        <p:nvPicPr>
          <p:cNvPr id="92" name="Picture 91" descr="A close up of a map&#10;&#10;Description automatically generated">
            <a:extLst>
              <a:ext uri="{FF2B5EF4-FFF2-40B4-BE49-F238E27FC236}">
                <a16:creationId xmlns:a16="http://schemas.microsoft.com/office/drawing/2014/main" id="{5C299E8C-BD47-4A4C-A2EC-D720826F9D6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6002000" y="13690406"/>
            <a:ext cx="11887200" cy="8303131"/>
          </a:xfrm>
          <a:prstGeom prst="rect">
            <a:avLst/>
          </a:prstGeom>
        </p:spPr>
      </p:pic>
    </p:spTree>
    <p:extLst>
      <p:ext uri="{BB962C8B-B14F-4D97-AF65-F5344CB8AC3E}">
        <p14:creationId xmlns:p14="http://schemas.microsoft.com/office/powerpoint/2010/main" val="931198942"/>
      </p:ext>
    </p:extLst>
  </p:cSld>
  <p:clrMapOvr>
    <a:masterClrMapping/>
  </p:clrMapOvr>
</p:sld>
</file>

<file path=ppt/theme/theme1.xml><?xml version="1.0" encoding="utf-8"?>
<a:theme xmlns:a="http://schemas.openxmlformats.org/drawingml/2006/main" name="Medical Poster">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1" id="{55A68E73-61CB-4542-8C48-DCBB2482A3D5}" vid="{6A3CA63D-1E3C-4681-8668-89277FEB3FEB}"/>
    </a:ext>
  </a:ext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4039</TotalTime>
  <Words>1211</Words>
  <Application>Microsoft Office PowerPoint</Application>
  <PresentationFormat>Custom</PresentationFormat>
  <Paragraphs>149</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Cambria</vt:lpstr>
      <vt:lpstr>Times New Roman</vt:lpstr>
      <vt:lpstr>Medical Poster</vt:lpstr>
      <vt:lpstr>Do Minimum Wage Increases Reduce Means-Tested  Program Participation?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[Poster Title] Lorem ipsum dolor sit amet, consectetuer adipiscing elit maecenas porttitor congue massa fusce</dc:title>
  <dc:creator/>
  <cp:lastModifiedBy>nthanhtam3@gmail.com</cp:lastModifiedBy>
  <cp:revision>90</cp:revision>
  <dcterms:created xsi:type="dcterms:W3CDTF">2013-12-03T00:45:10Z</dcterms:created>
  <dcterms:modified xsi:type="dcterms:W3CDTF">2019-04-09T13:54:21Z</dcterms:modified>
</cp:coreProperties>
</file>