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2918400" cy="21945600"/>
  <p:notesSz cx="9144000" cy="6858000"/>
  <p:defaultTextStyle>
    <a:defPPr>
      <a:defRPr lang="en-US"/>
    </a:defPPr>
    <a:lvl1pPr marL="0" algn="l" defTabSz="2633472" rtl="0" eaLnBrk="1" latinLnBrk="0" hangingPunct="1">
      <a:defRPr sz="5184" kern="1200">
        <a:solidFill>
          <a:schemeClr val="tx1"/>
        </a:solidFill>
        <a:latin typeface="+mn-lt"/>
        <a:ea typeface="+mn-ea"/>
        <a:cs typeface="+mn-cs"/>
      </a:defRPr>
    </a:lvl1pPr>
    <a:lvl2pPr marL="1316736" algn="l" defTabSz="2633472" rtl="0" eaLnBrk="1" latinLnBrk="0" hangingPunct="1">
      <a:defRPr sz="5184" kern="1200">
        <a:solidFill>
          <a:schemeClr val="tx1"/>
        </a:solidFill>
        <a:latin typeface="+mn-lt"/>
        <a:ea typeface="+mn-ea"/>
        <a:cs typeface="+mn-cs"/>
      </a:defRPr>
    </a:lvl2pPr>
    <a:lvl3pPr marL="2633472" algn="l" defTabSz="2633472" rtl="0" eaLnBrk="1" latinLnBrk="0" hangingPunct="1">
      <a:defRPr sz="5184" kern="1200">
        <a:solidFill>
          <a:schemeClr val="tx1"/>
        </a:solidFill>
        <a:latin typeface="+mn-lt"/>
        <a:ea typeface="+mn-ea"/>
        <a:cs typeface="+mn-cs"/>
      </a:defRPr>
    </a:lvl3pPr>
    <a:lvl4pPr marL="3950208" algn="l" defTabSz="2633472" rtl="0" eaLnBrk="1" latinLnBrk="0" hangingPunct="1">
      <a:defRPr sz="5184" kern="1200">
        <a:solidFill>
          <a:schemeClr val="tx1"/>
        </a:solidFill>
        <a:latin typeface="+mn-lt"/>
        <a:ea typeface="+mn-ea"/>
        <a:cs typeface="+mn-cs"/>
      </a:defRPr>
    </a:lvl4pPr>
    <a:lvl5pPr marL="5266944" algn="l" defTabSz="2633472" rtl="0" eaLnBrk="1" latinLnBrk="0" hangingPunct="1">
      <a:defRPr sz="5184" kern="1200">
        <a:solidFill>
          <a:schemeClr val="tx1"/>
        </a:solidFill>
        <a:latin typeface="+mn-lt"/>
        <a:ea typeface="+mn-ea"/>
        <a:cs typeface="+mn-cs"/>
      </a:defRPr>
    </a:lvl5pPr>
    <a:lvl6pPr marL="6583680" algn="l" defTabSz="2633472" rtl="0" eaLnBrk="1" latinLnBrk="0" hangingPunct="1">
      <a:defRPr sz="5184" kern="1200">
        <a:solidFill>
          <a:schemeClr val="tx1"/>
        </a:solidFill>
        <a:latin typeface="+mn-lt"/>
        <a:ea typeface="+mn-ea"/>
        <a:cs typeface="+mn-cs"/>
      </a:defRPr>
    </a:lvl6pPr>
    <a:lvl7pPr marL="7900416" algn="l" defTabSz="2633472" rtl="0" eaLnBrk="1" latinLnBrk="0" hangingPunct="1">
      <a:defRPr sz="5184" kern="1200">
        <a:solidFill>
          <a:schemeClr val="tx1"/>
        </a:solidFill>
        <a:latin typeface="+mn-lt"/>
        <a:ea typeface="+mn-ea"/>
        <a:cs typeface="+mn-cs"/>
      </a:defRPr>
    </a:lvl7pPr>
    <a:lvl8pPr marL="9217152" algn="l" defTabSz="2633472" rtl="0" eaLnBrk="1" latinLnBrk="0" hangingPunct="1">
      <a:defRPr sz="5184" kern="1200">
        <a:solidFill>
          <a:schemeClr val="tx1"/>
        </a:solidFill>
        <a:latin typeface="+mn-lt"/>
        <a:ea typeface="+mn-ea"/>
        <a:cs typeface="+mn-cs"/>
      </a:defRPr>
    </a:lvl8pPr>
    <a:lvl9pPr marL="10533888" algn="l" defTabSz="2633472" rtl="0" eaLnBrk="1" latinLnBrk="0" hangingPunct="1">
      <a:defRPr sz="5184"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23" d="100"/>
          <a:sy n="23" d="100"/>
        </p:scale>
        <p:origin x="104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3591562"/>
            <a:ext cx="27980640" cy="7640320"/>
          </a:xfrm>
        </p:spPr>
        <p:txBody>
          <a:bodyPr anchor="b"/>
          <a:lstStyle>
            <a:lvl1pPr algn="ctr">
              <a:defRPr sz="19200"/>
            </a:lvl1pPr>
          </a:lstStyle>
          <a:p>
            <a:r>
              <a:rPr lang="en-US" smtClean="0"/>
              <a:t>Click to edit Master title style</a:t>
            </a:r>
            <a:endParaRPr lang="en-US" dirty="0"/>
          </a:p>
        </p:txBody>
      </p:sp>
      <p:sp>
        <p:nvSpPr>
          <p:cNvPr id="3" name="Subtitle 2"/>
          <p:cNvSpPr>
            <a:spLocks noGrp="1"/>
          </p:cNvSpPr>
          <p:nvPr>
            <p:ph type="subTitle" idx="1"/>
          </p:nvPr>
        </p:nvSpPr>
        <p:spPr>
          <a:xfrm>
            <a:off x="4114800" y="11526522"/>
            <a:ext cx="24688800" cy="5298438"/>
          </a:xfrm>
        </p:spPr>
        <p:txBody>
          <a:bodyPr/>
          <a:lstStyle>
            <a:lvl1pPr marL="0" indent="0" algn="ctr">
              <a:buNone/>
              <a:defRPr sz="7680"/>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27300A-856D-4B38-9B5C-E7A3B1335CA5}" type="datetimeFigureOut">
              <a:rPr lang="en-US" smtClean="0"/>
              <a:t>4/10/2019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3945064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27300A-856D-4B38-9B5C-E7A3B1335CA5}" type="datetimeFigureOut">
              <a:rPr lang="en-US" smtClean="0"/>
              <a:t>4/10/2019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3265195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5471167"/>
            <a:ext cx="28392120" cy="9128758"/>
          </a:xfrm>
        </p:spPr>
        <p:txBody>
          <a:bodyPr anchor="b"/>
          <a:lstStyle>
            <a:lvl1pPr>
              <a:defRPr sz="19200"/>
            </a:lvl1pPr>
          </a:lstStyle>
          <a:p>
            <a:r>
              <a:rPr lang="en-US" smtClean="0"/>
              <a:t>Click to edit Master title style</a:t>
            </a:r>
            <a:endParaRPr lang="en-US" dirty="0"/>
          </a:p>
        </p:txBody>
      </p:sp>
      <p:sp>
        <p:nvSpPr>
          <p:cNvPr id="3" name="Text Placeholder 2"/>
          <p:cNvSpPr>
            <a:spLocks noGrp="1"/>
          </p:cNvSpPr>
          <p:nvPr>
            <p:ph type="body" idx="1"/>
          </p:nvPr>
        </p:nvSpPr>
        <p:spPr>
          <a:xfrm>
            <a:off x="2245997" y="14686287"/>
            <a:ext cx="28392120" cy="4800598"/>
          </a:xfrm>
        </p:spPr>
        <p:txBody>
          <a:bodyPr/>
          <a:lstStyle>
            <a:lvl1pPr marL="0" indent="0">
              <a:buNone/>
              <a:defRPr sz="7680">
                <a:solidFill>
                  <a:schemeClr val="tx1"/>
                </a:solidFill>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27300A-856D-4B38-9B5C-E7A3B1335CA5}" type="datetimeFigureOut">
              <a:rPr lang="en-US" smtClean="0"/>
              <a:t>4/10/2019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3580124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263140" y="5842000"/>
            <a:ext cx="13990320" cy="139242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6664940" y="5842000"/>
            <a:ext cx="13990320" cy="139242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27300A-856D-4B38-9B5C-E7A3B1335CA5}" type="datetimeFigureOut">
              <a:rPr lang="en-US" smtClean="0"/>
              <a:t>4/10/2019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78092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168405"/>
            <a:ext cx="28392120" cy="42418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7431" y="5379722"/>
            <a:ext cx="13926024"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smtClean="0"/>
              <a:t>Click to edit Master text styles</a:t>
            </a:r>
          </a:p>
        </p:txBody>
      </p:sp>
      <p:sp>
        <p:nvSpPr>
          <p:cNvPr id="4" name="Content Placeholder 3"/>
          <p:cNvSpPr>
            <a:spLocks noGrp="1"/>
          </p:cNvSpPr>
          <p:nvPr>
            <p:ph sz="half" idx="2"/>
          </p:nvPr>
        </p:nvSpPr>
        <p:spPr>
          <a:xfrm>
            <a:off x="2267431" y="8016240"/>
            <a:ext cx="13926024" cy="117906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6664942" y="5379722"/>
            <a:ext cx="13994608"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smtClean="0"/>
              <a:t>Click to edit Master text styles</a:t>
            </a:r>
          </a:p>
        </p:txBody>
      </p:sp>
      <p:sp>
        <p:nvSpPr>
          <p:cNvPr id="6" name="Content Placeholder 5"/>
          <p:cNvSpPr>
            <a:spLocks noGrp="1"/>
          </p:cNvSpPr>
          <p:nvPr>
            <p:ph sz="quarter" idx="4"/>
          </p:nvPr>
        </p:nvSpPr>
        <p:spPr>
          <a:xfrm>
            <a:off x="16664942" y="8016240"/>
            <a:ext cx="13994608" cy="117906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27300A-856D-4B38-9B5C-E7A3B1335CA5}" type="datetimeFigureOut">
              <a:rPr lang="en-US" smtClean="0"/>
              <a:t>4/10/2019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2096081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27300A-856D-4B38-9B5C-E7A3B1335CA5}" type="datetimeFigureOut">
              <a:rPr lang="en-US" smtClean="0"/>
              <a:t>4/10/2019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1903515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27300A-856D-4B38-9B5C-E7A3B1335CA5}" type="datetimeFigureOut">
              <a:rPr lang="en-US" smtClean="0"/>
              <a:t>4/10/2019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1202137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smtClean="0"/>
              <a:t>Click to edit Master title style</a:t>
            </a:r>
            <a:endParaRPr lang="en-US" dirty="0"/>
          </a:p>
        </p:txBody>
      </p:sp>
      <p:sp>
        <p:nvSpPr>
          <p:cNvPr id="3" name="Content Placeholder 2"/>
          <p:cNvSpPr>
            <a:spLocks noGrp="1"/>
          </p:cNvSpPr>
          <p:nvPr>
            <p:ph idx="1"/>
          </p:nvPr>
        </p:nvSpPr>
        <p:spPr>
          <a:xfrm>
            <a:off x="13994608" y="3159765"/>
            <a:ext cx="16664940" cy="15595600"/>
          </a:xfrm>
        </p:spPr>
        <p:txBody>
          <a:bodyPr/>
          <a:lstStyle>
            <a:lvl1pPr>
              <a:defRPr sz="10240"/>
            </a:lvl1pPr>
            <a:lvl2pPr>
              <a:defRPr sz="8960"/>
            </a:lvl2pPr>
            <a:lvl3pPr>
              <a:defRPr sz="7680"/>
            </a:lvl3pPr>
            <a:lvl4pPr>
              <a:defRPr sz="6400"/>
            </a:lvl4pPr>
            <a:lvl5pPr>
              <a:defRPr sz="6400"/>
            </a:lvl5pPr>
            <a:lvl6pPr>
              <a:defRPr sz="6400"/>
            </a:lvl6pPr>
            <a:lvl7pPr>
              <a:defRPr sz="6400"/>
            </a:lvl7pPr>
            <a:lvl8pPr>
              <a:defRPr sz="6400"/>
            </a:lvl8pPr>
            <a:lvl9pPr>
              <a:defRPr sz="6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27300A-856D-4B38-9B5C-E7A3B1335CA5}" type="datetimeFigureOut">
              <a:rPr lang="en-US" smtClean="0"/>
              <a:t>4/10/2019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1798457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994608" y="3159765"/>
            <a:ext cx="16664940" cy="15595600"/>
          </a:xfrm>
        </p:spPr>
        <p:txBody>
          <a:bodyPr anchor="t"/>
          <a:lstStyle>
            <a:lvl1pPr marL="0" indent="0">
              <a:buNone/>
              <a:defRPr sz="10240"/>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smtClean="0"/>
              <a:t>Click icon to add picture</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27300A-856D-4B38-9B5C-E7A3B1335CA5}" type="datetimeFigureOut">
              <a:rPr lang="en-US" smtClean="0"/>
              <a:t>4/10/2019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1010569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27300A-856D-4B38-9B5C-E7A3B1335CA5}" type="datetimeFigureOut">
              <a:rPr lang="en-US" smtClean="0"/>
              <a:t>4/10/2019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1593646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1168400"/>
            <a:ext cx="7098030" cy="1859788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63142" y="1168400"/>
            <a:ext cx="20882610" cy="1859788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27300A-856D-4B38-9B5C-E7A3B1335CA5}" type="datetimeFigureOut">
              <a:rPr lang="en-US" smtClean="0"/>
              <a:t>4/10/2019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4EE7EB-C9AE-454B-8D92-7B85587C0CAE}" type="slidenum">
              <a:rPr lang="en-US" smtClean="0"/>
              <a:t>‹#›</a:t>
            </a:fld>
            <a:endParaRPr lang="en-US"/>
          </a:p>
        </p:txBody>
      </p:sp>
    </p:spTree>
    <p:extLst>
      <p:ext uri="{BB962C8B-B14F-4D97-AF65-F5344CB8AC3E}">
        <p14:creationId xmlns:p14="http://schemas.microsoft.com/office/powerpoint/2010/main" val="2315168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1168405"/>
            <a:ext cx="28392120" cy="42418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263140" y="20340325"/>
            <a:ext cx="7406640" cy="1168400"/>
          </a:xfrm>
          <a:prstGeom prst="rect">
            <a:avLst/>
          </a:prstGeom>
        </p:spPr>
        <p:txBody>
          <a:bodyPr vert="horz" lIns="91440" tIns="45720" rIns="91440" bIns="45720" rtlCol="0" anchor="ctr"/>
          <a:lstStyle>
            <a:lvl1pPr algn="l">
              <a:defRPr sz="3840">
                <a:solidFill>
                  <a:schemeClr val="tx1">
                    <a:tint val="75000"/>
                  </a:schemeClr>
                </a:solidFill>
              </a:defRPr>
            </a:lvl1pPr>
          </a:lstStyle>
          <a:p>
            <a:fld id="{9827300A-856D-4B38-9B5C-E7A3B1335CA5}" type="datetimeFigureOut">
              <a:rPr lang="en-US" smtClean="0"/>
              <a:t>4/10/2019</a:t>
            </a:fld>
            <a:endParaRPr lang="en-US"/>
          </a:p>
        </p:txBody>
      </p:sp>
      <p:sp>
        <p:nvSpPr>
          <p:cNvPr id="5" name="Footer Placeholder 4"/>
          <p:cNvSpPr>
            <a:spLocks noGrp="1"/>
          </p:cNvSpPr>
          <p:nvPr>
            <p:ph type="ftr" sz="quarter" idx="3"/>
          </p:nvPr>
        </p:nvSpPr>
        <p:spPr>
          <a:xfrm>
            <a:off x="10904220" y="20340325"/>
            <a:ext cx="11109960" cy="1168400"/>
          </a:xfrm>
          <a:prstGeom prst="rect">
            <a:avLst/>
          </a:prstGeom>
        </p:spPr>
        <p:txBody>
          <a:bodyPr vert="horz" lIns="91440" tIns="45720" rIns="91440" bIns="45720" rtlCol="0" anchor="ctr"/>
          <a:lstStyle>
            <a:lvl1pPr algn="ctr">
              <a:defRPr sz="38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20340325"/>
            <a:ext cx="7406640" cy="1168400"/>
          </a:xfrm>
          <a:prstGeom prst="rect">
            <a:avLst/>
          </a:prstGeom>
        </p:spPr>
        <p:txBody>
          <a:bodyPr vert="horz" lIns="91440" tIns="45720" rIns="91440" bIns="45720" rtlCol="0" anchor="ctr"/>
          <a:lstStyle>
            <a:lvl1pPr algn="r">
              <a:defRPr sz="3840">
                <a:solidFill>
                  <a:schemeClr val="tx1">
                    <a:tint val="75000"/>
                  </a:schemeClr>
                </a:solidFill>
              </a:defRPr>
            </a:lvl1pPr>
          </a:lstStyle>
          <a:p>
            <a:fld id="{774EE7EB-C9AE-454B-8D92-7B85587C0CAE}" type="slidenum">
              <a:rPr lang="en-US" smtClean="0"/>
              <a:t>‹#›</a:t>
            </a:fld>
            <a:endParaRPr lang="en-US"/>
          </a:p>
        </p:txBody>
      </p:sp>
    </p:spTree>
    <p:extLst>
      <p:ext uri="{BB962C8B-B14F-4D97-AF65-F5344CB8AC3E}">
        <p14:creationId xmlns:p14="http://schemas.microsoft.com/office/powerpoint/2010/main" val="15512562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1000">
              <a:schemeClr val="accent4">
                <a:lumMod val="60000"/>
                <a:lumOff val="40000"/>
              </a:schemeClr>
            </a:gs>
            <a:gs pos="70000">
              <a:schemeClr val="accent4">
                <a:lumMod val="40000"/>
                <a:lumOff val="60000"/>
              </a:schemeClr>
            </a:gs>
            <a:gs pos="100000">
              <a:schemeClr val="accent4">
                <a:lumMod val="20000"/>
                <a:lumOff val="80000"/>
              </a:schemeClr>
            </a:gs>
            <a:gs pos="100000">
              <a:schemeClr val="bg1"/>
            </a:gs>
          </a:gsLst>
          <a:lin ang="5400000" scaled="1"/>
        </a:gra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341840" y="974281"/>
            <a:ext cx="32209388" cy="2660507"/>
          </a:xfrm>
        </p:spPr>
        <p:txBody>
          <a:bodyPr>
            <a:noAutofit/>
          </a:bodyPr>
          <a:lstStyle/>
          <a:p>
            <a:pPr algn="ctr"/>
            <a:r>
              <a:rPr lang="en-US" sz="8800" b="1" dirty="0">
                <a:latin typeface="Bell MT" panose="02020503060305020303" pitchFamily="18" charset="0"/>
              </a:rPr>
              <a:t>Peripheral IV Sites: Changing When Clinically Indicated</a:t>
            </a:r>
            <a:r>
              <a:rPr lang="en-US" sz="9720" b="1" dirty="0">
                <a:latin typeface="Bell MT" panose="02020503060305020303" pitchFamily="18" charset="0"/>
              </a:rPr>
              <a:t/>
            </a:r>
            <a:br>
              <a:rPr lang="en-US" sz="9720" b="1" dirty="0">
                <a:latin typeface="Bell MT" panose="02020503060305020303" pitchFamily="18" charset="0"/>
              </a:rPr>
            </a:br>
            <a:r>
              <a:rPr lang="en-US" sz="5200" dirty="0">
                <a:latin typeface="Bell MT" panose="02020503060305020303" pitchFamily="18" charset="0"/>
              </a:rPr>
              <a:t>Sara Lyons, Senior Nursing Student, University of New Hampshire Department of Nursing </a:t>
            </a:r>
          </a:p>
        </p:txBody>
      </p:sp>
      <p:sp>
        <p:nvSpPr>
          <p:cNvPr id="5" name="Text Placeholder 4"/>
          <p:cNvSpPr>
            <a:spLocks noGrp="1"/>
          </p:cNvSpPr>
          <p:nvPr>
            <p:ph type="body" idx="1"/>
          </p:nvPr>
        </p:nvSpPr>
        <p:spPr>
          <a:xfrm>
            <a:off x="341840" y="3781814"/>
            <a:ext cx="10855050" cy="8434789"/>
          </a:xfrm>
        </p:spPr>
        <p:txBody>
          <a:bodyPr>
            <a:normAutofit fontScale="77500" lnSpcReduction="20000"/>
          </a:bodyPr>
          <a:lstStyle/>
          <a:p>
            <a:r>
              <a:rPr lang="en-US" sz="7700" dirty="0">
                <a:latin typeface="Bell MT" panose="02020503060305020303" pitchFamily="18" charset="0"/>
              </a:rPr>
              <a:t>Problem</a:t>
            </a:r>
            <a:r>
              <a:rPr lang="en-US" sz="8500" dirty="0">
                <a:latin typeface="Bell MT" panose="02020503060305020303" pitchFamily="18" charset="0"/>
              </a:rPr>
              <a:t>:  </a:t>
            </a:r>
          </a:p>
          <a:p>
            <a:r>
              <a:rPr lang="en-US" sz="5200" b="0" dirty="0">
                <a:latin typeface="Bell MT" panose="02020503060305020303" pitchFamily="18" charset="0"/>
              </a:rPr>
              <a:t>Peripheral intravenous (IV) sites are being changed inconsistently according to </a:t>
            </a:r>
            <a:r>
              <a:rPr lang="en-US" sz="5200" b="0" dirty="0" err="1">
                <a:latin typeface="Bell MT" panose="02020503060305020303" pitchFamily="18" charset="0"/>
              </a:rPr>
              <a:t>Frisbie</a:t>
            </a:r>
            <a:r>
              <a:rPr lang="en-US" sz="5200" b="0" dirty="0">
                <a:latin typeface="Bell MT" panose="02020503060305020303" pitchFamily="18" charset="0"/>
              </a:rPr>
              <a:t> Memorial Hospital (FMH) policy, which currently states “The peripheral IV site will be changed every 96 hours, immediately upon suspected contamination or within 24 hours if inserted during emergent situations.” (2016)</a:t>
            </a:r>
          </a:p>
          <a:p>
            <a:endParaRPr lang="en-US" sz="6900" b="0" dirty="0">
              <a:latin typeface="Bell MT" panose="02020503060305020303" pitchFamily="18" charset="0"/>
            </a:endParaRPr>
          </a:p>
          <a:p>
            <a:pPr>
              <a:spcBef>
                <a:spcPts val="0"/>
              </a:spcBef>
            </a:pPr>
            <a:r>
              <a:rPr lang="en-US" sz="7700" dirty="0">
                <a:latin typeface="Bell MT" panose="02020503060305020303" pitchFamily="18" charset="0"/>
              </a:rPr>
              <a:t>PICO Question: </a:t>
            </a:r>
          </a:p>
          <a:p>
            <a:pPr>
              <a:spcBef>
                <a:spcPts val="0"/>
              </a:spcBef>
            </a:pPr>
            <a:endParaRPr lang="en-US" sz="2970" dirty="0">
              <a:latin typeface="Bell MT" panose="02020503060305020303" pitchFamily="18" charset="0"/>
            </a:endParaRPr>
          </a:p>
          <a:p>
            <a:pPr>
              <a:spcBef>
                <a:spcPts val="0"/>
              </a:spcBef>
            </a:pPr>
            <a:r>
              <a:rPr lang="en-US" sz="5200" b="0" dirty="0">
                <a:latin typeface="Bell MT" panose="02020503060305020303" pitchFamily="18" charset="0"/>
              </a:rPr>
              <a:t>In hospitalized patients with peripheral IVs, is routine changing of sites every 72-96 hours, in comparison to only when “clinically indicated,” necessary  in the absence of signs of infection, phlebitis, or infiltration?</a:t>
            </a:r>
          </a:p>
        </p:txBody>
      </p:sp>
      <p:sp>
        <p:nvSpPr>
          <p:cNvPr id="6" name="Content Placeholder 5"/>
          <p:cNvSpPr>
            <a:spLocks noGrp="1"/>
          </p:cNvSpPr>
          <p:nvPr>
            <p:ph sz="half" idx="2"/>
          </p:nvPr>
        </p:nvSpPr>
        <p:spPr>
          <a:xfrm>
            <a:off x="341840" y="12510655"/>
            <a:ext cx="10855048" cy="8894618"/>
          </a:xfrm>
        </p:spPr>
        <p:txBody>
          <a:bodyPr>
            <a:normAutofit fontScale="77500" lnSpcReduction="20000"/>
          </a:bodyPr>
          <a:lstStyle/>
          <a:p>
            <a:pPr marL="0" indent="0">
              <a:buNone/>
            </a:pPr>
            <a:r>
              <a:rPr lang="en-US" sz="7700" b="1" dirty="0">
                <a:latin typeface="Bell MT" panose="02020503060305020303" pitchFamily="18" charset="0"/>
              </a:rPr>
              <a:t>Key Evidence:</a:t>
            </a:r>
          </a:p>
          <a:p>
            <a:pPr marL="0" indent="0">
              <a:buNone/>
            </a:pPr>
            <a:r>
              <a:rPr lang="en-US" sz="4700" dirty="0">
                <a:latin typeface="Bell MT" panose="02020503060305020303" pitchFamily="18" charset="0"/>
              </a:rPr>
              <a:t>Much of nursing practice in the past adhered to the 72-96 hour rule in regard to changing peripheral IV catheters sites. (Henry et al., 2016) </a:t>
            </a:r>
          </a:p>
          <a:p>
            <a:pPr marL="0" indent="0">
              <a:buNone/>
            </a:pPr>
            <a:r>
              <a:rPr lang="en-US" sz="4700" dirty="0">
                <a:latin typeface="Bell MT" panose="02020503060305020303" pitchFamily="18" charset="0"/>
              </a:rPr>
              <a:t>CDC recommends changing peripheral IV sites every 72-96 hours. (CDC 2011)</a:t>
            </a:r>
          </a:p>
          <a:p>
            <a:pPr marL="0" indent="0">
              <a:buNone/>
            </a:pPr>
            <a:r>
              <a:rPr lang="en-US" sz="4700" dirty="0">
                <a:latin typeface="Bell MT" panose="02020503060305020303" pitchFamily="18" charset="0"/>
              </a:rPr>
              <a:t>Clinically indicated means when signs and symptoms of infection, phlebitis, infiltration, or IV dislodgement are present.</a:t>
            </a:r>
          </a:p>
          <a:p>
            <a:pPr marL="0" indent="0">
              <a:buNone/>
            </a:pPr>
            <a:r>
              <a:rPr lang="en-US" sz="4700" dirty="0">
                <a:latin typeface="Bell MT" panose="02020503060305020303" pitchFamily="18" charset="0"/>
              </a:rPr>
              <a:t>New studies show that changing peripheral IV sites only when “clinically indicated” does not produce significantly increased rates of infection and phlebitis. (Morrison &amp; Holt, 2015)</a:t>
            </a:r>
          </a:p>
          <a:p>
            <a:pPr marL="0" indent="0">
              <a:buNone/>
            </a:pPr>
            <a:r>
              <a:rPr lang="en-US" sz="4700" dirty="0">
                <a:latin typeface="Bell MT" panose="02020503060305020303" pitchFamily="18" charset="0"/>
              </a:rPr>
              <a:t>Pediatric clients’ IVs are only inserted once, and there are no reasons why this practice cannot be extended to adults. (Morrison &amp; Holt, 2015)</a:t>
            </a:r>
          </a:p>
          <a:p>
            <a:endParaRPr lang="en-US" sz="4320" dirty="0">
              <a:latin typeface="Bell MT" panose="02020503060305020303" pitchFamily="18" charset="0"/>
            </a:endParaRPr>
          </a:p>
        </p:txBody>
      </p:sp>
      <p:sp>
        <p:nvSpPr>
          <p:cNvPr id="7" name="Text Placeholder 6"/>
          <p:cNvSpPr>
            <a:spLocks noGrp="1"/>
          </p:cNvSpPr>
          <p:nvPr>
            <p:ph type="body" sz="quarter" idx="3"/>
          </p:nvPr>
        </p:nvSpPr>
        <p:spPr>
          <a:xfrm>
            <a:off x="21541338" y="3781814"/>
            <a:ext cx="10958277" cy="2868368"/>
          </a:xfrm>
        </p:spPr>
        <p:txBody>
          <a:bodyPr>
            <a:normAutofit fontScale="92500" lnSpcReduction="10000"/>
          </a:bodyPr>
          <a:lstStyle/>
          <a:p>
            <a:r>
              <a:rPr lang="en-US" sz="6500" dirty="0" smtClean="0">
                <a:solidFill>
                  <a:schemeClr val="accent2">
                    <a:lumMod val="75000"/>
                  </a:schemeClr>
                </a:solidFill>
                <a:latin typeface="Bell MT" panose="02020503060305020303" pitchFamily="18" charset="0"/>
              </a:rPr>
              <a:t>Recommendations: </a:t>
            </a:r>
          </a:p>
          <a:p>
            <a:r>
              <a:rPr lang="en-US" sz="4320" b="0" dirty="0">
                <a:solidFill>
                  <a:schemeClr val="accent2">
                    <a:lumMod val="75000"/>
                  </a:schemeClr>
                </a:solidFill>
                <a:latin typeface="Bell MT" panose="02020503060305020303" pitchFamily="18" charset="0"/>
              </a:rPr>
              <a:t>Replace peripheral IV sites </a:t>
            </a:r>
            <a:r>
              <a:rPr lang="en-US" sz="4320" b="0" i="1" dirty="0">
                <a:solidFill>
                  <a:schemeClr val="accent2">
                    <a:lumMod val="75000"/>
                  </a:schemeClr>
                </a:solidFill>
                <a:latin typeface="Bell MT" panose="02020503060305020303" pitchFamily="18" charset="0"/>
              </a:rPr>
              <a:t>only when clinically indicated </a:t>
            </a:r>
            <a:r>
              <a:rPr lang="en-US" sz="4320" b="0" dirty="0">
                <a:solidFill>
                  <a:schemeClr val="accent2">
                    <a:lumMod val="75000"/>
                  </a:schemeClr>
                </a:solidFill>
                <a:latin typeface="Bell MT" panose="02020503060305020303" pitchFamily="18" charset="0"/>
              </a:rPr>
              <a:t>to reduce rates of unnecessary sticks, save time, and save resources. (Brown &amp; Rowland, 2013)</a:t>
            </a:r>
          </a:p>
        </p:txBody>
      </p:sp>
      <p:sp>
        <p:nvSpPr>
          <p:cNvPr id="8" name="Content Placeholder 7"/>
          <p:cNvSpPr>
            <a:spLocks noGrp="1"/>
          </p:cNvSpPr>
          <p:nvPr>
            <p:ph sz="quarter" idx="4"/>
          </p:nvPr>
        </p:nvSpPr>
        <p:spPr>
          <a:xfrm>
            <a:off x="21592952" y="7092441"/>
            <a:ext cx="10958277" cy="14312832"/>
          </a:xfrm>
        </p:spPr>
        <p:txBody>
          <a:bodyPr>
            <a:normAutofit fontScale="85000" lnSpcReduction="20000"/>
          </a:bodyPr>
          <a:lstStyle/>
          <a:p>
            <a:pPr marL="0" indent="0">
              <a:buNone/>
            </a:pPr>
            <a:r>
              <a:rPr lang="en-US" sz="7100" b="1" dirty="0">
                <a:latin typeface="Bell MT" panose="02020503060305020303" pitchFamily="18" charset="0"/>
              </a:rPr>
              <a:t>Clinical Implications:</a:t>
            </a:r>
          </a:p>
          <a:p>
            <a:pPr marL="0" indent="0">
              <a:buNone/>
            </a:pPr>
            <a:r>
              <a:rPr lang="en-US" sz="4000" dirty="0">
                <a:latin typeface="Bell MT" panose="02020503060305020303" pitchFamily="18" charset="0"/>
              </a:rPr>
              <a:t>By implementing these changes to practice, FMH could potentially save money and time in regard to starting and maintaining peripheral IVs. (Brown &amp; Rowland, 2013)</a:t>
            </a:r>
          </a:p>
          <a:p>
            <a:pPr marL="0" indent="0">
              <a:buNone/>
            </a:pPr>
            <a:r>
              <a:rPr lang="en-US" sz="4000" dirty="0">
                <a:latin typeface="Bell MT" panose="02020503060305020303" pitchFamily="18" charset="0"/>
              </a:rPr>
              <a:t>Nursing and clinical staff at FMH would require competency in recognizing signs/symptoms of phlebitis, infection, and infiltration in peripheral IV sites.</a:t>
            </a:r>
          </a:p>
          <a:p>
            <a:pPr marL="0" indent="0">
              <a:buNone/>
            </a:pPr>
            <a:r>
              <a:rPr lang="en-US" sz="7100" b="1" dirty="0">
                <a:latin typeface="Bell MT" panose="02020503060305020303" pitchFamily="18" charset="0"/>
              </a:rPr>
              <a:t>Research Implications:</a:t>
            </a:r>
          </a:p>
          <a:p>
            <a:pPr marL="0" indent="0">
              <a:buNone/>
            </a:pPr>
            <a:r>
              <a:rPr lang="en-US" sz="4700" dirty="0">
                <a:latin typeface="Bell MT" panose="02020503060305020303" pitchFamily="18" charset="0"/>
              </a:rPr>
              <a:t>Research from past 20 years has shown no benefit in routinely changing peripheral IV sites every 3 – 4 days, as it may cause more harm than good. (</a:t>
            </a:r>
            <a:r>
              <a:rPr lang="en-US" sz="4700" dirty="0" err="1">
                <a:latin typeface="Bell MT" panose="02020503060305020303" pitchFamily="18" charset="0"/>
              </a:rPr>
              <a:t>PulmCCM</a:t>
            </a:r>
            <a:r>
              <a:rPr lang="en-US" sz="4700" dirty="0">
                <a:latin typeface="Bell MT" panose="02020503060305020303" pitchFamily="18" charset="0"/>
              </a:rPr>
              <a:t> Inc., 2014)</a:t>
            </a:r>
          </a:p>
          <a:p>
            <a:pPr marL="0" indent="0">
              <a:buNone/>
            </a:pPr>
            <a:r>
              <a:rPr lang="en-US" sz="4700" dirty="0">
                <a:latin typeface="Bell MT" panose="02020503060305020303" pitchFamily="18" charset="0"/>
              </a:rPr>
              <a:t>There is a lack of current evidence indicating that changing IV sites and administration sets more often than a minimum frequency of 96 hours reduces the occurrence of blood stream infections if the fluids being administered contain blood, blood products, or lipids. (</a:t>
            </a:r>
            <a:r>
              <a:rPr lang="fr-FR" sz="4700" dirty="0" err="1">
                <a:latin typeface="Bell MT" panose="02020503060305020303" pitchFamily="18" charset="0"/>
              </a:rPr>
              <a:t>Gaynes</a:t>
            </a:r>
            <a:r>
              <a:rPr lang="fr-FR" sz="4700" dirty="0">
                <a:latin typeface="Bell MT" panose="02020503060305020303" pitchFamily="18" charset="0"/>
              </a:rPr>
              <a:t> &amp; Jacob, 2019)</a:t>
            </a:r>
          </a:p>
          <a:p>
            <a:pPr marL="0" indent="0">
              <a:buNone/>
            </a:pPr>
            <a:r>
              <a:rPr lang="fr-FR" sz="4700" dirty="0">
                <a:latin typeface="Bell MT" panose="02020503060305020303" pitchFamily="18" charset="0"/>
              </a:rPr>
              <a:t>There </a:t>
            </a:r>
            <a:r>
              <a:rPr lang="en-US" sz="4700" dirty="0">
                <a:latin typeface="Bell MT" panose="02020503060305020303" pitchFamily="18" charset="0"/>
              </a:rPr>
              <a:t>is</a:t>
            </a:r>
            <a:r>
              <a:rPr lang="fr-FR" sz="4700" dirty="0">
                <a:latin typeface="Bell MT" panose="02020503060305020303" pitchFamily="18" charset="0"/>
              </a:rPr>
              <a:t> </a:t>
            </a:r>
            <a:r>
              <a:rPr lang="en-US" sz="4700" dirty="0">
                <a:latin typeface="Bell MT" panose="02020503060305020303" pitchFamily="18" charset="0"/>
              </a:rPr>
              <a:t>currently</a:t>
            </a:r>
            <a:r>
              <a:rPr lang="fr-FR" sz="4700" dirty="0">
                <a:latin typeface="Bell MT" panose="02020503060305020303" pitchFamily="18" charset="0"/>
              </a:rPr>
              <a:t> </a:t>
            </a:r>
            <a:r>
              <a:rPr lang="en-US" sz="4700" dirty="0">
                <a:latin typeface="Bell MT" panose="02020503060305020303" pitchFamily="18" charset="0"/>
              </a:rPr>
              <a:t>insufficient</a:t>
            </a:r>
            <a:r>
              <a:rPr lang="fr-FR" sz="4700" dirty="0">
                <a:latin typeface="Bell MT" panose="02020503060305020303" pitchFamily="18" charset="0"/>
              </a:rPr>
              <a:t> data </a:t>
            </a:r>
            <a:r>
              <a:rPr lang="en-US" sz="4700" dirty="0">
                <a:latin typeface="Bell MT" panose="02020503060305020303" pitchFamily="18" charset="0"/>
              </a:rPr>
              <a:t>supporting</a:t>
            </a:r>
            <a:r>
              <a:rPr lang="fr-FR" sz="4700" dirty="0">
                <a:latin typeface="Bell MT" panose="02020503060305020303" pitchFamily="18" charset="0"/>
              </a:rPr>
              <a:t> </a:t>
            </a:r>
            <a:r>
              <a:rPr lang="en-US" sz="4700" dirty="0">
                <a:latin typeface="Bell MT" panose="02020503060305020303" pitchFamily="18" charset="0"/>
              </a:rPr>
              <a:t>whether</a:t>
            </a:r>
            <a:r>
              <a:rPr lang="fr-FR" sz="4700" dirty="0">
                <a:latin typeface="Bell MT" panose="02020503060305020303" pitchFamily="18" charset="0"/>
              </a:rPr>
              <a:t> or not </a:t>
            </a:r>
            <a:r>
              <a:rPr lang="en-US" sz="4700" dirty="0">
                <a:latin typeface="Bell MT" panose="02020503060305020303" pitchFamily="18" charset="0"/>
              </a:rPr>
              <a:t>changing</a:t>
            </a:r>
            <a:r>
              <a:rPr lang="fr-FR" sz="4700" dirty="0">
                <a:latin typeface="Bell MT" panose="02020503060305020303" pitchFamily="18" charset="0"/>
              </a:rPr>
              <a:t> IV administration sets </a:t>
            </a:r>
            <a:r>
              <a:rPr lang="en-US" sz="4700" dirty="0">
                <a:latin typeface="Bell MT" panose="02020503060305020303" pitchFamily="18" charset="0"/>
              </a:rPr>
              <a:t>every</a:t>
            </a:r>
            <a:r>
              <a:rPr lang="fr-FR" sz="4700" dirty="0">
                <a:latin typeface="Bell MT" panose="02020503060305020303" pitchFamily="18" charset="0"/>
              </a:rPr>
              <a:t> </a:t>
            </a:r>
            <a:r>
              <a:rPr lang="en-US" sz="4700" dirty="0">
                <a:latin typeface="Bell MT" panose="02020503060305020303" pitchFamily="18" charset="0"/>
              </a:rPr>
              <a:t>96</a:t>
            </a:r>
            <a:r>
              <a:rPr lang="fr-FR" sz="4700" dirty="0">
                <a:latin typeface="Bell MT" panose="02020503060305020303" pitchFamily="18" charset="0"/>
              </a:rPr>
              <a:t> </a:t>
            </a:r>
            <a:r>
              <a:rPr lang="en-US" sz="4700" dirty="0">
                <a:latin typeface="Bell MT" panose="02020503060305020303" pitchFamily="18" charset="0"/>
              </a:rPr>
              <a:t>hours</a:t>
            </a:r>
            <a:r>
              <a:rPr lang="fr-FR" sz="4700" dirty="0">
                <a:latin typeface="Bell MT" panose="02020503060305020303" pitchFamily="18" charset="0"/>
              </a:rPr>
              <a:t> or </a:t>
            </a:r>
            <a:r>
              <a:rPr lang="en-US" sz="4700" dirty="0">
                <a:latin typeface="Bell MT" panose="02020503060305020303" pitchFamily="18" charset="0"/>
              </a:rPr>
              <a:t>less</a:t>
            </a:r>
            <a:r>
              <a:rPr lang="fr-FR" sz="4700" dirty="0">
                <a:latin typeface="Bell MT" panose="02020503060305020303" pitchFamily="18" charset="0"/>
              </a:rPr>
              <a:t> </a:t>
            </a:r>
            <a:r>
              <a:rPr lang="en-US" sz="4700" dirty="0">
                <a:latin typeface="Bell MT" panose="02020503060305020303" pitchFamily="18" charset="0"/>
              </a:rPr>
              <a:t>decreases</a:t>
            </a:r>
            <a:r>
              <a:rPr lang="fr-FR" sz="4700" dirty="0">
                <a:latin typeface="Bell MT" panose="02020503060305020303" pitchFamily="18" charset="0"/>
              </a:rPr>
              <a:t> or </a:t>
            </a:r>
            <a:r>
              <a:rPr lang="en-US" sz="4700" dirty="0">
                <a:latin typeface="Bell MT" panose="02020503060305020303" pitchFamily="18" charset="0"/>
              </a:rPr>
              <a:t>increases</a:t>
            </a:r>
            <a:r>
              <a:rPr lang="fr-FR" sz="4700" dirty="0">
                <a:latin typeface="Bell MT" panose="02020503060305020303" pitchFamily="18" charset="0"/>
              </a:rPr>
              <a:t> rates of infection. </a:t>
            </a:r>
            <a:r>
              <a:rPr lang="en-US" sz="4700" dirty="0">
                <a:latin typeface="Bell MT" panose="02020503060305020303" pitchFamily="18" charset="0"/>
              </a:rPr>
              <a:t>(</a:t>
            </a:r>
            <a:r>
              <a:rPr lang="fr-FR" sz="4700" dirty="0" err="1">
                <a:latin typeface="Bell MT" panose="02020503060305020303" pitchFamily="18" charset="0"/>
              </a:rPr>
              <a:t>Gaynes</a:t>
            </a:r>
            <a:r>
              <a:rPr lang="fr-FR" sz="4700" dirty="0">
                <a:latin typeface="Bell MT" panose="02020503060305020303" pitchFamily="18" charset="0"/>
              </a:rPr>
              <a:t> &amp; Jacob, 2019) </a:t>
            </a:r>
            <a:endParaRPr lang="en-US" sz="4700" dirty="0">
              <a:latin typeface="Bell MT" panose="02020503060305020303" pitchFamily="18" charset="0"/>
            </a:endParaRPr>
          </a:p>
          <a:p>
            <a:pPr marL="0" indent="0">
              <a:buNone/>
            </a:pPr>
            <a:r>
              <a:rPr lang="en-US" sz="5200" b="1" u="sng" dirty="0">
                <a:latin typeface="Bell MT" panose="02020503060305020303" pitchFamily="18" charset="0"/>
              </a:rPr>
              <a:t>Overall Conclusion</a:t>
            </a:r>
            <a:r>
              <a:rPr lang="en-US" sz="5200" dirty="0">
                <a:latin typeface="Bell MT" panose="02020503060305020303" pitchFamily="18" charset="0"/>
              </a:rPr>
              <a:t>: </a:t>
            </a:r>
            <a:r>
              <a:rPr lang="en-US" sz="4700" dirty="0">
                <a:latin typeface="Bell MT" panose="02020503060305020303" pitchFamily="18" charset="0"/>
              </a:rPr>
              <a:t>Further research on the subject must be conducted, as the CDC has not made changes to their practice guidelines at this point in time.</a:t>
            </a:r>
          </a:p>
        </p:txBody>
      </p:sp>
      <p:sp>
        <p:nvSpPr>
          <p:cNvPr id="9" name="Down Arrow 8"/>
          <p:cNvSpPr/>
          <p:nvPr/>
        </p:nvSpPr>
        <p:spPr>
          <a:xfrm>
            <a:off x="5343161" y="8282968"/>
            <a:ext cx="852406" cy="658784"/>
          </a:xfrm>
          <a:prstGeom prst="down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997"/>
          </a:p>
        </p:txBody>
      </p:sp>
      <p:pic>
        <p:nvPicPr>
          <p:cNvPr id="1028" name="Picture 4" descr="Image result for peripheral iv sit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08606" y="17352166"/>
            <a:ext cx="7372628" cy="349043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1473032" y="9341314"/>
            <a:ext cx="9843776" cy="9756069"/>
          </a:xfrm>
          <a:prstGeom prst="rect">
            <a:avLst/>
          </a:prstGeom>
          <a:noFill/>
        </p:spPr>
        <p:txBody>
          <a:bodyPr wrap="square" rtlCol="0">
            <a:spAutoFit/>
          </a:bodyPr>
          <a:lstStyle/>
          <a:p>
            <a:r>
              <a:rPr lang="en-US" sz="4800" b="1" u="sng" dirty="0" err="1">
                <a:latin typeface="Bell MT" panose="02020503060305020303" pitchFamily="18" charset="0"/>
              </a:rPr>
              <a:t>Frisbie</a:t>
            </a:r>
            <a:r>
              <a:rPr lang="en-US" sz="4800" b="1" u="sng" dirty="0">
                <a:latin typeface="Bell MT" panose="02020503060305020303" pitchFamily="18" charset="0"/>
              </a:rPr>
              <a:t> Memorial Hospital Policy</a:t>
            </a:r>
            <a:endParaRPr lang="en-US" sz="4800" u="sng" dirty="0">
              <a:latin typeface="Bell MT" panose="02020503060305020303" pitchFamily="18" charset="0"/>
            </a:endParaRPr>
          </a:p>
          <a:p>
            <a:r>
              <a:rPr lang="en-US" sz="4000" dirty="0">
                <a:latin typeface="Bell MT" panose="02020503060305020303" pitchFamily="18" charset="0"/>
              </a:rPr>
              <a:t>“Intravenous Therapy/Saline Lock; Initiation, Ongoing Care and Discontinuation”</a:t>
            </a:r>
          </a:p>
          <a:p>
            <a:r>
              <a:rPr lang="en-US" sz="4000" dirty="0">
                <a:latin typeface="Bell MT" panose="02020503060305020303" pitchFamily="18" charset="0"/>
              </a:rPr>
              <a:t> </a:t>
            </a:r>
          </a:p>
          <a:p>
            <a:r>
              <a:rPr lang="en-US" sz="4000" b="1" dirty="0">
                <a:latin typeface="Bell MT" panose="02020503060305020303" pitchFamily="18" charset="0"/>
              </a:rPr>
              <a:t>STANDARD OF PRACTICE	</a:t>
            </a:r>
            <a:endParaRPr lang="en-US" sz="4000" dirty="0">
              <a:latin typeface="Bell MT" panose="02020503060305020303" pitchFamily="18" charset="0"/>
            </a:endParaRPr>
          </a:p>
          <a:p>
            <a:r>
              <a:rPr lang="en-US" sz="4000" dirty="0">
                <a:latin typeface="Bell MT" panose="02020503060305020303" pitchFamily="18" charset="0"/>
              </a:rPr>
              <a:t>9. Replacement Frequency</a:t>
            </a:r>
          </a:p>
          <a:p>
            <a:r>
              <a:rPr lang="en-US" sz="4000" dirty="0">
                <a:latin typeface="Bell MT" panose="02020503060305020303" pitchFamily="18" charset="0"/>
              </a:rPr>
              <a:t>b. Peripheral IV site: The peripheral IV site will be </a:t>
            </a:r>
            <a:r>
              <a:rPr lang="en-US" sz="4000" b="1" dirty="0">
                <a:solidFill>
                  <a:schemeClr val="accent2">
                    <a:lumMod val="75000"/>
                  </a:schemeClr>
                </a:solidFill>
                <a:latin typeface="Bell MT" panose="02020503060305020303" pitchFamily="18" charset="0"/>
              </a:rPr>
              <a:t>changed as clinically indicated immediately upon suspected infection or phlebitis, infiltration, if necessary,</a:t>
            </a:r>
            <a:r>
              <a:rPr lang="en-US" sz="4000" dirty="0">
                <a:latin typeface="Bell MT" panose="02020503060305020303" pitchFamily="18" charset="0"/>
              </a:rPr>
              <a:t> contamination, or within 24 hours if inserted during emergent situations.   </a:t>
            </a:r>
          </a:p>
          <a:p>
            <a:endParaRPr lang="en-US" sz="13997" dirty="0"/>
          </a:p>
        </p:txBody>
      </p:sp>
      <p:pic>
        <p:nvPicPr>
          <p:cNvPr id="11" name="Picture 10"/>
          <p:cNvPicPr>
            <a:picLocks noChangeAspect="1"/>
          </p:cNvPicPr>
          <p:nvPr/>
        </p:nvPicPr>
        <p:blipFill>
          <a:blip r:embed="rId3"/>
          <a:stretch>
            <a:fillRect/>
          </a:stretch>
        </p:blipFill>
        <p:spPr>
          <a:xfrm>
            <a:off x="12110444" y="3784753"/>
            <a:ext cx="8568953" cy="4993862"/>
          </a:xfrm>
          <a:prstGeom prst="rect">
            <a:avLst/>
          </a:prstGeom>
        </p:spPr>
      </p:pic>
      <p:pic>
        <p:nvPicPr>
          <p:cNvPr id="12" name="Picture 11"/>
          <p:cNvPicPr>
            <a:picLocks noChangeAspect="1"/>
          </p:cNvPicPr>
          <p:nvPr/>
        </p:nvPicPr>
        <p:blipFill>
          <a:blip r:embed="rId4"/>
          <a:stretch>
            <a:fillRect/>
          </a:stretch>
        </p:blipFill>
        <p:spPr>
          <a:xfrm>
            <a:off x="341840" y="1121307"/>
            <a:ext cx="1902709" cy="1902709"/>
          </a:xfrm>
          <a:prstGeom prst="rect">
            <a:avLst/>
          </a:prstGeom>
        </p:spPr>
      </p:pic>
      <p:pic>
        <p:nvPicPr>
          <p:cNvPr id="13" name="Picture 12"/>
          <p:cNvPicPr>
            <a:picLocks noChangeAspect="1"/>
          </p:cNvPicPr>
          <p:nvPr/>
        </p:nvPicPr>
        <p:blipFill>
          <a:blip r:embed="rId4"/>
          <a:stretch>
            <a:fillRect/>
          </a:stretch>
        </p:blipFill>
        <p:spPr>
          <a:xfrm>
            <a:off x="30657710" y="1121307"/>
            <a:ext cx="1893518" cy="1893518"/>
          </a:xfrm>
          <a:prstGeom prst="rect">
            <a:avLst/>
          </a:prstGeom>
        </p:spPr>
      </p:pic>
    </p:spTree>
    <p:extLst>
      <p:ext uri="{BB962C8B-B14F-4D97-AF65-F5344CB8AC3E}">
        <p14:creationId xmlns:p14="http://schemas.microsoft.com/office/powerpoint/2010/main" val="22342691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531</TotalTime>
  <Words>488</Words>
  <Application>Microsoft Office PowerPoint</Application>
  <PresentationFormat>Custom</PresentationFormat>
  <Paragraphs>29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Bell MT</vt:lpstr>
      <vt:lpstr>Calibri</vt:lpstr>
      <vt:lpstr>Calibri Light</vt:lpstr>
      <vt:lpstr>Office Theme</vt:lpstr>
      <vt:lpstr>Peripheral IV Sites: Changing When Clinically Indicated Sara Lyons, Senior Nursing Student, University of New Hampshire Department of Nursing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 Lyons</dc:creator>
  <cp:lastModifiedBy>Sara Lyons</cp:lastModifiedBy>
  <cp:revision>35</cp:revision>
  <dcterms:created xsi:type="dcterms:W3CDTF">2019-03-27T21:23:28Z</dcterms:created>
  <dcterms:modified xsi:type="dcterms:W3CDTF">2019-04-10T19:58:39Z</dcterms:modified>
</cp:coreProperties>
</file>