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32918400" cy="21945600"/>
  <p:notesSz cx="7077075" cy="9363075"/>
  <p:defaultTextStyle>
    <a:defPPr>
      <a:defRPr lang="en-US"/>
    </a:defPPr>
    <a:lvl1pPr algn="ctr" rtl="0" fontAlgn="base">
      <a:spcBef>
        <a:spcPct val="0"/>
      </a:spcBef>
      <a:spcAft>
        <a:spcPct val="0"/>
      </a:spcAft>
      <a:defRPr sz="3070" b="1" kern="1200">
        <a:solidFill>
          <a:srgbClr val="FF9900"/>
        </a:solidFill>
        <a:latin typeface="Arial" charset="0"/>
        <a:ea typeface="+mn-ea"/>
        <a:cs typeface="+mn-cs"/>
      </a:defRPr>
    </a:lvl1pPr>
    <a:lvl2pPr marL="326454" algn="ctr" rtl="0" fontAlgn="base">
      <a:spcBef>
        <a:spcPct val="0"/>
      </a:spcBef>
      <a:spcAft>
        <a:spcPct val="0"/>
      </a:spcAft>
      <a:defRPr sz="3070" b="1" kern="1200">
        <a:solidFill>
          <a:srgbClr val="FF9900"/>
        </a:solidFill>
        <a:latin typeface="Arial" charset="0"/>
        <a:ea typeface="+mn-ea"/>
        <a:cs typeface="+mn-cs"/>
      </a:defRPr>
    </a:lvl2pPr>
    <a:lvl3pPr marL="652907" algn="ctr" rtl="0" fontAlgn="base">
      <a:spcBef>
        <a:spcPct val="0"/>
      </a:spcBef>
      <a:spcAft>
        <a:spcPct val="0"/>
      </a:spcAft>
      <a:defRPr sz="3070" b="1" kern="1200">
        <a:solidFill>
          <a:srgbClr val="FF9900"/>
        </a:solidFill>
        <a:latin typeface="Arial" charset="0"/>
        <a:ea typeface="+mn-ea"/>
        <a:cs typeface="+mn-cs"/>
      </a:defRPr>
    </a:lvl3pPr>
    <a:lvl4pPr marL="979362" algn="ctr" rtl="0" fontAlgn="base">
      <a:spcBef>
        <a:spcPct val="0"/>
      </a:spcBef>
      <a:spcAft>
        <a:spcPct val="0"/>
      </a:spcAft>
      <a:defRPr sz="3070" b="1" kern="1200">
        <a:solidFill>
          <a:srgbClr val="FF9900"/>
        </a:solidFill>
        <a:latin typeface="Arial" charset="0"/>
        <a:ea typeface="+mn-ea"/>
        <a:cs typeface="+mn-cs"/>
      </a:defRPr>
    </a:lvl4pPr>
    <a:lvl5pPr marL="1305816" algn="ctr" rtl="0" fontAlgn="base">
      <a:spcBef>
        <a:spcPct val="0"/>
      </a:spcBef>
      <a:spcAft>
        <a:spcPct val="0"/>
      </a:spcAft>
      <a:defRPr sz="3070" b="1" kern="1200">
        <a:solidFill>
          <a:srgbClr val="FF9900"/>
        </a:solidFill>
        <a:latin typeface="Arial" charset="0"/>
        <a:ea typeface="+mn-ea"/>
        <a:cs typeface="+mn-cs"/>
      </a:defRPr>
    </a:lvl5pPr>
    <a:lvl6pPr marL="1632269" algn="l" defTabSz="652907" rtl="0" eaLnBrk="1" latinLnBrk="0" hangingPunct="1">
      <a:defRPr sz="3070" b="1" kern="1200">
        <a:solidFill>
          <a:srgbClr val="FF9900"/>
        </a:solidFill>
        <a:latin typeface="Arial" charset="0"/>
        <a:ea typeface="+mn-ea"/>
        <a:cs typeface="+mn-cs"/>
      </a:defRPr>
    </a:lvl6pPr>
    <a:lvl7pPr marL="1958723" algn="l" defTabSz="652907" rtl="0" eaLnBrk="1" latinLnBrk="0" hangingPunct="1">
      <a:defRPr sz="3070" b="1" kern="1200">
        <a:solidFill>
          <a:srgbClr val="FF9900"/>
        </a:solidFill>
        <a:latin typeface="Arial" charset="0"/>
        <a:ea typeface="+mn-ea"/>
        <a:cs typeface="+mn-cs"/>
      </a:defRPr>
    </a:lvl7pPr>
    <a:lvl8pPr marL="2285176" algn="l" defTabSz="652907" rtl="0" eaLnBrk="1" latinLnBrk="0" hangingPunct="1">
      <a:defRPr sz="3070" b="1" kern="1200">
        <a:solidFill>
          <a:srgbClr val="FF9900"/>
        </a:solidFill>
        <a:latin typeface="Arial" charset="0"/>
        <a:ea typeface="+mn-ea"/>
        <a:cs typeface="+mn-cs"/>
      </a:defRPr>
    </a:lvl8pPr>
    <a:lvl9pPr marL="2611631" algn="l" defTabSz="652907" rtl="0" eaLnBrk="1" latinLnBrk="0" hangingPunct="1">
      <a:defRPr sz="307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1664" userDrawn="1">
          <p15:clr>
            <a:srgbClr val="A4A3A4"/>
          </p15:clr>
        </p15:guide>
        <p15:guide id="3"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30" d="100"/>
          <a:sy n="30" d="100"/>
        </p:scale>
        <p:origin x="1336" y="128"/>
      </p:cViewPr>
      <p:guideLst>
        <p:guide orient="horz" pos="6912"/>
        <p:guide pos="11664"/>
        <p:guide pos="10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9358" y="6817786"/>
            <a:ext cx="27979688" cy="4703233"/>
          </a:xfrm>
        </p:spPr>
        <p:txBody>
          <a:bodyPr/>
          <a:lstStyle/>
          <a:p>
            <a:r>
              <a:rPr lang="en-US"/>
              <a:t>Click to edit Master title style</a:t>
            </a:r>
          </a:p>
        </p:txBody>
      </p:sp>
      <p:sp>
        <p:nvSpPr>
          <p:cNvPr id="3" name="Subtitle 2"/>
          <p:cNvSpPr>
            <a:spLocks noGrp="1"/>
          </p:cNvSpPr>
          <p:nvPr>
            <p:ph type="subTitle" idx="1"/>
          </p:nvPr>
        </p:nvSpPr>
        <p:spPr>
          <a:xfrm>
            <a:off x="4937524" y="12435419"/>
            <a:ext cx="23043356" cy="5609167"/>
          </a:xfrm>
        </p:spPr>
        <p:txBody>
          <a:bodyPr/>
          <a:lstStyle>
            <a:lvl1pPr marL="0" indent="0" algn="ctr">
              <a:buNone/>
              <a:defRPr/>
            </a:lvl1pPr>
            <a:lvl2pPr marL="304831" indent="0" algn="ctr">
              <a:buNone/>
              <a:defRPr/>
            </a:lvl2pPr>
            <a:lvl3pPr marL="609660" indent="0" algn="ctr">
              <a:buNone/>
              <a:defRPr/>
            </a:lvl3pPr>
            <a:lvl4pPr marL="914492" indent="0" algn="ctr">
              <a:buNone/>
              <a:defRPr/>
            </a:lvl4pPr>
            <a:lvl5pPr marL="1219322" indent="0" algn="ctr">
              <a:buNone/>
              <a:defRPr/>
            </a:lvl5pPr>
            <a:lvl6pPr marL="1524152" indent="0" algn="ctr">
              <a:buNone/>
              <a:defRPr/>
            </a:lvl6pPr>
            <a:lvl7pPr marL="1828983" indent="0" algn="ctr">
              <a:buNone/>
              <a:defRPr/>
            </a:lvl7pPr>
            <a:lvl8pPr marL="2133814" indent="0" algn="ctr">
              <a:buNone/>
              <a:defRPr/>
            </a:lvl8pPr>
            <a:lvl9pPr marL="2438644"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14102298"/>
            <a:ext cx="27980879" cy="4358217"/>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2600327" y="9301692"/>
            <a:ext cx="27980879" cy="4800600"/>
          </a:xfrm>
        </p:spPr>
        <p:txBody>
          <a:bodyPr anchor="b"/>
          <a:lstStyle>
            <a:lvl1pPr marL="0" indent="0">
              <a:buNone/>
              <a:defRPr sz="1333"/>
            </a:lvl1pPr>
            <a:lvl2pPr marL="304831" indent="0">
              <a:buNone/>
              <a:defRPr sz="1200"/>
            </a:lvl2pPr>
            <a:lvl3pPr marL="609660" indent="0">
              <a:buNone/>
              <a:defRPr sz="1067"/>
            </a:lvl3pPr>
            <a:lvl4pPr marL="914492" indent="0">
              <a:buNone/>
              <a:defRPr sz="933"/>
            </a:lvl4pPr>
            <a:lvl5pPr marL="1219322" indent="0">
              <a:buNone/>
              <a:defRPr sz="933"/>
            </a:lvl5pPr>
            <a:lvl6pPr marL="1524152" indent="0">
              <a:buNone/>
              <a:defRPr sz="933"/>
            </a:lvl6pPr>
            <a:lvl7pPr marL="1828983" indent="0">
              <a:buNone/>
              <a:defRPr sz="933"/>
            </a:lvl7pPr>
            <a:lvl8pPr marL="2133814" indent="0">
              <a:buNone/>
              <a:defRPr sz="933"/>
            </a:lvl8pPr>
            <a:lvl9pPr marL="2438644" indent="0">
              <a:buNone/>
              <a:defRPr sz="933"/>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45447" y="5120218"/>
            <a:ext cx="14756606" cy="14484350"/>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16354" y="5120218"/>
            <a:ext cx="14756606" cy="14484350"/>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446" y="4912785"/>
            <a:ext cx="14544676" cy="2046817"/>
          </a:xfrm>
        </p:spPr>
        <p:txBody>
          <a:bodyPr anchor="b"/>
          <a:lstStyle>
            <a:lvl1pPr marL="0" indent="0">
              <a:buNone/>
              <a:defRPr sz="1600" b="1"/>
            </a:lvl1pPr>
            <a:lvl2pPr marL="304831" indent="0">
              <a:buNone/>
              <a:defRPr sz="1333" b="1"/>
            </a:lvl2pPr>
            <a:lvl3pPr marL="609660" indent="0">
              <a:buNone/>
              <a:defRPr sz="1200" b="1"/>
            </a:lvl3pPr>
            <a:lvl4pPr marL="914492" indent="0">
              <a:buNone/>
              <a:defRPr sz="1067" b="1"/>
            </a:lvl4pPr>
            <a:lvl5pPr marL="1219322" indent="0">
              <a:buNone/>
              <a:defRPr sz="1067" b="1"/>
            </a:lvl5pPr>
            <a:lvl6pPr marL="1524152" indent="0">
              <a:buNone/>
              <a:defRPr sz="1067" b="1"/>
            </a:lvl6pPr>
            <a:lvl7pPr marL="1828983" indent="0">
              <a:buNone/>
              <a:defRPr sz="1067" b="1"/>
            </a:lvl7pPr>
            <a:lvl8pPr marL="2133814" indent="0">
              <a:buNone/>
              <a:defRPr sz="1067" b="1"/>
            </a:lvl8pPr>
            <a:lvl9pPr marL="2438644" indent="0">
              <a:buNone/>
              <a:defRPr sz="1067" b="1"/>
            </a:lvl9pPr>
          </a:lstStyle>
          <a:p>
            <a:pPr lvl="0"/>
            <a:r>
              <a:rPr lang="en-US"/>
              <a:t>Click to edit Master text styles</a:t>
            </a:r>
          </a:p>
        </p:txBody>
      </p:sp>
      <p:sp>
        <p:nvSpPr>
          <p:cNvPr id="4" name="Content Placeholder 3"/>
          <p:cNvSpPr>
            <a:spLocks noGrp="1"/>
          </p:cNvSpPr>
          <p:nvPr>
            <p:ph sz="half" idx="2"/>
          </p:nvPr>
        </p:nvSpPr>
        <p:spPr>
          <a:xfrm>
            <a:off x="1645446" y="6959602"/>
            <a:ext cx="14544676" cy="12643909"/>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330" y="4912785"/>
            <a:ext cx="14550628" cy="2046817"/>
          </a:xfrm>
        </p:spPr>
        <p:txBody>
          <a:bodyPr anchor="b"/>
          <a:lstStyle>
            <a:lvl1pPr marL="0" indent="0">
              <a:buNone/>
              <a:defRPr sz="1600" b="1"/>
            </a:lvl1pPr>
            <a:lvl2pPr marL="304831" indent="0">
              <a:buNone/>
              <a:defRPr sz="1333" b="1"/>
            </a:lvl2pPr>
            <a:lvl3pPr marL="609660" indent="0">
              <a:buNone/>
              <a:defRPr sz="1200" b="1"/>
            </a:lvl3pPr>
            <a:lvl4pPr marL="914492" indent="0">
              <a:buNone/>
              <a:defRPr sz="1067" b="1"/>
            </a:lvl4pPr>
            <a:lvl5pPr marL="1219322" indent="0">
              <a:buNone/>
              <a:defRPr sz="1067" b="1"/>
            </a:lvl5pPr>
            <a:lvl6pPr marL="1524152" indent="0">
              <a:buNone/>
              <a:defRPr sz="1067" b="1"/>
            </a:lvl6pPr>
            <a:lvl7pPr marL="1828983" indent="0">
              <a:buNone/>
              <a:defRPr sz="1067" b="1"/>
            </a:lvl7pPr>
            <a:lvl8pPr marL="2133814" indent="0">
              <a:buNone/>
              <a:defRPr sz="1067" b="1"/>
            </a:lvl8pPr>
            <a:lvl9pPr marL="2438644" indent="0">
              <a:buNone/>
              <a:defRPr sz="1067" b="1"/>
            </a:lvl9pPr>
          </a:lstStyle>
          <a:p>
            <a:pPr lvl="0"/>
            <a:r>
              <a:rPr lang="en-US"/>
              <a:t>Click to edit Master text styles</a:t>
            </a:r>
          </a:p>
        </p:txBody>
      </p:sp>
      <p:sp>
        <p:nvSpPr>
          <p:cNvPr id="6" name="Content Placeholder 5"/>
          <p:cNvSpPr>
            <a:spLocks noGrp="1"/>
          </p:cNvSpPr>
          <p:nvPr>
            <p:ph sz="quarter" idx="4"/>
          </p:nvPr>
        </p:nvSpPr>
        <p:spPr>
          <a:xfrm>
            <a:off x="16722330" y="6959602"/>
            <a:ext cx="14550628" cy="12643909"/>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443" y="874186"/>
            <a:ext cx="10829926" cy="3717925"/>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12870656" y="874186"/>
            <a:ext cx="18402300" cy="1872932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443" y="4592109"/>
            <a:ext cx="10829926" cy="15011400"/>
          </a:xfrm>
        </p:spPr>
        <p:txBody>
          <a:bodyPr/>
          <a:lstStyle>
            <a:lvl1pPr marL="0" indent="0">
              <a:buNone/>
              <a:defRPr sz="933"/>
            </a:lvl1pPr>
            <a:lvl2pPr marL="304831" indent="0">
              <a:buNone/>
              <a:defRPr sz="800"/>
            </a:lvl2pPr>
            <a:lvl3pPr marL="609660" indent="0">
              <a:buNone/>
              <a:defRPr sz="667"/>
            </a:lvl3pPr>
            <a:lvl4pPr marL="914492" indent="0">
              <a:buNone/>
              <a:defRPr sz="600"/>
            </a:lvl4pPr>
            <a:lvl5pPr marL="1219322" indent="0">
              <a:buNone/>
              <a:defRPr sz="600"/>
            </a:lvl5pPr>
            <a:lvl6pPr marL="1524152" indent="0">
              <a:buNone/>
              <a:defRPr sz="600"/>
            </a:lvl6pPr>
            <a:lvl7pPr marL="1828983" indent="0">
              <a:buNone/>
              <a:defRPr sz="600"/>
            </a:lvl7pPr>
            <a:lvl8pPr marL="2133814" indent="0">
              <a:buNone/>
              <a:defRPr sz="600"/>
            </a:lvl8pPr>
            <a:lvl9pPr marL="2438644" indent="0">
              <a:buNone/>
              <a:defRPr sz="6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001" y="15361715"/>
            <a:ext cx="19751278" cy="1813983"/>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6452001" y="1961094"/>
            <a:ext cx="19751278" cy="13166725"/>
          </a:xfrm>
        </p:spPr>
        <p:txBody>
          <a:bodyPr/>
          <a:lstStyle>
            <a:lvl1pPr marL="0" indent="0">
              <a:buNone/>
              <a:defRPr sz="2133"/>
            </a:lvl1pPr>
            <a:lvl2pPr marL="304831" indent="0">
              <a:buNone/>
              <a:defRPr sz="1867"/>
            </a:lvl2pPr>
            <a:lvl3pPr marL="609660" indent="0">
              <a:buNone/>
              <a:defRPr sz="1600"/>
            </a:lvl3pPr>
            <a:lvl4pPr marL="914492" indent="0">
              <a:buNone/>
              <a:defRPr sz="1333"/>
            </a:lvl4pPr>
            <a:lvl5pPr marL="1219322" indent="0">
              <a:buNone/>
              <a:defRPr sz="1333"/>
            </a:lvl5pPr>
            <a:lvl6pPr marL="1524152" indent="0">
              <a:buNone/>
              <a:defRPr sz="1333"/>
            </a:lvl6pPr>
            <a:lvl7pPr marL="1828983" indent="0">
              <a:buNone/>
              <a:defRPr sz="1333"/>
            </a:lvl7pPr>
            <a:lvl8pPr marL="2133814" indent="0">
              <a:buNone/>
              <a:defRPr sz="1333"/>
            </a:lvl8pPr>
            <a:lvl9pPr marL="2438644" indent="0">
              <a:buNone/>
              <a:defRPr sz="1333"/>
            </a:lvl9pPr>
          </a:lstStyle>
          <a:p>
            <a:pPr lvl="0"/>
            <a:endParaRPr lang="en-US" noProof="0"/>
          </a:p>
        </p:txBody>
      </p:sp>
      <p:sp>
        <p:nvSpPr>
          <p:cNvPr id="4" name="Text Placeholder 3"/>
          <p:cNvSpPr>
            <a:spLocks noGrp="1"/>
          </p:cNvSpPr>
          <p:nvPr>
            <p:ph type="body" sz="half" idx="2"/>
          </p:nvPr>
        </p:nvSpPr>
        <p:spPr>
          <a:xfrm>
            <a:off x="6452001" y="17175698"/>
            <a:ext cx="19751278" cy="2574925"/>
          </a:xfrm>
        </p:spPr>
        <p:txBody>
          <a:bodyPr/>
          <a:lstStyle>
            <a:lvl1pPr marL="0" indent="0">
              <a:buNone/>
              <a:defRPr sz="933"/>
            </a:lvl1pPr>
            <a:lvl2pPr marL="304831" indent="0">
              <a:buNone/>
              <a:defRPr sz="800"/>
            </a:lvl2pPr>
            <a:lvl3pPr marL="609660" indent="0">
              <a:buNone/>
              <a:defRPr sz="667"/>
            </a:lvl3pPr>
            <a:lvl4pPr marL="914492" indent="0">
              <a:buNone/>
              <a:defRPr sz="600"/>
            </a:lvl4pPr>
            <a:lvl5pPr marL="1219322" indent="0">
              <a:buNone/>
              <a:defRPr sz="600"/>
            </a:lvl5pPr>
            <a:lvl6pPr marL="1524152" indent="0">
              <a:buNone/>
              <a:defRPr sz="600"/>
            </a:lvl6pPr>
            <a:lvl7pPr marL="1828983" indent="0">
              <a:buNone/>
              <a:defRPr sz="600"/>
            </a:lvl7pPr>
            <a:lvl8pPr marL="2133814" indent="0">
              <a:buNone/>
              <a:defRPr sz="600"/>
            </a:lvl8pPr>
            <a:lvl9pPr marL="2438644" indent="0">
              <a:buNone/>
              <a:defRPr sz="6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080" y="878418"/>
            <a:ext cx="7406878" cy="187261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45446" y="878418"/>
            <a:ext cx="22106335" cy="187261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5447" y="878417"/>
            <a:ext cx="29627513" cy="3657600"/>
          </a:xfrm>
        </p:spPr>
        <p:txBody>
          <a:bodyPr/>
          <a:lstStyle/>
          <a:p>
            <a:r>
              <a:rPr lang="en-US"/>
              <a:t>Click to edit Master title style</a:t>
            </a:r>
          </a:p>
        </p:txBody>
      </p:sp>
      <p:sp>
        <p:nvSpPr>
          <p:cNvPr id="3" name="Content Placeholder 2"/>
          <p:cNvSpPr>
            <a:spLocks noGrp="1"/>
          </p:cNvSpPr>
          <p:nvPr>
            <p:ph sz="quarter" idx="1"/>
          </p:nvPr>
        </p:nvSpPr>
        <p:spPr>
          <a:xfrm>
            <a:off x="1645447" y="5120220"/>
            <a:ext cx="14756606" cy="7191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6516354" y="5120220"/>
            <a:ext cx="14756606" cy="7191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645447" y="12413194"/>
            <a:ext cx="14756606" cy="7191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16516354" y="12413194"/>
            <a:ext cx="14756606" cy="7191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45710" y="878417"/>
            <a:ext cx="29626984"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645710" y="5120218"/>
            <a:ext cx="29626984" cy="1448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1645710" y="19985567"/>
            <a:ext cx="76813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2508501">
              <a:defRPr sz="38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1246910" y="19985567"/>
            <a:ext cx="104245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2508501">
              <a:defRPr sz="38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3591310" y="19985567"/>
            <a:ext cx="7681384"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2508501">
              <a:defRPr sz="38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2508501" rtl="0" eaLnBrk="0" fontAlgn="base" hangingPunct="0">
        <a:spcBef>
          <a:spcPct val="0"/>
        </a:spcBef>
        <a:spcAft>
          <a:spcPct val="0"/>
        </a:spcAft>
        <a:defRPr sz="12135">
          <a:solidFill>
            <a:schemeClr val="tx2"/>
          </a:solidFill>
          <a:latin typeface="+mj-lt"/>
          <a:ea typeface="+mj-ea"/>
          <a:cs typeface="+mj-cs"/>
        </a:defRPr>
      </a:lvl1pPr>
      <a:lvl2pPr algn="ctr" defTabSz="2508501" rtl="0" eaLnBrk="0" fontAlgn="base" hangingPunct="0">
        <a:spcBef>
          <a:spcPct val="0"/>
        </a:spcBef>
        <a:spcAft>
          <a:spcPct val="0"/>
        </a:spcAft>
        <a:defRPr sz="12135">
          <a:solidFill>
            <a:schemeClr val="tx2"/>
          </a:solidFill>
          <a:latin typeface="Arial" pitchFamily="34" charset="0"/>
        </a:defRPr>
      </a:lvl2pPr>
      <a:lvl3pPr algn="ctr" defTabSz="2508501" rtl="0" eaLnBrk="0" fontAlgn="base" hangingPunct="0">
        <a:spcBef>
          <a:spcPct val="0"/>
        </a:spcBef>
        <a:spcAft>
          <a:spcPct val="0"/>
        </a:spcAft>
        <a:defRPr sz="12135">
          <a:solidFill>
            <a:schemeClr val="tx2"/>
          </a:solidFill>
          <a:latin typeface="Arial" pitchFamily="34" charset="0"/>
        </a:defRPr>
      </a:lvl3pPr>
      <a:lvl4pPr algn="ctr" defTabSz="2508501" rtl="0" eaLnBrk="0" fontAlgn="base" hangingPunct="0">
        <a:spcBef>
          <a:spcPct val="0"/>
        </a:spcBef>
        <a:spcAft>
          <a:spcPct val="0"/>
        </a:spcAft>
        <a:defRPr sz="12135">
          <a:solidFill>
            <a:schemeClr val="tx2"/>
          </a:solidFill>
          <a:latin typeface="Arial" pitchFamily="34" charset="0"/>
        </a:defRPr>
      </a:lvl4pPr>
      <a:lvl5pPr algn="ctr" defTabSz="2508501" rtl="0" eaLnBrk="0" fontAlgn="base" hangingPunct="0">
        <a:spcBef>
          <a:spcPct val="0"/>
        </a:spcBef>
        <a:spcAft>
          <a:spcPct val="0"/>
        </a:spcAft>
        <a:defRPr sz="12135">
          <a:solidFill>
            <a:schemeClr val="tx2"/>
          </a:solidFill>
          <a:latin typeface="Arial" pitchFamily="34" charset="0"/>
        </a:defRPr>
      </a:lvl5pPr>
      <a:lvl6pPr marL="304831" algn="ctr" defTabSz="2508501" rtl="0" fontAlgn="base">
        <a:spcBef>
          <a:spcPct val="0"/>
        </a:spcBef>
        <a:spcAft>
          <a:spcPct val="0"/>
        </a:spcAft>
        <a:defRPr sz="12135">
          <a:solidFill>
            <a:schemeClr val="tx2"/>
          </a:solidFill>
          <a:latin typeface="Arial" pitchFamily="34" charset="0"/>
        </a:defRPr>
      </a:lvl6pPr>
      <a:lvl7pPr marL="609660" algn="ctr" defTabSz="2508501" rtl="0" fontAlgn="base">
        <a:spcBef>
          <a:spcPct val="0"/>
        </a:spcBef>
        <a:spcAft>
          <a:spcPct val="0"/>
        </a:spcAft>
        <a:defRPr sz="12135">
          <a:solidFill>
            <a:schemeClr val="tx2"/>
          </a:solidFill>
          <a:latin typeface="Arial" pitchFamily="34" charset="0"/>
        </a:defRPr>
      </a:lvl7pPr>
      <a:lvl8pPr marL="914492" algn="ctr" defTabSz="2508501" rtl="0" fontAlgn="base">
        <a:spcBef>
          <a:spcPct val="0"/>
        </a:spcBef>
        <a:spcAft>
          <a:spcPct val="0"/>
        </a:spcAft>
        <a:defRPr sz="12135">
          <a:solidFill>
            <a:schemeClr val="tx2"/>
          </a:solidFill>
          <a:latin typeface="Arial" pitchFamily="34" charset="0"/>
        </a:defRPr>
      </a:lvl8pPr>
      <a:lvl9pPr marL="1219322" algn="ctr" defTabSz="2508501" rtl="0" fontAlgn="base">
        <a:spcBef>
          <a:spcPct val="0"/>
        </a:spcBef>
        <a:spcAft>
          <a:spcPct val="0"/>
        </a:spcAft>
        <a:defRPr sz="12135">
          <a:solidFill>
            <a:schemeClr val="tx2"/>
          </a:solidFill>
          <a:latin typeface="Arial" pitchFamily="34" charset="0"/>
        </a:defRPr>
      </a:lvl9pPr>
    </p:titleStyle>
    <p:bodyStyle>
      <a:lvl1pPr marL="939894" indent="-939894" algn="l" defTabSz="2508501" rtl="0" eaLnBrk="0" fontAlgn="base" hangingPunct="0">
        <a:spcBef>
          <a:spcPct val="20000"/>
        </a:spcBef>
        <a:spcAft>
          <a:spcPct val="0"/>
        </a:spcAft>
        <a:buChar char="•"/>
        <a:defRPr sz="8800">
          <a:solidFill>
            <a:schemeClr val="tx1"/>
          </a:solidFill>
          <a:latin typeface="+mn-lt"/>
          <a:ea typeface="+mn-ea"/>
          <a:cs typeface="+mn-cs"/>
        </a:defRPr>
      </a:lvl1pPr>
      <a:lvl2pPr marL="2038554" indent="-784305" algn="l" defTabSz="2508501" rtl="0" eaLnBrk="0" fontAlgn="base" hangingPunct="0">
        <a:spcBef>
          <a:spcPct val="20000"/>
        </a:spcBef>
        <a:spcAft>
          <a:spcPct val="0"/>
        </a:spcAft>
        <a:buChar char="–"/>
        <a:defRPr sz="7668">
          <a:solidFill>
            <a:schemeClr val="tx1"/>
          </a:solidFill>
          <a:latin typeface="+mn-lt"/>
        </a:defRPr>
      </a:lvl2pPr>
      <a:lvl3pPr marL="3135097" indent="-626597" algn="l" defTabSz="2508501" rtl="0" eaLnBrk="0" fontAlgn="base" hangingPunct="0">
        <a:spcBef>
          <a:spcPct val="20000"/>
        </a:spcBef>
        <a:spcAft>
          <a:spcPct val="0"/>
        </a:spcAft>
        <a:buChar char="•"/>
        <a:defRPr sz="6600">
          <a:solidFill>
            <a:schemeClr val="tx1"/>
          </a:solidFill>
          <a:latin typeface="+mn-lt"/>
        </a:defRPr>
      </a:lvl3pPr>
      <a:lvl4pPr marL="4389347" indent="-626597" algn="l" defTabSz="2508501" rtl="0" eaLnBrk="0" fontAlgn="base" hangingPunct="0">
        <a:spcBef>
          <a:spcPct val="20000"/>
        </a:spcBef>
        <a:spcAft>
          <a:spcPct val="0"/>
        </a:spcAft>
        <a:buChar char="–"/>
        <a:defRPr sz="5468">
          <a:solidFill>
            <a:schemeClr val="tx1"/>
          </a:solidFill>
          <a:latin typeface="+mn-lt"/>
        </a:defRPr>
      </a:lvl4pPr>
      <a:lvl5pPr marL="5644656" indent="-627655" algn="l" defTabSz="2508501" rtl="0" eaLnBrk="0" fontAlgn="base" hangingPunct="0">
        <a:spcBef>
          <a:spcPct val="20000"/>
        </a:spcBef>
        <a:spcAft>
          <a:spcPct val="0"/>
        </a:spcAft>
        <a:buChar char="»"/>
        <a:defRPr sz="5468">
          <a:solidFill>
            <a:schemeClr val="tx1"/>
          </a:solidFill>
          <a:latin typeface="+mn-lt"/>
        </a:defRPr>
      </a:lvl5pPr>
      <a:lvl6pPr marL="5949487" indent="-627655" algn="l" defTabSz="2508501" rtl="0" fontAlgn="base">
        <a:spcBef>
          <a:spcPct val="20000"/>
        </a:spcBef>
        <a:spcAft>
          <a:spcPct val="0"/>
        </a:spcAft>
        <a:buChar char="»"/>
        <a:defRPr sz="5468">
          <a:solidFill>
            <a:schemeClr val="tx1"/>
          </a:solidFill>
          <a:latin typeface="+mn-lt"/>
        </a:defRPr>
      </a:lvl6pPr>
      <a:lvl7pPr marL="6254318" indent="-627655" algn="l" defTabSz="2508501" rtl="0" fontAlgn="base">
        <a:spcBef>
          <a:spcPct val="20000"/>
        </a:spcBef>
        <a:spcAft>
          <a:spcPct val="0"/>
        </a:spcAft>
        <a:buChar char="»"/>
        <a:defRPr sz="5468">
          <a:solidFill>
            <a:schemeClr val="tx1"/>
          </a:solidFill>
          <a:latin typeface="+mn-lt"/>
        </a:defRPr>
      </a:lvl7pPr>
      <a:lvl8pPr marL="6559148" indent="-627655" algn="l" defTabSz="2508501" rtl="0" fontAlgn="base">
        <a:spcBef>
          <a:spcPct val="20000"/>
        </a:spcBef>
        <a:spcAft>
          <a:spcPct val="0"/>
        </a:spcAft>
        <a:buChar char="»"/>
        <a:defRPr sz="5468">
          <a:solidFill>
            <a:schemeClr val="tx1"/>
          </a:solidFill>
          <a:latin typeface="+mn-lt"/>
        </a:defRPr>
      </a:lvl8pPr>
      <a:lvl9pPr marL="6863979" indent="-627655" algn="l" defTabSz="2508501" rtl="0" fontAlgn="base">
        <a:spcBef>
          <a:spcPct val="20000"/>
        </a:spcBef>
        <a:spcAft>
          <a:spcPct val="0"/>
        </a:spcAft>
        <a:buChar char="»"/>
        <a:defRPr sz="5468">
          <a:solidFill>
            <a:schemeClr val="tx1"/>
          </a:solidFill>
          <a:latin typeface="+mn-lt"/>
        </a:defRPr>
      </a:lvl9pPr>
    </p:bodyStyle>
    <p:otherStyle>
      <a:defPPr>
        <a:defRPr lang="en-US"/>
      </a:defPPr>
      <a:lvl1pPr marL="0" algn="l" defTabSz="609660" rtl="0" eaLnBrk="1" latinLnBrk="0" hangingPunct="1">
        <a:defRPr sz="1200" kern="1200">
          <a:solidFill>
            <a:schemeClr val="tx1"/>
          </a:solidFill>
          <a:latin typeface="+mn-lt"/>
          <a:ea typeface="+mn-ea"/>
          <a:cs typeface="+mn-cs"/>
        </a:defRPr>
      </a:lvl1pPr>
      <a:lvl2pPr marL="304831" algn="l" defTabSz="609660" rtl="0" eaLnBrk="1" latinLnBrk="0" hangingPunct="1">
        <a:defRPr sz="1200" kern="1200">
          <a:solidFill>
            <a:schemeClr val="tx1"/>
          </a:solidFill>
          <a:latin typeface="+mn-lt"/>
          <a:ea typeface="+mn-ea"/>
          <a:cs typeface="+mn-cs"/>
        </a:defRPr>
      </a:lvl2pPr>
      <a:lvl3pPr marL="609660" algn="l" defTabSz="609660" rtl="0" eaLnBrk="1" latinLnBrk="0" hangingPunct="1">
        <a:defRPr sz="1200" kern="1200">
          <a:solidFill>
            <a:schemeClr val="tx1"/>
          </a:solidFill>
          <a:latin typeface="+mn-lt"/>
          <a:ea typeface="+mn-ea"/>
          <a:cs typeface="+mn-cs"/>
        </a:defRPr>
      </a:lvl3pPr>
      <a:lvl4pPr marL="914492" algn="l" defTabSz="609660" rtl="0" eaLnBrk="1" latinLnBrk="0" hangingPunct="1">
        <a:defRPr sz="1200" kern="1200">
          <a:solidFill>
            <a:schemeClr val="tx1"/>
          </a:solidFill>
          <a:latin typeface="+mn-lt"/>
          <a:ea typeface="+mn-ea"/>
          <a:cs typeface="+mn-cs"/>
        </a:defRPr>
      </a:lvl4pPr>
      <a:lvl5pPr marL="1219322" algn="l" defTabSz="609660" rtl="0" eaLnBrk="1" latinLnBrk="0" hangingPunct="1">
        <a:defRPr sz="1200" kern="1200">
          <a:solidFill>
            <a:schemeClr val="tx1"/>
          </a:solidFill>
          <a:latin typeface="+mn-lt"/>
          <a:ea typeface="+mn-ea"/>
          <a:cs typeface="+mn-cs"/>
        </a:defRPr>
      </a:lvl5pPr>
      <a:lvl6pPr marL="1524152" algn="l" defTabSz="609660" rtl="0" eaLnBrk="1" latinLnBrk="0" hangingPunct="1">
        <a:defRPr sz="1200" kern="1200">
          <a:solidFill>
            <a:schemeClr val="tx1"/>
          </a:solidFill>
          <a:latin typeface="+mn-lt"/>
          <a:ea typeface="+mn-ea"/>
          <a:cs typeface="+mn-cs"/>
        </a:defRPr>
      </a:lvl6pPr>
      <a:lvl7pPr marL="1828983" algn="l" defTabSz="609660" rtl="0" eaLnBrk="1" latinLnBrk="0" hangingPunct="1">
        <a:defRPr sz="1200" kern="1200">
          <a:solidFill>
            <a:schemeClr val="tx1"/>
          </a:solidFill>
          <a:latin typeface="+mn-lt"/>
          <a:ea typeface="+mn-ea"/>
          <a:cs typeface="+mn-cs"/>
        </a:defRPr>
      </a:lvl7pPr>
      <a:lvl8pPr marL="2133814" algn="l" defTabSz="609660" rtl="0" eaLnBrk="1" latinLnBrk="0" hangingPunct="1">
        <a:defRPr sz="1200" kern="1200">
          <a:solidFill>
            <a:schemeClr val="tx1"/>
          </a:solidFill>
          <a:latin typeface="+mn-lt"/>
          <a:ea typeface="+mn-ea"/>
          <a:cs typeface="+mn-cs"/>
        </a:defRPr>
      </a:lvl8pPr>
      <a:lvl9pPr marL="2438644" algn="l" defTabSz="60966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19000">
              <a:schemeClr val="bg1">
                <a:lumMod val="0"/>
                <a:lumOff val="100000"/>
              </a:schemeClr>
            </a:gs>
            <a:gs pos="100000">
              <a:schemeClr val="bg2"/>
            </a:gs>
          </a:gsLst>
          <a:lin ang="5400000" scaled="0"/>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71648" y="-74280"/>
            <a:ext cx="32990048" cy="3770083"/>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304831" algn="l" eaLnBrk="1" hangingPunct="1">
              <a:spcBef>
                <a:spcPts val="0"/>
              </a:spcBef>
              <a:spcAft>
                <a:spcPts val="0"/>
              </a:spcAft>
            </a:pPr>
            <a:r>
              <a:rPr lang="en-US" sz="7200" dirty="0">
                <a:solidFill>
                  <a:schemeClr val="bg1"/>
                </a:solidFill>
              </a:rPr>
              <a:t>Intravascular Care and Maintenance for Prevention of </a:t>
            </a:r>
            <a:br>
              <a:rPr lang="en-US" sz="7200" dirty="0">
                <a:solidFill>
                  <a:schemeClr val="bg1"/>
                </a:solidFill>
              </a:rPr>
            </a:br>
            <a:r>
              <a:rPr lang="en-US" sz="7200" dirty="0">
                <a:solidFill>
                  <a:schemeClr val="bg1"/>
                </a:solidFill>
              </a:rPr>
              <a:t>Bloodstream Infections (BSI)</a:t>
            </a:r>
            <a:br>
              <a:rPr lang="en-US" sz="2667" dirty="0"/>
            </a:br>
            <a:r>
              <a:rPr lang="en-US" sz="6000" i="1" dirty="0">
                <a:solidFill>
                  <a:srgbClr val="FFFFFF"/>
                </a:solidFill>
              </a:rPr>
              <a:t>Megan Butler</a:t>
            </a:r>
            <a:br>
              <a:rPr lang="en-US" sz="6000" i="1" dirty="0">
                <a:solidFill>
                  <a:srgbClr val="FFFFFF"/>
                </a:solidFill>
              </a:rPr>
            </a:br>
            <a:r>
              <a:rPr lang="en-US" sz="6000" i="1" dirty="0">
                <a:solidFill>
                  <a:srgbClr val="FFFFFF"/>
                </a:solidFill>
              </a:rPr>
              <a:t>Department of Nursing, University of New Hampshire</a:t>
            </a:r>
          </a:p>
        </p:txBody>
      </p:sp>
      <p:sp>
        <p:nvSpPr>
          <p:cNvPr id="2150" name="Text Box 161"/>
          <p:cNvSpPr txBox="1">
            <a:spLocks noChangeArrowheads="1"/>
          </p:cNvSpPr>
          <p:nvPr/>
        </p:nvSpPr>
        <p:spPr bwMode="auto">
          <a:xfrm>
            <a:off x="28397200" y="6850593"/>
            <a:ext cx="20320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2000" b="0">
              <a:solidFill>
                <a:schemeClr val="tx1"/>
              </a:solidFill>
            </a:endParaRPr>
          </a:p>
        </p:txBody>
      </p:sp>
      <p:sp>
        <p:nvSpPr>
          <p:cNvPr id="2152" name="Rectangle 164"/>
          <p:cNvSpPr>
            <a:spLocks noChangeArrowheads="1"/>
          </p:cNvSpPr>
          <p:nvPr/>
        </p:nvSpPr>
        <p:spPr bwMode="auto">
          <a:xfrm>
            <a:off x="12543136" y="3958387"/>
            <a:ext cx="8534400"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Recommendations</a:t>
            </a:r>
            <a:endParaRPr lang="en-US" sz="66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962995" y="8967679"/>
            <a:ext cx="8353778"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Methods</a:t>
            </a:r>
          </a:p>
        </p:txBody>
      </p:sp>
      <p:sp>
        <p:nvSpPr>
          <p:cNvPr id="2155" name="Rectangle 167"/>
          <p:cNvSpPr>
            <a:spLocks noChangeArrowheads="1"/>
          </p:cNvSpPr>
          <p:nvPr/>
        </p:nvSpPr>
        <p:spPr bwMode="auto">
          <a:xfrm>
            <a:off x="1160540" y="3953466"/>
            <a:ext cx="8270107"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Introduction</a:t>
            </a:r>
            <a:endParaRPr lang="en-US" sz="6600"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3774400" y="12412606"/>
            <a:ext cx="8353778"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References</a:t>
            </a:r>
            <a:endParaRPr lang="en-US" sz="6600" dirty="0">
              <a:solidFill>
                <a:schemeClr val="accent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61780" y="762003"/>
            <a:ext cx="8579555" cy="2567581"/>
          </a:xfrm>
          <a:prstGeom prst="rect">
            <a:avLst/>
          </a:prstGeom>
        </p:spPr>
      </p:pic>
      <p:sp>
        <p:nvSpPr>
          <p:cNvPr id="74" name="TextBox 29"/>
          <p:cNvSpPr txBox="1">
            <a:spLocks noChangeArrowheads="1"/>
          </p:cNvSpPr>
          <p:nvPr/>
        </p:nvSpPr>
        <p:spPr bwMode="auto">
          <a:xfrm>
            <a:off x="-468736" y="15362104"/>
            <a:ext cx="10958354" cy="649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marL="1371738" lvl="3" indent="-457246" algn="l">
              <a:buFont typeface="Wingdings" pitchFamily="2" charset="2"/>
              <a:buChar char="v"/>
            </a:pPr>
            <a:r>
              <a:rPr lang="en-US" sz="3200" b="0" dirty="0">
                <a:latin typeface="Times New Roman" pitchFamily="18" charset="0"/>
                <a:cs typeface="Times New Roman" pitchFamily="18" charset="0"/>
              </a:rPr>
              <a:t>Changing needless connectors (NC) more frequently than 96 hours increases CLABSI risk </a:t>
            </a:r>
            <a:r>
              <a:rPr lang="en-US" sz="3200" b="0" baseline="30000" dirty="0">
                <a:latin typeface="Times New Roman" pitchFamily="18" charset="0"/>
                <a:cs typeface="Times New Roman" pitchFamily="18" charset="0"/>
              </a:rPr>
              <a:t>4</a:t>
            </a:r>
            <a:r>
              <a:rPr lang="en-US" sz="3200" b="0" dirty="0">
                <a:latin typeface="Times New Roman" pitchFamily="18" charset="0"/>
                <a:cs typeface="Times New Roman" pitchFamily="18" charset="0"/>
              </a:rPr>
              <a:t>(II)</a:t>
            </a:r>
          </a:p>
          <a:p>
            <a:pPr marL="1371738" lvl="3" indent="-457246" algn="l">
              <a:buFont typeface="Wingdings" pitchFamily="2" charset="2"/>
              <a:buChar char="v"/>
            </a:pPr>
            <a:r>
              <a:rPr lang="en-US" sz="3200" b="0" dirty="0">
                <a:latin typeface="Times New Roman" pitchFamily="18" charset="0"/>
                <a:cs typeface="Times New Roman" pitchFamily="18" charset="0"/>
              </a:rPr>
              <a:t>Chlorohexidine (CHG) impregnated dressings reduce the rates of CRBSI, even when baseline rates are low </a:t>
            </a:r>
            <a:r>
              <a:rPr lang="en-US" sz="3200" b="0" baseline="30000" dirty="0">
                <a:latin typeface="Times New Roman" pitchFamily="18" charset="0"/>
                <a:cs typeface="Times New Roman" pitchFamily="18" charset="0"/>
              </a:rPr>
              <a:t>1,4 </a:t>
            </a:r>
            <a:r>
              <a:rPr lang="en-US" sz="3200" b="0" dirty="0">
                <a:latin typeface="Times New Roman" pitchFamily="18" charset="0"/>
                <a:cs typeface="Times New Roman" pitchFamily="18" charset="0"/>
              </a:rPr>
              <a:t>(IA)</a:t>
            </a:r>
          </a:p>
          <a:p>
            <a:pPr marL="1371738" lvl="3" indent="-457246" algn="l">
              <a:buFont typeface="Wingdings" pitchFamily="2" charset="2"/>
              <a:buChar char="v"/>
            </a:pPr>
            <a:r>
              <a:rPr lang="en-US" sz="3200" b="0" dirty="0">
                <a:latin typeface="Times New Roman" pitchFamily="18" charset="0"/>
                <a:cs typeface="Times New Roman" pitchFamily="18" charset="0"/>
              </a:rPr>
              <a:t>Passive disinfectant caps that contain isopropyl alcohol have been found to significantly reduce CLABSI rates and PLABSI rates </a:t>
            </a:r>
            <a:r>
              <a:rPr lang="en-US" sz="3200" b="0" baseline="30000" dirty="0">
                <a:latin typeface="Times New Roman" pitchFamily="18" charset="0"/>
                <a:cs typeface="Times New Roman" pitchFamily="18" charset="0"/>
              </a:rPr>
              <a:t>6,2</a:t>
            </a:r>
            <a:r>
              <a:rPr lang="en-US" sz="3200" b="0" dirty="0">
                <a:latin typeface="Times New Roman" pitchFamily="18" charset="0"/>
                <a:cs typeface="Times New Roman" pitchFamily="18" charset="0"/>
              </a:rPr>
              <a:t>(II  &amp; IV) </a:t>
            </a:r>
          </a:p>
          <a:p>
            <a:pPr marL="1371738" lvl="3" indent="-457246" algn="l">
              <a:buFont typeface="Wingdings" pitchFamily="2" charset="2"/>
              <a:buChar char="v"/>
            </a:pPr>
            <a:r>
              <a:rPr lang="en-US" sz="3200" b="0" dirty="0">
                <a:latin typeface="Times New Roman" pitchFamily="18" charset="0"/>
                <a:cs typeface="Times New Roman" pitchFamily="18" charset="0"/>
              </a:rPr>
              <a:t>VAD dressings (</a:t>
            </a:r>
            <a:r>
              <a:rPr lang="en-US" sz="3200" b="0" dirty="0" err="1">
                <a:latin typeface="Times New Roman" pitchFamily="18" charset="0"/>
                <a:cs typeface="Times New Roman" pitchFamily="18" charset="0"/>
              </a:rPr>
              <a:t>ie</a:t>
            </a:r>
            <a:r>
              <a:rPr lang="en-US" sz="3200" b="0" dirty="0">
                <a:latin typeface="Times New Roman" pitchFamily="18" charset="0"/>
                <a:cs typeface="Times New Roman" pitchFamily="18" charset="0"/>
              </a:rPr>
              <a:t>, standard, </a:t>
            </a:r>
            <a:r>
              <a:rPr lang="en-US" sz="3200" b="0" dirty="0" err="1">
                <a:latin typeface="Times New Roman" pitchFamily="18" charset="0"/>
                <a:cs typeface="Times New Roman" pitchFamily="18" charset="0"/>
              </a:rPr>
              <a:t>nonbordered</a:t>
            </a:r>
            <a:r>
              <a:rPr lang="en-US" sz="3200" b="0" dirty="0">
                <a:latin typeface="Times New Roman" pitchFamily="18" charset="0"/>
                <a:cs typeface="Times New Roman" pitchFamily="18" charset="0"/>
              </a:rPr>
              <a:t> transparent semipermeable membrane dressings, gauze and tape dressings) should not be used for stabilization due to insufficient evidence supporting their benefits as stabilization devices and the use of tape for stabilization has been found to be ineffective </a:t>
            </a:r>
            <a:r>
              <a:rPr lang="en-US" sz="3200" b="0" baseline="30000" dirty="0">
                <a:latin typeface="Times New Roman" pitchFamily="18" charset="0"/>
                <a:cs typeface="Times New Roman" pitchFamily="18" charset="0"/>
              </a:rPr>
              <a:t>4</a:t>
            </a:r>
            <a:r>
              <a:rPr lang="en-US" sz="3200" b="0" dirty="0">
                <a:latin typeface="Times New Roman" pitchFamily="18" charset="0"/>
                <a:cs typeface="Times New Roman" pitchFamily="18" charset="0"/>
              </a:rPr>
              <a:t>(I)</a:t>
            </a:r>
          </a:p>
        </p:txBody>
      </p:sp>
      <p:sp>
        <p:nvSpPr>
          <p:cNvPr id="36" name="Rectangle 164"/>
          <p:cNvSpPr>
            <a:spLocks noChangeArrowheads="1"/>
          </p:cNvSpPr>
          <p:nvPr/>
        </p:nvSpPr>
        <p:spPr bwMode="auto">
          <a:xfrm>
            <a:off x="12543136" y="14352432"/>
            <a:ext cx="8579555"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Clinical Implications</a:t>
            </a:r>
            <a:endParaRPr lang="en-US" sz="66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443487" y="4899181"/>
            <a:ext cx="10046131" cy="4626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518212" indent="-457246" algn="l" eaLnBrk="1" hangingPunct="1">
              <a:spcBef>
                <a:spcPts val="0"/>
              </a:spcBef>
              <a:buFont typeface="Wingdings" pitchFamily="2" charset="2"/>
              <a:buChar char="v"/>
            </a:pPr>
            <a:r>
              <a:rPr lang="en-US" sz="3200" b="0" dirty="0">
                <a:latin typeface="Times New Roman" charset="0"/>
                <a:cs typeface="Times New Roman" charset="0"/>
              </a:rPr>
              <a:t> ~ 250,000 CLABSI/year in the U.S. </a:t>
            </a:r>
            <a:r>
              <a:rPr lang="en-US" sz="3200" b="0" baseline="30000" dirty="0">
                <a:latin typeface="Times New Roman" charset="0"/>
                <a:cs typeface="Times New Roman" charset="0"/>
              </a:rPr>
              <a:t>8</a:t>
            </a:r>
            <a:endParaRPr lang="en-US" sz="3200" b="0" dirty="0">
              <a:latin typeface="Times New Roman" charset="0"/>
              <a:cs typeface="Times New Roman" charset="0"/>
            </a:endParaRPr>
          </a:p>
          <a:p>
            <a:pPr marL="518212" indent="-457246" algn="l" eaLnBrk="1" hangingPunct="1">
              <a:spcBef>
                <a:spcPts val="0"/>
              </a:spcBef>
              <a:buFont typeface="Wingdings" pitchFamily="2" charset="2"/>
              <a:buChar char="v"/>
            </a:pPr>
            <a:r>
              <a:rPr lang="en-US" sz="3200" b="0" dirty="0">
                <a:latin typeface="Times New Roman" charset="0"/>
                <a:cs typeface="Times New Roman" charset="0"/>
              </a:rPr>
              <a:t>1/3 of deaths associated with hospital acquired infections in the U.S. are from CLABSI  (~ 33,000/year) </a:t>
            </a:r>
            <a:r>
              <a:rPr lang="en-US" sz="3200" b="0" baseline="30000" dirty="0">
                <a:latin typeface="Times New Roman" charset="0"/>
                <a:cs typeface="Times New Roman" charset="0"/>
              </a:rPr>
              <a:t>8</a:t>
            </a:r>
            <a:endParaRPr lang="en-US" sz="3200" b="0" dirty="0">
              <a:latin typeface="Times New Roman" charset="0"/>
              <a:cs typeface="Times New Roman" charset="0"/>
            </a:endParaRPr>
          </a:p>
          <a:p>
            <a:pPr marL="518212" indent="-457246" algn="l" eaLnBrk="1" hangingPunct="1">
              <a:spcBef>
                <a:spcPts val="0"/>
              </a:spcBef>
              <a:buFont typeface="Wingdings" pitchFamily="2" charset="2"/>
              <a:buChar char="v"/>
            </a:pPr>
            <a:r>
              <a:rPr lang="en-US" sz="3200" b="0" dirty="0">
                <a:latin typeface="Times New Roman" charset="0"/>
                <a:cs typeface="Times New Roman" charset="0"/>
              </a:rPr>
              <a:t>CLABSI cost per patient is &gt;$16,000 </a:t>
            </a:r>
            <a:r>
              <a:rPr lang="en-US" sz="3200" b="0" baseline="30000" dirty="0">
                <a:latin typeface="Times New Roman" charset="0"/>
                <a:cs typeface="Times New Roman" charset="0"/>
              </a:rPr>
              <a:t>8</a:t>
            </a:r>
            <a:endParaRPr lang="en-US" sz="3200" b="0" dirty="0">
              <a:latin typeface="Times New Roman" charset="0"/>
              <a:cs typeface="Times New Roman" charset="0"/>
            </a:endParaRPr>
          </a:p>
          <a:p>
            <a:pPr marL="518212" indent="-457246" algn="l" eaLnBrk="1" hangingPunct="1">
              <a:spcBef>
                <a:spcPts val="0"/>
              </a:spcBef>
              <a:buFont typeface="Wingdings" pitchFamily="2" charset="2"/>
              <a:buChar char="v"/>
            </a:pPr>
            <a:r>
              <a:rPr lang="en-US" sz="3200" b="0" dirty="0">
                <a:latin typeface="Times New Roman" charset="0"/>
                <a:cs typeface="Times New Roman" charset="0"/>
              </a:rPr>
              <a:t>Peripheral IV (PIV) are used more frequently than central lines and are subsequently responsible for a large number of BSI </a:t>
            </a:r>
            <a:r>
              <a:rPr lang="en-US" sz="3200" b="0" baseline="30000" dirty="0">
                <a:latin typeface="Times New Roman" charset="0"/>
                <a:cs typeface="Times New Roman" charset="0"/>
              </a:rPr>
              <a:t>5</a:t>
            </a:r>
            <a:endParaRPr lang="en-US" sz="3200" b="0" dirty="0">
              <a:latin typeface="Times New Roman" charset="0"/>
              <a:cs typeface="Times New Roman" charset="0"/>
            </a:endParaRPr>
          </a:p>
          <a:p>
            <a:pPr marL="518212" indent="-457246" algn="l" eaLnBrk="1" hangingPunct="1">
              <a:spcBef>
                <a:spcPts val="0"/>
              </a:spcBef>
              <a:buFont typeface="Wingdings" pitchFamily="2" charset="2"/>
              <a:buChar char="v"/>
            </a:pPr>
            <a:r>
              <a:rPr lang="en-US" sz="3200" b="0" dirty="0">
                <a:latin typeface="Times New Roman" charset="0"/>
                <a:cs typeface="Times New Roman" charset="0"/>
              </a:rPr>
              <a:t>Goal: achieve a BSI rate of zero </a:t>
            </a:r>
          </a:p>
          <a:p>
            <a:pPr algn="l" eaLnBrk="1" hangingPunct="1">
              <a:spcBef>
                <a:spcPts val="800"/>
              </a:spcBef>
              <a:buFont typeface="Wingdings" charset="0"/>
              <a:buChar char="q"/>
            </a:pPr>
            <a:endParaRPr lang="en-US" sz="3200" b="0" dirty="0">
              <a:latin typeface="Times New Roman" charset="0"/>
              <a:cs typeface="Times New Roman" charset="0"/>
            </a:endParaRPr>
          </a:p>
        </p:txBody>
      </p:sp>
      <p:sp>
        <p:nvSpPr>
          <p:cNvPr id="9" name="Rectangle 8"/>
          <p:cNvSpPr/>
          <p:nvPr/>
        </p:nvSpPr>
        <p:spPr>
          <a:xfrm>
            <a:off x="475759" y="9923389"/>
            <a:ext cx="10284375" cy="4524315"/>
          </a:xfrm>
          <a:prstGeom prst="rect">
            <a:avLst/>
          </a:prstGeom>
        </p:spPr>
        <p:txBody>
          <a:bodyPr wrap="square">
            <a:spAutoFit/>
          </a:bodyPr>
          <a:lstStyle/>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Databases used: CINAHL Complete, PubMed</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Guidelines: CDC, Joint Commission, Infusion Nursing Standards of Practice</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Key words: intravascular catheter, care, maintenance, infection prevention, catheter related  blood stream infections (CRBSI)</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Inclusion criteria: published/revised within past 5 years, English</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Exclusion criteria: pediatric and outpatient  populations</a:t>
            </a:r>
          </a:p>
        </p:txBody>
      </p:sp>
      <p:sp>
        <p:nvSpPr>
          <p:cNvPr id="21" name="Rectangle 20"/>
          <p:cNvSpPr/>
          <p:nvPr/>
        </p:nvSpPr>
        <p:spPr>
          <a:xfrm>
            <a:off x="22809101" y="13424442"/>
            <a:ext cx="10284375" cy="9209765"/>
          </a:xfrm>
          <a:prstGeom prst="rect">
            <a:avLst/>
          </a:prstGeom>
        </p:spPr>
        <p:txBody>
          <a:bodyPr wrap="square">
            <a:spAutoFit/>
          </a:bodyPr>
          <a:lstStyle/>
          <a:p>
            <a:pPr algn="l"/>
            <a:r>
              <a:rPr lang="en-US" sz="2200" b="0" baseline="30000" dirty="0">
                <a:solidFill>
                  <a:srgbClr val="000000"/>
                </a:solidFill>
                <a:latin typeface="Times New Roman" panose="02020603050405020304" pitchFamily="18" charset="0"/>
                <a:cs typeface="Times New Roman" panose="02020603050405020304" pitchFamily="18" charset="0"/>
              </a:rPr>
              <a:t>1</a:t>
            </a:r>
            <a:r>
              <a:rPr lang="en-US" sz="2200" b="0" dirty="0">
                <a:solidFill>
                  <a:srgbClr val="000000"/>
                </a:solidFill>
                <a:latin typeface="Times New Roman" panose="02020603050405020304" pitchFamily="18" charset="0"/>
                <a:cs typeface="Times New Roman" panose="02020603050405020304" pitchFamily="18" charset="0"/>
              </a:rPr>
              <a:t>Centers for Disease Control and Prevention. (2017).</a:t>
            </a:r>
            <a:r>
              <a:rPr lang="en-US" sz="2200" b="0" dirty="0">
                <a:solidFill>
                  <a:schemeClr val="tx1"/>
                </a:solidFill>
                <a:latin typeface="Times New Roman" panose="02020603050405020304" pitchFamily="18" charset="0"/>
                <a:cs typeface="Times New Roman" panose="02020603050405020304" pitchFamily="18" charset="0"/>
              </a:rPr>
              <a:t> Guidelines for the prevention of 	intravascular catheter-related infections, 2011. </a:t>
            </a:r>
            <a:r>
              <a:rPr lang="en-US" sz="2200" b="0" dirty="0">
                <a:solidFill>
                  <a:srgbClr val="000000"/>
                </a:solidFill>
                <a:latin typeface="Times New Roman" panose="02020603050405020304" pitchFamily="18" charset="0"/>
                <a:cs typeface="Times New Roman" panose="02020603050405020304" pitchFamily="18" charset="0"/>
              </a:rPr>
              <a:t>Retrieved from 	https://</a:t>
            </a:r>
            <a:r>
              <a:rPr lang="en-US" sz="2200" b="0" dirty="0" err="1">
                <a:solidFill>
                  <a:srgbClr val="000000"/>
                </a:solidFill>
                <a:latin typeface="Times New Roman" panose="02020603050405020304" pitchFamily="18" charset="0"/>
                <a:cs typeface="Times New Roman" panose="02020603050405020304" pitchFamily="18" charset="0"/>
              </a:rPr>
              <a:t>www.cdc.gov</a:t>
            </a:r>
            <a:r>
              <a:rPr lang="en-US" sz="2200" b="0" dirty="0">
                <a:solidFill>
                  <a:srgbClr val="000000"/>
                </a:solidFill>
                <a:latin typeface="Times New Roman" panose="02020603050405020304" pitchFamily="18" charset="0"/>
                <a:cs typeface="Times New Roman" panose="02020603050405020304" pitchFamily="18" charset="0"/>
              </a:rPr>
              <a:t>/</a:t>
            </a:r>
            <a:r>
              <a:rPr lang="en-US" sz="2200" b="0" dirty="0" err="1">
                <a:solidFill>
                  <a:srgbClr val="000000"/>
                </a:solidFill>
                <a:latin typeface="Times New Roman" panose="02020603050405020304" pitchFamily="18" charset="0"/>
                <a:cs typeface="Times New Roman" panose="02020603050405020304" pitchFamily="18" charset="0"/>
              </a:rPr>
              <a:t>infectioncontrol</a:t>
            </a:r>
            <a:r>
              <a:rPr lang="en-US" sz="2200" b="0" dirty="0">
                <a:solidFill>
                  <a:srgbClr val="000000"/>
                </a:solidFill>
                <a:latin typeface="Times New Roman" panose="02020603050405020304" pitchFamily="18" charset="0"/>
                <a:cs typeface="Times New Roman" panose="02020603050405020304" pitchFamily="18" charset="0"/>
              </a:rPr>
              <a:t>/guidelines/pdf/</a:t>
            </a:r>
            <a:r>
              <a:rPr lang="en-US" sz="2200" b="0" dirty="0" err="1">
                <a:solidFill>
                  <a:srgbClr val="000000"/>
                </a:solidFill>
                <a:latin typeface="Times New Roman" panose="02020603050405020304" pitchFamily="18" charset="0"/>
                <a:cs typeface="Times New Roman" panose="02020603050405020304" pitchFamily="18" charset="0"/>
              </a:rPr>
              <a:t>bsi</a:t>
            </a:r>
            <a:r>
              <a:rPr lang="en-US" sz="2200" b="0" dirty="0">
                <a:solidFill>
                  <a:srgbClr val="000000"/>
                </a:solidFill>
                <a:latin typeface="Times New Roman" panose="02020603050405020304" pitchFamily="18" charset="0"/>
                <a:cs typeface="Times New Roman" panose="02020603050405020304" pitchFamily="18" charset="0"/>
              </a:rPr>
              <a:t>/</a:t>
            </a:r>
            <a:r>
              <a:rPr lang="en-US" sz="2200" b="0" dirty="0" err="1">
                <a:solidFill>
                  <a:srgbClr val="000000"/>
                </a:solidFill>
                <a:latin typeface="Times New Roman" panose="02020603050405020304" pitchFamily="18" charset="0"/>
                <a:cs typeface="Times New Roman" panose="02020603050405020304" pitchFamily="18" charset="0"/>
              </a:rPr>
              <a:t>bsi</a:t>
            </a:r>
            <a:r>
              <a:rPr lang="en-US" sz="2200" b="0" dirty="0">
                <a:solidFill>
                  <a:srgbClr val="000000"/>
                </a:solidFill>
                <a:latin typeface="Times New Roman" panose="02020603050405020304" pitchFamily="18" charset="0"/>
                <a:cs typeface="Times New Roman" panose="02020603050405020304" pitchFamily="18" charset="0"/>
              </a:rPr>
              <a:t>-guidelines-</a:t>
            </a:r>
            <a:r>
              <a:rPr lang="en-US" sz="2200" b="0" dirty="0" err="1">
                <a:solidFill>
                  <a:srgbClr val="000000"/>
                </a:solidFill>
                <a:latin typeface="Times New Roman" panose="02020603050405020304" pitchFamily="18" charset="0"/>
                <a:cs typeface="Times New Roman" panose="02020603050405020304" pitchFamily="18" charset="0"/>
              </a:rPr>
              <a:t>H.pdf</a:t>
            </a:r>
            <a:endParaRPr lang="en-US" sz="2200" b="0" dirty="0">
              <a:solidFill>
                <a:srgbClr val="000000"/>
              </a:solidFill>
              <a:latin typeface="Times New Roman" panose="02020603050405020304" pitchFamily="18" charset="0"/>
              <a:cs typeface="Times New Roman" panose="02020603050405020304" pitchFamily="18" charset="0"/>
            </a:endParaRPr>
          </a:p>
          <a:p>
            <a:pPr algn="l"/>
            <a:r>
              <a:rPr lang="en-US" sz="2200" b="0" baseline="30000" dirty="0">
                <a:solidFill>
                  <a:schemeClr val="tx1"/>
                </a:solidFill>
                <a:latin typeface="Times New Roman" panose="02020603050405020304" pitchFamily="18" charset="0"/>
                <a:cs typeface="Times New Roman" panose="02020603050405020304" pitchFamily="18" charset="0"/>
              </a:rPr>
              <a:t>2</a:t>
            </a:r>
            <a:r>
              <a:rPr lang="en-US" sz="2200" b="0" dirty="0">
                <a:solidFill>
                  <a:schemeClr val="tx1"/>
                </a:solidFill>
                <a:latin typeface="Times New Roman" panose="02020603050405020304" pitchFamily="18" charset="0"/>
                <a:cs typeface="Times New Roman" panose="02020603050405020304" pitchFamily="18" charset="0"/>
              </a:rPr>
              <a:t>Duncan, M., Warden, P., </a:t>
            </a:r>
            <a:r>
              <a:rPr lang="en-US" sz="2200" b="0" dirty="0" err="1">
                <a:solidFill>
                  <a:schemeClr val="tx1"/>
                </a:solidFill>
                <a:latin typeface="Times New Roman" panose="02020603050405020304" pitchFamily="18" charset="0"/>
                <a:cs typeface="Times New Roman" panose="02020603050405020304" pitchFamily="18" charset="0"/>
              </a:rPr>
              <a:t>Bernatchez</a:t>
            </a:r>
            <a:r>
              <a:rPr lang="en-US" sz="2200" b="0" dirty="0">
                <a:solidFill>
                  <a:schemeClr val="tx1"/>
                </a:solidFill>
                <a:latin typeface="Times New Roman" panose="02020603050405020304" pitchFamily="18" charset="0"/>
                <a:cs typeface="Times New Roman" panose="02020603050405020304" pitchFamily="18" charset="0"/>
              </a:rPr>
              <a:t>, S. F., &amp; Morse, D. (2018). A bundled approach to 	decrease the rate of primary bloodstream infections related to peripheral 	intravenous catheters. </a:t>
            </a:r>
            <a:r>
              <a:rPr lang="en-US" sz="2200" b="0" i="1" dirty="0">
                <a:solidFill>
                  <a:schemeClr val="tx1"/>
                </a:solidFill>
                <a:latin typeface="Times New Roman" panose="02020603050405020304" pitchFamily="18" charset="0"/>
                <a:cs typeface="Times New Roman" panose="02020603050405020304" pitchFamily="18" charset="0"/>
              </a:rPr>
              <a:t>Journal of the Association for Vascular Access</a:t>
            </a:r>
            <a:r>
              <a:rPr lang="en-US" sz="2200" b="0" dirty="0">
                <a:solidFill>
                  <a:schemeClr val="tx1"/>
                </a:solidFill>
                <a:latin typeface="Times New Roman" panose="02020603050405020304" pitchFamily="18" charset="0"/>
                <a:cs typeface="Times New Roman" panose="02020603050405020304" pitchFamily="18" charset="0"/>
              </a:rPr>
              <a:t>, </a:t>
            </a:r>
            <a:r>
              <a:rPr lang="en-US" sz="2200" b="0" i="1" dirty="0">
                <a:solidFill>
                  <a:schemeClr val="tx1"/>
                </a:solidFill>
                <a:latin typeface="Times New Roman" panose="02020603050405020304" pitchFamily="18" charset="0"/>
                <a:cs typeface="Times New Roman" panose="02020603050405020304" pitchFamily="18" charset="0"/>
              </a:rPr>
              <a:t>23</a:t>
            </a:r>
            <a:r>
              <a:rPr lang="en-US" sz="2200" b="0" dirty="0">
                <a:solidFill>
                  <a:schemeClr val="tx1"/>
                </a:solidFill>
                <a:latin typeface="Times New Roman" panose="02020603050405020304" pitchFamily="18" charset="0"/>
                <a:cs typeface="Times New Roman" panose="02020603050405020304" pitchFamily="18" charset="0"/>
              </a:rPr>
              <a:t>(1), 15–	22. https://</a:t>
            </a:r>
            <a:r>
              <a:rPr lang="en-US" sz="2200" b="0" dirty="0" err="1">
                <a:solidFill>
                  <a:schemeClr val="tx1"/>
                </a:solidFill>
                <a:latin typeface="Times New Roman" panose="02020603050405020304" pitchFamily="18" charset="0"/>
                <a:cs typeface="Times New Roman" panose="02020603050405020304" pitchFamily="18" charset="0"/>
              </a:rPr>
              <a:t>doi-org.unh.idm.oclc.org</a:t>
            </a:r>
            <a:r>
              <a:rPr lang="en-US" sz="2200" b="0" dirty="0">
                <a:solidFill>
                  <a:schemeClr val="tx1"/>
                </a:solidFill>
                <a:latin typeface="Times New Roman" panose="02020603050405020304" pitchFamily="18" charset="0"/>
                <a:cs typeface="Times New Roman" panose="02020603050405020304" pitchFamily="18" charset="0"/>
              </a:rPr>
              <a:t>/10.1016/j.java.2017.07.004</a:t>
            </a:r>
          </a:p>
          <a:p>
            <a:pPr algn="l"/>
            <a:r>
              <a:rPr lang="en-US" sz="2200" b="0" baseline="30000" dirty="0">
                <a:solidFill>
                  <a:schemeClr val="tx1"/>
                </a:solidFill>
                <a:latin typeface="Times New Roman" panose="02020603050405020304" pitchFamily="18" charset="0"/>
                <a:cs typeface="Times New Roman" panose="02020603050405020304" pitchFamily="18" charset="0"/>
              </a:rPr>
              <a:t>3</a:t>
            </a:r>
            <a:r>
              <a:rPr lang="en-US" sz="2200" b="0" dirty="0">
                <a:solidFill>
                  <a:schemeClr val="tx1"/>
                </a:solidFill>
                <a:latin typeface="Times New Roman" panose="02020603050405020304" pitchFamily="18" charset="0"/>
                <a:cs typeface="Times New Roman" panose="02020603050405020304" pitchFamily="18" charset="0"/>
              </a:rPr>
              <a:t>Flynn, J., Larsen, E., Keogh, S., Ullman, A., Rickard, C. (2019). Methods for microbial 	needleless connector decontamination: A systematic review and meta-analysis. 	</a:t>
            </a:r>
            <a:r>
              <a:rPr lang="en-US" sz="2200" b="0" i="1" dirty="0">
                <a:solidFill>
                  <a:schemeClr val="tx1"/>
                </a:solidFill>
                <a:latin typeface="Times New Roman" panose="02020603050405020304" pitchFamily="18" charset="0"/>
                <a:cs typeface="Times New Roman" panose="02020603050405020304" pitchFamily="18" charset="0"/>
              </a:rPr>
              <a:t>American Journal of Infection Control. </a:t>
            </a:r>
            <a:r>
              <a:rPr lang="en-US" sz="2200" b="0" dirty="0">
                <a:solidFill>
                  <a:schemeClr val="tx1"/>
                </a:solidFill>
                <a:latin typeface="Times New Roman" panose="02020603050405020304" pitchFamily="18" charset="0"/>
                <a:cs typeface="Times New Roman" panose="02020603050405020304" pitchFamily="18" charset="0"/>
              </a:rPr>
              <a:t>https://</a:t>
            </a:r>
            <a:r>
              <a:rPr lang="en-US" sz="2200" b="0" dirty="0" err="1">
                <a:solidFill>
                  <a:schemeClr val="tx1"/>
                </a:solidFill>
                <a:latin typeface="Times New Roman" panose="02020603050405020304" pitchFamily="18" charset="0"/>
                <a:cs typeface="Times New Roman" panose="02020603050405020304" pitchFamily="18" charset="0"/>
              </a:rPr>
              <a:t>doi.org</a:t>
            </a:r>
            <a:r>
              <a:rPr lang="en-US" sz="2200" b="0" dirty="0">
                <a:solidFill>
                  <a:schemeClr val="tx1"/>
                </a:solidFill>
                <a:latin typeface="Times New Roman" panose="02020603050405020304" pitchFamily="18" charset="0"/>
                <a:cs typeface="Times New Roman" panose="02020603050405020304" pitchFamily="18" charset="0"/>
              </a:rPr>
              <a:t>/10.1016/j.ajic.2019.01.002</a:t>
            </a:r>
            <a:r>
              <a:rPr lang="en-US" sz="2200" b="0" baseline="30000" dirty="0">
                <a:solidFill>
                  <a:schemeClr val="tx1"/>
                </a:solidFill>
                <a:latin typeface="Times New Roman" panose="02020603050405020304" pitchFamily="18" charset="0"/>
                <a:cs typeface="Times New Roman" panose="02020603050405020304" pitchFamily="18" charset="0"/>
              </a:rPr>
              <a:t> </a:t>
            </a:r>
          </a:p>
          <a:p>
            <a:pPr algn="l"/>
            <a:r>
              <a:rPr lang="en-US" sz="2200" b="0" baseline="30000" dirty="0">
                <a:solidFill>
                  <a:schemeClr val="tx1"/>
                </a:solidFill>
                <a:latin typeface="Times New Roman" panose="02020603050405020304" pitchFamily="18" charset="0"/>
                <a:cs typeface="Times New Roman" panose="02020603050405020304" pitchFamily="18" charset="0"/>
              </a:rPr>
              <a:t>4</a:t>
            </a:r>
            <a:r>
              <a:rPr lang="en-US" sz="2200" b="0" dirty="0">
                <a:solidFill>
                  <a:schemeClr val="tx1"/>
                </a:solidFill>
                <a:latin typeface="Times New Roman" panose="02020603050405020304" pitchFamily="18" charset="0"/>
                <a:cs typeface="Times New Roman" panose="02020603050405020304" pitchFamily="18" charset="0"/>
              </a:rPr>
              <a:t>Gorski L. A., </a:t>
            </a:r>
            <a:r>
              <a:rPr lang="en-US" sz="2200" b="0" dirty="0" err="1">
                <a:solidFill>
                  <a:schemeClr val="tx1"/>
                </a:solidFill>
                <a:latin typeface="Times New Roman" panose="02020603050405020304" pitchFamily="18" charset="0"/>
                <a:cs typeface="Times New Roman" panose="02020603050405020304" pitchFamily="18" charset="0"/>
              </a:rPr>
              <a:t>Hadaway</a:t>
            </a:r>
            <a:r>
              <a:rPr lang="en-US" sz="2200" b="0" dirty="0">
                <a:solidFill>
                  <a:schemeClr val="tx1"/>
                </a:solidFill>
                <a:latin typeface="Times New Roman" panose="02020603050405020304" pitchFamily="18" charset="0"/>
                <a:cs typeface="Times New Roman" panose="02020603050405020304" pitchFamily="18" charset="0"/>
              </a:rPr>
              <a:t> L., </a:t>
            </a:r>
            <a:r>
              <a:rPr lang="en-US" sz="2200" b="0" dirty="0" err="1">
                <a:solidFill>
                  <a:schemeClr val="tx1"/>
                </a:solidFill>
                <a:latin typeface="Times New Roman" panose="02020603050405020304" pitchFamily="18" charset="0"/>
                <a:cs typeface="Times New Roman" panose="02020603050405020304" pitchFamily="18" charset="0"/>
              </a:rPr>
              <a:t>Hagle</a:t>
            </a:r>
            <a:r>
              <a:rPr lang="en-US" sz="2200" b="0" dirty="0">
                <a:solidFill>
                  <a:schemeClr val="tx1"/>
                </a:solidFill>
                <a:latin typeface="Times New Roman" panose="02020603050405020304" pitchFamily="18" charset="0"/>
                <a:cs typeface="Times New Roman" panose="02020603050405020304" pitchFamily="18" charset="0"/>
              </a:rPr>
              <a:t> M., McGoldrick M., Orr M., </a:t>
            </a:r>
            <a:r>
              <a:rPr lang="en-US" sz="2200" b="0" dirty="0" err="1">
                <a:solidFill>
                  <a:schemeClr val="tx1"/>
                </a:solidFill>
                <a:latin typeface="Times New Roman" panose="02020603050405020304" pitchFamily="18" charset="0"/>
                <a:cs typeface="Times New Roman" panose="02020603050405020304" pitchFamily="18" charset="0"/>
              </a:rPr>
              <a:t>Doellman</a:t>
            </a:r>
            <a:r>
              <a:rPr lang="en-US" sz="2200" b="0" dirty="0">
                <a:solidFill>
                  <a:schemeClr val="tx1"/>
                </a:solidFill>
                <a:latin typeface="Times New Roman" panose="02020603050405020304" pitchFamily="18" charset="0"/>
                <a:cs typeface="Times New Roman" panose="02020603050405020304" pitchFamily="18" charset="0"/>
              </a:rPr>
              <a:t> D. (2016). 	2016 Infusion therapy standards of practice. </a:t>
            </a:r>
            <a:r>
              <a:rPr lang="en-US" sz="2200" b="0" i="1" dirty="0">
                <a:solidFill>
                  <a:schemeClr val="tx1"/>
                </a:solidFill>
                <a:latin typeface="Times New Roman" panose="02020603050405020304" pitchFamily="18" charset="0"/>
                <a:cs typeface="Times New Roman" panose="02020603050405020304" pitchFamily="18" charset="0"/>
              </a:rPr>
              <a:t>Journal of Infusion Nursing</a:t>
            </a:r>
            <a:r>
              <a:rPr lang="en-US" sz="2200" b="0" dirty="0">
                <a:solidFill>
                  <a:schemeClr val="tx1"/>
                </a:solidFill>
                <a:latin typeface="Times New Roman" panose="02020603050405020304" pitchFamily="18" charset="0"/>
                <a:cs typeface="Times New Roman" panose="02020603050405020304" pitchFamily="18" charset="0"/>
              </a:rPr>
              <a:t>, 39.</a:t>
            </a:r>
          </a:p>
          <a:p>
            <a:pPr algn="l"/>
            <a:r>
              <a:rPr lang="en-US" sz="2200" b="0" baseline="30000" dirty="0">
                <a:solidFill>
                  <a:schemeClr val="tx1"/>
                </a:solidFill>
                <a:latin typeface="Times New Roman" panose="02020603050405020304" pitchFamily="18" charset="0"/>
                <a:cs typeface="Times New Roman" panose="02020603050405020304" pitchFamily="18" charset="0"/>
              </a:rPr>
              <a:t>5</a:t>
            </a:r>
            <a:r>
              <a:rPr lang="en-US" sz="2200" b="0" dirty="0">
                <a:solidFill>
                  <a:schemeClr val="tx1"/>
                </a:solidFill>
                <a:latin typeface="Times New Roman" panose="02020603050405020304" pitchFamily="18" charset="0"/>
                <a:cs typeface="Times New Roman" panose="02020603050405020304" pitchFamily="18" charset="0"/>
              </a:rPr>
              <a:t>Mermel, L. A. (2017). Short-term peripheral venous catheter-related bloodstream 	infections: A systematic review. </a:t>
            </a:r>
            <a:r>
              <a:rPr lang="en-US" sz="2200" b="0" i="1" dirty="0">
                <a:solidFill>
                  <a:schemeClr val="tx1"/>
                </a:solidFill>
                <a:latin typeface="Times New Roman" panose="02020603050405020304" pitchFamily="18" charset="0"/>
                <a:cs typeface="Times New Roman" panose="02020603050405020304" pitchFamily="18" charset="0"/>
              </a:rPr>
              <a:t>Clinical Infectious Diseases</a:t>
            </a:r>
            <a:r>
              <a:rPr lang="en-US" sz="2200" b="0" dirty="0">
                <a:solidFill>
                  <a:schemeClr val="tx1"/>
                </a:solidFill>
                <a:latin typeface="Times New Roman" panose="02020603050405020304" pitchFamily="18" charset="0"/>
                <a:cs typeface="Times New Roman" panose="02020603050405020304" pitchFamily="18" charset="0"/>
              </a:rPr>
              <a:t>, </a:t>
            </a:r>
            <a:r>
              <a:rPr lang="en-US" sz="2200" b="0" i="1" dirty="0">
                <a:solidFill>
                  <a:schemeClr val="tx1"/>
                </a:solidFill>
                <a:latin typeface="Times New Roman" panose="02020603050405020304" pitchFamily="18" charset="0"/>
                <a:cs typeface="Times New Roman" panose="02020603050405020304" pitchFamily="18" charset="0"/>
              </a:rPr>
              <a:t>65</a:t>
            </a:r>
            <a:r>
              <a:rPr lang="en-US" sz="2200" b="0" dirty="0">
                <a:solidFill>
                  <a:schemeClr val="tx1"/>
                </a:solidFill>
                <a:latin typeface="Times New Roman" panose="02020603050405020304" pitchFamily="18" charset="0"/>
                <a:cs typeface="Times New Roman" panose="02020603050405020304" pitchFamily="18" charset="0"/>
              </a:rPr>
              <a:t>(10), 1757–1762. 	https://doi-org.unh.idm.oclc.org/10.1093/cid/cix562 </a:t>
            </a:r>
          </a:p>
          <a:p>
            <a:pPr algn="l"/>
            <a:r>
              <a:rPr lang="en-US" sz="2200" b="0" baseline="30000" dirty="0">
                <a:solidFill>
                  <a:schemeClr val="tx1"/>
                </a:solidFill>
                <a:latin typeface="Times New Roman" panose="02020603050405020304" pitchFamily="18" charset="0"/>
                <a:cs typeface="Times New Roman" panose="02020603050405020304" pitchFamily="18" charset="0"/>
              </a:rPr>
              <a:t>6</a:t>
            </a:r>
            <a:r>
              <a:rPr lang="en-US" sz="2200" b="0" dirty="0">
                <a:solidFill>
                  <a:schemeClr val="tx1"/>
                </a:solidFill>
                <a:latin typeface="Times New Roman" panose="02020603050405020304" pitchFamily="18" charset="0"/>
                <a:cs typeface="Times New Roman" panose="02020603050405020304" pitchFamily="18" charset="0"/>
              </a:rPr>
              <a:t>Merrill, K. C., Sumner, S., Linford, L., Taylor, C., &amp; Macintosh, C. (2014). Impact of 	universal disinfectant cap implementation on central line–associated bloodstream 	infections. </a:t>
            </a:r>
            <a:r>
              <a:rPr lang="en-US" sz="2200" b="0" i="1" dirty="0">
                <a:solidFill>
                  <a:schemeClr val="tx1"/>
                </a:solidFill>
                <a:latin typeface="Times New Roman" panose="02020603050405020304" pitchFamily="18" charset="0"/>
                <a:cs typeface="Times New Roman" panose="02020603050405020304" pitchFamily="18" charset="0"/>
              </a:rPr>
              <a:t>American Journal of Infection Control</a:t>
            </a:r>
            <a:r>
              <a:rPr lang="en-US" sz="2200" b="0" dirty="0">
                <a:solidFill>
                  <a:schemeClr val="tx1"/>
                </a:solidFill>
                <a:latin typeface="Times New Roman" panose="02020603050405020304" pitchFamily="18" charset="0"/>
                <a:cs typeface="Times New Roman" panose="02020603050405020304" pitchFamily="18" charset="0"/>
              </a:rPr>
              <a:t>, 42(12), 1274–1277. 	https://</a:t>
            </a:r>
            <a:r>
              <a:rPr lang="en-US" sz="2200" b="0" dirty="0" err="1">
                <a:solidFill>
                  <a:schemeClr val="tx1"/>
                </a:solidFill>
                <a:latin typeface="Times New Roman" panose="02020603050405020304" pitchFamily="18" charset="0"/>
                <a:cs typeface="Times New Roman" panose="02020603050405020304" pitchFamily="18" charset="0"/>
              </a:rPr>
              <a:t>doi-org.unh.idm.oclc.org</a:t>
            </a:r>
            <a:r>
              <a:rPr lang="en-US" sz="2200" b="0" dirty="0">
                <a:solidFill>
                  <a:schemeClr val="tx1"/>
                </a:solidFill>
                <a:latin typeface="Times New Roman" panose="02020603050405020304" pitchFamily="18" charset="0"/>
                <a:cs typeface="Times New Roman" panose="02020603050405020304" pitchFamily="18" charset="0"/>
              </a:rPr>
              <a:t>/10.1016/j.ajic.2014.09.008</a:t>
            </a:r>
          </a:p>
          <a:p>
            <a:pPr algn="l"/>
            <a:r>
              <a:rPr lang="en-US" sz="2200" b="0" baseline="30000" dirty="0">
                <a:solidFill>
                  <a:schemeClr val="tx1"/>
                </a:solidFill>
                <a:latin typeface="Times New Roman" panose="02020603050405020304" pitchFamily="18" charset="0"/>
                <a:cs typeface="Times New Roman" panose="02020603050405020304" pitchFamily="18" charset="0"/>
              </a:rPr>
              <a:t>7</a:t>
            </a:r>
            <a:r>
              <a:rPr lang="en-US" sz="2200" b="0" dirty="0">
                <a:solidFill>
                  <a:schemeClr val="tx1"/>
                </a:solidFill>
                <a:latin typeface="Times New Roman" panose="02020603050405020304" pitchFamily="18" charset="0"/>
                <a:cs typeface="Times New Roman" panose="02020603050405020304" pitchFamily="18" charset="0"/>
              </a:rPr>
              <a:t>Schwebel, C., </a:t>
            </a:r>
            <a:r>
              <a:rPr lang="en-US" sz="2200" b="0" dirty="0" err="1">
                <a:solidFill>
                  <a:schemeClr val="tx1"/>
                </a:solidFill>
                <a:latin typeface="Times New Roman" panose="02020603050405020304" pitchFamily="18" charset="0"/>
                <a:cs typeface="Times New Roman" panose="02020603050405020304" pitchFamily="18" charset="0"/>
              </a:rPr>
              <a:t>Lucet</a:t>
            </a:r>
            <a:r>
              <a:rPr lang="en-US" sz="2200" b="0" dirty="0">
                <a:solidFill>
                  <a:schemeClr val="tx1"/>
                </a:solidFill>
                <a:latin typeface="Times New Roman" panose="02020603050405020304" pitchFamily="18" charset="0"/>
                <a:cs typeface="Times New Roman" panose="02020603050405020304" pitchFamily="18" charset="0"/>
              </a:rPr>
              <a:t>, J. C., </a:t>
            </a:r>
            <a:r>
              <a:rPr lang="en-US" sz="2200" b="0" dirty="0" err="1">
                <a:solidFill>
                  <a:schemeClr val="tx1"/>
                </a:solidFill>
                <a:latin typeface="Times New Roman" panose="02020603050405020304" pitchFamily="18" charset="0"/>
                <a:cs typeface="Times New Roman" panose="02020603050405020304" pitchFamily="18" charset="0"/>
              </a:rPr>
              <a:t>Vesin</a:t>
            </a:r>
            <a:r>
              <a:rPr lang="en-US" sz="2200" b="0" dirty="0">
                <a:solidFill>
                  <a:schemeClr val="tx1"/>
                </a:solidFill>
                <a:latin typeface="Times New Roman" panose="02020603050405020304" pitchFamily="18" charset="0"/>
                <a:cs typeface="Times New Roman" panose="02020603050405020304" pitchFamily="18" charset="0"/>
              </a:rPr>
              <a:t>, A., </a:t>
            </a:r>
            <a:r>
              <a:rPr lang="en-US" sz="2200" b="0" dirty="0" err="1">
                <a:solidFill>
                  <a:schemeClr val="tx1"/>
                </a:solidFill>
                <a:latin typeface="Times New Roman" panose="02020603050405020304" pitchFamily="18" charset="0"/>
                <a:cs typeface="Times New Roman" panose="02020603050405020304" pitchFamily="18" charset="0"/>
              </a:rPr>
              <a:t>Arrault</a:t>
            </a:r>
            <a:r>
              <a:rPr lang="en-US" sz="2200" b="0" dirty="0">
                <a:solidFill>
                  <a:schemeClr val="tx1"/>
                </a:solidFill>
                <a:latin typeface="Times New Roman" panose="02020603050405020304" pitchFamily="18" charset="0"/>
                <a:cs typeface="Times New Roman" panose="02020603050405020304" pitchFamily="18" charset="0"/>
              </a:rPr>
              <a:t>, X., Calvino-Gunther, S., </a:t>
            </a:r>
            <a:r>
              <a:rPr lang="en-US" sz="2200" b="0" dirty="0" err="1">
                <a:solidFill>
                  <a:schemeClr val="tx1"/>
                </a:solidFill>
                <a:latin typeface="Times New Roman" panose="02020603050405020304" pitchFamily="18" charset="0"/>
                <a:cs typeface="Times New Roman" panose="02020603050405020304" pitchFamily="18" charset="0"/>
              </a:rPr>
              <a:t>Bouadma</a:t>
            </a:r>
            <a:r>
              <a:rPr lang="en-US" sz="2200" b="0" dirty="0">
                <a:solidFill>
                  <a:schemeClr val="tx1"/>
                </a:solidFill>
                <a:latin typeface="Times New Roman" panose="02020603050405020304" pitchFamily="18" charset="0"/>
                <a:cs typeface="Times New Roman" panose="02020603050405020304" pitchFamily="18" charset="0"/>
              </a:rPr>
              <a:t>, L., &amp; 	</a:t>
            </a:r>
            <a:r>
              <a:rPr lang="en-US" sz="2200" b="0" dirty="0" err="1">
                <a:solidFill>
                  <a:schemeClr val="tx1"/>
                </a:solidFill>
                <a:latin typeface="Times New Roman" panose="02020603050405020304" pitchFamily="18" charset="0"/>
                <a:cs typeface="Times New Roman" panose="02020603050405020304" pitchFamily="18" charset="0"/>
              </a:rPr>
              <a:t>Timsit</a:t>
            </a:r>
            <a:r>
              <a:rPr lang="en-US" sz="2200" b="0" dirty="0">
                <a:solidFill>
                  <a:schemeClr val="tx1"/>
                </a:solidFill>
                <a:latin typeface="Times New Roman" panose="02020603050405020304" pitchFamily="18" charset="0"/>
                <a:cs typeface="Times New Roman" panose="02020603050405020304" pitchFamily="18" charset="0"/>
              </a:rPr>
              <a:t>, J. F. (2012). Economic evaluation of chlorhexidine-impregnated sponges 	for preventing catheter-related infections in critically ill adults in the dressing 	study. </a:t>
            </a:r>
            <a:r>
              <a:rPr lang="en-US" sz="2200" b="0" i="1" dirty="0">
                <a:solidFill>
                  <a:schemeClr val="tx1"/>
                </a:solidFill>
                <a:latin typeface="Times New Roman" panose="02020603050405020304" pitchFamily="18" charset="0"/>
                <a:cs typeface="Times New Roman" panose="02020603050405020304" pitchFamily="18" charset="0"/>
              </a:rPr>
              <a:t>Critical Care Medicine, </a:t>
            </a:r>
            <a:r>
              <a:rPr lang="en-US" sz="2200" b="0" dirty="0">
                <a:solidFill>
                  <a:schemeClr val="tx1"/>
                </a:solidFill>
                <a:latin typeface="Times New Roman" panose="02020603050405020304" pitchFamily="18" charset="0"/>
                <a:cs typeface="Times New Roman" panose="02020603050405020304" pitchFamily="18" charset="0"/>
              </a:rPr>
              <a:t>40(1), 11-17. </a:t>
            </a:r>
          </a:p>
          <a:p>
            <a:pPr algn="l"/>
            <a:r>
              <a:rPr lang="en-US" sz="2200" b="0" baseline="30000" dirty="0">
                <a:solidFill>
                  <a:schemeClr val="tx1"/>
                </a:solidFill>
                <a:latin typeface="Times New Roman" panose="02020603050405020304" pitchFamily="18" charset="0"/>
                <a:cs typeface="Times New Roman" panose="02020603050405020304" pitchFamily="18" charset="0"/>
              </a:rPr>
              <a:t>8</a:t>
            </a:r>
            <a:r>
              <a:rPr lang="en-US" sz="2200" b="0" dirty="0">
                <a:solidFill>
                  <a:schemeClr val="tx1"/>
                </a:solidFill>
                <a:latin typeface="Times New Roman" panose="02020603050405020304" pitchFamily="18" charset="0"/>
                <a:cs typeface="Times New Roman" panose="02020603050405020304" pitchFamily="18" charset="0"/>
              </a:rPr>
              <a:t>The Joint Commission. (2019). CLABSI toolkit and monograph. Retrieved from 	https://www.jointcommission.org/topics/clabsi_toolkit.aspx</a:t>
            </a:r>
          </a:p>
          <a:p>
            <a:pPr algn="l"/>
            <a:endParaRPr lang="en-US" sz="2047" b="0" dirty="0">
              <a:solidFill>
                <a:schemeClr val="tx1"/>
              </a:solidFill>
              <a:latin typeface="Times New Roman" panose="02020603050405020304" pitchFamily="18" charset="0"/>
              <a:cs typeface="Times New Roman" panose="02020603050405020304" pitchFamily="18" charset="0"/>
            </a:endParaRPr>
          </a:p>
        </p:txBody>
      </p:sp>
      <p:sp>
        <p:nvSpPr>
          <p:cNvPr id="24" name="Rectangle 166"/>
          <p:cNvSpPr>
            <a:spLocks noChangeArrowheads="1"/>
          </p:cNvSpPr>
          <p:nvPr/>
        </p:nvSpPr>
        <p:spPr bwMode="auto">
          <a:xfrm>
            <a:off x="961597" y="14389699"/>
            <a:ext cx="8353778"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Results</a:t>
            </a:r>
          </a:p>
        </p:txBody>
      </p:sp>
      <p:sp>
        <p:nvSpPr>
          <p:cNvPr id="29" name="Rectangle 28"/>
          <p:cNvSpPr/>
          <p:nvPr/>
        </p:nvSpPr>
        <p:spPr>
          <a:xfrm>
            <a:off x="11903216" y="4899181"/>
            <a:ext cx="10395092" cy="6986528"/>
          </a:xfrm>
          <a:prstGeom prst="rect">
            <a:avLst/>
          </a:prstGeom>
        </p:spPr>
        <p:txBody>
          <a:bodyPr wrap="square">
            <a:spAutoFit/>
          </a:bodyPr>
          <a:lstStyle/>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Change NC no more frequently than every 96 hours or when NC is removed, there is residual blood or debris within the NC, prior to drawing a blood sample for culturing from the VAD, upon contamination</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Use CHG impregnated dressings with central venous catheters for patients 18 years and older</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Implement passive alcohol impregnated disinfection caps to central line NC and to male leur connectors and all needle free valves on tubing and consider use with PIVs</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Consider the use of an integrated stabilization feature combined with a bordered polyurethane securement dressing or a standard catheter with an adhesive engineered stabilization device with PIV</a:t>
            </a:r>
          </a:p>
          <a:p>
            <a:pPr marL="457246" indent="-457246" algn="l">
              <a:buFont typeface="Wingdings" pitchFamily="2" charset="2"/>
              <a:buChar char="Ø"/>
            </a:pPr>
            <a:endParaRPr lang="en-US" sz="3200" b="0" dirty="0">
              <a:solidFill>
                <a:srgbClr val="000000"/>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11944954" y="15362104"/>
            <a:ext cx="10395092" cy="6494085"/>
          </a:xfrm>
          <a:prstGeom prst="rect">
            <a:avLst/>
          </a:prstGeom>
        </p:spPr>
        <p:txBody>
          <a:bodyPr wrap="square">
            <a:spAutoFit/>
          </a:bodyPr>
          <a:lstStyle/>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In a systematic review it was found that compliance with  proper disinfection prior to accessing NC can be as low as 10% </a:t>
            </a:r>
            <a:r>
              <a:rPr lang="en-US" sz="3200" b="0" baseline="30000" dirty="0">
                <a:solidFill>
                  <a:srgbClr val="000000"/>
                </a:solidFill>
                <a:latin typeface="Times New Roman" panose="02020603050405020304" pitchFamily="18" charset="0"/>
                <a:cs typeface="Times New Roman" panose="02020603050405020304" pitchFamily="18" charset="0"/>
              </a:rPr>
              <a:t>5  </a:t>
            </a:r>
            <a:r>
              <a:rPr lang="en-US" sz="3200" b="0" dirty="0">
                <a:solidFill>
                  <a:srgbClr val="000000"/>
                </a:solidFill>
                <a:latin typeface="Times New Roman" panose="02020603050405020304" pitchFamily="18" charset="0"/>
                <a:cs typeface="Times New Roman" panose="02020603050405020304" pitchFamily="18" charset="0"/>
              </a:rPr>
              <a:t> </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A study at a hospital in Pennsylvania found that almost all CLABSI occurred five days after insertion, indicating that the gap in infection prevention is associated with poor care and maintenance </a:t>
            </a:r>
            <a:r>
              <a:rPr lang="en-US" sz="3200" b="0" baseline="30000" dirty="0">
                <a:solidFill>
                  <a:srgbClr val="000000"/>
                </a:solidFill>
                <a:latin typeface="Times New Roman" panose="02020603050405020304" pitchFamily="18" charset="0"/>
                <a:cs typeface="Times New Roman" panose="02020603050405020304" pitchFamily="18" charset="0"/>
              </a:rPr>
              <a:t>8 </a:t>
            </a:r>
            <a:r>
              <a:rPr lang="en-US" sz="3200" b="0" dirty="0">
                <a:solidFill>
                  <a:srgbClr val="000000"/>
                </a:solidFill>
                <a:latin typeface="Times New Roman" panose="02020603050405020304" pitchFamily="18" charset="0"/>
                <a:cs typeface="Times New Roman" panose="02020603050405020304" pitchFamily="18" charset="0"/>
              </a:rPr>
              <a:t> </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There was an estimated savings of $282,840, reduction of 68 patient hospital days, and the prevention of one death at a hospital that found a &gt;40% decrease in CLABSI rates after implementing disinfection caps </a:t>
            </a:r>
            <a:r>
              <a:rPr lang="en-US" sz="3200" b="0" baseline="30000" dirty="0">
                <a:solidFill>
                  <a:srgbClr val="000000"/>
                </a:solidFill>
                <a:latin typeface="Times New Roman" panose="02020603050405020304" pitchFamily="18" charset="0"/>
                <a:cs typeface="Times New Roman" panose="02020603050405020304" pitchFamily="18" charset="0"/>
              </a:rPr>
              <a:t>6</a:t>
            </a:r>
            <a:r>
              <a:rPr lang="en-US" sz="3200" b="0" dirty="0">
                <a:solidFill>
                  <a:srgbClr val="000000"/>
                </a:solidFill>
                <a:latin typeface="Times New Roman" panose="02020603050405020304" pitchFamily="18" charset="0"/>
                <a:cs typeface="Times New Roman" panose="02020603050405020304" pitchFamily="18" charset="0"/>
              </a:rPr>
              <a:t> </a:t>
            </a:r>
          </a:p>
          <a:p>
            <a:pPr marL="457246" indent="-457246" algn="l">
              <a:buFont typeface="Wingdings" pitchFamily="2" charset="2"/>
              <a:buChar char="v"/>
            </a:pPr>
            <a:r>
              <a:rPr lang="en-US" sz="3200" b="0" dirty="0">
                <a:solidFill>
                  <a:srgbClr val="000000"/>
                </a:solidFill>
                <a:latin typeface="Times New Roman" panose="02020603050405020304" pitchFamily="18" charset="0"/>
                <a:cs typeface="Times New Roman" panose="02020603050405020304" pitchFamily="18" charset="0"/>
              </a:rPr>
              <a:t>One study found that CHG impregnated dressings were cost-effective even at very low rates of CRBSI </a:t>
            </a:r>
            <a:r>
              <a:rPr lang="en-US" sz="3200" b="0" baseline="30000" dirty="0">
                <a:solidFill>
                  <a:srgbClr val="000000"/>
                </a:solidFill>
                <a:latin typeface="Times New Roman" panose="02020603050405020304" pitchFamily="18" charset="0"/>
                <a:cs typeface="Times New Roman" panose="02020603050405020304" pitchFamily="18" charset="0"/>
              </a:rPr>
              <a:t>7 </a:t>
            </a:r>
            <a:endParaRPr lang="en-US" sz="3200" b="0" dirty="0">
              <a:solidFill>
                <a:srgbClr val="000000"/>
              </a:solidFill>
              <a:latin typeface="Times New Roman" panose="02020603050405020304" pitchFamily="18" charset="0"/>
              <a:cs typeface="Times New Roman" panose="02020603050405020304" pitchFamily="18" charset="0"/>
            </a:endParaRPr>
          </a:p>
        </p:txBody>
      </p:sp>
      <p:sp>
        <p:nvSpPr>
          <p:cNvPr id="22" name="Rectangle 166">
            <a:extLst>
              <a:ext uri="{FF2B5EF4-FFF2-40B4-BE49-F238E27FC236}">
                <a16:creationId xmlns:a16="http://schemas.microsoft.com/office/drawing/2014/main" id="{C015EA03-F46B-844F-A34D-B7DDBDAAA45E}"/>
              </a:ext>
            </a:extLst>
          </p:cNvPr>
          <p:cNvSpPr>
            <a:spLocks noChangeArrowheads="1"/>
          </p:cNvSpPr>
          <p:nvPr/>
        </p:nvSpPr>
        <p:spPr bwMode="auto">
          <a:xfrm>
            <a:off x="23774399" y="3953466"/>
            <a:ext cx="8353778" cy="9144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91440" tIns="45720" rIns="91440" bIns="45720" anchor="ctr"/>
          <a:lstStyle/>
          <a:p>
            <a:pPr defTabSz="2508501"/>
            <a:r>
              <a:rPr lang="en-US" sz="6600" dirty="0">
                <a:solidFill>
                  <a:srgbClr val="CCCCCC"/>
                </a:solidFill>
                <a:latin typeface="Times New Roman" panose="02020603050405020304" pitchFamily="18" charset="0"/>
                <a:cs typeface="Times New Roman" panose="02020603050405020304" pitchFamily="18" charset="0"/>
              </a:rPr>
              <a:t>Research Implications</a:t>
            </a:r>
          </a:p>
        </p:txBody>
      </p:sp>
      <p:sp>
        <p:nvSpPr>
          <p:cNvPr id="2" name="TextBox 1">
            <a:extLst>
              <a:ext uri="{FF2B5EF4-FFF2-40B4-BE49-F238E27FC236}">
                <a16:creationId xmlns:a16="http://schemas.microsoft.com/office/drawing/2014/main" id="{BF0F3C0E-9727-924A-B956-A96AF1FC4FE8}"/>
              </a:ext>
            </a:extLst>
          </p:cNvPr>
          <p:cNvSpPr txBox="1"/>
          <p:nvPr/>
        </p:nvSpPr>
        <p:spPr>
          <a:xfrm flipH="1">
            <a:off x="23211236" y="4899181"/>
            <a:ext cx="9707163" cy="4346896"/>
          </a:xfrm>
          <a:prstGeom prst="rect">
            <a:avLst/>
          </a:prstGeom>
          <a:noFill/>
        </p:spPr>
        <p:txBody>
          <a:bodyPr wrap="square" rtlCol="0">
            <a:spAutoFit/>
          </a:bodyPr>
          <a:lstStyle/>
          <a:p>
            <a:pPr marL="381038" indent="-381038" algn="l">
              <a:buFont typeface="Wingdings" pitchFamily="2" charset="2"/>
              <a:buChar char="v"/>
            </a:pPr>
            <a:r>
              <a:rPr lang="en-US" sz="3200" b="0" dirty="0">
                <a:solidFill>
                  <a:schemeClr val="tx1"/>
                </a:solidFill>
                <a:latin typeface="Times New Roman" panose="02020603050405020304" pitchFamily="18" charset="0"/>
                <a:cs typeface="Times New Roman" panose="02020603050405020304" pitchFamily="18" charset="0"/>
              </a:rPr>
              <a:t>RCT on effectiveness of passive disinfectant caps for peripheral and central lines for BSI prevention</a:t>
            </a:r>
          </a:p>
          <a:p>
            <a:pPr marL="381038" indent="-381038" algn="l">
              <a:buFont typeface="Wingdings" pitchFamily="2" charset="2"/>
              <a:buChar char="v"/>
            </a:pPr>
            <a:r>
              <a:rPr lang="en-US" sz="3200" b="0" dirty="0">
                <a:solidFill>
                  <a:schemeClr val="tx1"/>
                </a:solidFill>
                <a:latin typeface="Times New Roman" panose="02020603050405020304" pitchFamily="18" charset="0"/>
                <a:cs typeface="Times New Roman" panose="02020603050405020304" pitchFamily="18" charset="0"/>
              </a:rPr>
              <a:t>Port disinfection scrub time </a:t>
            </a:r>
          </a:p>
          <a:p>
            <a:pPr marL="381038" indent="-381038" algn="l">
              <a:buFont typeface="Wingdings" pitchFamily="2" charset="2"/>
              <a:buChar char="v"/>
            </a:pPr>
            <a:r>
              <a:rPr lang="en-US" sz="3200" b="0" dirty="0">
                <a:solidFill>
                  <a:schemeClr val="tx1"/>
                </a:solidFill>
                <a:latin typeface="Times New Roman" panose="02020603050405020304" pitchFamily="18" charset="0"/>
                <a:cs typeface="Times New Roman" panose="02020603050405020304" pitchFamily="18" charset="0"/>
              </a:rPr>
              <a:t>Effectiveness of CHG impregnated dressings with PIV for PLABSI prevention</a:t>
            </a:r>
          </a:p>
          <a:p>
            <a:pPr marL="381038" indent="-381038" algn="l">
              <a:buFont typeface="Wingdings" pitchFamily="2" charset="2"/>
              <a:buChar char="v"/>
            </a:pPr>
            <a:r>
              <a:rPr lang="en-US" sz="3200" b="0" dirty="0">
                <a:solidFill>
                  <a:schemeClr val="tx1"/>
                </a:solidFill>
                <a:latin typeface="Times New Roman" panose="02020603050405020304" pitchFamily="18" charset="0"/>
                <a:cs typeface="Times New Roman" panose="02020603050405020304" pitchFamily="18" charset="0"/>
              </a:rPr>
              <a:t>Effectiveness of bordered polyurethane securement dressings with PIV allowing longer dwell times</a:t>
            </a:r>
          </a:p>
          <a:p>
            <a:pPr marL="381038" indent="-381038" algn="l">
              <a:buFont typeface="Wingdings" pitchFamily="2" charset="2"/>
              <a:buChar char="v"/>
            </a:pPr>
            <a:r>
              <a:rPr lang="en-US" sz="3200" b="0" dirty="0">
                <a:solidFill>
                  <a:schemeClr val="tx1"/>
                </a:solidFill>
                <a:latin typeface="Times New Roman" panose="02020603050405020304" pitchFamily="18" charset="0"/>
                <a:cs typeface="Times New Roman" panose="02020603050405020304" pitchFamily="18" charset="0"/>
              </a:rPr>
              <a:t>Effects of PIV dwell times on PLABSI</a:t>
            </a:r>
          </a:p>
          <a:p>
            <a:pPr marL="381038" indent="-381038" algn="l">
              <a:buFont typeface="Wingdings" pitchFamily="2" charset="2"/>
              <a:buChar char="v"/>
            </a:pPr>
            <a:endParaRPr lang="en-US" sz="2047"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Image result for DualCap System™">
            <a:extLst>
              <a:ext uri="{FF2B5EF4-FFF2-40B4-BE49-F238E27FC236}">
                <a16:creationId xmlns:a16="http://schemas.microsoft.com/office/drawing/2014/main" id="{A9C84334-C3D3-A241-A8EE-7EEC6C587B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0078" y="11848047"/>
            <a:ext cx="6152400" cy="248020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a:extLst>
              <a:ext uri="{FF2B5EF4-FFF2-40B4-BE49-F238E27FC236}">
                <a16:creationId xmlns:a16="http://schemas.microsoft.com/office/drawing/2014/main" id="{05997F5A-DCAE-1045-A81A-D68E6D7C5DB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781"/>
          <a:stretch/>
        </p:blipFill>
        <p:spPr bwMode="auto">
          <a:xfrm>
            <a:off x="24831885" y="9074654"/>
            <a:ext cx="6307271" cy="306958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79A15FB-95FF-0241-A5AE-08EA76C3A8C5}"/>
              </a:ext>
            </a:extLst>
          </p:cNvPr>
          <p:cNvSpPr txBox="1"/>
          <p:nvPr/>
        </p:nvSpPr>
        <p:spPr>
          <a:xfrm>
            <a:off x="13643937" y="11267217"/>
            <a:ext cx="6463134" cy="523220"/>
          </a:xfrm>
          <a:prstGeom prst="rect">
            <a:avLst/>
          </a:prstGeom>
          <a:solidFill>
            <a:schemeClr val="bg1"/>
          </a:solid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A. Alcohol Impregnated Caps</a:t>
            </a:r>
          </a:p>
        </p:txBody>
      </p:sp>
      <p:sp>
        <p:nvSpPr>
          <p:cNvPr id="12" name="TextBox 11">
            <a:extLst>
              <a:ext uri="{FF2B5EF4-FFF2-40B4-BE49-F238E27FC236}">
                <a16:creationId xmlns:a16="http://schemas.microsoft.com/office/drawing/2014/main" id="{90FB8D05-C741-F44D-94EF-305E18B5B1EC}"/>
              </a:ext>
            </a:extLst>
          </p:cNvPr>
          <p:cNvSpPr txBox="1"/>
          <p:nvPr/>
        </p:nvSpPr>
        <p:spPr>
          <a:xfrm>
            <a:off x="25086499" y="9043339"/>
            <a:ext cx="6185187" cy="523220"/>
          </a:xfrm>
          <a:prstGeom prst="rect">
            <a:avLst/>
          </a:prstGeom>
          <a:noFill/>
        </p:spPr>
        <p:txBody>
          <a:bodyPr wrap="square" rtlCol="0">
            <a:spAutoFit/>
          </a:bodyPr>
          <a:lstStyle/>
          <a:p>
            <a:r>
              <a:rPr lang="en-US" sz="2800" b="0" dirty="0">
                <a:solidFill>
                  <a:schemeClr val="tx1"/>
                </a:solidFill>
                <a:latin typeface="Times New Roman" panose="02020603050405020304" pitchFamily="18" charset="0"/>
                <a:cs typeface="Times New Roman" panose="02020603050405020304" pitchFamily="18" charset="0"/>
              </a:rPr>
              <a:t>Figure B. CHG Impregnated Dressing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1828800" y="-12700"/>
            <a:ext cx="29260800" cy="21403392"/>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47"/>
            </a:p>
          </p:txBody>
        </p:sp>
        <p:sp>
          <p:nvSpPr>
            <p:cNvPr id="9" name="TextBox 8"/>
            <p:cNvSpPr txBox="1"/>
            <p:nvPr/>
          </p:nvSpPr>
          <p:spPr>
            <a:xfrm>
              <a:off x="4395020" y="3923074"/>
              <a:ext cx="23095973" cy="6262293"/>
            </a:xfrm>
            <a:prstGeom prst="rect">
              <a:avLst/>
            </a:prstGeom>
            <a:noFill/>
          </p:spPr>
          <p:txBody>
            <a:bodyPr wrap="square" rtlCol="0">
              <a:spAutoFit/>
            </a:bodyPr>
            <a:lstStyle/>
            <a:p>
              <a:pPr algn="ctr"/>
              <a:r>
                <a:rPr lang="en-US" sz="6868" dirty="0">
                  <a:solidFill>
                    <a:schemeClr val="tx2"/>
                  </a:solidFill>
                  <a:effectLst>
                    <a:outerShdw blurRad="38100" dist="38100" dir="2700000" algn="tl">
                      <a:srgbClr val="000000">
                        <a:alpha val="43137"/>
                      </a:srgbClr>
                    </a:outerShdw>
                  </a:effectLst>
                </a:rPr>
                <a:t>This poster template provided courtesy of </a:t>
              </a:r>
            </a:p>
            <a:p>
              <a:pPr algn="ctr"/>
              <a:r>
                <a:rPr lang="en-US" sz="6868" dirty="0">
                  <a:solidFill>
                    <a:schemeClr val="tx2"/>
                  </a:solidFill>
                  <a:effectLst>
                    <a:outerShdw blurRad="38100" dist="38100" dir="2700000" algn="tl">
                      <a:srgbClr val="000000">
                        <a:alpha val="43137"/>
                      </a:srgbClr>
                    </a:outerShdw>
                  </a:effectLst>
                </a:rPr>
                <a:t>UNH </a:t>
              </a:r>
              <a:r>
                <a:rPr lang="en-US" sz="4200" dirty="0">
                  <a:solidFill>
                    <a:schemeClr val="tx2"/>
                  </a:solidFill>
                  <a:effectLst>
                    <a:outerShdw blurRad="38100" dist="38100" dir="2700000" algn="tl">
                      <a:srgbClr val="000000">
                        <a:alpha val="43137"/>
                      </a:srgbClr>
                    </a:outerShdw>
                  </a:effectLst>
                </a:rPr>
                <a:t>ESRC</a:t>
              </a:r>
              <a:r>
                <a:rPr lang="en-US" sz="6868" dirty="0">
                  <a:solidFill>
                    <a:schemeClr val="tx2"/>
                  </a:solidFill>
                  <a:effectLst>
                    <a:outerShdw blurRad="38100" dist="38100" dir="2700000" algn="tl">
                      <a:srgbClr val="000000">
                        <a:alpha val="43137"/>
                      </a:srgbClr>
                    </a:outerShdw>
                  </a:effectLst>
                </a:rPr>
                <a:t> Poster Printing Services</a:t>
              </a:r>
            </a:p>
            <a:p>
              <a:pPr algn="ctr"/>
              <a:endParaRPr lang="en-US" sz="6868" dirty="0">
                <a:solidFill>
                  <a:schemeClr val="tx2"/>
                </a:solidFill>
              </a:endParaRPr>
            </a:p>
            <a:p>
              <a:pPr algn="ctr"/>
              <a:endParaRPr lang="en-US" sz="7468" dirty="0">
                <a:solidFill>
                  <a:schemeClr val="tx2"/>
                </a:solidFill>
              </a:endParaRPr>
            </a:p>
            <a:p>
              <a:pPr algn="ctr"/>
              <a:endParaRPr lang="en-US" sz="7468" dirty="0">
                <a:solidFill>
                  <a:schemeClr val="tx2"/>
                </a:solidFill>
              </a:endParaRPr>
            </a:p>
            <a:p>
              <a:pPr algn="ctr"/>
              <a:r>
                <a:rPr lang="en-US" sz="7468" dirty="0">
                  <a:solidFill>
                    <a:schemeClr val="tx2"/>
                  </a:solidFill>
                </a:rPr>
                <a:t>Trust us to make your poster look GREAT!</a:t>
              </a:r>
            </a:p>
            <a:p>
              <a:pPr algn="ctr"/>
              <a:endParaRPr lang="en-US" sz="6868"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547802"/>
            </a:xfrm>
            <a:prstGeom prst="rect">
              <a:avLst/>
            </a:prstGeom>
            <a:noFill/>
          </p:spPr>
          <p:txBody>
            <a:bodyPr wrap="square" rtlCol="0">
              <a:spAutoFit/>
            </a:bodyPr>
            <a:lstStyle/>
            <a:p>
              <a:r>
                <a:rPr lang="en-US" sz="6868" dirty="0">
                  <a:solidFill>
                    <a:srgbClr val="00126A"/>
                  </a:solidFill>
                </a:rPr>
                <a:t>Website:</a:t>
              </a:r>
              <a:r>
                <a:rPr lang="en-US" sz="6868" dirty="0">
                  <a:solidFill>
                    <a:schemeClr val="accent5">
                      <a:lumMod val="75000"/>
                    </a:schemeClr>
                  </a:solidFill>
                </a:rPr>
                <a:t> </a:t>
              </a:r>
              <a:r>
                <a:rPr lang="en-US" sz="6868" dirty="0">
                  <a:solidFill>
                    <a:schemeClr val="accent5">
                      <a:lumMod val="75000"/>
                    </a:schemeClr>
                  </a:solidFill>
                  <a:hlinkClick r:id="rId3"/>
                </a:rPr>
                <a:t>http://posters.unh.edu</a:t>
              </a:r>
              <a:endParaRPr lang="en-US" sz="6868" dirty="0">
                <a:solidFill>
                  <a:schemeClr val="accent5">
                    <a:lumMod val="75000"/>
                  </a:schemeClr>
                </a:solidFill>
              </a:endParaRPr>
            </a:p>
            <a:p>
              <a:r>
                <a:rPr lang="en-US" sz="6868" dirty="0">
                  <a:solidFill>
                    <a:schemeClr val="tx2"/>
                  </a:solidFill>
                </a:rPr>
                <a:t>Poster Guide: </a:t>
              </a:r>
              <a:r>
                <a:rPr lang="en-US" sz="6868" dirty="0">
                  <a:solidFill>
                    <a:schemeClr val="accent5">
                      <a:lumMod val="75000"/>
                    </a:schemeClr>
                  </a:solidFill>
                  <a:hlinkClick r:id="rId4"/>
                </a:rPr>
                <a:t>http://goo.gl/1E7TJY</a:t>
              </a:r>
              <a:endParaRPr lang="en-US" sz="6868" dirty="0">
                <a:solidFill>
                  <a:schemeClr val="accent5">
                    <a:lumMod val="75000"/>
                  </a:schemeClr>
                </a:solidFill>
              </a:endParaRPr>
            </a:p>
            <a:p>
              <a:endParaRPr lang="en-US" sz="6200" dirty="0"/>
            </a:p>
          </p:txBody>
        </p:sp>
        <p:sp>
          <p:nvSpPr>
            <p:cNvPr id="12" name="TextBox 11"/>
            <p:cNvSpPr txBox="1"/>
            <p:nvPr/>
          </p:nvSpPr>
          <p:spPr>
            <a:xfrm>
              <a:off x="9306233" y="18039145"/>
              <a:ext cx="13273548" cy="711416"/>
            </a:xfrm>
            <a:prstGeom prst="rect">
              <a:avLst/>
            </a:prstGeom>
            <a:noFill/>
          </p:spPr>
          <p:txBody>
            <a:bodyPr wrap="square" rtlCol="0">
              <a:spAutoFit/>
            </a:bodyPr>
            <a:lstStyle/>
            <a:p>
              <a:r>
                <a:rPr lang="en-US" sz="5134"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22255</TotalTime>
  <Words>605</Words>
  <Application>Microsoft Macintosh PowerPoint</Application>
  <PresentationFormat>Custom</PresentationFormat>
  <Paragraphs>54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Times New Roman</vt:lpstr>
      <vt:lpstr>Wingdings</vt:lpstr>
      <vt:lpstr>Default Design</vt:lpstr>
      <vt:lpstr>Intravascular Care and Maintenance for Prevention of  Bloodstream Infections (BSI) Megan Butler Department of Nursing, University of New Hampshire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Butler, Megan A</cp:lastModifiedBy>
  <cp:revision>347</cp:revision>
  <cp:lastPrinted>2014-02-24T14:53:09Z</cp:lastPrinted>
  <dcterms:created xsi:type="dcterms:W3CDTF">2004-07-26T21:45:23Z</dcterms:created>
  <dcterms:modified xsi:type="dcterms:W3CDTF">2019-04-10T18:37:04Z</dcterms:modified>
  <cp:category>science research poster</cp:category>
</cp:coreProperties>
</file>