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95"/>
    <p:restoredTop sz="94632"/>
  </p:normalViewPr>
  <p:slideViewPr>
    <p:cSldViewPr snapToGrid="0" snapToObjects="1">
      <p:cViewPr>
        <p:scale>
          <a:sx n="37" d="100"/>
          <a:sy n="37" d="100"/>
        </p:scale>
        <p:origin x="1160" y="-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3591562"/>
            <a:ext cx="27980640" cy="7640320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7680"/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68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83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5471167"/>
            <a:ext cx="28392120" cy="9128758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14686287"/>
            <a:ext cx="28392120" cy="4800598"/>
          </a:xfrm>
        </p:spPr>
        <p:txBody>
          <a:bodyPr/>
          <a:lstStyle>
            <a:lvl1pPr marL="0" indent="0">
              <a:buNone/>
              <a:defRPr sz="7680">
                <a:solidFill>
                  <a:schemeClr val="tx1"/>
                </a:solidFill>
              </a:defRPr>
            </a:lvl1pPr>
            <a:lvl2pPr marL="146304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60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3891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4pPr>
            <a:lvl5pPr marL="585216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5pPr>
            <a:lvl6pPr marL="731520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6pPr>
            <a:lvl7pPr marL="877824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7pPr>
            <a:lvl8pPr marL="1024128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8pPr>
            <a:lvl9pPr marL="117043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775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33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8016240"/>
            <a:ext cx="13926024" cy="11790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2"/>
            <a:ext cx="13994608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810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6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204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40"/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759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325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168400"/>
            <a:ext cx="7098030" cy="1859788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859788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864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34707-B276-0D48-899E-F574398A3DB0}" type="datetimeFigureOut">
              <a:rPr lang="en-US" smtClean="0"/>
              <a:t>4/10/19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9ACAB-6AAA-B443-ACCC-A1C042CF4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337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40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accent3">
                <a:lumMod val="40000"/>
                <a:lumOff val="60000"/>
              </a:schemeClr>
            </a:gs>
            <a:gs pos="43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6854C2-EC6F-FB48-960E-307A8007EB0B}"/>
              </a:ext>
            </a:extLst>
          </p:cNvPr>
          <p:cNvSpPr txBox="1"/>
          <p:nvPr/>
        </p:nvSpPr>
        <p:spPr>
          <a:xfrm>
            <a:off x="9522105" y="278328"/>
            <a:ext cx="1275588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0" dirty="0"/>
              <a:t>CAUTI Prevention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A45D4-846F-1B44-AD9B-B6C40A17E18F}"/>
              </a:ext>
            </a:extLst>
          </p:cNvPr>
          <p:cNvSpPr txBox="1"/>
          <p:nvPr/>
        </p:nvSpPr>
        <p:spPr>
          <a:xfrm>
            <a:off x="0" y="2641178"/>
            <a:ext cx="32651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hospitalized patients with indwelling urinary catheters, does implementing evidence-based catheter care, assessment, and documentation reduce the incidence of CAUTIs compared to current hospital policy?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A1A63A-8C2C-AE41-9543-77A3A38883FA}"/>
              </a:ext>
            </a:extLst>
          </p:cNvPr>
          <p:cNvSpPr txBox="1"/>
          <p:nvPr/>
        </p:nvSpPr>
        <p:spPr>
          <a:xfrm>
            <a:off x="356771" y="11933789"/>
            <a:ext cx="7738427" cy="10525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Clinical Implications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Urinary tract infections (UTI) are common healthcare-associated infections. 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Approximately 70%-80% are attributed to the use of an indwelling urinary catheter. 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CAUTIs contribute to increased morbidity, mortality, hospital cost, and length of stay (Brigham and Women’s Hospital, 2016). </a:t>
            </a:r>
          </a:p>
          <a:p>
            <a:pPr algn="ctr"/>
            <a:endParaRPr lang="en-US" sz="13997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4F8D8B-7E06-5748-988E-166D6DEB5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20" y="5006330"/>
            <a:ext cx="7165366" cy="62331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73E606-EEE8-C949-88CA-459375A3DC79}"/>
              </a:ext>
            </a:extLst>
          </p:cNvPr>
          <p:cNvSpPr txBox="1"/>
          <p:nvPr/>
        </p:nvSpPr>
        <p:spPr>
          <a:xfrm>
            <a:off x="7914909" y="4492282"/>
            <a:ext cx="10605135" cy="1304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 Recommendations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Catheters must be assessed daily and removed as soon as no longer indicated. 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 aseptic insertion of the urinary catheter, using a closed drainage system. 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the catheter and collecting tube free from kinking with no dependent loops.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the collection bag below the level of the bladder, but never on the floor. 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Empty the bag using a separate, clean container and prevent contact with the spigot.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change catheter and drainage bags when indicated such as infection, obstruction, or the closed system has been compromised. 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routine hygiene such as cleansing the meatal surface, but do not cleanse the area with antiseptics to prevent CAUTI.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not instill antiseptic or antimicrobial solutions into urinary drainage bags (CDC, 2018)</a:t>
            </a:r>
          </a:p>
          <a:p>
            <a:pPr marL="771525" indent="-771525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71525" indent="-771525">
              <a:buFont typeface="Arial" panose="020B0604020202020204" pitchFamily="34" charset="0"/>
              <a:buChar char="•"/>
            </a:pPr>
            <a:endParaRPr lang="en-US" sz="13997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C76B99E-31DE-E245-B1B9-628B12590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92081" y="4615942"/>
            <a:ext cx="5056731" cy="42999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50E331-E837-3A43-AD09-37292EEB0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2355" y="16619585"/>
            <a:ext cx="5656660" cy="461185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7746F2F-0A54-7B4A-BA7B-40A0A6514516}"/>
              </a:ext>
            </a:extLst>
          </p:cNvPr>
          <p:cNvSpPr txBox="1"/>
          <p:nvPr/>
        </p:nvSpPr>
        <p:spPr>
          <a:xfrm>
            <a:off x="8363365" y="15451525"/>
            <a:ext cx="139146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Alternatives to indwelling urinary catheters…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CA7DC4-8287-6C41-B282-373264065C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5198" y="16619585"/>
            <a:ext cx="6240780" cy="46118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0DF5C00-46C0-6C44-A057-4C6E6AA4FDD1}"/>
              </a:ext>
            </a:extLst>
          </p:cNvPr>
          <p:cNvSpPr txBox="1"/>
          <p:nvPr/>
        </p:nvSpPr>
        <p:spPr>
          <a:xfrm>
            <a:off x="22277985" y="651722"/>
            <a:ext cx="9311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By: Haley </a:t>
            </a:r>
            <a:r>
              <a:rPr lang="en-US" sz="4800" dirty="0" err="1"/>
              <a:t>Psareas</a:t>
            </a:r>
            <a:r>
              <a:rPr lang="en-US" sz="4800" dirty="0"/>
              <a:t>, University of New Hampshire Senior Practicum Student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E480586-A9C6-4346-AAB0-A5A270CFFC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488" y="261865"/>
            <a:ext cx="8693371" cy="22257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6F3688-3D30-9B4D-9EEF-52DF79A91E6F}"/>
              </a:ext>
            </a:extLst>
          </p:cNvPr>
          <p:cNvSpPr txBox="1"/>
          <p:nvPr/>
        </p:nvSpPr>
        <p:spPr>
          <a:xfrm>
            <a:off x="18723822" y="9361877"/>
            <a:ext cx="1314717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 Recommendations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catheter necessity in the daily nursing assessments at the start of every shift, with the requirement to contact physician if criteria are not met.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nursing protocols that allow for removal of urinary catheters if criteria for necessity are not met and there are no contraindications for removal (as defined in protocol). </a:t>
            </a:r>
            <a:endParaRPr lang="en-US" sz="3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automatic stop orders for 48 to 72 hours after insertion, with continuation only when indication is documented in renewal order (CDC, 2018)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442845-A34A-6249-A396-3022EFC041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29334" y="4615942"/>
            <a:ext cx="4730651" cy="429997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41E2D2D-7A85-F646-B190-287EBD75BBBE}"/>
              </a:ext>
            </a:extLst>
          </p:cNvPr>
          <p:cNvSpPr txBox="1"/>
          <p:nvPr/>
        </p:nvSpPr>
        <p:spPr>
          <a:xfrm>
            <a:off x="21265862" y="15645717"/>
            <a:ext cx="1060513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Implications</a:t>
            </a: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Although the CDC recommends changes in policy be implicated such as daily assessments, nursing protocols, and stop orders, there is a lack in current evidence its effectiveness in practice. A controlled clinical trial needs to be completed to determine the effectiveness of the recommendations in preventing CAUTIs. </a:t>
            </a:r>
          </a:p>
          <a:p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2F7ABE-1403-9A4F-9466-66CC2F83D9F0}"/>
              </a:ext>
            </a:extLst>
          </p:cNvPr>
          <p:cNvSpPr txBox="1"/>
          <p:nvPr/>
        </p:nvSpPr>
        <p:spPr>
          <a:xfrm>
            <a:off x="1879512" y="11328598"/>
            <a:ext cx="583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</a:t>
            </a:r>
            <a:r>
              <a:rPr lang="en-US" sz="2400" dirty="0" err="1"/>
              <a:t>Danlee</a:t>
            </a:r>
            <a:r>
              <a:rPr lang="en-US" sz="2400" dirty="0"/>
              <a:t> Medical Products, 2015)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A522A4C-1A40-C746-97B0-3CF279F0AC63}"/>
              </a:ext>
            </a:extLst>
          </p:cNvPr>
          <p:cNvSpPr txBox="1"/>
          <p:nvPr/>
        </p:nvSpPr>
        <p:spPr>
          <a:xfrm>
            <a:off x="27294503" y="8922398"/>
            <a:ext cx="5831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(Fairview, 2018)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514C02-2611-6248-998A-3D6D85D84C95}"/>
              </a:ext>
            </a:extLst>
          </p:cNvPr>
          <p:cNvSpPr txBox="1"/>
          <p:nvPr/>
        </p:nvSpPr>
        <p:spPr>
          <a:xfrm>
            <a:off x="20736810" y="8938203"/>
            <a:ext cx="5831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(Tampa General Hospital, 2016)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4F8F0D-5FD7-4A40-B429-C1B9BC1687F6}"/>
              </a:ext>
            </a:extLst>
          </p:cNvPr>
          <p:cNvSpPr/>
          <p:nvPr/>
        </p:nvSpPr>
        <p:spPr>
          <a:xfrm>
            <a:off x="9975747" y="21231442"/>
            <a:ext cx="2221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(Sage Products, 2019)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319BB25-CFEE-4F4F-8FDC-AAD848945773}"/>
              </a:ext>
            </a:extLst>
          </p:cNvPr>
          <p:cNvSpPr/>
          <p:nvPr/>
        </p:nvSpPr>
        <p:spPr>
          <a:xfrm>
            <a:off x="15935433" y="21231442"/>
            <a:ext cx="2950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(Hospice of Cincinnati, 2017)</a:t>
            </a:r>
          </a:p>
        </p:txBody>
      </p:sp>
    </p:spTree>
    <p:extLst>
      <p:ext uri="{BB962C8B-B14F-4D97-AF65-F5344CB8AC3E}">
        <p14:creationId xmlns:p14="http://schemas.microsoft.com/office/powerpoint/2010/main" val="2354107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</TotalTime>
  <Words>410</Words>
  <Application>Microsoft Macintosh PowerPoint</Application>
  <PresentationFormat>Custom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Psareas, Haley N</dc:creator>
  <cp:lastModifiedBy>Psareas, Haley N</cp:lastModifiedBy>
  <cp:revision>22</cp:revision>
  <dcterms:created xsi:type="dcterms:W3CDTF">2019-04-09T21:17:49Z</dcterms:created>
  <dcterms:modified xsi:type="dcterms:W3CDTF">2019-04-11T02:05:37Z</dcterms:modified>
</cp:coreProperties>
</file>