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handoutMasterIdLst>
    <p:handoutMasterId r:id="rId4"/>
  </p:handoutMasterIdLst>
  <p:sldIdLst>
    <p:sldId id="257" r:id="rId2"/>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guide id="7" pos="207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27" autoAdjust="0"/>
    <p:restoredTop sz="93162" autoAdjust="0"/>
  </p:normalViewPr>
  <p:slideViewPr>
    <p:cSldViewPr snapToGrid="0" snapToObjects="1" showGuides="1">
      <p:cViewPr>
        <p:scale>
          <a:sx n="19" d="100"/>
          <a:sy n="19" d="100"/>
        </p:scale>
        <p:origin x="2160" y="224"/>
      </p:cViewPr>
      <p:guideLst>
        <p:guide orient="horz" pos="3318"/>
        <p:guide orient="horz" pos="288"/>
        <p:guide orient="horz" pos="20160"/>
        <p:guide orient="horz"/>
        <p:guide pos="581"/>
        <p:guide pos="27069"/>
        <p:guide pos="20741"/>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SchemeForSuggestions">
  <dgm:title val="Color Scheme for Suggestions"/>
  <dgm:desc val="Color Scheme for Suggestions"/>
  <dgm:catLst>
    <dgm:cat type="Other" pri="2"/>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bg1">
        <a:lumMod val="95000"/>
      </a:schemeClr>
    </dgm:fillClrLst>
    <dgm:linClrLst>
      <a:schemeClr val="bg1">
        <a:lumMod val="95000"/>
      </a:schemeClr>
    </dgm:linClrLst>
    <dgm:effectClrLst/>
    <dgm:txLinClrLst/>
    <dgm:txFillClrLst meth="repeat">
      <a:schemeClr val="tx1">
        <a:lumMod val="75000"/>
        <a:lumOff val="25000"/>
      </a:schemeClr>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5553DA-7681-43E8-90F3-8220E2A8F5E0}" type="doc">
      <dgm:prSet loTypeId="urn:microsoft.com/office/officeart/2005/8/layout/cycle6" loCatId="cycle" qsTypeId="urn:microsoft.com/office/officeart/2005/8/quickstyle/simple1" qsCatId="simple" csTypeId="urn:microsoft.com/office/officeart/2005/8/colors/ColorSchemeForSuggestions" csCatId="other" phldr="1"/>
      <dgm:spPr/>
      <dgm:t>
        <a:bodyPr/>
        <a:lstStyle/>
        <a:p>
          <a:endParaRPr lang="en-US"/>
        </a:p>
      </dgm:t>
    </dgm:pt>
    <dgm:pt modelId="{5276EC52-B25F-4E08-B581-F5D04C931F6E}">
      <dgm:prSet custT="1"/>
      <dgm:spPr>
        <a:noFill/>
        <a:ln>
          <a:solidFill>
            <a:schemeClr val="tx1"/>
          </a:solidFill>
        </a:ln>
      </dgm:spPr>
      <dgm:t>
        <a:bodyPr/>
        <a:lstStyle/>
        <a:p>
          <a:pPr algn="ctr">
            <a:lnSpc>
              <a:spcPct val="150000"/>
            </a:lnSpc>
          </a:pPr>
          <a:r>
            <a:rPr lang="en-US" sz="3200" dirty="0">
              <a:solidFill>
                <a:schemeClr val="tx1"/>
              </a:solidFill>
              <a:latin typeface="Times New Roman" panose="02020603050405020304" pitchFamily="18" charset="0"/>
              <a:cs typeface="Times New Roman" panose="02020603050405020304" pitchFamily="18" charset="0"/>
            </a:rPr>
            <a:t>Research</a:t>
          </a:r>
        </a:p>
      </dgm:t>
    </dgm:pt>
    <dgm:pt modelId="{0F629110-DEB4-4C0A-9C4E-5DD2DFCDE30B}" type="parTrans" cxnId="{75903F07-9DEB-4E5A-977A-E327958D496A}">
      <dgm:prSet/>
      <dgm:spPr/>
      <dgm:t>
        <a:bodyPr/>
        <a:lstStyle/>
        <a:p>
          <a:endParaRPr lang="en-US"/>
        </a:p>
      </dgm:t>
    </dgm:pt>
    <dgm:pt modelId="{5A28BE99-3FA5-477D-A4C1-57D1F4800CB9}" type="sibTrans" cxnId="{75903F07-9DEB-4E5A-977A-E327958D496A}">
      <dgm:prSet/>
      <dgm:spPr>
        <a:ln>
          <a:solidFill>
            <a:schemeClr val="tx1"/>
          </a:solidFill>
        </a:ln>
      </dgm:spPr>
      <dgm:t>
        <a:bodyPr/>
        <a:lstStyle/>
        <a:p>
          <a:endParaRPr lang="en-US"/>
        </a:p>
      </dgm:t>
    </dgm:pt>
    <dgm:pt modelId="{E88B7A5C-E801-447E-A635-E25F4FD4F0FA}">
      <dgm:prSet custT="1"/>
      <dgm:spPr>
        <a:noFill/>
        <a:ln>
          <a:solidFill>
            <a:schemeClr val="tx1"/>
          </a:solidFill>
        </a:ln>
      </dgm:spPr>
      <dgm:t>
        <a:bodyPr/>
        <a:lstStyle/>
        <a:p>
          <a:pPr algn="ctr">
            <a:lnSpc>
              <a:spcPct val="90000"/>
            </a:lnSpc>
          </a:pPr>
          <a:r>
            <a:rPr lang="en-US" sz="3500" dirty="0">
              <a:solidFill>
                <a:schemeClr val="tx1"/>
              </a:solidFill>
              <a:latin typeface="Times New Roman" panose="02020603050405020304" pitchFamily="18" charset="0"/>
              <a:cs typeface="Times New Roman" panose="02020603050405020304" pitchFamily="18" charset="0"/>
            </a:rPr>
            <a:t>Practice</a:t>
          </a:r>
        </a:p>
      </dgm:t>
    </dgm:pt>
    <dgm:pt modelId="{FE195B1A-D509-424B-84A0-D14DAF73905E}" type="parTrans" cxnId="{524F5630-C6FE-4A9B-8B0C-4BAFE046CC40}">
      <dgm:prSet/>
      <dgm:spPr/>
      <dgm:t>
        <a:bodyPr/>
        <a:lstStyle/>
        <a:p>
          <a:endParaRPr lang="en-US"/>
        </a:p>
      </dgm:t>
    </dgm:pt>
    <dgm:pt modelId="{400A7135-696B-49C4-88F2-79025A92CBCF}" type="sibTrans" cxnId="{524F5630-C6FE-4A9B-8B0C-4BAFE046CC40}">
      <dgm:prSet/>
      <dgm:spPr>
        <a:ln>
          <a:solidFill>
            <a:schemeClr val="tx1"/>
          </a:solidFill>
        </a:ln>
      </dgm:spPr>
      <dgm:t>
        <a:bodyPr/>
        <a:lstStyle/>
        <a:p>
          <a:endParaRPr lang="en-US"/>
        </a:p>
      </dgm:t>
    </dgm:pt>
    <dgm:pt modelId="{C67B35B8-70E3-C64B-B880-884BF3F6503D}">
      <dgm:prSet custT="1"/>
      <dgm:spPr>
        <a:noFill/>
        <a:ln>
          <a:solidFill>
            <a:schemeClr val="tx1"/>
          </a:solidFill>
        </a:ln>
      </dgm:spPr>
      <dgm:t>
        <a:bodyPr/>
        <a:lstStyle/>
        <a:p>
          <a:pPr algn="l">
            <a:lnSpc>
              <a:spcPct val="150000"/>
            </a:lnSpc>
          </a:pPr>
          <a:r>
            <a:rPr lang="en-US" sz="3200" dirty="0">
              <a:solidFill>
                <a:schemeClr val="tx1"/>
              </a:solidFill>
              <a:latin typeface="Times New Roman" panose="02020603050405020304" pitchFamily="18" charset="0"/>
              <a:cs typeface="Times New Roman" panose="02020603050405020304" pitchFamily="18" charset="0"/>
            </a:rPr>
            <a:t>more likely to experience abuse, less likely to report</a:t>
          </a:r>
        </a:p>
      </dgm:t>
    </dgm:pt>
    <dgm:pt modelId="{95B2C907-923A-6341-9727-0347AB443E3E}" type="parTrans" cxnId="{971C19E1-14B3-ED46-AAA2-1C0100499102}">
      <dgm:prSet/>
      <dgm:spPr/>
      <dgm:t>
        <a:bodyPr/>
        <a:lstStyle/>
        <a:p>
          <a:endParaRPr lang="en-US"/>
        </a:p>
      </dgm:t>
    </dgm:pt>
    <dgm:pt modelId="{993899AA-5C2C-F940-AE17-1D4F8A92C403}" type="sibTrans" cxnId="{971C19E1-14B3-ED46-AAA2-1C0100499102}">
      <dgm:prSet/>
      <dgm:spPr/>
      <dgm:t>
        <a:bodyPr/>
        <a:lstStyle/>
        <a:p>
          <a:endParaRPr lang="en-US"/>
        </a:p>
      </dgm:t>
    </dgm:pt>
    <dgm:pt modelId="{43892AE7-1963-A245-A7CC-A6323637A8C5}">
      <dgm:prSet custT="1"/>
      <dgm:spPr>
        <a:noFill/>
        <a:ln>
          <a:solidFill>
            <a:schemeClr val="tx1"/>
          </a:solidFill>
        </a:ln>
      </dgm:spPr>
      <dgm:t>
        <a:bodyPr/>
        <a:lstStyle/>
        <a:p>
          <a:pPr algn="l">
            <a:lnSpc>
              <a:spcPct val="150000"/>
            </a:lnSpc>
          </a:pPr>
          <a:r>
            <a:rPr lang="en-US" sz="3200" dirty="0">
              <a:solidFill>
                <a:schemeClr val="tx1"/>
              </a:solidFill>
              <a:latin typeface="Times New Roman" panose="02020603050405020304" pitchFamily="18" charset="0"/>
              <a:cs typeface="Times New Roman" panose="02020603050405020304" pitchFamily="18" charset="0"/>
            </a:rPr>
            <a:t>nurses must understand the seriousness of the mental health assessment</a:t>
          </a:r>
        </a:p>
      </dgm:t>
    </dgm:pt>
    <dgm:pt modelId="{D225DDDF-D22D-3A49-9AEE-174AB1A83B8F}" type="parTrans" cxnId="{44BE7264-985C-EA47-A591-B8C898FAF7B4}">
      <dgm:prSet/>
      <dgm:spPr/>
      <dgm:t>
        <a:bodyPr/>
        <a:lstStyle/>
        <a:p>
          <a:endParaRPr lang="en-US"/>
        </a:p>
      </dgm:t>
    </dgm:pt>
    <dgm:pt modelId="{0E839DE6-7DE0-3B4E-A8CA-96FE6E8462A5}" type="sibTrans" cxnId="{44BE7264-985C-EA47-A591-B8C898FAF7B4}">
      <dgm:prSet/>
      <dgm:spPr/>
      <dgm:t>
        <a:bodyPr/>
        <a:lstStyle/>
        <a:p>
          <a:endParaRPr lang="en-US"/>
        </a:p>
      </dgm:t>
    </dgm:pt>
    <dgm:pt modelId="{44903FF4-E8B3-BC46-9730-9E518E105814}">
      <dgm:prSet custT="1"/>
      <dgm:spPr>
        <a:noFill/>
        <a:ln>
          <a:solidFill>
            <a:schemeClr val="tx1"/>
          </a:solidFill>
        </a:ln>
      </dgm:spPr>
      <dgm:t>
        <a:bodyPr/>
        <a:lstStyle/>
        <a:p>
          <a:pPr algn="l">
            <a:lnSpc>
              <a:spcPct val="150000"/>
            </a:lnSpc>
          </a:pPr>
          <a:r>
            <a:rPr lang="en-US" sz="3100" dirty="0">
              <a:solidFill>
                <a:schemeClr val="tx1"/>
              </a:solidFill>
              <a:latin typeface="Times New Roman" panose="02020603050405020304" pitchFamily="18" charset="0"/>
              <a:cs typeface="Times New Roman" panose="02020603050405020304" pitchFamily="18" charset="0"/>
            </a:rPr>
            <a:t>continue to examine the differences between homosexual and heterosexual IPV</a:t>
          </a:r>
        </a:p>
      </dgm:t>
    </dgm:pt>
    <dgm:pt modelId="{57A1EA75-B3E0-914E-B171-363BA026117A}" type="parTrans" cxnId="{4BA7195C-D310-E442-BCE2-BFC892EC9261}">
      <dgm:prSet/>
      <dgm:spPr/>
      <dgm:t>
        <a:bodyPr/>
        <a:lstStyle/>
        <a:p>
          <a:endParaRPr lang="en-US"/>
        </a:p>
      </dgm:t>
    </dgm:pt>
    <dgm:pt modelId="{FA3F3F7E-31B5-BA44-B7C4-EEEE99ABDD79}" type="sibTrans" cxnId="{4BA7195C-D310-E442-BCE2-BFC892EC9261}">
      <dgm:prSet/>
      <dgm:spPr/>
      <dgm:t>
        <a:bodyPr/>
        <a:lstStyle/>
        <a:p>
          <a:endParaRPr lang="en-US"/>
        </a:p>
      </dgm:t>
    </dgm:pt>
    <dgm:pt modelId="{0533FD5C-7FF8-A049-876B-045DB4D9C04E}">
      <dgm:prSet custT="1"/>
      <dgm:spPr>
        <a:noFill/>
        <a:ln>
          <a:solidFill>
            <a:schemeClr val="tx1"/>
          </a:solidFill>
        </a:ln>
      </dgm:spPr>
      <dgm:t>
        <a:bodyPr/>
        <a:lstStyle/>
        <a:p>
          <a:pPr algn="l">
            <a:lnSpc>
              <a:spcPct val="150000"/>
            </a:lnSpc>
          </a:pPr>
          <a:r>
            <a:rPr lang="en-US" sz="3100" dirty="0">
              <a:solidFill>
                <a:schemeClr val="tx1"/>
              </a:solidFill>
              <a:latin typeface="Times New Roman" panose="02020603050405020304" pitchFamily="18" charset="0"/>
              <a:cs typeface="Times New Roman" panose="02020603050405020304" pitchFamily="18" charset="0"/>
            </a:rPr>
            <a:t>use emotional IPV survey tools and add specific questions regarding the homosexual experience</a:t>
          </a:r>
        </a:p>
      </dgm:t>
    </dgm:pt>
    <dgm:pt modelId="{1CE9A1AF-5AE7-CE47-AD36-BD65A4670397}" type="parTrans" cxnId="{23A5DE36-6867-1D48-8863-C3FB94289AF2}">
      <dgm:prSet/>
      <dgm:spPr/>
      <dgm:t>
        <a:bodyPr/>
        <a:lstStyle/>
        <a:p>
          <a:endParaRPr lang="en-US"/>
        </a:p>
      </dgm:t>
    </dgm:pt>
    <dgm:pt modelId="{795BE8B1-58A1-F74F-AE8E-CEE44DD41E59}" type="sibTrans" cxnId="{23A5DE36-6867-1D48-8863-C3FB94289AF2}">
      <dgm:prSet/>
      <dgm:spPr/>
      <dgm:t>
        <a:bodyPr/>
        <a:lstStyle/>
        <a:p>
          <a:endParaRPr lang="en-US"/>
        </a:p>
      </dgm:t>
    </dgm:pt>
    <dgm:pt modelId="{53B19599-5F5B-E347-B44E-EB339BD2D980}">
      <dgm:prSet custT="1"/>
      <dgm:spPr>
        <a:noFill/>
        <a:ln>
          <a:solidFill>
            <a:schemeClr val="tx1"/>
          </a:solidFill>
        </a:ln>
      </dgm:spPr>
      <dgm:t>
        <a:bodyPr/>
        <a:lstStyle/>
        <a:p>
          <a:pPr algn="l">
            <a:lnSpc>
              <a:spcPct val="150000"/>
            </a:lnSpc>
          </a:pPr>
          <a:r>
            <a:rPr lang="en-US" sz="3200" dirty="0">
              <a:solidFill>
                <a:schemeClr val="tx1"/>
              </a:solidFill>
              <a:latin typeface="Times New Roman" panose="02020603050405020304" pitchFamily="18" charset="0"/>
              <a:cs typeface="Times New Roman" panose="02020603050405020304" pitchFamily="18" charset="0"/>
            </a:rPr>
            <a:t>examine own bias (heteronormative)</a:t>
          </a:r>
        </a:p>
      </dgm:t>
    </dgm:pt>
    <dgm:pt modelId="{74B6F989-7D41-0948-A14B-60080C62BE8C}" type="parTrans" cxnId="{07DE9B8E-2597-6444-AE40-5F3F20236F63}">
      <dgm:prSet/>
      <dgm:spPr/>
      <dgm:t>
        <a:bodyPr/>
        <a:lstStyle/>
        <a:p>
          <a:endParaRPr lang="en-US"/>
        </a:p>
      </dgm:t>
    </dgm:pt>
    <dgm:pt modelId="{5A61A346-F411-BE47-827B-F849CE2C7855}" type="sibTrans" cxnId="{07DE9B8E-2597-6444-AE40-5F3F20236F63}">
      <dgm:prSet/>
      <dgm:spPr/>
      <dgm:t>
        <a:bodyPr/>
        <a:lstStyle/>
        <a:p>
          <a:endParaRPr lang="en-US"/>
        </a:p>
      </dgm:t>
    </dgm:pt>
    <dgm:pt modelId="{D7199BEF-70D9-9049-8473-093CE82BA1F6}" type="pres">
      <dgm:prSet presAssocID="{825553DA-7681-43E8-90F3-8220E2A8F5E0}" presName="cycle" presStyleCnt="0">
        <dgm:presLayoutVars>
          <dgm:dir/>
          <dgm:resizeHandles val="exact"/>
        </dgm:presLayoutVars>
      </dgm:prSet>
      <dgm:spPr/>
    </dgm:pt>
    <dgm:pt modelId="{26A05E3E-BCFF-3548-ACC4-E3539F1A89AF}" type="pres">
      <dgm:prSet presAssocID="{5276EC52-B25F-4E08-B581-F5D04C931F6E}" presName="node" presStyleLbl="node1" presStyleIdx="0" presStyleCnt="2" custScaleX="102912" custScaleY="214655">
        <dgm:presLayoutVars>
          <dgm:bulletEnabled val="1"/>
        </dgm:presLayoutVars>
      </dgm:prSet>
      <dgm:spPr/>
    </dgm:pt>
    <dgm:pt modelId="{6491B80E-F116-6B45-ADF0-CEF01966F9A1}" type="pres">
      <dgm:prSet presAssocID="{5276EC52-B25F-4E08-B581-F5D04C931F6E}" presName="spNode" presStyleCnt="0"/>
      <dgm:spPr/>
    </dgm:pt>
    <dgm:pt modelId="{9E449036-95D5-3C41-8E82-B4E9EFBAC1C0}" type="pres">
      <dgm:prSet presAssocID="{5A28BE99-3FA5-477D-A4C1-57D1F4800CB9}" presName="sibTrans" presStyleLbl="sibTrans1D1" presStyleIdx="0" presStyleCnt="2"/>
      <dgm:spPr/>
    </dgm:pt>
    <dgm:pt modelId="{5FAD9041-9445-CB47-AB7A-40DE171A262C}" type="pres">
      <dgm:prSet presAssocID="{E88B7A5C-E801-447E-A635-E25F4FD4F0FA}" presName="node" presStyleLbl="node1" presStyleIdx="1" presStyleCnt="2" custScaleY="214875">
        <dgm:presLayoutVars>
          <dgm:bulletEnabled val="1"/>
        </dgm:presLayoutVars>
      </dgm:prSet>
      <dgm:spPr/>
    </dgm:pt>
    <dgm:pt modelId="{DC90CA0C-9BE3-AB43-84D8-AB5F12CA37CD}" type="pres">
      <dgm:prSet presAssocID="{E88B7A5C-E801-447E-A635-E25F4FD4F0FA}" presName="spNode" presStyleCnt="0"/>
      <dgm:spPr/>
    </dgm:pt>
    <dgm:pt modelId="{2B518FAA-69E8-AE44-A25E-D66796677797}" type="pres">
      <dgm:prSet presAssocID="{400A7135-696B-49C4-88F2-79025A92CBCF}" presName="sibTrans" presStyleLbl="sibTrans1D1" presStyleIdx="1" presStyleCnt="2"/>
      <dgm:spPr/>
    </dgm:pt>
  </dgm:ptLst>
  <dgm:cxnLst>
    <dgm:cxn modelId="{75903F07-9DEB-4E5A-977A-E327958D496A}" srcId="{825553DA-7681-43E8-90F3-8220E2A8F5E0}" destId="{5276EC52-B25F-4E08-B581-F5D04C931F6E}" srcOrd="0" destOrd="0" parTransId="{0F629110-DEB4-4C0A-9C4E-5DD2DFCDE30B}" sibTransId="{5A28BE99-3FA5-477D-A4C1-57D1F4800CB9}"/>
    <dgm:cxn modelId="{99C0DE14-DCCA-624B-9241-06F815B461B1}" type="presOf" srcId="{5276EC52-B25F-4E08-B581-F5D04C931F6E}" destId="{26A05E3E-BCFF-3548-ACC4-E3539F1A89AF}" srcOrd="0" destOrd="0" presId="urn:microsoft.com/office/officeart/2005/8/layout/cycle6"/>
    <dgm:cxn modelId="{72D74618-227C-5847-BD4E-54878B8F5D67}" type="presOf" srcId="{43892AE7-1963-A245-A7CC-A6323637A8C5}" destId="{5FAD9041-9445-CB47-AB7A-40DE171A262C}" srcOrd="0" destOrd="2" presId="urn:microsoft.com/office/officeart/2005/8/layout/cycle6"/>
    <dgm:cxn modelId="{8FC19023-BDAC-5C47-889E-0CA549779993}" type="presOf" srcId="{0533FD5C-7FF8-A049-876B-045DB4D9C04E}" destId="{26A05E3E-BCFF-3548-ACC4-E3539F1A89AF}" srcOrd="0" destOrd="2" presId="urn:microsoft.com/office/officeart/2005/8/layout/cycle6"/>
    <dgm:cxn modelId="{C63C292F-9967-7E48-8B86-FF3C7663E8DC}" type="presOf" srcId="{C67B35B8-70E3-C64B-B880-884BF3F6503D}" destId="{5FAD9041-9445-CB47-AB7A-40DE171A262C}" srcOrd="0" destOrd="1" presId="urn:microsoft.com/office/officeart/2005/8/layout/cycle6"/>
    <dgm:cxn modelId="{524F5630-C6FE-4A9B-8B0C-4BAFE046CC40}" srcId="{825553DA-7681-43E8-90F3-8220E2A8F5E0}" destId="{E88B7A5C-E801-447E-A635-E25F4FD4F0FA}" srcOrd="1" destOrd="0" parTransId="{FE195B1A-D509-424B-84A0-D14DAF73905E}" sibTransId="{400A7135-696B-49C4-88F2-79025A92CBCF}"/>
    <dgm:cxn modelId="{23A5DE36-6867-1D48-8863-C3FB94289AF2}" srcId="{5276EC52-B25F-4E08-B581-F5D04C931F6E}" destId="{0533FD5C-7FF8-A049-876B-045DB4D9C04E}" srcOrd="1" destOrd="0" parTransId="{1CE9A1AF-5AE7-CE47-AD36-BD65A4670397}" sibTransId="{795BE8B1-58A1-F74F-AE8E-CEE44DD41E59}"/>
    <dgm:cxn modelId="{4BA7195C-D310-E442-BCE2-BFC892EC9261}" srcId="{5276EC52-B25F-4E08-B581-F5D04C931F6E}" destId="{44903FF4-E8B3-BC46-9730-9E518E105814}" srcOrd="0" destOrd="0" parTransId="{57A1EA75-B3E0-914E-B171-363BA026117A}" sibTransId="{FA3F3F7E-31B5-BA44-B7C4-EEEE99ABDD79}"/>
    <dgm:cxn modelId="{44BE7264-985C-EA47-A591-B8C898FAF7B4}" srcId="{E88B7A5C-E801-447E-A635-E25F4FD4F0FA}" destId="{43892AE7-1963-A245-A7CC-A6323637A8C5}" srcOrd="1" destOrd="0" parTransId="{D225DDDF-D22D-3A49-9AEE-174AB1A83B8F}" sibTransId="{0E839DE6-7DE0-3B4E-A8CA-96FE6E8462A5}"/>
    <dgm:cxn modelId="{77C6886F-6A4F-E54F-B6D7-5028EC23D697}" type="presOf" srcId="{825553DA-7681-43E8-90F3-8220E2A8F5E0}" destId="{D7199BEF-70D9-9049-8473-093CE82BA1F6}" srcOrd="0" destOrd="0" presId="urn:microsoft.com/office/officeart/2005/8/layout/cycle6"/>
    <dgm:cxn modelId="{7076F383-2B1D-634F-991B-F8EF4EBDA2BD}" type="presOf" srcId="{5A28BE99-3FA5-477D-A4C1-57D1F4800CB9}" destId="{9E449036-95D5-3C41-8E82-B4E9EFBAC1C0}" srcOrd="0" destOrd="0" presId="urn:microsoft.com/office/officeart/2005/8/layout/cycle6"/>
    <dgm:cxn modelId="{07DE9B8E-2597-6444-AE40-5F3F20236F63}" srcId="{E88B7A5C-E801-447E-A635-E25F4FD4F0FA}" destId="{53B19599-5F5B-E347-B44E-EB339BD2D980}" srcOrd="2" destOrd="0" parTransId="{74B6F989-7D41-0948-A14B-60080C62BE8C}" sibTransId="{5A61A346-F411-BE47-827B-F849CE2C7855}"/>
    <dgm:cxn modelId="{D59F7BAA-66BC-5D46-9E09-14F06C070B4E}" type="presOf" srcId="{53B19599-5F5B-E347-B44E-EB339BD2D980}" destId="{5FAD9041-9445-CB47-AB7A-40DE171A262C}" srcOrd="0" destOrd="3" presId="urn:microsoft.com/office/officeart/2005/8/layout/cycle6"/>
    <dgm:cxn modelId="{FAD07CDB-6CF9-E048-8C3C-DA424C021DE8}" type="presOf" srcId="{44903FF4-E8B3-BC46-9730-9E518E105814}" destId="{26A05E3E-BCFF-3548-ACC4-E3539F1A89AF}" srcOrd="0" destOrd="1" presId="urn:microsoft.com/office/officeart/2005/8/layout/cycle6"/>
    <dgm:cxn modelId="{971C19E1-14B3-ED46-AAA2-1C0100499102}" srcId="{E88B7A5C-E801-447E-A635-E25F4FD4F0FA}" destId="{C67B35B8-70E3-C64B-B880-884BF3F6503D}" srcOrd="0" destOrd="0" parTransId="{95B2C907-923A-6341-9727-0347AB443E3E}" sibTransId="{993899AA-5C2C-F940-AE17-1D4F8A92C403}"/>
    <dgm:cxn modelId="{472C11E9-2303-6140-9480-8D2AF787B9CE}" type="presOf" srcId="{400A7135-696B-49C4-88F2-79025A92CBCF}" destId="{2B518FAA-69E8-AE44-A25E-D66796677797}" srcOrd="0" destOrd="0" presId="urn:microsoft.com/office/officeart/2005/8/layout/cycle6"/>
    <dgm:cxn modelId="{55FDEEF6-DCBC-AC45-B21E-FBE32D1687AA}" type="presOf" srcId="{E88B7A5C-E801-447E-A635-E25F4FD4F0FA}" destId="{5FAD9041-9445-CB47-AB7A-40DE171A262C}" srcOrd="0" destOrd="0" presId="urn:microsoft.com/office/officeart/2005/8/layout/cycle6"/>
    <dgm:cxn modelId="{5870C4B0-6EB4-0148-BEF4-A19703AAC121}" type="presParOf" srcId="{D7199BEF-70D9-9049-8473-093CE82BA1F6}" destId="{26A05E3E-BCFF-3548-ACC4-E3539F1A89AF}" srcOrd="0" destOrd="0" presId="urn:microsoft.com/office/officeart/2005/8/layout/cycle6"/>
    <dgm:cxn modelId="{C34B8C5E-5395-014E-AE17-8DBCA6C41B40}" type="presParOf" srcId="{D7199BEF-70D9-9049-8473-093CE82BA1F6}" destId="{6491B80E-F116-6B45-ADF0-CEF01966F9A1}" srcOrd="1" destOrd="0" presId="urn:microsoft.com/office/officeart/2005/8/layout/cycle6"/>
    <dgm:cxn modelId="{7D187492-C14B-CF4D-BC3A-1D7A829AFD47}" type="presParOf" srcId="{D7199BEF-70D9-9049-8473-093CE82BA1F6}" destId="{9E449036-95D5-3C41-8E82-B4E9EFBAC1C0}" srcOrd="2" destOrd="0" presId="urn:microsoft.com/office/officeart/2005/8/layout/cycle6"/>
    <dgm:cxn modelId="{408ACA87-4551-D449-A8F1-102032EDFA95}" type="presParOf" srcId="{D7199BEF-70D9-9049-8473-093CE82BA1F6}" destId="{5FAD9041-9445-CB47-AB7A-40DE171A262C}" srcOrd="3" destOrd="0" presId="urn:microsoft.com/office/officeart/2005/8/layout/cycle6"/>
    <dgm:cxn modelId="{17E39C7A-DADC-2B4C-8776-AD936FB7AB91}" type="presParOf" srcId="{D7199BEF-70D9-9049-8473-093CE82BA1F6}" destId="{DC90CA0C-9BE3-AB43-84D8-AB5F12CA37CD}" srcOrd="4" destOrd="0" presId="urn:microsoft.com/office/officeart/2005/8/layout/cycle6"/>
    <dgm:cxn modelId="{A50BAD41-F387-FA4C-BB85-D2C87E85592E}" type="presParOf" srcId="{D7199BEF-70D9-9049-8473-093CE82BA1F6}" destId="{2B518FAA-69E8-AE44-A25E-D66796677797}" srcOrd="5"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8242E1-0A9E-6A4C-8D09-9BA04FA96813}"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3D3C2C08-CE2D-E346-867F-55BD3A4B5B0F}">
      <dgm:prSet phldrT="[Text]" custT="1"/>
      <dgm:spPr>
        <a:solidFill>
          <a:schemeClr val="tx1"/>
        </a:solidFill>
      </dgm:spPr>
      <dgm:t>
        <a:bodyPr/>
        <a:lstStyle/>
        <a:p>
          <a:r>
            <a:rPr lang="en-US" sz="4000" dirty="0">
              <a:latin typeface="Times New Roman" panose="02020603050405020304" pitchFamily="18" charset="0"/>
              <a:cs typeface="Times New Roman" panose="02020603050405020304" pitchFamily="18" charset="0"/>
            </a:rPr>
            <a:t>Coming Out</a:t>
          </a:r>
        </a:p>
      </dgm:t>
    </dgm:pt>
    <dgm:pt modelId="{9547138B-FE33-D347-A874-8C12F98845AD}" type="parTrans" cxnId="{0418BE7D-63EF-754F-8D59-96B3A2776E2C}">
      <dgm:prSet/>
      <dgm:spPr/>
      <dgm:t>
        <a:bodyPr/>
        <a:lstStyle/>
        <a:p>
          <a:endParaRPr lang="en-US" sz="3600"/>
        </a:p>
      </dgm:t>
    </dgm:pt>
    <dgm:pt modelId="{11885C59-8B67-A549-9DA7-81D0E5FB470E}" type="sibTrans" cxnId="{0418BE7D-63EF-754F-8D59-96B3A2776E2C}">
      <dgm:prSet/>
      <dgm:spPr/>
      <dgm:t>
        <a:bodyPr/>
        <a:lstStyle/>
        <a:p>
          <a:endParaRPr lang="en-US" sz="3600"/>
        </a:p>
      </dgm:t>
    </dgm:pt>
    <dgm:pt modelId="{14AC17BA-FA2E-924A-A310-A10716FDCA05}">
      <dgm:prSet phldrT="[Text]" custT="1"/>
      <dgm:spPr>
        <a:solidFill>
          <a:srgbClr val="FFC000"/>
        </a:solidFill>
      </dgm:spPr>
      <dgm:t>
        <a:bodyPr/>
        <a:lstStyle/>
        <a:p>
          <a:r>
            <a:rPr lang="en-US" sz="3200" dirty="0">
              <a:latin typeface="Times New Roman" panose="02020603050405020304" pitchFamily="18" charset="0"/>
              <a:cs typeface="Times New Roman" panose="02020603050405020304" pitchFamily="18" charset="0"/>
            </a:rPr>
            <a:t>Develop personal LGB identity</a:t>
          </a:r>
        </a:p>
      </dgm:t>
    </dgm:pt>
    <dgm:pt modelId="{D8D0ABD7-CF9C-2E46-B4CE-90533CEB26D5}" type="parTrans" cxnId="{8D9B05EF-0540-5548-9999-CC459CD8D485}">
      <dgm:prSet custT="1"/>
      <dgm:spPr>
        <a:solidFill>
          <a:srgbClr val="FF0000"/>
        </a:solidFill>
      </dgm:spPr>
      <dgm:t>
        <a:bodyPr/>
        <a:lstStyle/>
        <a:p>
          <a:endParaRPr lang="en-US" sz="6600"/>
        </a:p>
      </dgm:t>
    </dgm:pt>
    <dgm:pt modelId="{A828847B-3951-2646-9140-4AE99FE2784D}" type="sibTrans" cxnId="{8D9B05EF-0540-5548-9999-CC459CD8D485}">
      <dgm:prSet/>
      <dgm:spPr/>
      <dgm:t>
        <a:bodyPr/>
        <a:lstStyle/>
        <a:p>
          <a:endParaRPr lang="en-US" sz="3600"/>
        </a:p>
      </dgm:t>
    </dgm:pt>
    <dgm:pt modelId="{10438E54-0B09-1248-A96F-9F391CADAAB7}">
      <dgm:prSet phldrT="[Text]" custT="1"/>
      <dgm:spPr>
        <a:solidFill>
          <a:srgbClr val="92D050"/>
        </a:solidFill>
      </dgm:spPr>
      <dgm:t>
        <a:bodyPr/>
        <a:lstStyle/>
        <a:p>
          <a:r>
            <a:rPr lang="en-US" sz="3200" dirty="0">
              <a:latin typeface="Times New Roman" panose="02020603050405020304" pitchFamily="18" charset="0"/>
              <a:cs typeface="Times New Roman" panose="02020603050405020304" pitchFamily="18" charset="0"/>
            </a:rPr>
            <a:t>Develop social LGB identity</a:t>
          </a:r>
        </a:p>
      </dgm:t>
    </dgm:pt>
    <dgm:pt modelId="{6F29BF97-412B-2B4C-B745-F4566A58B133}" type="parTrans" cxnId="{7853E15D-6624-5641-B457-ACDEF7167F83}">
      <dgm:prSet custT="1"/>
      <dgm:spPr>
        <a:solidFill>
          <a:srgbClr val="FFC000"/>
        </a:solidFill>
      </dgm:spPr>
      <dgm:t>
        <a:bodyPr/>
        <a:lstStyle/>
        <a:p>
          <a:endParaRPr lang="en-US" sz="6600"/>
        </a:p>
      </dgm:t>
    </dgm:pt>
    <dgm:pt modelId="{0FBFC9B7-EE8A-7848-A541-EA378014EA1C}" type="sibTrans" cxnId="{7853E15D-6624-5641-B457-ACDEF7167F83}">
      <dgm:prSet/>
      <dgm:spPr/>
      <dgm:t>
        <a:bodyPr/>
        <a:lstStyle/>
        <a:p>
          <a:endParaRPr lang="en-US" sz="3600"/>
        </a:p>
      </dgm:t>
    </dgm:pt>
    <dgm:pt modelId="{805323EF-BDF0-F442-842D-5D7B7CC982D7}">
      <dgm:prSet phldrT="[Text]" custT="1"/>
      <dgm:spPr>
        <a:solidFill>
          <a:srgbClr val="00B050"/>
        </a:solidFill>
      </dgm:spPr>
      <dgm:t>
        <a:bodyPr/>
        <a:lstStyle/>
        <a:p>
          <a:r>
            <a:rPr lang="en-US" sz="3000" dirty="0">
              <a:latin typeface="Times New Roman" panose="02020603050405020304" pitchFamily="18" charset="0"/>
              <a:cs typeface="Times New Roman" panose="02020603050405020304" pitchFamily="18" charset="0"/>
            </a:rPr>
            <a:t>Claim identity as homosexual child</a:t>
          </a:r>
        </a:p>
      </dgm:t>
    </dgm:pt>
    <dgm:pt modelId="{96D3988D-8638-5C49-9261-6B0010074CAD}" type="parTrans" cxnId="{658D1642-7F43-F84A-8C0D-6FA3DCDAB55F}">
      <dgm:prSet custT="1"/>
      <dgm:spPr>
        <a:solidFill>
          <a:srgbClr val="92D050"/>
        </a:solidFill>
      </dgm:spPr>
      <dgm:t>
        <a:bodyPr/>
        <a:lstStyle/>
        <a:p>
          <a:endParaRPr lang="en-US" sz="6600"/>
        </a:p>
      </dgm:t>
    </dgm:pt>
    <dgm:pt modelId="{F1DD6A10-5CC2-8F47-ADB1-EFBF477E0601}" type="sibTrans" cxnId="{658D1642-7F43-F84A-8C0D-6FA3DCDAB55F}">
      <dgm:prSet/>
      <dgm:spPr/>
      <dgm:t>
        <a:bodyPr/>
        <a:lstStyle/>
        <a:p>
          <a:endParaRPr lang="en-US" sz="3600"/>
        </a:p>
      </dgm:t>
    </dgm:pt>
    <dgm:pt modelId="{19B0F81C-3B04-4A44-A592-8824EEEB23DB}">
      <dgm:prSet phldrT="[Text]" custT="1"/>
      <dgm:spPr>
        <a:solidFill>
          <a:srgbClr val="00B0F0"/>
        </a:solidFill>
      </dgm:spPr>
      <dgm:t>
        <a:bodyPr/>
        <a:lstStyle/>
        <a:p>
          <a:r>
            <a:rPr lang="en-US" sz="3200" dirty="0">
              <a:latin typeface="Times New Roman" panose="02020603050405020304" pitchFamily="18" charset="0"/>
              <a:cs typeface="Times New Roman" panose="02020603050405020304" pitchFamily="18" charset="0"/>
            </a:rPr>
            <a:t>Develop intimacy with other LGB</a:t>
          </a:r>
        </a:p>
      </dgm:t>
    </dgm:pt>
    <dgm:pt modelId="{F729903B-0A43-104F-BBC9-1B9B1DB5DCC0}" type="parTrans" cxnId="{B3E79278-10AC-354D-AD02-983B2AB29DE8}">
      <dgm:prSet custT="1"/>
      <dgm:spPr>
        <a:solidFill>
          <a:srgbClr val="00B050"/>
        </a:solidFill>
      </dgm:spPr>
      <dgm:t>
        <a:bodyPr/>
        <a:lstStyle/>
        <a:p>
          <a:endParaRPr lang="en-US" sz="6600"/>
        </a:p>
      </dgm:t>
    </dgm:pt>
    <dgm:pt modelId="{B5177699-88A6-ED47-8B0C-F593F19EE206}" type="sibTrans" cxnId="{B3E79278-10AC-354D-AD02-983B2AB29DE8}">
      <dgm:prSet/>
      <dgm:spPr/>
      <dgm:t>
        <a:bodyPr/>
        <a:lstStyle/>
        <a:p>
          <a:endParaRPr lang="en-US" sz="3600"/>
        </a:p>
      </dgm:t>
    </dgm:pt>
    <dgm:pt modelId="{1D7AF838-BFC9-0149-921F-709DDB58ACFF}">
      <dgm:prSet phldrT="[Text]" custT="1"/>
      <dgm:spPr>
        <a:solidFill>
          <a:srgbClr val="7030A0"/>
        </a:solidFill>
      </dgm:spPr>
      <dgm:t>
        <a:bodyPr/>
        <a:lstStyle/>
        <a:p>
          <a:r>
            <a:rPr lang="en-US" sz="3200" dirty="0">
              <a:latin typeface="Times New Roman" panose="02020603050405020304" pitchFamily="18" charset="0"/>
              <a:cs typeface="Times New Roman" panose="02020603050405020304" pitchFamily="18" charset="0"/>
            </a:rPr>
            <a:t>Enter LGB community</a:t>
          </a:r>
        </a:p>
      </dgm:t>
    </dgm:pt>
    <dgm:pt modelId="{98AA1C36-36BF-5B42-A321-56EF15385469}" type="parTrans" cxnId="{6C066924-EAE1-BA4E-88E8-BE61AEFEEC56}">
      <dgm:prSet custT="1"/>
      <dgm:spPr>
        <a:solidFill>
          <a:srgbClr val="00B0F0"/>
        </a:solidFill>
      </dgm:spPr>
      <dgm:t>
        <a:bodyPr/>
        <a:lstStyle/>
        <a:p>
          <a:endParaRPr lang="en-US" sz="6600"/>
        </a:p>
      </dgm:t>
    </dgm:pt>
    <dgm:pt modelId="{9E5DCE6A-C5B8-4340-9EA3-5D396A16DF20}" type="sibTrans" cxnId="{6C066924-EAE1-BA4E-88E8-BE61AEFEEC56}">
      <dgm:prSet/>
      <dgm:spPr/>
      <dgm:t>
        <a:bodyPr/>
        <a:lstStyle/>
        <a:p>
          <a:endParaRPr lang="en-US" sz="3600"/>
        </a:p>
      </dgm:t>
    </dgm:pt>
    <dgm:pt modelId="{AFD7AF43-D32B-7442-9717-CDF8E864F52E}">
      <dgm:prSet phldrT="[Text]" custT="1"/>
      <dgm:spPr>
        <a:solidFill>
          <a:srgbClr val="FF0000"/>
        </a:solidFill>
      </dgm:spPr>
      <dgm:t>
        <a:bodyPr/>
        <a:lstStyle/>
        <a:p>
          <a:r>
            <a:rPr lang="en-US" sz="3000" dirty="0">
              <a:latin typeface="Times New Roman" panose="02020603050405020304" pitchFamily="18" charset="0"/>
              <a:cs typeface="Times New Roman" panose="02020603050405020304" pitchFamily="18" charset="0"/>
            </a:rPr>
            <a:t>Exit a heterosexual identity</a:t>
          </a:r>
        </a:p>
      </dgm:t>
    </dgm:pt>
    <dgm:pt modelId="{2A7CE000-A013-EF48-9709-B495E1D87128}" type="parTrans" cxnId="{112360FA-DB7A-C444-B922-BFC1EB18D234}">
      <dgm:prSet custT="1"/>
      <dgm:spPr>
        <a:solidFill>
          <a:schemeClr val="tx1"/>
        </a:solidFill>
      </dgm:spPr>
      <dgm:t>
        <a:bodyPr/>
        <a:lstStyle/>
        <a:p>
          <a:endParaRPr lang="en-US" sz="6600"/>
        </a:p>
      </dgm:t>
    </dgm:pt>
    <dgm:pt modelId="{93E4AEF0-B605-5149-84B0-E984F42FA0AB}" type="sibTrans" cxnId="{112360FA-DB7A-C444-B922-BFC1EB18D234}">
      <dgm:prSet/>
      <dgm:spPr/>
      <dgm:t>
        <a:bodyPr/>
        <a:lstStyle/>
        <a:p>
          <a:endParaRPr lang="en-US" sz="3600"/>
        </a:p>
      </dgm:t>
    </dgm:pt>
    <dgm:pt modelId="{28FB3394-55AC-1C46-BC6F-8D7F81466A10}" type="pres">
      <dgm:prSet presAssocID="{9F8242E1-0A9E-6A4C-8D09-9BA04FA96813}" presName="Name0" presStyleCnt="0">
        <dgm:presLayoutVars>
          <dgm:chMax val="1"/>
          <dgm:dir/>
          <dgm:animLvl val="ctr"/>
          <dgm:resizeHandles val="exact"/>
        </dgm:presLayoutVars>
      </dgm:prSet>
      <dgm:spPr/>
    </dgm:pt>
    <dgm:pt modelId="{C1DF42B4-EB3E-C043-A590-5708A49768FF}" type="pres">
      <dgm:prSet presAssocID="{3D3C2C08-CE2D-E346-867F-55BD3A4B5B0F}" presName="centerShape" presStyleLbl="node0" presStyleIdx="0" presStyleCnt="1"/>
      <dgm:spPr/>
    </dgm:pt>
    <dgm:pt modelId="{ADE5515B-7846-3344-BE7B-878C3050D6EF}" type="pres">
      <dgm:prSet presAssocID="{2A7CE000-A013-EF48-9709-B495E1D87128}" presName="parTrans" presStyleLbl="sibTrans2D1" presStyleIdx="0" presStyleCnt="6" custLinFactNeighborX="4593" custLinFactNeighborY="5720"/>
      <dgm:spPr/>
    </dgm:pt>
    <dgm:pt modelId="{4E8DB48C-3FEA-D34E-A1F5-230B5B0AC690}" type="pres">
      <dgm:prSet presAssocID="{2A7CE000-A013-EF48-9709-B495E1D87128}" presName="connectorText" presStyleLbl="sibTrans2D1" presStyleIdx="0" presStyleCnt="6"/>
      <dgm:spPr/>
    </dgm:pt>
    <dgm:pt modelId="{3C71580D-7FE9-C447-84AF-9355E6C3F2F9}" type="pres">
      <dgm:prSet presAssocID="{AFD7AF43-D32B-7442-9717-CDF8E864F52E}" presName="node" presStyleLbl="node1" presStyleIdx="0" presStyleCnt="6">
        <dgm:presLayoutVars>
          <dgm:bulletEnabled val="1"/>
        </dgm:presLayoutVars>
      </dgm:prSet>
      <dgm:spPr/>
    </dgm:pt>
    <dgm:pt modelId="{81B684A4-DE86-B943-A279-168AEB402B50}" type="pres">
      <dgm:prSet presAssocID="{D8D0ABD7-CF9C-2E46-B4CE-90533CEB26D5}" presName="parTrans" presStyleLbl="sibTrans2D1" presStyleIdx="1" presStyleCnt="6" custAng="4093486" custLinFactY="-100000" custLinFactNeighborX="41335" custLinFactNeighborY="-128218"/>
      <dgm:spPr/>
    </dgm:pt>
    <dgm:pt modelId="{20404181-7234-8344-BE8F-951B122CBE2F}" type="pres">
      <dgm:prSet presAssocID="{D8D0ABD7-CF9C-2E46-B4CE-90533CEB26D5}" presName="connectorText" presStyleLbl="sibTrans2D1" presStyleIdx="1" presStyleCnt="6"/>
      <dgm:spPr/>
    </dgm:pt>
    <dgm:pt modelId="{871C3991-8D71-CD42-BD1F-DD542050541B}" type="pres">
      <dgm:prSet presAssocID="{14AC17BA-FA2E-924A-A310-A10716FDCA05}" presName="node" presStyleLbl="node1" presStyleIdx="1" presStyleCnt="6">
        <dgm:presLayoutVars>
          <dgm:bulletEnabled val="1"/>
        </dgm:presLayoutVars>
      </dgm:prSet>
      <dgm:spPr/>
    </dgm:pt>
    <dgm:pt modelId="{23BFD18E-F6FF-ED48-829A-0A2D24F4B50B}" type="pres">
      <dgm:prSet presAssocID="{6F29BF97-412B-2B4C-B745-F4566A58B133}" presName="parTrans" presStyleLbl="sibTrans2D1" presStyleIdx="2" presStyleCnt="6" custAng="3908437" custLinFactX="121493" custLinFactNeighborX="200000" custLinFactNeighborY="-94380"/>
      <dgm:spPr/>
    </dgm:pt>
    <dgm:pt modelId="{FFC3E80F-6F9E-AB4C-A50D-0826D5EC3F31}" type="pres">
      <dgm:prSet presAssocID="{6F29BF97-412B-2B4C-B745-F4566A58B133}" presName="connectorText" presStyleLbl="sibTrans2D1" presStyleIdx="2" presStyleCnt="6"/>
      <dgm:spPr/>
    </dgm:pt>
    <dgm:pt modelId="{1DA19080-F1C4-6F4A-9C9E-5C3B469296A4}" type="pres">
      <dgm:prSet presAssocID="{10438E54-0B09-1248-A96F-9F391CADAAB7}" presName="node" presStyleLbl="node1" presStyleIdx="2" presStyleCnt="6">
        <dgm:presLayoutVars>
          <dgm:bulletEnabled val="1"/>
        </dgm:presLayoutVars>
      </dgm:prSet>
      <dgm:spPr/>
    </dgm:pt>
    <dgm:pt modelId="{C2643B39-E4EB-C246-BF6C-1495C05C6F73}" type="pres">
      <dgm:prSet presAssocID="{96D3988D-8638-5C49-9261-6B0010074CAD}" presName="parTrans" presStyleLbl="sibTrans2D1" presStyleIdx="3" presStyleCnt="6" custAng="2827102" custLinFactX="126086" custLinFactY="45860" custLinFactNeighborX="200000" custLinFactNeighborY="100000"/>
      <dgm:spPr/>
    </dgm:pt>
    <dgm:pt modelId="{AB4DB676-0475-714C-95C5-7954BBCDA2A0}" type="pres">
      <dgm:prSet presAssocID="{96D3988D-8638-5C49-9261-6B0010074CAD}" presName="connectorText" presStyleLbl="sibTrans2D1" presStyleIdx="3" presStyleCnt="6"/>
      <dgm:spPr/>
    </dgm:pt>
    <dgm:pt modelId="{583CD867-93B0-244A-9E85-B5C7564B1BF2}" type="pres">
      <dgm:prSet presAssocID="{805323EF-BDF0-F442-842D-5D7B7CC982D7}" presName="node" presStyleLbl="node1" presStyleIdx="3" presStyleCnt="6">
        <dgm:presLayoutVars>
          <dgm:bulletEnabled val="1"/>
        </dgm:presLayoutVars>
      </dgm:prSet>
      <dgm:spPr/>
    </dgm:pt>
    <dgm:pt modelId="{19E3EACE-263F-9E4B-8F01-2549A4193361}" type="pres">
      <dgm:prSet presAssocID="{F729903B-0A43-104F-BBC9-1B9B1DB5DCC0}" presName="parTrans" presStyleLbl="sibTrans2D1" presStyleIdx="4" presStyleCnt="6" custAng="4179898" custLinFactY="100000" custLinFactNeighborX="-32149" custLinFactNeighborY="157399"/>
      <dgm:spPr/>
    </dgm:pt>
    <dgm:pt modelId="{F956DF9B-8D2E-DB49-913A-8781344CC943}" type="pres">
      <dgm:prSet presAssocID="{F729903B-0A43-104F-BBC9-1B9B1DB5DCC0}" presName="connectorText" presStyleLbl="sibTrans2D1" presStyleIdx="4" presStyleCnt="6"/>
      <dgm:spPr/>
    </dgm:pt>
    <dgm:pt modelId="{171509B4-8A53-4E46-9D3F-905E224D90D4}" type="pres">
      <dgm:prSet presAssocID="{19B0F81C-3B04-4A44-A592-8824EEEB23DB}" presName="node" presStyleLbl="node1" presStyleIdx="4" presStyleCnt="6">
        <dgm:presLayoutVars>
          <dgm:bulletEnabled val="1"/>
        </dgm:presLayoutVars>
      </dgm:prSet>
      <dgm:spPr/>
    </dgm:pt>
    <dgm:pt modelId="{CF61B723-C702-6B47-8092-E16E2BFF94E2}" type="pres">
      <dgm:prSet presAssocID="{98AA1C36-36BF-5B42-A321-56EF15385469}" presName="parTrans" presStyleLbl="sibTrans2D1" presStyleIdx="5" presStyleCnt="6" custAng="3014558" custLinFactX="-106390" custLinFactY="2960" custLinFactNeighborX="-200000" custLinFactNeighborY="100000"/>
      <dgm:spPr/>
    </dgm:pt>
    <dgm:pt modelId="{40C8BC64-28D1-E64D-8988-8314F8CA2299}" type="pres">
      <dgm:prSet presAssocID="{98AA1C36-36BF-5B42-A321-56EF15385469}" presName="connectorText" presStyleLbl="sibTrans2D1" presStyleIdx="5" presStyleCnt="6"/>
      <dgm:spPr/>
    </dgm:pt>
    <dgm:pt modelId="{90881D61-8193-5041-A364-CFAE609DB5C3}" type="pres">
      <dgm:prSet presAssocID="{1D7AF838-BFC9-0149-921F-709DDB58ACFF}" presName="node" presStyleLbl="node1" presStyleIdx="5" presStyleCnt="6">
        <dgm:presLayoutVars>
          <dgm:bulletEnabled val="1"/>
        </dgm:presLayoutVars>
      </dgm:prSet>
      <dgm:spPr/>
    </dgm:pt>
  </dgm:ptLst>
  <dgm:cxnLst>
    <dgm:cxn modelId="{3DAEAB1D-8C30-B24F-885F-D2BA311438CC}" type="presOf" srcId="{6F29BF97-412B-2B4C-B745-F4566A58B133}" destId="{23BFD18E-F6FF-ED48-829A-0A2D24F4B50B}" srcOrd="0" destOrd="0" presId="urn:microsoft.com/office/officeart/2005/8/layout/radial5"/>
    <dgm:cxn modelId="{6C066924-EAE1-BA4E-88E8-BE61AEFEEC56}" srcId="{3D3C2C08-CE2D-E346-867F-55BD3A4B5B0F}" destId="{1D7AF838-BFC9-0149-921F-709DDB58ACFF}" srcOrd="5" destOrd="0" parTransId="{98AA1C36-36BF-5B42-A321-56EF15385469}" sibTransId="{9E5DCE6A-C5B8-4340-9EA3-5D396A16DF20}"/>
    <dgm:cxn modelId="{8B259625-5545-0F40-BF8C-995157640B6E}" type="presOf" srcId="{19B0F81C-3B04-4A44-A592-8824EEEB23DB}" destId="{171509B4-8A53-4E46-9D3F-905E224D90D4}" srcOrd="0" destOrd="0" presId="urn:microsoft.com/office/officeart/2005/8/layout/radial5"/>
    <dgm:cxn modelId="{0A2A3534-3E35-3A46-B357-F36B302858EE}" type="presOf" srcId="{98AA1C36-36BF-5B42-A321-56EF15385469}" destId="{CF61B723-C702-6B47-8092-E16E2BFF94E2}" srcOrd="0" destOrd="0" presId="urn:microsoft.com/office/officeart/2005/8/layout/radial5"/>
    <dgm:cxn modelId="{544DC43A-06B3-F441-A060-088F3C385614}" type="presOf" srcId="{2A7CE000-A013-EF48-9709-B495E1D87128}" destId="{ADE5515B-7846-3344-BE7B-878C3050D6EF}" srcOrd="0" destOrd="0" presId="urn:microsoft.com/office/officeart/2005/8/layout/radial5"/>
    <dgm:cxn modelId="{FA9B9E3D-BFAC-2E46-BBE9-CA5392D6688D}" type="presOf" srcId="{D8D0ABD7-CF9C-2E46-B4CE-90533CEB26D5}" destId="{81B684A4-DE86-B943-A279-168AEB402B50}" srcOrd="0" destOrd="0" presId="urn:microsoft.com/office/officeart/2005/8/layout/radial5"/>
    <dgm:cxn modelId="{658D1642-7F43-F84A-8C0D-6FA3DCDAB55F}" srcId="{3D3C2C08-CE2D-E346-867F-55BD3A4B5B0F}" destId="{805323EF-BDF0-F442-842D-5D7B7CC982D7}" srcOrd="3" destOrd="0" parTransId="{96D3988D-8638-5C49-9261-6B0010074CAD}" sibTransId="{F1DD6A10-5CC2-8F47-ADB1-EFBF477E0601}"/>
    <dgm:cxn modelId="{7853E15D-6624-5641-B457-ACDEF7167F83}" srcId="{3D3C2C08-CE2D-E346-867F-55BD3A4B5B0F}" destId="{10438E54-0B09-1248-A96F-9F391CADAAB7}" srcOrd="2" destOrd="0" parTransId="{6F29BF97-412B-2B4C-B745-F4566A58B133}" sibTransId="{0FBFC9B7-EE8A-7848-A541-EA378014EA1C}"/>
    <dgm:cxn modelId="{F7451C60-9CFC-8041-8596-948ABB09D4A0}" type="presOf" srcId="{2A7CE000-A013-EF48-9709-B495E1D87128}" destId="{4E8DB48C-3FEA-D34E-A1F5-230B5B0AC690}" srcOrd="1" destOrd="0" presId="urn:microsoft.com/office/officeart/2005/8/layout/radial5"/>
    <dgm:cxn modelId="{89662C60-3422-C84B-AEB3-DD1CA767D549}" type="presOf" srcId="{9F8242E1-0A9E-6A4C-8D09-9BA04FA96813}" destId="{28FB3394-55AC-1C46-BC6F-8D7F81466A10}" srcOrd="0" destOrd="0" presId="urn:microsoft.com/office/officeart/2005/8/layout/radial5"/>
    <dgm:cxn modelId="{D4894362-DC4F-9741-B356-CAD2D2F885EE}" type="presOf" srcId="{F729903B-0A43-104F-BBC9-1B9B1DB5DCC0}" destId="{F956DF9B-8D2E-DB49-913A-8781344CC943}" srcOrd="1" destOrd="0" presId="urn:microsoft.com/office/officeart/2005/8/layout/radial5"/>
    <dgm:cxn modelId="{B3E79278-10AC-354D-AD02-983B2AB29DE8}" srcId="{3D3C2C08-CE2D-E346-867F-55BD3A4B5B0F}" destId="{19B0F81C-3B04-4A44-A592-8824EEEB23DB}" srcOrd="4" destOrd="0" parTransId="{F729903B-0A43-104F-BBC9-1B9B1DB5DCC0}" sibTransId="{B5177699-88A6-ED47-8B0C-F593F19EE206}"/>
    <dgm:cxn modelId="{0418BE7D-63EF-754F-8D59-96B3A2776E2C}" srcId="{9F8242E1-0A9E-6A4C-8D09-9BA04FA96813}" destId="{3D3C2C08-CE2D-E346-867F-55BD3A4B5B0F}" srcOrd="0" destOrd="0" parTransId="{9547138B-FE33-D347-A874-8C12F98845AD}" sibTransId="{11885C59-8B67-A549-9DA7-81D0E5FB470E}"/>
    <dgm:cxn modelId="{B33C3499-C31A-9242-B1AA-0D1D5A1D41F1}" type="presOf" srcId="{96D3988D-8638-5C49-9261-6B0010074CAD}" destId="{C2643B39-E4EB-C246-BF6C-1495C05C6F73}" srcOrd="0" destOrd="0" presId="urn:microsoft.com/office/officeart/2005/8/layout/radial5"/>
    <dgm:cxn modelId="{9FDB28A7-378B-1148-BFF8-BFABD3A4C85F}" type="presOf" srcId="{1D7AF838-BFC9-0149-921F-709DDB58ACFF}" destId="{90881D61-8193-5041-A364-CFAE609DB5C3}" srcOrd="0" destOrd="0" presId="urn:microsoft.com/office/officeart/2005/8/layout/radial5"/>
    <dgm:cxn modelId="{CC964DAD-DC4A-1F4D-842A-335FA2148A06}" type="presOf" srcId="{98AA1C36-36BF-5B42-A321-56EF15385469}" destId="{40C8BC64-28D1-E64D-8988-8314F8CA2299}" srcOrd="1" destOrd="0" presId="urn:microsoft.com/office/officeart/2005/8/layout/radial5"/>
    <dgm:cxn modelId="{845E48B3-DF93-394D-93CC-76B5E4E44988}" type="presOf" srcId="{10438E54-0B09-1248-A96F-9F391CADAAB7}" destId="{1DA19080-F1C4-6F4A-9C9E-5C3B469296A4}" srcOrd="0" destOrd="0" presId="urn:microsoft.com/office/officeart/2005/8/layout/radial5"/>
    <dgm:cxn modelId="{8C8587B9-642E-464A-8995-07C6633F7FEB}" type="presOf" srcId="{6F29BF97-412B-2B4C-B745-F4566A58B133}" destId="{FFC3E80F-6F9E-AB4C-A50D-0826D5EC3F31}" srcOrd="1" destOrd="0" presId="urn:microsoft.com/office/officeart/2005/8/layout/radial5"/>
    <dgm:cxn modelId="{12DA26BA-0BB4-C04D-AA6C-86D6282A66B9}" type="presOf" srcId="{96D3988D-8638-5C49-9261-6B0010074CAD}" destId="{AB4DB676-0475-714C-95C5-7954BBCDA2A0}" srcOrd="1" destOrd="0" presId="urn:microsoft.com/office/officeart/2005/8/layout/radial5"/>
    <dgm:cxn modelId="{D7489DC1-EAF5-DF4C-96A2-8CB85B1E500E}" type="presOf" srcId="{3D3C2C08-CE2D-E346-867F-55BD3A4B5B0F}" destId="{C1DF42B4-EB3E-C043-A590-5708A49768FF}" srcOrd="0" destOrd="0" presId="urn:microsoft.com/office/officeart/2005/8/layout/radial5"/>
    <dgm:cxn modelId="{AAB16ECA-CFBA-2341-BD8A-E0C69BF912EB}" type="presOf" srcId="{14AC17BA-FA2E-924A-A310-A10716FDCA05}" destId="{871C3991-8D71-CD42-BD1F-DD542050541B}" srcOrd="0" destOrd="0" presId="urn:microsoft.com/office/officeart/2005/8/layout/radial5"/>
    <dgm:cxn modelId="{D195AAD0-00B6-FB4B-8E46-FD41ADDC14B2}" type="presOf" srcId="{D8D0ABD7-CF9C-2E46-B4CE-90533CEB26D5}" destId="{20404181-7234-8344-BE8F-951B122CBE2F}" srcOrd="1" destOrd="0" presId="urn:microsoft.com/office/officeart/2005/8/layout/radial5"/>
    <dgm:cxn modelId="{5D2E4ADF-DE57-114F-99D5-F5EF216A0CA3}" type="presOf" srcId="{AFD7AF43-D32B-7442-9717-CDF8E864F52E}" destId="{3C71580D-7FE9-C447-84AF-9355E6C3F2F9}" srcOrd="0" destOrd="0" presId="urn:microsoft.com/office/officeart/2005/8/layout/radial5"/>
    <dgm:cxn modelId="{8D9B05EF-0540-5548-9999-CC459CD8D485}" srcId="{3D3C2C08-CE2D-E346-867F-55BD3A4B5B0F}" destId="{14AC17BA-FA2E-924A-A310-A10716FDCA05}" srcOrd="1" destOrd="0" parTransId="{D8D0ABD7-CF9C-2E46-B4CE-90533CEB26D5}" sibTransId="{A828847B-3951-2646-9140-4AE99FE2784D}"/>
    <dgm:cxn modelId="{B703C6F9-F04B-FB48-AF16-B5F7809B0153}" type="presOf" srcId="{805323EF-BDF0-F442-842D-5D7B7CC982D7}" destId="{583CD867-93B0-244A-9E85-B5C7564B1BF2}" srcOrd="0" destOrd="0" presId="urn:microsoft.com/office/officeart/2005/8/layout/radial5"/>
    <dgm:cxn modelId="{112360FA-DB7A-C444-B922-BFC1EB18D234}" srcId="{3D3C2C08-CE2D-E346-867F-55BD3A4B5B0F}" destId="{AFD7AF43-D32B-7442-9717-CDF8E864F52E}" srcOrd="0" destOrd="0" parTransId="{2A7CE000-A013-EF48-9709-B495E1D87128}" sibTransId="{93E4AEF0-B605-5149-84B0-E984F42FA0AB}"/>
    <dgm:cxn modelId="{35BDBAFF-A696-8242-9C48-B0C59B737356}" type="presOf" srcId="{F729903B-0A43-104F-BBC9-1B9B1DB5DCC0}" destId="{19E3EACE-263F-9E4B-8F01-2549A4193361}" srcOrd="0" destOrd="0" presId="urn:microsoft.com/office/officeart/2005/8/layout/radial5"/>
    <dgm:cxn modelId="{0F89CF23-D8A7-524A-B5AC-C4AFC9B71621}" type="presParOf" srcId="{28FB3394-55AC-1C46-BC6F-8D7F81466A10}" destId="{C1DF42B4-EB3E-C043-A590-5708A49768FF}" srcOrd="0" destOrd="0" presId="urn:microsoft.com/office/officeart/2005/8/layout/radial5"/>
    <dgm:cxn modelId="{44E69EA0-D214-1945-AA55-952214B37F0C}" type="presParOf" srcId="{28FB3394-55AC-1C46-BC6F-8D7F81466A10}" destId="{ADE5515B-7846-3344-BE7B-878C3050D6EF}" srcOrd="1" destOrd="0" presId="urn:microsoft.com/office/officeart/2005/8/layout/radial5"/>
    <dgm:cxn modelId="{42746D81-977E-7244-BBF2-EFD6914B8365}" type="presParOf" srcId="{ADE5515B-7846-3344-BE7B-878C3050D6EF}" destId="{4E8DB48C-3FEA-D34E-A1F5-230B5B0AC690}" srcOrd="0" destOrd="0" presId="urn:microsoft.com/office/officeart/2005/8/layout/radial5"/>
    <dgm:cxn modelId="{4EE50194-867A-4947-8E99-477DA19ADA69}" type="presParOf" srcId="{28FB3394-55AC-1C46-BC6F-8D7F81466A10}" destId="{3C71580D-7FE9-C447-84AF-9355E6C3F2F9}" srcOrd="2" destOrd="0" presId="urn:microsoft.com/office/officeart/2005/8/layout/radial5"/>
    <dgm:cxn modelId="{0195B8FC-CF28-464A-BDBB-4E8C1FC53EF8}" type="presParOf" srcId="{28FB3394-55AC-1C46-BC6F-8D7F81466A10}" destId="{81B684A4-DE86-B943-A279-168AEB402B50}" srcOrd="3" destOrd="0" presId="urn:microsoft.com/office/officeart/2005/8/layout/radial5"/>
    <dgm:cxn modelId="{14D07B82-3395-0241-9996-E46329E6847D}" type="presParOf" srcId="{81B684A4-DE86-B943-A279-168AEB402B50}" destId="{20404181-7234-8344-BE8F-951B122CBE2F}" srcOrd="0" destOrd="0" presId="urn:microsoft.com/office/officeart/2005/8/layout/radial5"/>
    <dgm:cxn modelId="{E7629806-8A65-EA46-853C-2E206F8A7B53}" type="presParOf" srcId="{28FB3394-55AC-1C46-BC6F-8D7F81466A10}" destId="{871C3991-8D71-CD42-BD1F-DD542050541B}" srcOrd="4" destOrd="0" presId="urn:microsoft.com/office/officeart/2005/8/layout/radial5"/>
    <dgm:cxn modelId="{4DEC3E8A-5FCC-274C-B2C5-3C74C27B8213}" type="presParOf" srcId="{28FB3394-55AC-1C46-BC6F-8D7F81466A10}" destId="{23BFD18E-F6FF-ED48-829A-0A2D24F4B50B}" srcOrd="5" destOrd="0" presId="urn:microsoft.com/office/officeart/2005/8/layout/radial5"/>
    <dgm:cxn modelId="{E89C3EA4-465C-5046-8094-B5D76E01034A}" type="presParOf" srcId="{23BFD18E-F6FF-ED48-829A-0A2D24F4B50B}" destId="{FFC3E80F-6F9E-AB4C-A50D-0826D5EC3F31}" srcOrd="0" destOrd="0" presId="urn:microsoft.com/office/officeart/2005/8/layout/radial5"/>
    <dgm:cxn modelId="{F11B5AD8-6040-7A49-A60E-F7CD7B7732ED}" type="presParOf" srcId="{28FB3394-55AC-1C46-BC6F-8D7F81466A10}" destId="{1DA19080-F1C4-6F4A-9C9E-5C3B469296A4}" srcOrd="6" destOrd="0" presId="urn:microsoft.com/office/officeart/2005/8/layout/radial5"/>
    <dgm:cxn modelId="{0676108C-E917-4A46-8679-13313D19166E}" type="presParOf" srcId="{28FB3394-55AC-1C46-BC6F-8D7F81466A10}" destId="{C2643B39-E4EB-C246-BF6C-1495C05C6F73}" srcOrd="7" destOrd="0" presId="urn:microsoft.com/office/officeart/2005/8/layout/radial5"/>
    <dgm:cxn modelId="{C4989F48-69E1-AC40-9EAE-5E6492AED999}" type="presParOf" srcId="{C2643B39-E4EB-C246-BF6C-1495C05C6F73}" destId="{AB4DB676-0475-714C-95C5-7954BBCDA2A0}" srcOrd="0" destOrd="0" presId="urn:microsoft.com/office/officeart/2005/8/layout/radial5"/>
    <dgm:cxn modelId="{4CEC2E5E-58E2-F14C-8F3B-558C6676F833}" type="presParOf" srcId="{28FB3394-55AC-1C46-BC6F-8D7F81466A10}" destId="{583CD867-93B0-244A-9E85-B5C7564B1BF2}" srcOrd="8" destOrd="0" presId="urn:microsoft.com/office/officeart/2005/8/layout/radial5"/>
    <dgm:cxn modelId="{05FB1813-E929-2349-896A-ABFF76324B0C}" type="presParOf" srcId="{28FB3394-55AC-1C46-BC6F-8D7F81466A10}" destId="{19E3EACE-263F-9E4B-8F01-2549A4193361}" srcOrd="9" destOrd="0" presId="urn:microsoft.com/office/officeart/2005/8/layout/radial5"/>
    <dgm:cxn modelId="{BD392269-21FE-894E-B522-C8018D3A0B44}" type="presParOf" srcId="{19E3EACE-263F-9E4B-8F01-2549A4193361}" destId="{F956DF9B-8D2E-DB49-913A-8781344CC943}" srcOrd="0" destOrd="0" presId="urn:microsoft.com/office/officeart/2005/8/layout/radial5"/>
    <dgm:cxn modelId="{1621FC71-CB6A-E449-9C05-F9BE22623208}" type="presParOf" srcId="{28FB3394-55AC-1C46-BC6F-8D7F81466A10}" destId="{171509B4-8A53-4E46-9D3F-905E224D90D4}" srcOrd="10" destOrd="0" presId="urn:microsoft.com/office/officeart/2005/8/layout/radial5"/>
    <dgm:cxn modelId="{A88D2DD4-11D6-5C43-90FA-E4B3DF532667}" type="presParOf" srcId="{28FB3394-55AC-1C46-BC6F-8D7F81466A10}" destId="{CF61B723-C702-6B47-8092-E16E2BFF94E2}" srcOrd="11" destOrd="0" presId="urn:microsoft.com/office/officeart/2005/8/layout/radial5"/>
    <dgm:cxn modelId="{DA0062D0-EB04-5046-9961-ED8EBD7943A1}" type="presParOf" srcId="{CF61B723-C702-6B47-8092-E16E2BFF94E2}" destId="{40C8BC64-28D1-E64D-8988-8314F8CA2299}" srcOrd="0" destOrd="0" presId="urn:microsoft.com/office/officeart/2005/8/layout/radial5"/>
    <dgm:cxn modelId="{B9A90C33-62B2-AC43-9287-82ADF2A4019A}" type="presParOf" srcId="{28FB3394-55AC-1C46-BC6F-8D7F81466A10}" destId="{90881D61-8193-5041-A364-CFAE609DB5C3}" srcOrd="12" destOrd="0" presId="urn:microsoft.com/office/officeart/2005/8/layout/radial5"/>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B620BF-50B9-1B49-B70E-2FD2EBF62EF7}" type="doc">
      <dgm:prSet loTypeId="urn:microsoft.com/office/officeart/2005/8/layout/radial4" loCatId="process" qsTypeId="urn:microsoft.com/office/officeart/2005/8/quickstyle/simple4" qsCatId="simple" csTypeId="urn:microsoft.com/office/officeart/2005/8/colors/accent1_2" csCatId="accent1" phldr="1"/>
      <dgm:spPr/>
    </dgm:pt>
    <dgm:pt modelId="{6D56E89E-860A-3142-A2A5-76D3EBD5E207}">
      <dgm:prSet phldrT="[Text]" custT="1"/>
      <dgm:spPr>
        <a:solidFill>
          <a:srgbClr val="7030A0"/>
        </a:solidFill>
      </dgm:spPr>
      <dgm:t>
        <a:bodyPr/>
        <a:lstStyle/>
        <a:p>
          <a:r>
            <a:rPr lang="en-US" sz="3700" dirty="0">
              <a:latin typeface="Times New Roman" panose="02020603050405020304" pitchFamily="18" charset="0"/>
              <a:cs typeface="Times New Roman" panose="02020603050405020304" pitchFamily="18" charset="0"/>
            </a:rPr>
            <a:t>Protection of one's "true self”</a:t>
          </a:r>
        </a:p>
        <a:p>
          <a:r>
            <a:rPr lang="en-US" sz="3400" dirty="0">
              <a:latin typeface="Times New Roman" panose="02020603050405020304" pitchFamily="18" charset="0"/>
              <a:cs typeface="Times New Roman" panose="02020603050405020304" pitchFamily="18" charset="0"/>
            </a:rPr>
            <a:t>Young adults who identify as homosexual in a college setting still feel the need to protect their “true self,” i.e., their homosexual identity </a:t>
          </a:r>
        </a:p>
        <a:p>
          <a:r>
            <a:rPr lang="en-US" sz="3400" dirty="0">
              <a:latin typeface="Times New Roman" panose="02020603050405020304" pitchFamily="18" charset="0"/>
              <a:cs typeface="Times New Roman" panose="02020603050405020304" pitchFamily="18" charset="0"/>
            </a:rPr>
            <a:t>n = 3</a:t>
          </a:r>
        </a:p>
      </dgm:t>
    </dgm:pt>
    <dgm:pt modelId="{A74779DB-C236-064D-A440-969A352C9D72}" type="parTrans" cxnId="{C2D69487-1123-B543-A653-C67B34E5F347}">
      <dgm:prSet/>
      <dgm:spPr/>
      <dgm:t>
        <a:bodyPr/>
        <a:lstStyle/>
        <a:p>
          <a:endParaRPr lang="en-US" sz="3500"/>
        </a:p>
      </dgm:t>
    </dgm:pt>
    <dgm:pt modelId="{3A8480A0-2EC5-2346-BAC6-4A45F044FA29}" type="sibTrans" cxnId="{C2D69487-1123-B543-A653-C67B34E5F347}">
      <dgm:prSet/>
      <dgm:spPr/>
      <dgm:t>
        <a:bodyPr/>
        <a:lstStyle/>
        <a:p>
          <a:endParaRPr lang="en-US" sz="3500"/>
        </a:p>
      </dgm:t>
    </dgm:pt>
    <dgm:pt modelId="{779B9731-E5D0-AF40-A7EC-0B75427D63C1}">
      <dgm:prSet phldrT="[Text]" custT="1"/>
      <dgm:spPr>
        <a:solidFill>
          <a:srgbClr val="FFC000"/>
        </a:solidFill>
      </dgm:spPr>
      <dgm:t>
        <a:bodyPr/>
        <a:lstStyle/>
        <a:p>
          <a:r>
            <a:rPr lang="en-US" sz="3500" dirty="0">
              <a:solidFill>
                <a:schemeClr val="bg1"/>
              </a:solidFill>
              <a:latin typeface="Times New Roman" panose="02020603050405020304" pitchFamily="18" charset="0"/>
              <a:cs typeface="Times New Roman" panose="02020603050405020304" pitchFamily="18" charset="0"/>
            </a:rPr>
            <a:t>Staying closeted</a:t>
          </a:r>
        </a:p>
      </dgm:t>
    </dgm:pt>
    <dgm:pt modelId="{BBC554A1-13FC-714A-8AAC-95A6CE73581A}" type="parTrans" cxnId="{D9490310-2BD8-104C-AB25-0FBB638B53E2}">
      <dgm:prSet>
        <dgm:style>
          <a:lnRef idx="1">
            <a:schemeClr val="dk1"/>
          </a:lnRef>
          <a:fillRef idx="0">
            <a:schemeClr val="dk1"/>
          </a:fillRef>
          <a:effectRef idx="0">
            <a:schemeClr val="dk1"/>
          </a:effectRef>
          <a:fontRef idx="minor">
            <a:schemeClr val="tx1"/>
          </a:fontRef>
        </dgm:style>
      </dgm:prSet>
      <dgm:spPr/>
      <dgm:t>
        <a:bodyPr/>
        <a:lstStyle/>
        <a:p>
          <a:endParaRPr lang="en-US" sz="3500"/>
        </a:p>
      </dgm:t>
    </dgm:pt>
    <dgm:pt modelId="{ADE9E823-1C05-4243-B136-2BF568C09653}" type="sibTrans" cxnId="{D9490310-2BD8-104C-AB25-0FBB638B53E2}">
      <dgm:prSet/>
      <dgm:spPr/>
      <dgm:t>
        <a:bodyPr/>
        <a:lstStyle/>
        <a:p>
          <a:endParaRPr lang="en-US" sz="3500"/>
        </a:p>
      </dgm:t>
    </dgm:pt>
    <dgm:pt modelId="{C6F6B85F-EBAE-1943-BB1C-1919627C14D7}">
      <dgm:prSet phldrT="[Text]" custT="1"/>
      <dgm:spPr>
        <a:solidFill>
          <a:srgbClr val="00B0F0"/>
        </a:solidFill>
      </dgm:spPr>
      <dgm:t>
        <a:bodyPr/>
        <a:lstStyle/>
        <a:p>
          <a:r>
            <a:rPr lang="en-US" sz="3500" dirty="0">
              <a:latin typeface="Times New Roman" panose="02020603050405020304" pitchFamily="18" charset="0"/>
              <a:cs typeface="Times New Roman" panose="02020603050405020304" pitchFamily="18" charset="0"/>
            </a:rPr>
            <a:t>Hiding the truth from themselves or others</a:t>
          </a:r>
        </a:p>
      </dgm:t>
    </dgm:pt>
    <dgm:pt modelId="{20FDA6B8-77CD-0445-B168-7C0964EB8B9A}" type="parTrans" cxnId="{D622BCE1-7E11-2544-85DA-CCA64AAD9687}">
      <dgm:prSet>
        <dgm:style>
          <a:lnRef idx="1">
            <a:schemeClr val="dk1"/>
          </a:lnRef>
          <a:fillRef idx="0">
            <a:schemeClr val="dk1"/>
          </a:fillRef>
          <a:effectRef idx="0">
            <a:schemeClr val="dk1"/>
          </a:effectRef>
          <a:fontRef idx="minor">
            <a:schemeClr val="tx1"/>
          </a:fontRef>
        </dgm:style>
      </dgm:prSet>
      <dgm:spPr/>
      <dgm:t>
        <a:bodyPr/>
        <a:lstStyle/>
        <a:p>
          <a:endParaRPr lang="en-US" sz="3500"/>
        </a:p>
      </dgm:t>
    </dgm:pt>
    <dgm:pt modelId="{65383137-1980-3C47-8AD3-94F33BC0B5EA}" type="sibTrans" cxnId="{D622BCE1-7E11-2544-85DA-CCA64AAD9687}">
      <dgm:prSet/>
      <dgm:spPr/>
      <dgm:t>
        <a:bodyPr/>
        <a:lstStyle/>
        <a:p>
          <a:endParaRPr lang="en-US" sz="3500"/>
        </a:p>
      </dgm:t>
    </dgm:pt>
    <dgm:pt modelId="{B9CB6A5A-EEEA-F74E-AE0A-338C53454B54}">
      <dgm:prSet phldrT="[Text]" custT="1"/>
      <dgm:spPr>
        <a:solidFill>
          <a:srgbClr val="FF0000"/>
        </a:solidFill>
        <a:ln>
          <a:noFill/>
        </a:ln>
      </dgm:spPr>
      <dgm:t>
        <a:bodyPr/>
        <a:lstStyle/>
        <a:p>
          <a:r>
            <a:rPr lang="en-US" sz="3500" dirty="0">
              <a:latin typeface="Times New Roman" panose="02020603050405020304" pitchFamily="18" charset="0"/>
              <a:cs typeface="Times New Roman" panose="02020603050405020304" pitchFamily="18" charset="0"/>
            </a:rPr>
            <a:t>Internalized homophobia</a:t>
          </a:r>
        </a:p>
      </dgm:t>
    </dgm:pt>
    <dgm:pt modelId="{19D72CDB-855C-B645-A0A8-2C2CA84B34E4}" type="parTrans" cxnId="{0F2DA7E2-4790-F949-8E83-A7CA2F01D30D}">
      <dgm:prSet>
        <dgm:style>
          <a:lnRef idx="1">
            <a:schemeClr val="dk1"/>
          </a:lnRef>
          <a:fillRef idx="0">
            <a:schemeClr val="dk1"/>
          </a:fillRef>
          <a:effectRef idx="0">
            <a:schemeClr val="dk1"/>
          </a:effectRef>
          <a:fontRef idx="minor">
            <a:schemeClr val="tx1"/>
          </a:fontRef>
        </dgm:style>
      </dgm:prSet>
      <dgm:spPr/>
      <dgm:t>
        <a:bodyPr/>
        <a:lstStyle/>
        <a:p>
          <a:endParaRPr lang="en-US" sz="3500"/>
        </a:p>
      </dgm:t>
    </dgm:pt>
    <dgm:pt modelId="{52DCD1F6-D7EB-7049-B8ED-4F5059F962E9}" type="sibTrans" cxnId="{0F2DA7E2-4790-F949-8E83-A7CA2F01D30D}">
      <dgm:prSet/>
      <dgm:spPr/>
      <dgm:t>
        <a:bodyPr/>
        <a:lstStyle/>
        <a:p>
          <a:endParaRPr lang="en-US" sz="3500"/>
        </a:p>
      </dgm:t>
    </dgm:pt>
    <dgm:pt modelId="{B67954A1-C8DF-EE44-9EFE-DCD061E25E7F}">
      <dgm:prSet phldrT="[Text]" custT="1"/>
      <dgm:spPr>
        <a:solidFill>
          <a:srgbClr val="FF0000"/>
        </a:solidFill>
        <a:ln>
          <a:noFill/>
        </a:ln>
      </dgm:spPr>
      <dgm:t>
        <a:bodyPr/>
        <a:lstStyle/>
        <a:p>
          <a:r>
            <a:rPr lang="en-US" sz="3200" dirty="0">
              <a:latin typeface="Times New Roman" panose="02020603050405020304" pitchFamily="18" charset="0"/>
              <a:cs typeface="Times New Roman" panose="02020603050405020304" pitchFamily="18" charset="0"/>
            </a:rPr>
            <a:t>a defense mechanism used by individuals who identify as homosexual</a:t>
          </a:r>
        </a:p>
      </dgm:t>
    </dgm:pt>
    <dgm:pt modelId="{5F1D2C55-82D9-004D-AAD6-7F66D997589E}" type="parTrans" cxnId="{FF4778CD-5B1C-0F45-A264-BA58B3F0BB12}">
      <dgm:prSet/>
      <dgm:spPr/>
      <dgm:t>
        <a:bodyPr/>
        <a:lstStyle/>
        <a:p>
          <a:endParaRPr lang="en-US"/>
        </a:p>
      </dgm:t>
    </dgm:pt>
    <dgm:pt modelId="{F06CAEB6-2BE4-6F4C-B496-941752F53563}" type="sibTrans" cxnId="{FF4778CD-5B1C-0F45-A264-BA58B3F0BB12}">
      <dgm:prSet/>
      <dgm:spPr/>
      <dgm:t>
        <a:bodyPr/>
        <a:lstStyle/>
        <a:p>
          <a:endParaRPr lang="en-US"/>
        </a:p>
      </dgm:t>
    </dgm:pt>
    <dgm:pt modelId="{E9211C84-4FC7-B240-8001-A358444592B9}">
      <dgm:prSet phldrT="[Text]" custT="1"/>
      <dgm:spPr>
        <a:solidFill>
          <a:srgbClr val="FF0000"/>
        </a:solidFill>
        <a:ln>
          <a:noFill/>
        </a:ln>
      </dgm:spPr>
      <dgm:t>
        <a:bodyPr/>
        <a:lstStyle/>
        <a:p>
          <a:r>
            <a:rPr lang="en-US" sz="3200" dirty="0">
              <a:latin typeface="Times New Roman" panose="02020603050405020304" pitchFamily="18" charset="0"/>
              <a:cs typeface="Times New Roman" panose="02020603050405020304" pitchFamily="18" charset="0"/>
            </a:rPr>
            <a:t>identifying as homosexual is a deviation from the norm (heterosexual) and that deviation demarcates one as “othered"</a:t>
          </a:r>
        </a:p>
      </dgm:t>
    </dgm:pt>
    <dgm:pt modelId="{3BF0B677-4960-BF40-A5D4-AF82F88D15F4}" type="parTrans" cxnId="{6CF7F7B8-6FE0-364A-BCCE-6A5E7E1E2EAB}">
      <dgm:prSet/>
      <dgm:spPr/>
      <dgm:t>
        <a:bodyPr/>
        <a:lstStyle/>
        <a:p>
          <a:endParaRPr lang="en-US"/>
        </a:p>
      </dgm:t>
    </dgm:pt>
    <dgm:pt modelId="{5ED2770E-3B39-584D-9142-525684657A64}" type="sibTrans" cxnId="{6CF7F7B8-6FE0-364A-BCCE-6A5E7E1E2EAB}">
      <dgm:prSet/>
      <dgm:spPr/>
      <dgm:t>
        <a:bodyPr/>
        <a:lstStyle/>
        <a:p>
          <a:endParaRPr lang="en-US"/>
        </a:p>
      </dgm:t>
    </dgm:pt>
    <dgm:pt modelId="{F4C1FAD4-3CC9-0A4D-BF6E-6AC1AD79FB48}">
      <dgm:prSet phldrT="[Text]" custT="1"/>
      <dgm:spPr>
        <a:solidFill>
          <a:srgbClr val="FF0000"/>
        </a:solidFill>
        <a:ln>
          <a:noFill/>
        </a:ln>
      </dgm:spPr>
      <dgm:t>
        <a:bodyPr/>
        <a:lstStyle/>
        <a:p>
          <a:r>
            <a:rPr lang="en-US" sz="3200" dirty="0">
              <a:latin typeface="Times New Roman" panose="02020603050405020304" pitchFamily="18" charset="0"/>
              <a:cs typeface="Times New Roman" panose="02020603050405020304" pitchFamily="18" charset="0"/>
            </a:rPr>
            <a:t>a learned behavior</a:t>
          </a:r>
        </a:p>
      </dgm:t>
    </dgm:pt>
    <dgm:pt modelId="{C1C6A39C-D237-A048-83AF-9E5E36D42165}" type="parTrans" cxnId="{1BB2B7E7-7E83-DE47-BF54-4492AA1AB087}">
      <dgm:prSet/>
      <dgm:spPr/>
      <dgm:t>
        <a:bodyPr/>
        <a:lstStyle/>
        <a:p>
          <a:endParaRPr lang="en-US"/>
        </a:p>
      </dgm:t>
    </dgm:pt>
    <dgm:pt modelId="{808FA658-85CB-E04A-95AC-FDBBA7D5DA41}" type="sibTrans" cxnId="{1BB2B7E7-7E83-DE47-BF54-4492AA1AB087}">
      <dgm:prSet/>
      <dgm:spPr/>
      <dgm:t>
        <a:bodyPr/>
        <a:lstStyle/>
        <a:p>
          <a:endParaRPr lang="en-US"/>
        </a:p>
      </dgm:t>
    </dgm:pt>
    <dgm:pt modelId="{C28C9B28-D820-7040-B9CC-7297B0DDD509}">
      <dgm:prSet phldrT="[Text]" custT="1"/>
      <dgm:spPr>
        <a:solidFill>
          <a:srgbClr val="FF0000"/>
        </a:solidFill>
        <a:ln>
          <a:noFill/>
        </a:ln>
      </dgm:spPr>
      <dgm:t>
        <a:bodyPr/>
        <a:lstStyle/>
        <a:p>
          <a:r>
            <a:rPr lang="en-US" sz="3200" dirty="0">
              <a:latin typeface="Times New Roman" panose="02020603050405020304" pitchFamily="18" charset="0"/>
              <a:cs typeface="Times New Roman" panose="02020603050405020304" pitchFamily="18" charset="0"/>
            </a:rPr>
            <a:t>causes feeling of shame</a:t>
          </a:r>
        </a:p>
      </dgm:t>
    </dgm:pt>
    <dgm:pt modelId="{D32064E6-84DD-9A4B-B205-D973DAA377F0}" type="parTrans" cxnId="{F1514725-1213-1446-834F-C233DFA0385E}">
      <dgm:prSet/>
      <dgm:spPr/>
      <dgm:t>
        <a:bodyPr/>
        <a:lstStyle/>
        <a:p>
          <a:endParaRPr lang="en-US"/>
        </a:p>
      </dgm:t>
    </dgm:pt>
    <dgm:pt modelId="{B65FBD30-8BF6-D44C-A4D0-965CBCAC312E}" type="sibTrans" cxnId="{F1514725-1213-1446-834F-C233DFA0385E}">
      <dgm:prSet/>
      <dgm:spPr/>
      <dgm:t>
        <a:bodyPr/>
        <a:lstStyle/>
        <a:p>
          <a:endParaRPr lang="en-US"/>
        </a:p>
      </dgm:t>
    </dgm:pt>
    <dgm:pt modelId="{8512557A-E480-894E-A71D-557690169E21}">
      <dgm:prSet phldrT="[Text]" custT="1"/>
      <dgm:spPr>
        <a:solidFill>
          <a:srgbClr val="92D050"/>
        </a:solidFill>
      </dgm:spPr>
      <dgm:t>
        <a:bodyPr/>
        <a:lstStyle/>
        <a:p>
          <a:r>
            <a:rPr lang="en-US" sz="3500" dirty="0">
              <a:latin typeface="Times New Roman" panose="02020603050405020304" pitchFamily="18" charset="0"/>
              <a:cs typeface="Times New Roman" panose="02020603050405020304" pitchFamily="18" charset="0"/>
            </a:rPr>
            <a:t>Co-dependency</a:t>
          </a:r>
        </a:p>
      </dgm:t>
    </dgm:pt>
    <dgm:pt modelId="{9A2C8526-FFB6-B046-9EC4-8827FE1BBFD3}" type="sibTrans" cxnId="{FA6CFCD1-E2CB-9845-A028-154EF4FE9693}">
      <dgm:prSet/>
      <dgm:spPr/>
      <dgm:t>
        <a:bodyPr/>
        <a:lstStyle/>
        <a:p>
          <a:endParaRPr lang="en-US" sz="3500"/>
        </a:p>
      </dgm:t>
    </dgm:pt>
    <dgm:pt modelId="{9E8ED977-113C-0E40-9A65-D61DC58BF60A}" type="parTrans" cxnId="{FA6CFCD1-E2CB-9845-A028-154EF4FE9693}">
      <dgm:prSet>
        <dgm:style>
          <a:lnRef idx="1">
            <a:schemeClr val="dk1"/>
          </a:lnRef>
          <a:fillRef idx="0">
            <a:schemeClr val="dk1"/>
          </a:fillRef>
          <a:effectRef idx="0">
            <a:schemeClr val="dk1"/>
          </a:effectRef>
          <a:fontRef idx="minor">
            <a:schemeClr val="tx1"/>
          </a:fontRef>
        </dgm:style>
      </dgm:prSet>
      <dgm:spPr/>
      <dgm:t>
        <a:bodyPr/>
        <a:lstStyle/>
        <a:p>
          <a:endParaRPr lang="en-US" sz="3500"/>
        </a:p>
      </dgm:t>
    </dgm:pt>
    <dgm:pt modelId="{1D23781E-4A66-7A45-BBF0-F088436EFEAD}">
      <dgm:prSet phldrT="[Text]" custT="1"/>
      <dgm:spPr>
        <a:solidFill>
          <a:srgbClr val="FFC000"/>
        </a:solidFill>
      </dgm:spPr>
      <dgm:t>
        <a:bodyPr/>
        <a:lstStyle/>
        <a:p>
          <a:r>
            <a:rPr lang="en-US" sz="3200" dirty="0">
              <a:latin typeface="Times New Roman" panose="02020603050405020304" pitchFamily="18" charset="0"/>
              <a:cs typeface="Times New Roman" panose="02020603050405020304" pitchFamily="18" charset="0"/>
            </a:rPr>
            <a:t>attempting to conceal a homosexual identity was a way for individuals to protect themselves</a:t>
          </a:r>
          <a:endParaRPr lang="en-US" sz="3200" dirty="0">
            <a:solidFill>
              <a:schemeClr val="bg1"/>
            </a:solidFill>
            <a:latin typeface="Times New Roman" panose="02020603050405020304" pitchFamily="18" charset="0"/>
            <a:cs typeface="Times New Roman" panose="02020603050405020304" pitchFamily="18" charset="0"/>
          </a:endParaRPr>
        </a:p>
      </dgm:t>
    </dgm:pt>
    <dgm:pt modelId="{A18271D7-7360-5649-BA47-DB404B6DEE8E}" type="parTrans" cxnId="{4005C706-57F8-AB4B-AAD0-0E83D001D7C0}">
      <dgm:prSet/>
      <dgm:spPr/>
      <dgm:t>
        <a:bodyPr/>
        <a:lstStyle/>
        <a:p>
          <a:endParaRPr lang="en-US"/>
        </a:p>
      </dgm:t>
    </dgm:pt>
    <dgm:pt modelId="{AE4054FE-684B-D441-8921-AEC302C372B7}" type="sibTrans" cxnId="{4005C706-57F8-AB4B-AAD0-0E83D001D7C0}">
      <dgm:prSet/>
      <dgm:spPr/>
      <dgm:t>
        <a:bodyPr/>
        <a:lstStyle/>
        <a:p>
          <a:endParaRPr lang="en-US"/>
        </a:p>
      </dgm:t>
    </dgm:pt>
    <dgm:pt modelId="{092F9092-A9E2-1B40-B225-763E81CC0232}">
      <dgm:prSet phldrT="[Text]" custT="1"/>
      <dgm:spPr>
        <a:solidFill>
          <a:srgbClr val="FFC000"/>
        </a:solidFill>
      </dgm:spPr>
      <dgm:t>
        <a:bodyPr/>
        <a:lstStyle/>
        <a:p>
          <a:r>
            <a:rPr lang="en-US" sz="3200" dirty="0">
              <a:latin typeface="Times New Roman" panose="02020603050405020304" pitchFamily="18" charset="0"/>
              <a:cs typeface="Times New Roman" panose="02020603050405020304" pitchFamily="18" charset="0"/>
            </a:rPr>
            <a:t> most often took place in early years</a:t>
          </a:r>
          <a:endParaRPr lang="en-US" sz="3200" dirty="0">
            <a:solidFill>
              <a:schemeClr val="bg1"/>
            </a:solidFill>
            <a:latin typeface="Times New Roman" panose="02020603050405020304" pitchFamily="18" charset="0"/>
            <a:cs typeface="Times New Roman" panose="02020603050405020304" pitchFamily="18" charset="0"/>
          </a:endParaRPr>
        </a:p>
      </dgm:t>
    </dgm:pt>
    <dgm:pt modelId="{5614C464-E3E0-DE43-B3D4-9739C3CDD77D}" type="parTrans" cxnId="{50B5EA13-546A-9D42-A79B-46357020BAEB}">
      <dgm:prSet/>
      <dgm:spPr/>
      <dgm:t>
        <a:bodyPr/>
        <a:lstStyle/>
        <a:p>
          <a:endParaRPr lang="en-US"/>
        </a:p>
      </dgm:t>
    </dgm:pt>
    <dgm:pt modelId="{D9971258-9779-0E4D-8523-98A7A0EE350C}" type="sibTrans" cxnId="{50B5EA13-546A-9D42-A79B-46357020BAEB}">
      <dgm:prSet/>
      <dgm:spPr/>
      <dgm:t>
        <a:bodyPr/>
        <a:lstStyle/>
        <a:p>
          <a:endParaRPr lang="en-US"/>
        </a:p>
      </dgm:t>
    </dgm:pt>
    <dgm:pt modelId="{54D1A9E1-DF3D-7E41-AC37-2100D0B0804D}">
      <dgm:prSet phldrT="[Text]" custT="1"/>
      <dgm:spPr>
        <a:solidFill>
          <a:srgbClr val="FFC000"/>
        </a:solidFill>
      </dgm:spPr>
      <dgm:t>
        <a:bodyPr/>
        <a:lstStyle/>
        <a:p>
          <a:r>
            <a:rPr lang="en-US" sz="3200" dirty="0">
              <a:latin typeface="Times New Roman" panose="02020603050405020304" pitchFamily="18" charset="0"/>
              <a:cs typeface="Times New Roman" panose="02020603050405020304" pitchFamily="18" charset="0"/>
            </a:rPr>
            <a:t>where one comes from may determine how they perceive their sexuality</a:t>
          </a:r>
          <a:endParaRPr lang="en-US" sz="3200" dirty="0">
            <a:solidFill>
              <a:schemeClr val="bg1"/>
            </a:solidFill>
            <a:latin typeface="Times New Roman" panose="02020603050405020304" pitchFamily="18" charset="0"/>
            <a:cs typeface="Times New Roman" panose="02020603050405020304" pitchFamily="18" charset="0"/>
          </a:endParaRPr>
        </a:p>
      </dgm:t>
    </dgm:pt>
    <dgm:pt modelId="{0D787E67-D702-134B-8F7E-849CBBE0FF89}" type="parTrans" cxnId="{C4DD9A3B-A965-BE4D-B543-8C4CE5053794}">
      <dgm:prSet/>
      <dgm:spPr/>
      <dgm:t>
        <a:bodyPr/>
        <a:lstStyle/>
        <a:p>
          <a:endParaRPr lang="en-US"/>
        </a:p>
      </dgm:t>
    </dgm:pt>
    <dgm:pt modelId="{57DD3359-929E-094C-BB1B-421FDA9A4A12}" type="sibTrans" cxnId="{C4DD9A3B-A965-BE4D-B543-8C4CE5053794}">
      <dgm:prSet/>
      <dgm:spPr/>
      <dgm:t>
        <a:bodyPr/>
        <a:lstStyle/>
        <a:p>
          <a:endParaRPr lang="en-US"/>
        </a:p>
      </dgm:t>
    </dgm:pt>
    <dgm:pt modelId="{58EE582F-0CA1-E647-A5F5-9C1E1C1B7DE0}">
      <dgm:prSet phldrT="[Text]" custT="1"/>
      <dgm:spPr>
        <a:solidFill>
          <a:srgbClr val="FFC000"/>
        </a:solidFill>
      </dgm:spPr>
      <dgm:t>
        <a:bodyPr/>
        <a:lstStyle/>
        <a:p>
          <a:r>
            <a:rPr lang="en-US" sz="3200" dirty="0">
              <a:latin typeface="Times New Roman" panose="02020603050405020304" pitchFamily="18" charset="0"/>
              <a:cs typeface="Times New Roman" panose="02020603050405020304" pitchFamily="18" charset="0"/>
            </a:rPr>
            <a:t>even after “coming out of the closet” many remained closeted in different situations</a:t>
          </a:r>
          <a:endParaRPr lang="en-US" sz="3200" dirty="0">
            <a:solidFill>
              <a:schemeClr val="bg1"/>
            </a:solidFill>
            <a:latin typeface="Times New Roman" panose="02020603050405020304" pitchFamily="18" charset="0"/>
            <a:cs typeface="Times New Roman" panose="02020603050405020304" pitchFamily="18" charset="0"/>
          </a:endParaRPr>
        </a:p>
      </dgm:t>
    </dgm:pt>
    <dgm:pt modelId="{ED7C4B27-E717-3249-B4E6-5E726B034BAB}" type="parTrans" cxnId="{D81D874A-4268-9D4D-915D-2EB49CF883F2}">
      <dgm:prSet/>
      <dgm:spPr/>
      <dgm:t>
        <a:bodyPr/>
        <a:lstStyle/>
        <a:p>
          <a:endParaRPr lang="en-US"/>
        </a:p>
      </dgm:t>
    </dgm:pt>
    <dgm:pt modelId="{75BE39CD-BDFF-BC4F-B7D3-876CCF33A997}" type="sibTrans" cxnId="{D81D874A-4268-9D4D-915D-2EB49CF883F2}">
      <dgm:prSet/>
      <dgm:spPr/>
      <dgm:t>
        <a:bodyPr/>
        <a:lstStyle/>
        <a:p>
          <a:endParaRPr lang="en-US"/>
        </a:p>
      </dgm:t>
    </dgm:pt>
    <dgm:pt modelId="{C6DD50CE-8906-694F-8652-F26D9909C99B}">
      <dgm:prSet phldrT="[Text]" custT="1"/>
      <dgm:spPr>
        <a:solidFill>
          <a:srgbClr val="92D050"/>
        </a:solidFill>
      </dgm:spPr>
      <dgm:t>
        <a:bodyPr/>
        <a:lstStyle/>
        <a:p>
          <a:r>
            <a:rPr lang="en-US" sz="3200" dirty="0">
              <a:latin typeface="Times New Roman" panose="02020603050405020304" pitchFamily="18" charset="0"/>
              <a:cs typeface="Times New Roman" panose="02020603050405020304" pitchFamily="18" charset="0"/>
            </a:rPr>
            <a:t>reliance on those people that also held a queer identity</a:t>
          </a:r>
        </a:p>
      </dgm:t>
    </dgm:pt>
    <dgm:pt modelId="{6FC71DBB-2C57-B246-99D6-0695BA1E388B}" type="parTrans" cxnId="{E73D63DB-5808-C346-A38B-18A81663C3AB}">
      <dgm:prSet/>
      <dgm:spPr/>
      <dgm:t>
        <a:bodyPr/>
        <a:lstStyle/>
        <a:p>
          <a:endParaRPr lang="en-US"/>
        </a:p>
      </dgm:t>
    </dgm:pt>
    <dgm:pt modelId="{11742C4C-5FC3-CD48-B15B-CADB0F171593}" type="sibTrans" cxnId="{E73D63DB-5808-C346-A38B-18A81663C3AB}">
      <dgm:prSet/>
      <dgm:spPr/>
      <dgm:t>
        <a:bodyPr/>
        <a:lstStyle/>
        <a:p>
          <a:endParaRPr lang="en-US"/>
        </a:p>
      </dgm:t>
    </dgm:pt>
    <dgm:pt modelId="{6A45FFA0-AED9-9945-82E9-922D93854DC0}">
      <dgm:prSet phldrT="[Text]" custT="1"/>
      <dgm:spPr>
        <a:solidFill>
          <a:srgbClr val="92D050"/>
        </a:solidFill>
      </dgm:spPr>
      <dgm:t>
        <a:bodyPr/>
        <a:lstStyle/>
        <a:p>
          <a:r>
            <a:rPr lang="en-US" sz="3200" dirty="0">
              <a:latin typeface="Times New Roman" panose="02020603050405020304" pitchFamily="18" charset="0"/>
              <a:cs typeface="Times New Roman" panose="02020603050405020304" pitchFamily="18" charset="0"/>
            </a:rPr>
            <a:t>this co-dependency developed because these individuals allowed the participants to fully be themselves</a:t>
          </a:r>
        </a:p>
      </dgm:t>
    </dgm:pt>
    <dgm:pt modelId="{A2F7D393-C3BB-AF4B-9F66-B9942A0FC874}" type="sibTrans" cxnId="{6D3ACDFD-1189-D44A-98EE-C307136B3093}">
      <dgm:prSet/>
      <dgm:spPr/>
      <dgm:t>
        <a:bodyPr/>
        <a:lstStyle/>
        <a:p>
          <a:endParaRPr lang="en-US"/>
        </a:p>
      </dgm:t>
    </dgm:pt>
    <dgm:pt modelId="{B922FBB2-201E-EC4F-A9FD-4EB767BDAA8B}" type="parTrans" cxnId="{6D3ACDFD-1189-D44A-98EE-C307136B3093}">
      <dgm:prSet/>
      <dgm:spPr/>
      <dgm:t>
        <a:bodyPr/>
        <a:lstStyle/>
        <a:p>
          <a:endParaRPr lang="en-US"/>
        </a:p>
      </dgm:t>
    </dgm:pt>
    <dgm:pt modelId="{776B9823-EA7E-1C4A-AB64-DC19EC6CFCAC}">
      <dgm:prSet phldrT="[Text]" custT="1"/>
      <dgm:spPr>
        <a:solidFill>
          <a:srgbClr val="00B0F0"/>
        </a:solidFill>
      </dgm:spPr>
      <dgm:t>
        <a:bodyPr/>
        <a:lstStyle/>
        <a:p>
          <a:r>
            <a:rPr lang="en-US" sz="3200" dirty="0">
              <a:latin typeface="Times New Roman" panose="02020603050405020304" pitchFamily="18" charset="0"/>
              <a:cs typeface="Times New Roman" panose="02020603050405020304" pitchFamily="18" charset="0"/>
            </a:rPr>
            <a:t>all participants chose to divulge negative experiences that were emotionally violent based on their own definition, but did not report</a:t>
          </a:r>
        </a:p>
      </dgm:t>
    </dgm:pt>
    <dgm:pt modelId="{DCE66259-D986-5A46-9800-085DC9185B5B}" type="parTrans" cxnId="{9A3EF548-F841-FF4C-A93F-A4AC642E1B1D}">
      <dgm:prSet/>
      <dgm:spPr/>
      <dgm:t>
        <a:bodyPr/>
        <a:lstStyle/>
        <a:p>
          <a:endParaRPr lang="en-US"/>
        </a:p>
      </dgm:t>
    </dgm:pt>
    <dgm:pt modelId="{DB7A5171-F02D-3C4B-96F2-4695ADCC2BA5}" type="sibTrans" cxnId="{9A3EF548-F841-FF4C-A93F-A4AC642E1B1D}">
      <dgm:prSet/>
      <dgm:spPr/>
      <dgm:t>
        <a:bodyPr/>
        <a:lstStyle/>
        <a:p>
          <a:endParaRPr lang="en-US"/>
        </a:p>
      </dgm:t>
    </dgm:pt>
    <dgm:pt modelId="{21A46C40-D9CD-E449-A339-9F8F0B56C043}">
      <dgm:prSet phldrT="[Text]" custT="1"/>
      <dgm:spPr>
        <a:solidFill>
          <a:srgbClr val="00B0F0"/>
        </a:solidFill>
      </dgm:spPr>
      <dgm:t>
        <a:bodyPr/>
        <a:lstStyle/>
        <a:p>
          <a:r>
            <a:rPr lang="en-US" sz="3200" dirty="0">
              <a:latin typeface="Times New Roman" panose="02020603050405020304" pitchFamily="18" charset="0"/>
              <a:cs typeface="Times New Roman" panose="02020603050405020304" pitchFamily="18" charset="0"/>
            </a:rPr>
            <a:t>if participants, do not acknowledge their own relationships as abusive or unhealthy, despite having formed a definition of such a relationship, it can be seen as another internalization and deflection in order to protect themselves</a:t>
          </a:r>
        </a:p>
      </dgm:t>
    </dgm:pt>
    <dgm:pt modelId="{D4D995E3-0155-3642-95B7-2D3026607756}" type="sibTrans" cxnId="{9C875AC8-FFB6-FC4D-A7D3-76B99E177B4F}">
      <dgm:prSet/>
      <dgm:spPr/>
      <dgm:t>
        <a:bodyPr/>
        <a:lstStyle/>
        <a:p>
          <a:endParaRPr lang="en-US"/>
        </a:p>
      </dgm:t>
    </dgm:pt>
    <dgm:pt modelId="{EE19818D-797D-0D44-AD70-C577BA9C59EE}" type="parTrans" cxnId="{9C875AC8-FFB6-FC4D-A7D3-76B99E177B4F}">
      <dgm:prSet/>
      <dgm:spPr/>
      <dgm:t>
        <a:bodyPr/>
        <a:lstStyle/>
        <a:p>
          <a:endParaRPr lang="en-US"/>
        </a:p>
      </dgm:t>
    </dgm:pt>
    <dgm:pt modelId="{02580F1F-888D-254E-AB12-F0F8F86CD9F4}" type="pres">
      <dgm:prSet presAssocID="{9CB620BF-50B9-1B49-B70E-2FD2EBF62EF7}" presName="cycle" presStyleCnt="0">
        <dgm:presLayoutVars>
          <dgm:chMax val="1"/>
          <dgm:dir/>
          <dgm:animLvl val="ctr"/>
          <dgm:resizeHandles val="exact"/>
        </dgm:presLayoutVars>
      </dgm:prSet>
      <dgm:spPr/>
    </dgm:pt>
    <dgm:pt modelId="{66E4A013-1C68-0A46-83CC-D0C0253175F7}" type="pres">
      <dgm:prSet presAssocID="{6D56E89E-860A-3142-A2A5-76D3EBD5E207}" presName="centerShape" presStyleLbl="node0" presStyleIdx="0" presStyleCnt="1" custScaleX="119710" custScaleY="116870" custLinFactNeighborX="-99" custLinFactNeighborY="6471"/>
      <dgm:spPr/>
    </dgm:pt>
    <dgm:pt modelId="{3D565C46-50B6-4E47-ADE8-B851BC08AD65}" type="pres">
      <dgm:prSet presAssocID="{BBC554A1-13FC-714A-8AAC-95A6CE73581A}" presName="parTrans" presStyleLbl="bgSibTrans2D1" presStyleIdx="0" presStyleCnt="4"/>
      <dgm:spPr/>
    </dgm:pt>
    <dgm:pt modelId="{9634E5A2-3ABC-8D41-9063-837568454514}" type="pres">
      <dgm:prSet presAssocID="{779B9731-E5D0-AF40-A7EC-0B75427D63C1}" presName="node" presStyleLbl="node1" presStyleIdx="0" presStyleCnt="4" custScaleY="166710">
        <dgm:presLayoutVars>
          <dgm:bulletEnabled val="1"/>
        </dgm:presLayoutVars>
      </dgm:prSet>
      <dgm:spPr/>
    </dgm:pt>
    <dgm:pt modelId="{6780923D-805E-5242-972E-614721C332B9}" type="pres">
      <dgm:prSet presAssocID="{9E8ED977-113C-0E40-9A65-D61DC58BF60A}" presName="parTrans" presStyleLbl="bgSibTrans2D1" presStyleIdx="1" presStyleCnt="4"/>
      <dgm:spPr/>
    </dgm:pt>
    <dgm:pt modelId="{36EE240C-B73F-BF46-89C7-8954730C2318}" type="pres">
      <dgm:prSet presAssocID="{8512557A-E480-894E-A71D-557690169E21}" presName="node" presStyleLbl="node1" presStyleIdx="1" presStyleCnt="4" custScaleX="108841" custScaleY="86754" custRadScaleRad="135606" custRadScaleInc="-5396">
        <dgm:presLayoutVars>
          <dgm:bulletEnabled val="1"/>
        </dgm:presLayoutVars>
      </dgm:prSet>
      <dgm:spPr/>
    </dgm:pt>
    <dgm:pt modelId="{819E1A10-E4E1-5149-9C84-AC653A989BE1}" type="pres">
      <dgm:prSet presAssocID="{20FDA6B8-77CD-0445-B168-7C0964EB8B9A}" presName="parTrans" presStyleLbl="bgSibTrans2D1" presStyleIdx="2" presStyleCnt="4"/>
      <dgm:spPr/>
    </dgm:pt>
    <dgm:pt modelId="{77A6CB41-FC69-6641-BEEC-93688E3A5B41}" type="pres">
      <dgm:prSet presAssocID="{C6F6B85F-EBAE-1943-BB1C-1919627C14D7}" presName="node" presStyleLbl="node1" presStyleIdx="2" presStyleCnt="4" custScaleX="102843" custScaleY="177774" custRadScaleRad="90587" custRadScaleInc="142750">
        <dgm:presLayoutVars>
          <dgm:bulletEnabled val="1"/>
        </dgm:presLayoutVars>
      </dgm:prSet>
      <dgm:spPr/>
    </dgm:pt>
    <dgm:pt modelId="{D80B04A6-D37A-6846-AF48-454C96D16F23}" type="pres">
      <dgm:prSet presAssocID="{19D72CDB-855C-B645-A0A8-2C2CA84B34E4}" presName="parTrans" presStyleLbl="bgSibTrans2D1" presStyleIdx="3" presStyleCnt="4"/>
      <dgm:spPr/>
    </dgm:pt>
    <dgm:pt modelId="{B7B078C3-1F04-1A48-AA03-7E8F8EC420EB}" type="pres">
      <dgm:prSet presAssocID="{B9CB6A5A-EEEA-F74E-AE0A-338C53454B54}" presName="node" presStyleLbl="node1" presStyleIdx="3" presStyleCnt="4" custScaleY="123945" custRadScaleRad="125784" custRadScaleInc="-100958">
        <dgm:presLayoutVars>
          <dgm:bulletEnabled val="1"/>
        </dgm:presLayoutVars>
      </dgm:prSet>
      <dgm:spPr/>
    </dgm:pt>
  </dgm:ptLst>
  <dgm:cxnLst>
    <dgm:cxn modelId="{4005C706-57F8-AB4B-AAD0-0E83D001D7C0}" srcId="{779B9731-E5D0-AF40-A7EC-0B75427D63C1}" destId="{1D23781E-4A66-7A45-BBF0-F088436EFEAD}" srcOrd="0" destOrd="0" parTransId="{A18271D7-7360-5649-BA47-DB404B6DEE8E}" sibTransId="{AE4054FE-684B-D441-8921-AEC302C372B7}"/>
    <dgm:cxn modelId="{D9490310-2BD8-104C-AB25-0FBB638B53E2}" srcId="{6D56E89E-860A-3142-A2A5-76D3EBD5E207}" destId="{779B9731-E5D0-AF40-A7EC-0B75427D63C1}" srcOrd="0" destOrd="0" parTransId="{BBC554A1-13FC-714A-8AAC-95A6CE73581A}" sibTransId="{ADE9E823-1C05-4243-B136-2BF568C09653}"/>
    <dgm:cxn modelId="{8DFAC411-4B65-F344-94D3-05E3B8A7C90A}" type="presOf" srcId="{9CB620BF-50B9-1B49-B70E-2FD2EBF62EF7}" destId="{02580F1F-888D-254E-AB12-F0F8F86CD9F4}" srcOrd="0" destOrd="0" presId="urn:microsoft.com/office/officeart/2005/8/layout/radial4"/>
    <dgm:cxn modelId="{50B5EA13-546A-9D42-A79B-46357020BAEB}" srcId="{779B9731-E5D0-AF40-A7EC-0B75427D63C1}" destId="{092F9092-A9E2-1B40-B225-763E81CC0232}" srcOrd="1" destOrd="0" parTransId="{5614C464-E3E0-DE43-B3D4-9739C3CDD77D}" sibTransId="{D9971258-9779-0E4D-8523-98A7A0EE350C}"/>
    <dgm:cxn modelId="{B8424816-BFC3-E64A-AF41-9C4FEDCDFC92}" type="presOf" srcId="{B67954A1-C8DF-EE44-9EFE-DCD061E25E7F}" destId="{B7B078C3-1F04-1A48-AA03-7E8F8EC420EB}" srcOrd="0" destOrd="1" presId="urn:microsoft.com/office/officeart/2005/8/layout/radial4"/>
    <dgm:cxn modelId="{DCD85119-3948-B642-9B09-85A869813D87}" type="presOf" srcId="{20FDA6B8-77CD-0445-B168-7C0964EB8B9A}" destId="{819E1A10-E4E1-5149-9C84-AC653A989BE1}" srcOrd="0" destOrd="0" presId="urn:microsoft.com/office/officeart/2005/8/layout/radial4"/>
    <dgm:cxn modelId="{179B0A22-01DA-2D42-9F95-9B51A2EFA762}" type="presOf" srcId="{779B9731-E5D0-AF40-A7EC-0B75427D63C1}" destId="{9634E5A2-3ABC-8D41-9063-837568454514}" srcOrd="0" destOrd="0" presId="urn:microsoft.com/office/officeart/2005/8/layout/radial4"/>
    <dgm:cxn modelId="{F1514725-1213-1446-834F-C233DFA0385E}" srcId="{B9CB6A5A-EEEA-F74E-AE0A-338C53454B54}" destId="{C28C9B28-D820-7040-B9CC-7297B0DDD509}" srcOrd="3" destOrd="0" parTransId="{D32064E6-84DD-9A4B-B205-D973DAA377F0}" sibTransId="{B65FBD30-8BF6-D44C-A4D0-965CBCAC312E}"/>
    <dgm:cxn modelId="{2437E132-7872-3F46-B404-5E2DC71EA1CA}" type="presOf" srcId="{1D23781E-4A66-7A45-BBF0-F088436EFEAD}" destId="{9634E5A2-3ABC-8D41-9063-837568454514}" srcOrd="0" destOrd="1" presId="urn:microsoft.com/office/officeart/2005/8/layout/radial4"/>
    <dgm:cxn modelId="{C9F92133-572D-9547-8F1E-9062CCA16A66}" type="presOf" srcId="{8512557A-E480-894E-A71D-557690169E21}" destId="{36EE240C-B73F-BF46-89C7-8954730C2318}" srcOrd="0" destOrd="0" presId="urn:microsoft.com/office/officeart/2005/8/layout/radial4"/>
    <dgm:cxn modelId="{C4DD9A3B-A965-BE4D-B543-8C4CE5053794}" srcId="{779B9731-E5D0-AF40-A7EC-0B75427D63C1}" destId="{54D1A9E1-DF3D-7E41-AC37-2100D0B0804D}" srcOrd="2" destOrd="0" parTransId="{0D787E67-D702-134B-8F7E-849CBBE0FF89}" sibTransId="{57DD3359-929E-094C-BB1B-421FDA9A4A12}"/>
    <dgm:cxn modelId="{4536F93C-08B2-F843-B7BA-8835F95CB79F}" type="presOf" srcId="{9E8ED977-113C-0E40-9A65-D61DC58BF60A}" destId="{6780923D-805E-5242-972E-614721C332B9}" srcOrd="0" destOrd="0" presId="urn:microsoft.com/office/officeart/2005/8/layout/radial4"/>
    <dgm:cxn modelId="{6EE93F41-C889-E649-8BE1-E7017B0BCB64}" type="presOf" srcId="{776B9823-EA7E-1C4A-AB64-DC19EC6CFCAC}" destId="{77A6CB41-FC69-6641-BEEC-93688E3A5B41}" srcOrd="0" destOrd="1" presId="urn:microsoft.com/office/officeart/2005/8/layout/radial4"/>
    <dgm:cxn modelId="{29F32A47-7C68-5849-A7BB-90F32B06E26F}" type="presOf" srcId="{54D1A9E1-DF3D-7E41-AC37-2100D0B0804D}" destId="{9634E5A2-3ABC-8D41-9063-837568454514}" srcOrd="0" destOrd="3" presId="urn:microsoft.com/office/officeart/2005/8/layout/radial4"/>
    <dgm:cxn modelId="{9A3EF548-F841-FF4C-A93F-A4AC642E1B1D}" srcId="{C6F6B85F-EBAE-1943-BB1C-1919627C14D7}" destId="{776B9823-EA7E-1C4A-AB64-DC19EC6CFCAC}" srcOrd="0" destOrd="0" parTransId="{DCE66259-D986-5A46-9800-085DC9185B5B}" sibTransId="{DB7A5171-F02D-3C4B-96F2-4695ADCC2BA5}"/>
    <dgm:cxn modelId="{D81D874A-4268-9D4D-915D-2EB49CF883F2}" srcId="{779B9731-E5D0-AF40-A7EC-0B75427D63C1}" destId="{58EE582F-0CA1-E647-A5F5-9C1E1C1B7DE0}" srcOrd="3" destOrd="0" parTransId="{ED7C4B27-E717-3249-B4E6-5E726B034BAB}" sibTransId="{75BE39CD-BDFF-BC4F-B7D3-876CCF33A997}"/>
    <dgm:cxn modelId="{2FC8845F-157E-6740-9078-D54855CCDC19}" type="presOf" srcId="{C6F6B85F-EBAE-1943-BB1C-1919627C14D7}" destId="{77A6CB41-FC69-6641-BEEC-93688E3A5B41}" srcOrd="0" destOrd="0" presId="urn:microsoft.com/office/officeart/2005/8/layout/radial4"/>
    <dgm:cxn modelId="{63223874-930F-EC46-9DA2-69150ADF5B6C}" type="presOf" srcId="{6A45FFA0-AED9-9945-82E9-922D93854DC0}" destId="{36EE240C-B73F-BF46-89C7-8954730C2318}" srcOrd="0" destOrd="2" presId="urn:microsoft.com/office/officeart/2005/8/layout/radial4"/>
    <dgm:cxn modelId="{0EB7E97C-F000-7348-8764-AD3574F07B15}" type="presOf" srcId="{F4C1FAD4-3CC9-0A4D-BF6E-6AC1AD79FB48}" destId="{B7B078C3-1F04-1A48-AA03-7E8F8EC420EB}" srcOrd="0" destOrd="2" presId="urn:microsoft.com/office/officeart/2005/8/layout/radial4"/>
    <dgm:cxn modelId="{9BE21F81-D779-3F40-944A-1C4DC9494169}" type="presOf" srcId="{B9CB6A5A-EEEA-F74E-AE0A-338C53454B54}" destId="{B7B078C3-1F04-1A48-AA03-7E8F8EC420EB}" srcOrd="0" destOrd="0" presId="urn:microsoft.com/office/officeart/2005/8/layout/radial4"/>
    <dgm:cxn modelId="{37946F83-FCF2-5B4C-AB02-B33C7788C3CF}" type="presOf" srcId="{C6DD50CE-8906-694F-8652-F26D9909C99B}" destId="{36EE240C-B73F-BF46-89C7-8954730C2318}" srcOrd="0" destOrd="1" presId="urn:microsoft.com/office/officeart/2005/8/layout/radial4"/>
    <dgm:cxn modelId="{B0AB2C87-E8E5-9045-B1EE-CB652B4EA6C9}" type="presOf" srcId="{19D72CDB-855C-B645-A0A8-2C2CA84B34E4}" destId="{D80B04A6-D37A-6846-AF48-454C96D16F23}" srcOrd="0" destOrd="0" presId="urn:microsoft.com/office/officeart/2005/8/layout/radial4"/>
    <dgm:cxn modelId="{F2AA5787-F741-D54C-8FBD-A44D73C4E45F}" type="presOf" srcId="{6D56E89E-860A-3142-A2A5-76D3EBD5E207}" destId="{66E4A013-1C68-0A46-83CC-D0C0253175F7}" srcOrd="0" destOrd="0" presId="urn:microsoft.com/office/officeart/2005/8/layout/radial4"/>
    <dgm:cxn modelId="{C2D69487-1123-B543-A653-C67B34E5F347}" srcId="{9CB620BF-50B9-1B49-B70E-2FD2EBF62EF7}" destId="{6D56E89E-860A-3142-A2A5-76D3EBD5E207}" srcOrd="0" destOrd="0" parTransId="{A74779DB-C236-064D-A440-969A352C9D72}" sibTransId="{3A8480A0-2EC5-2346-BAC6-4A45F044FA29}"/>
    <dgm:cxn modelId="{B46FD6AC-147B-824D-8BAB-B61C42E54F1F}" type="presOf" srcId="{BBC554A1-13FC-714A-8AAC-95A6CE73581A}" destId="{3D565C46-50B6-4E47-ADE8-B851BC08AD65}" srcOrd="0" destOrd="0" presId="urn:microsoft.com/office/officeart/2005/8/layout/radial4"/>
    <dgm:cxn modelId="{801EF5AE-A7F4-824A-889D-2895134E908B}" type="presOf" srcId="{092F9092-A9E2-1B40-B225-763E81CC0232}" destId="{9634E5A2-3ABC-8D41-9063-837568454514}" srcOrd="0" destOrd="2" presId="urn:microsoft.com/office/officeart/2005/8/layout/radial4"/>
    <dgm:cxn modelId="{487B46B8-3510-9644-B34B-B0E02C9999EA}" type="presOf" srcId="{21A46C40-D9CD-E449-A339-9F8F0B56C043}" destId="{77A6CB41-FC69-6641-BEEC-93688E3A5B41}" srcOrd="0" destOrd="2" presId="urn:microsoft.com/office/officeart/2005/8/layout/radial4"/>
    <dgm:cxn modelId="{6CF7F7B8-6FE0-364A-BCCE-6A5E7E1E2EAB}" srcId="{B9CB6A5A-EEEA-F74E-AE0A-338C53454B54}" destId="{E9211C84-4FC7-B240-8001-A358444592B9}" srcOrd="2" destOrd="0" parTransId="{3BF0B677-4960-BF40-A5D4-AF82F88D15F4}" sibTransId="{5ED2770E-3B39-584D-9142-525684657A64}"/>
    <dgm:cxn modelId="{9C875AC8-FFB6-FC4D-A7D3-76B99E177B4F}" srcId="{C6F6B85F-EBAE-1943-BB1C-1919627C14D7}" destId="{21A46C40-D9CD-E449-A339-9F8F0B56C043}" srcOrd="1" destOrd="0" parTransId="{EE19818D-797D-0D44-AD70-C577BA9C59EE}" sibTransId="{D4D995E3-0155-3642-95B7-2D3026607756}"/>
    <dgm:cxn modelId="{C16C0ECA-CEDB-C144-9532-F28B30EC6335}" type="presOf" srcId="{58EE582F-0CA1-E647-A5F5-9C1E1C1B7DE0}" destId="{9634E5A2-3ABC-8D41-9063-837568454514}" srcOrd="0" destOrd="4" presId="urn:microsoft.com/office/officeart/2005/8/layout/radial4"/>
    <dgm:cxn modelId="{FF4778CD-5B1C-0F45-A264-BA58B3F0BB12}" srcId="{B9CB6A5A-EEEA-F74E-AE0A-338C53454B54}" destId="{B67954A1-C8DF-EE44-9EFE-DCD061E25E7F}" srcOrd="0" destOrd="0" parTransId="{5F1D2C55-82D9-004D-AAD6-7F66D997589E}" sibTransId="{F06CAEB6-2BE4-6F4C-B496-941752F53563}"/>
    <dgm:cxn modelId="{FA6CFCD1-E2CB-9845-A028-154EF4FE9693}" srcId="{6D56E89E-860A-3142-A2A5-76D3EBD5E207}" destId="{8512557A-E480-894E-A71D-557690169E21}" srcOrd="1" destOrd="0" parTransId="{9E8ED977-113C-0E40-9A65-D61DC58BF60A}" sibTransId="{9A2C8526-FFB6-B046-9EC4-8827FE1BBFD3}"/>
    <dgm:cxn modelId="{E73D63DB-5808-C346-A38B-18A81663C3AB}" srcId="{8512557A-E480-894E-A71D-557690169E21}" destId="{C6DD50CE-8906-694F-8652-F26D9909C99B}" srcOrd="0" destOrd="0" parTransId="{6FC71DBB-2C57-B246-99D6-0695BA1E388B}" sibTransId="{11742C4C-5FC3-CD48-B15B-CADB0F171593}"/>
    <dgm:cxn modelId="{72A0A8DD-3616-BD4E-824D-9AEEAB284EF8}" type="presOf" srcId="{E9211C84-4FC7-B240-8001-A358444592B9}" destId="{B7B078C3-1F04-1A48-AA03-7E8F8EC420EB}" srcOrd="0" destOrd="3" presId="urn:microsoft.com/office/officeart/2005/8/layout/radial4"/>
    <dgm:cxn modelId="{D622BCE1-7E11-2544-85DA-CCA64AAD9687}" srcId="{6D56E89E-860A-3142-A2A5-76D3EBD5E207}" destId="{C6F6B85F-EBAE-1943-BB1C-1919627C14D7}" srcOrd="2" destOrd="0" parTransId="{20FDA6B8-77CD-0445-B168-7C0964EB8B9A}" sibTransId="{65383137-1980-3C47-8AD3-94F33BC0B5EA}"/>
    <dgm:cxn modelId="{0F2DA7E2-4790-F949-8E83-A7CA2F01D30D}" srcId="{6D56E89E-860A-3142-A2A5-76D3EBD5E207}" destId="{B9CB6A5A-EEEA-F74E-AE0A-338C53454B54}" srcOrd="3" destOrd="0" parTransId="{19D72CDB-855C-B645-A0A8-2C2CA84B34E4}" sibTransId="{52DCD1F6-D7EB-7049-B8ED-4F5059F962E9}"/>
    <dgm:cxn modelId="{1BB2B7E7-7E83-DE47-BF54-4492AA1AB087}" srcId="{B9CB6A5A-EEEA-F74E-AE0A-338C53454B54}" destId="{F4C1FAD4-3CC9-0A4D-BF6E-6AC1AD79FB48}" srcOrd="1" destOrd="0" parTransId="{C1C6A39C-D237-A048-83AF-9E5E36D42165}" sibTransId="{808FA658-85CB-E04A-95AC-FDBBA7D5DA41}"/>
    <dgm:cxn modelId="{B8AC53EA-0D53-0D41-A796-1F6EF79B6D53}" type="presOf" srcId="{C28C9B28-D820-7040-B9CC-7297B0DDD509}" destId="{B7B078C3-1F04-1A48-AA03-7E8F8EC420EB}" srcOrd="0" destOrd="4" presId="urn:microsoft.com/office/officeart/2005/8/layout/radial4"/>
    <dgm:cxn modelId="{6D3ACDFD-1189-D44A-98EE-C307136B3093}" srcId="{8512557A-E480-894E-A71D-557690169E21}" destId="{6A45FFA0-AED9-9945-82E9-922D93854DC0}" srcOrd="1" destOrd="0" parTransId="{B922FBB2-201E-EC4F-A9FD-4EB767BDAA8B}" sibTransId="{A2F7D393-C3BB-AF4B-9F66-B9942A0FC874}"/>
    <dgm:cxn modelId="{FD49D554-2605-524E-B327-28C13CCEB528}" type="presParOf" srcId="{02580F1F-888D-254E-AB12-F0F8F86CD9F4}" destId="{66E4A013-1C68-0A46-83CC-D0C0253175F7}" srcOrd="0" destOrd="0" presId="urn:microsoft.com/office/officeart/2005/8/layout/radial4"/>
    <dgm:cxn modelId="{704A253C-A4B2-0E42-A0A6-19F809007A60}" type="presParOf" srcId="{02580F1F-888D-254E-AB12-F0F8F86CD9F4}" destId="{3D565C46-50B6-4E47-ADE8-B851BC08AD65}" srcOrd="1" destOrd="0" presId="urn:microsoft.com/office/officeart/2005/8/layout/radial4"/>
    <dgm:cxn modelId="{5D169701-A036-4549-8D71-0250CF61F29E}" type="presParOf" srcId="{02580F1F-888D-254E-AB12-F0F8F86CD9F4}" destId="{9634E5A2-3ABC-8D41-9063-837568454514}" srcOrd="2" destOrd="0" presId="urn:microsoft.com/office/officeart/2005/8/layout/radial4"/>
    <dgm:cxn modelId="{DB990F60-2F6A-F142-B139-5CE32C358B06}" type="presParOf" srcId="{02580F1F-888D-254E-AB12-F0F8F86CD9F4}" destId="{6780923D-805E-5242-972E-614721C332B9}" srcOrd="3" destOrd="0" presId="urn:microsoft.com/office/officeart/2005/8/layout/radial4"/>
    <dgm:cxn modelId="{0E0A6944-AE50-5E40-8541-4CDA06D2E9E0}" type="presParOf" srcId="{02580F1F-888D-254E-AB12-F0F8F86CD9F4}" destId="{36EE240C-B73F-BF46-89C7-8954730C2318}" srcOrd="4" destOrd="0" presId="urn:microsoft.com/office/officeart/2005/8/layout/radial4"/>
    <dgm:cxn modelId="{1680F431-97B8-6342-BEF4-1E1BCE34832B}" type="presParOf" srcId="{02580F1F-888D-254E-AB12-F0F8F86CD9F4}" destId="{819E1A10-E4E1-5149-9C84-AC653A989BE1}" srcOrd="5" destOrd="0" presId="urn:microsoft.com/office/officeart/2005/8/layout/radial4"/>
    <dgm:cxn modelId="{747266CD-5D15-4B45-A668-93986EB779A4}" type="presParOf" srcId="{02580F1F-888D-254E-AB12-F0F8F86CD9F4}" destId="{77A6CB41-FC69-6641-BEEC-93688E3A5B41}" srcOrd="6" destOrd="0" presId="urn:microsoft.com/office/officeart/2005/8/layout/radial4"/>
    <dgm:cxn modelId="{BF54E165-3711-BE45-BE54-09C944B60F4D}" type="presParOf" srcId="{02580F1F-888D-254E-AB12-F0F8F86CD9F4}" destId="{D80B04A6-D37A-6846-AF48-454C96D16F23}" srcOrd="7" destOrd="0" presId="urn:microsoft.com/office/officeart/2005/8/layout/radial4"/>
    <dgm:cxn modelId="{77036176-D2C9-E946-A156-80BEEC0DE5F5}" type="presParOf" srcId="{02580F1F-888D-254E-AB12-F0F8F86CD9F4}" destId="{B7B078C3-1F04-1A48-AA03-7E8F8EC420EB}" srcOrd="8" destOrd="0" presId="urn:microsoft.com/office/officeart/2005/8/layout/radial4"/>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A05E3E-BCFF-3548-ACC4-E3539F1A89AF}">
      <dsp:nvSpPr>
        <dsp:cNvPr id="0" name=""/>
        <dsp:cNvSpPr/>
      </dsp:nvSpPr>
      <dsp:spPr>
        <a:xfrm>
          <a:off x="-36840" y="3741"/>
          <a:ext cx="5378993" cy="7292717"/>
        </a:xfrm>
        <a:prstGeom prst="roundRect">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ctr" defTabSz="1422400">
            <a:lnSpc>
              <a:spcPct val="150000"/>
            </a:lnSpc>
            <a:spcBef>
              <a:spcPct val="0"/>
            </a:spcBef>
            <a:spcAft>
              <a:spcPct val="35000"/>
            </a:spcAft>
            <a:buNone/>
          </a:pPr>
          <a:r>
            <a:rPr lang="en-US" sz="3200" kern="1200" dirty="0">
              <a:solidFill>
                <a:schemeClr val="tx1"/>
              </a:solidFill>
              <a:latin typeface="Times New Roman" panose="02020603050405020304" pitchFamily="18" charset="0"/>
              <a:cs typeface="Times New Roman" panose="02020603050405020304" pitchFamily="18" charset="0"/>
            </a:rPr>
            <a:t>Research</a:t>
          </a:r>
        </a:p>
        <a:p>
          <a:pPr marL="285750" lvl="1" indent="-285750" algn="l" defTabSz="1377950">
            <a:lnSpc>
              <a:spcPct val="150000"/>
            </a:lnSpc>
            <a:spcBef>
              <a:spcPct val="0"/>
            </a:spcBef>
            <a:spcAft>
              <a:spcPct val="15000"/>
            </a:spcAft>
            <a:buChar char="•"/>
          </a:pPr>
          <a:r>
            <a:rPr lang="en-US" sz="3100" kern="1200" dirty="0">
              <a:solidFill>
                <a:schemeClr val="tx1"/>
              </a:solidFill>
              <a:latin typeface="Times New Roman" panose="02020603050405020304" pitchFamily="18" charset="0"/>
              <a:cs typeface="Times New Roman" panose="02020603050405020304" pitchFamily="18" charset="0"/>
            </a:rPr>
            <a:t>continue to examine the differences between homosexual and heterosexual IPV</a:t>
          </a:r>
        </a:p>
        <a:p>
          <a:pPr marL="285750" lvl="1" indent="-285750" algn="l" defTabSz="1377950">
            <a:lnSpc>
              <a:spcPct val="150000"/>
            </a:lnSpc>
            <a:spcBef>
              <a:spcPct val="0"/>
            </a:spcBef>
            <a:spcAft>
              <a:spcPct val="15000"/>
            </a:spcAft>
            <a:buChar char="•"/>
          </a:pPr>
          <a:r>
            <a:rPr lang="en-US" sz="3100" kern="1200" dirty="0">
              <a:solidFill>
                <a:schemeClr val="tx1"/>
              </a:solidFill>
              <a:latin typeface="Times New Roman" panose="02020603050405020304" pitchFamily="18" charset="0"/>
              <a:cs typeface="Times New Roman" panose="02020603050405020304" pitchFamily="18" charset="0"/>
            </a:rPr>
            <a:t>use emotional IPV survey tools and add specific questions regarding the homosexual experience</a:t>
          </a:r>
        </a:p>
      </dsp:txBody>
      <dsp:txXfrm>
        <a:off x="225741" y="266322"/>
        <a:ext cx="4853831" cy="6767555"/>
      </dsp:txXfrm>
    </dsp:sp>
    <dsp:sp modelId="{9E449036-95D5-3C41-8E82-B4E9EFBAC1C0}">
      <dsp:nvSpPr>
        <dsp:cNvPr id="0" name=""/>
        <dsp:cNvSpPr/>
      </dsp:nvSpPr>
      <dsp:spPr>
        <a:xfrm>
          <a:off x="2690707" y="3640541"/>
          <a:ext cx="5772294" cy="5772294"/>
        </a:xfrm>
        <a:custGeom>
          <a:avLst/>
          <a:gdLst/>
          <a:ahLst/>
          <a:cxnLst/>
          <a:rect l="0" t="0" r="0" b="0"/>
          <a:pathLst>
            <a:path>
              <a:moveTo>
                <a:pt x="2656124" y="9180"/>
              </a:moveTo>
              <a:arcTo wR="2886147" hR="2886147" stAng="15925724" swAng="548551"/>
            </a:path>
          </a:pathLst>
        </a:custGeom>
        <a:noFill/>
        <a:ln w="9525" cap="flat" cmpd="sng" algn="ctr">
          <a:solidFill>
            <a:schemeClr val="tx1"/>
          </a:solidFill>
          <a:prstDash val="solid"/>
        </a:ln>
        <a:effectLst/>
      </dsp:spPr>
      <dsp:style>
        <a:lnRef idx="1">
          <a:scrgbClr r="0" g="0" b="0"/>
        </a:lnRef>
        <a:fillRef idx="0">
          <a:scrgbClr r="0" g="0" b="0"/>
        </a:fillRef>
        <a:effectRef idx="0">
          <a:scrgbClr r="0" g="0" b="0"/>
        </a:effectRef>
        <a:fontRef idx="minor"/>
      </dsp:style>
    </dsp:sp>
    <dsp:sp modelId="{5FAD9041-9445-CB47-AB7A-40DE171A262C}">
      <dsp:nvSpPr>
        <dsp:cNvPr id="0" name=""/>
        <dsp:cNvSpPr/>
      </dsp:nvSpPr>
      <dsp:spPr>
        <a:xfrm>
          <a:off x="5811556" y="4"/>
          <a:ext cx="5226789" cy="7300191"/>
        </a:xfrm>
        <a:prstGeom prst="roundRect">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ctr" defTabSz="1555750">
            <a:lnSpc>
              <a:spcPct val="90000"/>
            </a:lnSpc>
            <a:spcBef>
              <a:spcPct val="0"/>
            </a:spcBef>
            <a:spcAft>
              <a:spcPct val="35000"/>
            </a:spcAft>
            <a:buNone/>
          </a:pPr>
          <a:r>
            <a:rPr lang="en-US" sz="3500" kern="1200" dirty="0">
              <a:solidFill>
                <a:schemeClr val="tx1"/>
              </a:solidFill>
              <a:latin typeface="Times New Roman" panose="02020603050405020304" pitchFamily="18" charset="0"/>
              <a:cs typeface="Times New Roman" panose="02020603050405020304" pitchFamily="18" charset="0"/>
            </a:rPr>
            <a:t>Practice</a:t>
          </a:r>
        </a:p>
        <a:p>
          <a:pPr marL="285750" lvl="1" indent="-285750" algn="l" defTabSz="1422400">
            <a:lnSpc>
              <a:spcPct val="150000"/>
            </a:lnSpc>
            <a:spcBef>
              <a:spcPct val="0"/>
            </a:spcBef>
            <a:spcAft>
              <a:spcPct val="15000"/>
            </a:spcAft>
            <a:buChar char="•"/>
          </a:pPr>
          <a:r>
            <a:rPr lang="en-US" sz="3200" kern="1200" dirty="0">
              <a:solidFill>
                <a:schemeClr val="tx1"/>
              </a:solidFill>
              <a:latin typeface="Times New Roman" panose="02020603050405020304" pitchFamily="18" charset="0"/>
              <a:cs typeface="Times New Roman" panose="02020603050405020304" pitchFamily="18" charset="0"/>
            </a:rPr>
            <a:t>more likely to experience abuse, less likely to report</a:t>
          </a:r>
        </a:p>
        <a:p>
          <a:pPr marL="285750" lvl="1" indent="-285750" algn="l" defTabSz="1422400">
            <a:lnSpc>
              <a:spcPct val="150000"/>
            </a:lnSpc>
            <a:spcBef>
              <a:spcPct val="0"/>
            </a:spcBef>
            <a:spcAft>
              <a:spcPct val="15000"/>
            </a:spcAft>
            <a:buChar char="•"/>
          </a:pPr>
          <a:r>
            <a:rPr lang="en-US" sz="3200" kern="1200" dirty="0">
              <a:solidFill>
                <a:schemeClr val="tx1"/>
              </a:solidFill>
              <a:latin typeface="Times New Roman" panose="02020603050405020304" pitchFamily="18" charset="0"/>
              <a:cs typeface="Times New Roman" panose="02020603050405020304" pitchFamily="18" charset="0"/>
            </a:rPr>
            <a:t>nurses must understand the seriousness of the mental health assessment</a:t>
          </a:r>
        </a:p>
        <a:p>
          <a:pPr marL="285750" lvl="1" indent="-285750" algn="l" defTabSz="1422400">
            <a:lnSpc>
              <a:spcPct val="150000"/>
            </a:lnSpc>
            <a:spcBef>
              <a:spcPct val="0"/>
            </a:spcBef>
            <a:spcAft>
              <a:spcPct val="15000"/>
            </a:spcAft>
            <a:buChar char="•"/>
          </a:pPr>
          <a:r>
            <a:rPr lang="en-US" sz="3200" kern="1200" dirty="0">
              <a:solidFill>
                <a:schemeClr val="tx1"/>
              </a:solidFill>
              <a:latin typeface="Times New Roman" panose="02020603050405020304" pitchFamily="18" charset="0"/>
              <a:cs typeface="Times New Roman" panose="02020603050405020304" pitchFamily="18" charset="0"/>
            </a:rPr>
            <a:t>examine own bias (heteronormative)</a:t>
          </a:r>
        </a:p>
      </dsp:txBody>
      <dsp:txXfrm>
        <a:off x="6066707" y="255155"/>
        <a:ext cx="4716487" cy="6789889"/>
      </dsp:txXfrm>
    </dsp:sp>
    <dsp:sp modelId="{2B518FAA-69E8-AE44-A25E-D66796677797}">
      <dsp:nvSpPr>
        <dsp:cNvPr id="0" name=""/>
        <dsp:cNvSpPr/>
      </dsp:nvSpPr>
      <dsp:spPr>
        <a:xfrm>
          <a:off x="2690707" y="-2112635"/>
          <a:ext cx="5772294" cy="5772294"/>
        </a:xfrm>
        <a:custGeom>
          <a:avLst/>
          <a:gdLst/>
          <a:ahLst/>
          <a:cxnLst/>
          <a:rect l="0" t="0" r="0" b="0"/>
          <a:pathLst>
            <a:path>
              <a:moveTo>
                <a:pt x="3116170" y="5763114"/>
              </a:moveTo>
              <a:arcTo wR="2886147" hR="2886147" stAng="5125724" swAng="548551"/>
            </a:path>
          </a:pathLst>
        </a:custGeom>
        <a:noFill/>
        <a:ln w="9525" cap="flat" cmpd="sng" algn="ctr">
          <a:solidFill>
            <a:schemeClr val="tx1"/>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DF42B4-EB3E-C043-A590-5708A49768FF}">
      <dsp:nvSpPr>
        <dsp:cNvPr id="0" name=""/>
        <dsp:cNvSpPr/>
      </dsp:nvSpPr>
      <dsp:spPr>
        <a:xfrm>
          <a:off x="3652016" y="3996376"/>
          <a:ext cx="2851200" cy="2851200"/>
        </a:xfrm>
        <a:prstGeom prst="ellipse">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r>
            <a:rPr lang="en-US" sz="4000" kern="1200" dirty="0">
              <a:latin typeface="Times New Roman" panose="02020603050405020304" pitchFamily="18" charset="0"/>
              <a:cs typeface="Times New Roman" panose="02020603050405020304" pitchFamily="18" charset="0"/>
            </a:rPr>
            <a:t>Coming Out</a:t>
          </a:r>
        </a:p>
      </dsp:txBody>
      <dsp:txXfrm>
        <a:off x="4069565" y="4413925"/>
        <a:ext cx="2016102" cy="2016102"/>
      </dsp:txXfrm>
    </dsp:sp>
    <dsp:sp modelId="{ADE5515B-7846-3344-BE7B-878C3050D6EF}">
      <dsp:nvSpPr>
        <dsp:cNvPr id="0" name=""/>
        <dsp:cNvSpPr/>
      </dsp:nvSpPr>
      <dsp:spPr>
        <a:xfrm rot="16200000">
          <a:off x="4803472" y="3014634"/>
          <a:ext cx="603749" cy="969408"/>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933700">
            <a:lnSpc>
              <a:spcPct val="90000"/>
            </a:lnSpc>
            <a:spcBef>
              <a:spcPct val="0"/>
            </a:spcBef>
            <a:spcAft>
              <a:spcPct val="35000"/>
            </a:spcAft>
            <a:buNone/>
          </a:pPr>
          <a:endParaRPr lang="en-US" sz="6600" kern="1200"/>
        </a:p>
      </dsp:txBody>
      <dsp:txXfrm>
        <a:off x="4894035" y="3299079"/>
        <a:ext cx="422624" cy="581644"/>
      </dsp:txXfrm>
    </dsp:sp>
    <dsp:sp modelId="{3C71580D-7FE9-C447-84AF-9355E6C3F2F9}">
      <dsp:nvSpPr>
        <dsp:cNvPr id="0" name=""/>
        <dsp:cNvSpPr/>
      </dsp:nvSpPr>
      <dsp:spPr>
        <a:xfrm>
          <a:off x="3652016" y="6025"/>
          <a:ext cx="2851200" cy="2851200"/>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latin typeface="Times New Roman" panose="02020603050405020304" pitchFamily="18" charset="0"/>
              <a:cs typeface="Times New Roman" panose="02020603050405020304" pitchFamily="18" charset="0"/>
            </a:rPr>
            <a:t>Exit a heterosexual identity</a:t>
          </a:r>
        </a:p>
      </dsp:txBody>
      <dsp:txXfrm>
        <a:off x="4069565" y="423574"/>
        <a:ext cx="2016102" cy="2016102"/>
      </dsp:txXfrm>
    </dsp:sp>
    <dsp:sp modelId="{81B684A4-DE86-B943-A279-168AEB402B50}">
      <dsp:nvSpPr>
        <dsp:cNvPr id="0" name=""/>
        <dsp:cNvSpPr/>
      </dsp:nvSpPr>
      <dsp:spPr>
        <a:xfrm rot="2293486">
          <a:off x="6738376" y="1735863"/>
          <a:ext cx="603749" cy="96940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933700">
            <a:lnSpc>
              <a:spcPct val="90000"/>
            </a:lnSpc>
            <a:spcBef>
              <a:spcPct val="0"/>
            </a:spcBef>
            <a:spcAft>
              <a:spcPct val="35000"/>
            </a:spcAft>
            <a:buNone/>
          </a:pPr>
          <a:endParaRPr lang="en-US" sz="6600" kern="1200"/>
        </a:p>
      </dsp:txBody>
      <dsp:txXfrm>
        <a:off x="6757794" y="1873710"/>
        <a:ext cx="422624" cy="581644"/>
      </dsp:txXfrm>
    </dsp:sp>
    <dsp:sp modelId="{871C3991-8D71-CD42-BD1F-DD542050541B}">
      <dsp:nvSpPr>
        <dsp:cNvPr id="0" name=""/>
        <dsp:cNvSpPr/>
      </dsp:nvSpPr>
      <dsp:spPr>
        <a:xfrm>
          <a:off x="7107761" y="2001200"/>
          <a:ext cx="2851200" cy="2851200"/>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Times New Roman" panose="02020603050405020304" pitchFamily="18" charset="0"/>
              <a:cs typeface="Times New Roman" panose="02020603050405020304" pitchFamily="18" charset="0"/>
            </a:rPr>
            <a:t>Develop personal LGB identity</a:t>
          </a:r>
        </a:p>
      </dsp:txBody>
      <dsp:txXfrm>
        <a:off x="7525310" y="2418749"/>
        <a:ext cx="2016102" cy="2016102"/>
      </dsp:txXfrm>
    </dsp:sp>
    <dsp:sp modelId="{23BFD18E-F6FF-ED48-829A-0A2D24F4B50B}">
      <dsp:nvSpPr>
        <dsp:cNvPr id="0" name=""/>
        <dsp:cNvSpPr/>
      </dsp:nvSpPr>
      <dsp:spPr>
        <a:xfrm rot="5708437">
          <a:off x="8429828" y="5011388"/>
          <a:ext cx="603749" cy="969408"/>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933700">
            <a:lnSpc>
              <a:spcPct val="90000"/>
            </a:lnSpc>
            <a:spcBef>
              <a:spcPct val="0"/>
            </a:spcBef>
            <a:spcAft>
              <a:spcPct val="35000"/>
            </a:spcAft>
            <a:buNone/>
          </a:pPr>
          <a:endParaRPr lang="en-US" sz="6600" kern="1200"/>
        </a:p>
      </dsp:txBody>
      <dsp:txXfrm>
        <a:off x="8528505" y="5115072"/>
        <a:ext cx="422624" cy="581644"/>
      </dsp:txXfrm>
    </dsp:sp>
    <dsp:sp modelId="{1DA19080-F1C4-6F4A-9C9E-5C3B469296A4}">
      <dsp:nvSpPr>
        <dsp:cNvPr id="0" name=""/>
        <dsp:cNvSpPr/>
      </dsp:nvSpPr>
      <dsp:spPr>
        <a:xfrm>
          <a:off x="7107761" y="5991551"/>
          <a:ext cx="2851200" cy="2851200"/>
        </a:xfrm>
        <a:prstGeom prst="ellips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Times New Roman" panose="02020603050405020304" pitchFamily="18" charset="0"/>
              <a:cs typeface="Times New Roman" panose="02020603050405020304" pitchFamily="18" charset="0"/>
            </a:rPr>
            <a:t>Develop social LGB identity</a:t>
          </a:r>
        </a:p>
      </dsp:txBody>
      <dsp:txXfrm>
        <a:off x="7525310" y="6409100"/>
        <a:ext cx="2016102" cy="2016102"/>
      </dsp:txXfrm>
    </dsp:sp>
    <dsp:sp modelId="{C2643B39-E4EB-C246-BF6C-1495C05C6F73}">
      <dsp:nvSpPr>
        <dsp:cNvPr id="0" name=""/>
        <dsp:cNvSpPr/>
      </dsp:nvSpPr>
      <dsp:spPr>
        <a:xfrm rot="8227102">
          <a:off x="6744484" y="8329339"/>
          <a:ext cx="603749" cy="969408"/>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933700">
            <a:lnSpc>
              <a:spcPct val="90000"/>
            </a:lnSpc>
            <a:spcBef>
              <a:spcPct val="0"/>
            </a:spcBef>
            <a:spcAft>
              <a:spcPct val="35000"/>
            </a:spcAft>
            <a:buNone/>
          </a:pPr>
          <a:endParaRPr lang="en-US" sz="6600" kern="1200"/>
        </a:p>
      </dsp:txBody>
      <dsp:txXfrm>
        <a:off x="6901407" y="8461594"/>
        <a:ext cx="422624" cy="581644"/>
      </dsp:txXfrm>
    </dsp:sp>
    <dsp:sp modelId="{583CD867-93B0-244A-9E85-B5C7564B1BF2}">
      <dsp:nvSpPr>
        <dsp:cNvPr id="0" name=""/>
        <dsp:cNvSpPr/>
      </dsp:nvSpPr>
      <dsp:spPr>
        <a:xfrm>
          <a:off x="3652016" y="7986726"/>
          <a:ext cx="2851200" cy="2851200"/>
        </a:xfrm>
        <a:prstGeom prst="ellips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latin typeface="Times New Roman" panose="02020603050405020304" pitchFamily="18" charset="0"/>
              <a:cs typeface="Times New Roman" panose="02020603050405020304" pitchFamily="18" charset="0"/>
            </a:rPr>
            <a:t>Claim identity as homosexual child</a:t>
          </a:r>
        </a:p>
      </dsp:txBody>
      <dsp:txXfrm>
        <a:off x="4069565" y="8404275"/>
        <a:ext cx="2016102" cy="2016102"/>
      </dsp:txXfrm>
    </dsp:sp>
    <dsp:sp modelId="{19E3EACE-263F-9E4B-8F01-2549A4193361}">
      <dsp:nvSpPr>
        <dsp:cNvPr id="0" name=""/>
        <dsp:cNvSpPr/>
      </dsp:nvSpPr>
      <dsp:spPr>
        <a:xfrm rot="13179898">
          <a:off x="2868568" y="8421563"/>
          <a:ext cx="603749" cy="969408"/>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933700">
            <a:lnSpc>
              <a:spcPct val="90000"/>
            </a:lnSpc>
            <a:spcBef>
              <a:spcPct val="0"/>
            </a:spcBef>
            <a:spcAft>
              <a:spcPct val="35000"/>
            </a:spcAft>
            <a:buNone/>
          </a:pPr>
          <a:endParaRPr lang="en-US" sz="6600" kern="1200"/>
        </a:p>
      </dsp:txBody>
      <dsp:txXfrm rot="10800000">
        <a:off x="3028845" y="8673251"/>
        <a:ext cx="422624" cy="581644"/>
      </dsp:txXfrm>
    </dsp:sp>
    <dsp:sp modelId="{171509B4-8A53-4E46-9D3F-905E224D90D4}">
      <dsp:nvSpPr>
        <dsp:cNvPr id="0" name=""/>
        <dsp:cNvSpPr/>
      </dsp:nvSpPr>
      <dsp:spPr>
        <a:xfrm>
          <a:off x="196271" y="5991551"/>
          <a:ext cx="2851200" cy="2851200"/>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Times New Roman" panose="02020603050405020304" pitchFamily="18" charset="0"/>
              <a:cs typeface="Times New Roman" panose="02020603050405020304" pitchFamily="18" charset="0"/>
            </a:rPr>
            <a:t>Develop intimacy with other LGB</a:t>
          </a:r>
        </a:p>
      </dsp:txBody>
      <dsp:txXfrm>
        <a:off x="613820" y="6409100"/>
        <a:ext cx="2016102" cy="2016102"/>
      </dsp:txXfrm>
    </dsp:sp>
    <dsp:sp modelId="{CF61B723-C702-6B47-8092-E16E2BFF94E2}">
      <dsp:nvSpPr>
        <dsp:cNvPr id="0" name=""/>
        <dsp:cNvSpPr/>
      </dsp:nvSpPr>
      <dsp:spPr>
        <a:xfrm rot="15614558">
          <a:off x="1212839" y="4946331"/>
          <a:ext cx="603749" cy="9694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933700">
            <a:lnSpc>
              <a:spcPct val="90000"/>
            </a:lnSpc>
            <a:spcBef>
              <a:spcPct val="0"/>
            </a:spcBef>
            <a:spcAft>
              <a:spcPct val="35000"/>
            </a:spcAft>
            <a:buNone/>
          </a:pPr>
          <a:endParaRPr lang="en-US" sz="6600" kern="1200"/>
        </a:p>
      </dsp:txBody>
      <dsp:txXfrm rot="10800000">
        <a:off x="1318750" y="5229465"/>
        <a:ext cx="422624" cy="581644"/>
      </dsp:txXfrm>
    </dsp:sp>
    <dsp:sp modelId="{90881D61-8193-5041-A364-CFAE609DB5C3}">
      <dsp:nvSpPr>
        <dsp:cNvPr id="0" name=""/>
        <dsp:cNvSpPr/>
      </dsp:nvSpPr>
      <dsp:spPr>
        <a:xfrm>
          <a:off x="196271" y="2001200"/>
          <a:ext cx="2851200" cy="2851200"/>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Times New Roman" panose="02020603050405020304" pitchFamily="18" charset="0"/>
              <a:cs typeface="Times New Roman" panose="02020603050405020304" pitchFamily="18" charset="0"/>
            </a:rPr>
            <a:t>Enter LGB community</a:t>
          </a:r>
        </a:p>
      </dsp:txBody>
      <dsp:txXfrm>
        <a:off x="613820" y="2418749"/>
        <a:ext cx="2016102" cy="20161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E4A013-1C68-0A46-83CC-D0C0253175F7}">
      <dsp:nvSpPr>
        <dsp:cNvPr id="0" name=""/>
        <dsp:cNvSpPr/>
      </dsp:nvSpPr>
      <dsp:spPr>
        <a:xfrm>
          <a:off x="7082002" y="10853370"/>
          <a:ext cx="6779684" cy="6618842"/>
        </a:xfrm>
        <a:prstGeom prst="ellipse">
          <a:avLst/>
        </a:prstGeom>
        <a:solidFill>
          <a:srgbClr val="7030A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Times New Roman" panose="02020603050405020304" pitchFamily="18" charset="0"/>
              <a:cs typeface="Times New Roman" panose="02020603050405020304" pitchFamily="18" charset="0"/>
            </a:rPr>
            <a:t>Protection of one's "true self”</a:t>
          </a:r>
        </a:p>
        <a:p>
          <a:pPr marL="0" lvl="0" indent="0" algn="ctr" defTabSz="1644650">
            <a:lnSpc>
              <a:spcPct val="90000"/>
            </a:lnSpc>
            <a:spcBef>
              <a:spcPct val="0"/>
            </a:spcBef>
            <a:spcAft>
              <a:spcPct val="35000"/>
            </a:spcAft>
            <a:buNone/>
          </a:pPr>
          <a:r>
            <a:rPr lang="en-US" sz="3400" kern="1200" dirty="0">
              <a:latin typeface="Times New Roman" panose="02020603050405020304" pitchFamily="18" charset="0"/>
              <a:cs typeface="Times New Roman" panose="02020603050405020304" pitchFamily="18" charset="0"/>
            </a:rPr>
            <a:t>Young adults who identify as homosexual in a college setting still feel the need to protect their “true self,” i.e., their homosexual identity </a:t>
          </a:r>
        </a:p>
        <a:p>
          <a:pPr marL="0" lvl="0" indent="0" algn="ctr" defTabSz="1644650">
            <a:lnSpc>
              <a:spcPct val="90000"/>
            </a:lnSpc>
            <a:spcBef>
              <a:spcPct val="0"/>
            </a:spcBef>
            <a:spcAft>
              <a:spcPct val="35000"/>
            </a:spcAft>
            <a:buNone/>
          </a:pPr>
          <a:r>
            <a:rPr lang="en-US" sz="3400" kern="1200" dirty="0">
              <a:latin typeface="Times New Roman" panose="02020603050405020304" pitchFamily="18" charset="0"/>
              <a:cs typeface="Times New Roman" panose="02020603050405020304" pitchFamily="18" charset="0"/>
            </a:rPr>
            <a:t>n = 3</a:t>
          </a:r>
        </a:p>
      </dsp:txBody>
      <dsp:txXfrm>
        <a:off x="8074864" y="11822677"/>
        <a:ext cx="4793960" cy="4680228"/>
      </dsp:txXfrm>
    </dsp:sp>
    <dsp:sp modelId="{3D565C46-50B6-4E47-ADE8-B851BC08AD65}">
      <dsp:nvSpPr>
        <dsp:cNvPr id="0" name=""/>
        <dsp:cNvSpPr/>
      </dsp:nvSpPr>
      <dsp:spPr>
        <a:xfrm rot="12116257">
          <a:off x="2522340" y="11106882"/>
          <a:ext cx="4731714" cy="1614075"/>
        </a:xfrm>
        <a:prstGeom prst="leftArrow">
          <a:avLst>
            <a:gd name="adj1" fmla="val 60000"/>
            <a:gd name="adj2" fmla="val 50000"/>
          </a:avLst>
        </a:pr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9634E5A2-3ABC-8D41-9063-837568454514}">
      <dsp:nvSpPr>
        <dsp:cNvPr id="0" name=""/>
        <dsp:cNvSpPr/>
      </dsp:nvSpPr>
      <dsp:spPr>
        <a:xfrm>
          <a:off x="3523" y="7442276"/>
          <a:ext cx="5380252" cy="7175534"/>
        </a:xfrm>
        <a:prstGeom prst="roundRect">
          <a:avLst>
            <a:gd name="adj" fmla="val 10000"/>
          </a:avLst>
        </a:prstGeom>
        <a:solidFill>
          <a:srgbClr val="FFC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6675" tIns="66675" rIns="66675" bIns="66675" numCol="1" spcCol="1270" anchor="t" anchorCtr="0">
          <a:noAutofit/>
        </a:bodyPr>
        <a:lstStyle/>
        <a:p>
          <a:pPr marL="0" lvl="0" indent="0" algn="l" defTabSz="1555750">
            <a:lnSpc>
              <a:spcPct val="90000"/>
            </a:lnSpc>
            <a:spcBef>
              <a:spcPct val="0"/>
            </a:spcBef>
            <a:spcAft>
              <a:spcPct val="35000"/>
            </a:spcAft>
            <a:buNone/>
          </a:pPr>
          <a:r>
            <a:rPr lang="en-US" sz="3500" kern="1200" dirty="0">
              <a:solidFill>
                <a:schemeClr val="bg1"/>
              </a:solidFill>
              <a:latin typeface="Times New Roman" panose="02020603050405020304" pitchFamily="18" charset="0"/>
              <a:cs typeface="Times New Roman" panose="02020603050405020304" pitchFamily="18" charset="0"/>
            </a:rPr>
            <a:t>Staying closeted</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attempting to conceal a homosexual identity was a way for individuals to protect themselves</a:t>
          </a:r>
          <a:endParaRPr lang="en-US" sz="3200" kern="1200" dirty="0">
            <a:solidFill>
              <a:schemeClr val="bg1"/>
            </a:solidFill>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 most often took place in early years</a:t>
          </a:r>
          <a:endParaRPr lang="en-US" sz="3200" kern="1200" dirty="0">
            <a:solidFill>
              <a:schemeClr val="bg1"/>
            </a:solidFill>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where one comes from may determine how they perceive their sexuality</a:t>
          </a:r>
          <a:endParaRPr lang="en-US" sz="3200" kern="1200" dirty="0">
            <a:solidFill>
              <a:schemeClr val="bg1"/>
            </a:solidFill>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even after “coming out of the closet” many remained closeted in different situations</a:t>
          </a: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161105" y="7599858"/>
        <a:ext cx="5065088" cy="6860370"/>
      </dsp:txXfrm>
    </dsp:sp>
    <dsp:sp modelId="{6780923D-805E-5242-972E-614721C332B9}">
      <dsp:nvSpPr>
        <dsp:cNvPr id="0" name=""/>
        <dsp:cNvSpPr/>
      </dsp:nvSpPr>
      <dsp:spPr>
        <a:xfrm rot="14697750">
          <a:off x="3117638" y="6258957"/>
          <a:ext cx="8078515" cy="1614075"/>
        </a:xfrm>
        <a:prstGeom prst="leftArrow">
          <a:avLst>
            <a:gd name="adj1" fmla="val 60000"/>
            <a:gd name="adj2" fmla="val 50000"/>
          </a:avLst>
        </a:pr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36EE240C-B73F-BF46-89C7-8954730C2318}">
      <dsp:nvSpPr>
        <dsp:cNvPr id="0" name=""/>
        <dsp:cNvSpPr/>
      </dsp:nvSpPr>
      <dsp:spPr>
        <a:xfrm>
          <a:off x="2519476" y="1539268"/>
          <a:ext cx="5855920" cy="3734067"/>
        </a:xfrm>
        <a:prstGeom prst="roundRect">
          <a:avLst>
            <a:gd name="adj" fmla="val 10000"/>
          </a:avLst>
        </a:prstGeom>
        <a:solidFill>
          <a:srgbClr val="92D05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6675" tIns="66675" rIns="66675" bIns="66675" numCol="1" spcCol="1270" anchor="t" anchorCtr="0">
          <a:noAutofit/>
        </a:bodyPr>
        <a:lstStyle/>
        <a:p>
          <a:pPr marL="0" lvl="0" indent="0" algn="l" defTabSz="1555750">
            <a:lnSpc>
              <a:spcPct val="90000"/>
            </a:lnSpc>
            <a:spcBef>
              <a:spcPct val="0"/>
            </a:spcBef>
            <a:spcAft>
              <a:spcPct val="35000"/>
            </a:spcAft>
            <a:buNone/>
          </a:pPr>
          <a:r>
            <a:rPr lang="en-US" sz="3500" kern="1200" dirty="0">
              <a:latin typeface="Times New Roman" panose="02020603050405020304" pitchFamily="18" charset="0"/>
              <a:cs typeface="Times New Roman" panose="02020603050405020304" pitchFamily="18" charset="0"/>
            </a:rPr>
            <a:t>Co-dependency</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reliance on those people that also held a queer identity</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this co-dependency developed because these individuals allowed the participants to fully be themselves</a:t>
          </a:r>
        </a:p>
      </dsp:txBody>
      <dsp:txXfrm>
        <a:off x="2628843" y="1648635"/>
        <a:ext cx="5637186" cy="3515333"/>
      </dsp:txXfrm>
    </dsp:sp>
    <dsp:sp modelId="{819E1A10-E4E1-5149-9C84-AC653A989BE1}">
      <dsp:nvSpPr>
        <dsp:cNvPr id="0" name=""/>
        <dsp:cNvSpPr/>
      </dsp:nvSpPr>
      <dsp:spPr>
        <a:xfrm rot="21068506">
          <a:off x="14015374" y="12507068"/>
          <a:ext cx="3804059" cy="1614075"/>
        </a:xfrm>
        <a:prstGeom prst="leftArrow">
          <a:avLst>
            <a:gd name="adj1" fmla="val 60000"/>
            <a:gd name="adj2" fmla="val 50000"/>
          </a:avLst>
        </a:pr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77A6CB41-FC69-6641-BEEC-93688E3A5B41}">
      <dsp:nvSpPr>
        <dsp:cNvPr id="0" name=""/>
        <dsp:cNvSpPr/>
      </dsp:nvSpPr>
      <dsp:spPr>
        <a:xfrm>
          <a:off x="15030141" y="9195336"/>
          <a:ext cx="5533212" cy="7651751"/>
        </a:xfrm>
        <a:prstGeom prst="roundRect">
          <a:avLst>
            <a:gd name="adj" fmla="val 10000"/>
          </a:avLst>
        </a:prstGeom>
        <a:solidFill>
          <a:srgbClr val="00B0F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6675" tIns="66675" rIns="66675" bIns="66675" numCol="1" spcCol="1270" anchor="t" anchorCtr="0">
          <a:noAutofit/>
        </a:bodyPr>
        <a:lstStyle/>
        <a:p>
          <a:pPr marL="0" lvl="0" indent="0" algn="l" defTabSz="1555750">
            <a:lnSpc>
              <a:spcPct val="90000"/>
            </a:lnSpc>
            <a:spcBef>
              <a:spcPct val="0"/>
            </a:spcBef>
            <a:spcAft>
              <a:spcPct val="35000"/>
            </a:spcAft>
            <a:buNone/>
          </a:pPr>
          <a:r>
            <a:rPr lang="en-US" sz="3500" kern="1200" dirty="0">
              <a:latin typeface="Times New Roman" panose="02020603050405020304" pitchFamily="18" charset="0"/>
              <a:cs typeface="Times New Roman" panose="02020603050405020304" pitchFamily="18" charset="0"/>
            </a:rPr>
            <a:t>Hiding the truth from themselves or others</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all participants chose to divulge negative experiences that were emotionally violent based on their own definition, but did not report</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if participants, do not acknowledge their own relationships as abusive or unhealthy, despite having formed a definition of such a relationship, it can be seen as another internalization and deflection in order to protect themselves</a:t>
          </a:r>
        </a:p>
      </dsp:txBody>
      <dsp:txXfrm>
        <a:off x="15192203" y="9357398"/>
        <a:ext cx="5209088" cy="7327627"/>
      </dsp:txXfrm>
    </dsp:sp>
    <dsp:sp modelId="{D80B04A6-D37A-6846-AF48-454C96D16F23}">
      <dsp:nvSpPr>
        <dsp:cNvPr id="0" name=""/>
        <dsp:cNvSpPr/>
      </dsp:nvSpPr>
      <dsp:spPr>
        <a:xfrm rot="17818463">
          <a:off x="10172333" y="6747861"/>
          <a:ext cx="7325356" cy="1614075"/>
        </a:xfrm>
        <a:prstGeom prst="leftArrow">
          <a:avLst>
            <a:gd name="adj1" fmla="val 60000"/>
            <a:gd name="adj2" fmla="val 50000"/>
          </a:avLst>
        </a:pr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B7B078C3-1F04-1A48-AA03-7E8F8EC420EB}">
      <dsp:nvSpPr>
        <dsp:cNvPr id="0" name=""/>
        <dsp:cNvSpPr/>
      </dsp:nvSpPr>
      <dsp:spPr>
        <a:xfrm>
          <a:off x="12806247" y="1623264"/>
          <a:ext cx="5380252" cy="5334842"/>
        </a:xfrm>
        <a:prstGeom prst="roundRect">
          <a:avLst>
            <a:gd name="adj" fmla="val 10000"/>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6675" tIns="66675" rIns="66675" bIns="66675" numCol="1" spcCol="1270" anchor="t" anchorCtr="0">
          <a:noAutofit/>
        </a:bodyPr>
        <a:lstStyle/>
        <a:p>
          <a:pPr marL="0" lvl="0" indent="0" algn="l" defTabSz="1555750">
            <a:lnSpc>
              <a:spcPct val="90000"/>
            </a:lnSpc>
            <a:spcBef>
              <a:spcPct val="0"/>
            </a:spcBef>
            <a:spcAft>
              <a:spcPct val="35000"/>
            </a:spcAft>
            <a:buNone/>
          </a:pPr>
          <a:r>
            <a:rPr lang="en-US" sz="3500" kern="1200" dirty="0">
              <a:latin typeface="Times New Roman" panose="02020603050405020304" pitchFamily="18" charset="0"/>
              <a:cs typeface="Times New Roman" panose="02020603050405020304" pitchFamily="18" charset="0"/>
            </a:rPr>
            <a:t>Internalized homophobia</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a defense mechanism used by individuals who identify as homosexual</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a learned behavior</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identifying as homosexual is a deviation from the norm (heterosexual) and that deviation demarcates one as “othered"</a:t>
          </a:r>
        </a:p>
        <a:p>
          <a:pPr marL="285750" lvl="1" indent="-285750" algn="l" defTabSz="1422400">
            <a:lnSpc>
              <a:spcPct val="90000"/>
            </a:lnSpc>
            <a:spcBef>
              <a:spcPct val="0"/>
            </a:spcBef>
            <a:spcAft>
              <a:spcPct val="15000"/>
            </a:spcAft>
            <a:buChar char="•"/>
          </a:pPr>
          <a:r>
            <a:rPr lang="en-US" sz="3200" kern="1200" dirty="0">
              <a:latin typeface="Times New Roman" panose="02020603050405020304" pitchFamily="18" charset="0"/>
              <a:cs typeface="Times New Roman" panose="02020603050405020304" pitchFamily="18" charset="0"/>
            </a:rPr>
            <a:t>causes feeling of shame</a:t>
          </a:r>
        </a:p>
      </dsp:txBody>
      <dsp:txXfrm>
        <a:off x="12962499" y="1779516"/>
        <a:ext cx="5067748" cy="502233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4/11/19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4/11/19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387426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60161"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60162"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385343"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377404"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390292"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390292"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390292"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390292"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390292"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390292"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1567305" y="32390910"/>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80"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81"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82"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83"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diagramQuickStyle" Target="../diagrams/quickStyle2.xml"/><Relationship Id="rId18" Type="http://schemas.openxmlformats.org/officeDocument/2006/relationships/diagramQuickStyle" Target="../diagrams/quickStyle3.xml"/><Relationship Id="rId3" Type="http://schemas.openxmlformats.org/officeDocument/2006/relationships/image" Target="../media/image11.png"/><Relationship Id="rId21" Type="http://schemas.openxmlformats.org/officeDocument/2006/relationships/hyperlink" Target="https://www.ncbi.nlm.nih.gov/pubmed/24923891" TargetMode="External"/><Relationship Id="rId7" Type="http://schemas.openxmlformats.org/officeDocument/2006/relationships/diagramColors" Target="../diagrams/colors1.xml"/><Relationship Id="rId12" Type="http://schemas.openxmlformats.org/officeDocument/2006/relationships/diagramLayout" Target="../diagrams/layout2.xml"/><Relationship Id="rId17" Type="http://schemas.openxmlformats.org/officeDocument/2006/relationships/diagramLayout" Target="../diagrams/layout3.xml"/><Relationship Id="rId2" Type="http://schemas.openxmlformats.org/officeDocument/2006/relationships/notesSlide" Target="../notesSlides/notesSlide1.xml"/><Relationship Id="rId16" Type="http://schemas.openxmlformats.org/officeDocument/2006/relationships/diagramData" Target="../diagrams/data3.xml"/><Relationship Id="rId20" Type="http://schemas.microsoft.com/office/2007/relationships/diagramDrawing" Target="../diagrams/drawing3.xml"/><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diagramData" Target="../diagrams/data2.xml"/><Relationship Id="rId5" Type="http://schemas.openxmlformats.org/officeDocument/2006/relationships/diagramLayout" Target="../diagrams/layout1.xml"/><Relationship Id="rId15" Type="http://schemas.microsoft.com/office/2007/relationships/diagramDrawing" Target="../diagrams/drawing2.xml"/><Relationship Id="rId23" Type="http://schemas.openxmlformats.org/officeDocument/2006/relationships/image" Target="../media/image14.png"/><Relationship Id="rId10" Type="http://schemas.openxmlformats.org/officeDocument/2006/relationships/image" Target="../media/image13.png"/><Relationship Id="rId19" Type="http://schemas.openxmlformats.org/officeDocument/2006/relationships/diagramColors" Target="../diagrams/colors3.xml"/><Relationship Id="rId4" Type="http://schemas.openxmlformats.org/officeDocument/2006/relationships/diagramData" Target="../diagrams/data1.xml"/><Relationship Id="rId9" Type="http://schemas.openxmlformats.org/officeDocument/2006/relationships/image" Target="../media/image12.tiff"/><Relationship Id="rId14" Type="http://schemas.openxmlformats.org/officeDocument/2006/relationships/diagramColors" Target="../diagrams/colors2.xml"/><Relationship Id="rId22" Type="http://schemas.openxmlformats.org/officeDocument/2006/relationships/hyperlink" Target="https://ncadv.org/statist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
            <a:lum/>
          </a:blip>
          <a:srcRect/>
          <a:stretch>
            <a:fillRect l="-25000" r="-25000"/>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59674" y="6378481"/>
            <a:ext cx="10056813" cy="6901419"/>
          </a:xfrm>
        </p:spPr>
        <p:txBody>
          <a:bodyPr/>
          <a:lstStyle/>
          <a:p>
            <a:pPr marL="342900" indent="-342900">
              <a:lnSpc>
                <a:spcPct val="150000"/>
              </a:lnSpc>
              <a:buFont typeface="Arial" panose="020B0604020202020204" pitchFamily="34" charset="0"/>
              <a:buChar char="•"/>
            </a:pPr>
            <a:r>
              <a:rPr lang="en-US" sz="3050" dirty="0">
                <a:solidFill>
                  <a:schemeClr val="tx1"/>
                </a:solidFill>
              </a:rPr>
              <a:t>10 million people report experiencing intimate partner violence (IPV) each year (National Coalition Against Domestic Violence, 2018).</a:t>
            </a:r>
          </a:p>
          <a:p>
            <a:pPr marL="342900" indent="-342900">
              <a:lnSpc>
                <a:spcPct val="150000"/>
              </a:lnSpc>
              <a:buFont typeface="Arial" panose="020B0604020202020204" pitchFamily="34" charset="0"/>
              <a:buChar char="•"/>
            </a:pPr>
            <a:r>
              <a:rPr lang="en-US" sz="3050" dirty="0">
                <a:solidFill>
                  <a:schemeClr val="tx1"/>
                </a:solidFill>
              </a:rPr>
              <a:t> Prevalence and statistics reflect research that is aimed at exploring physical and sexual abuse, and not necessarily emotional IPV.</a:t>
            </a:r>
          </a:p>
          <a:p>
            <a:pPr marL="342900" indent="-342900">
              <a:lnSpc>
                <a:spcPct val="150000"/>
              </a:lnSpc>
              <a:buFont typeface="Arial" panose="020B0604020202020204" pitchFamily="34" charset="0"/>
              <a:buChar char="•"/>
            </a:pPr>
            <a:r>
              <a:rPr lang="en-US" sz="3050" dirty="0">
                <a:solidFill>
                  <a:schemeClr val="tx1"/>
                </a:solidFill>
              </a:rPr>
              <a:t>Edwards (2015) found that “sexual minority” students experience higher levels of IPV, though they are less likely to report (American Psychological Association, 2002).</a:t>
            </a:r>
          </a:p>
        </p:txBody>
      </p:sp>
      <p:sp>
        <p:nvSpPr>
          <p:cNvPr id="3" name="Text Placeholder 2"/>
          <p:cNvSpPr>
            <a:spLocks noGrp="1"/>
          </p:cNvSpPr>
          <p:nvPr>
            <p:ph type="body" sz="quarter" idx="11"/>
          </p:nvPr>
        </p:nvSpPr>
        <p:spPr/>
        <p:txBody>
          <a:bodyPr/>
          <a:lstStyle/>
          <a:p>
            <a:r>
              <a:rPr lang="en-US" u="none" dirty="0">
                <a:solidFill>
                  <a:schemeClr val="tx1"/>
                </a:solidFill>
                <a:latin typeface="Times New Roman" panose="02020603050405020304" pitchFamily="18" charset="0"/>
                <a:cs typeface="Times New Roman" panose="02020603050405020304" pitchFamily="18" charset="0"/>
              </a:rPr>
              <a:t>INTRODUCTION</a:t>
            </a:r>
          </a:p>
        </p:txBody>
      </p:sp>
      <p:sp>
        <p:nvSpPr>
          <p:cNvPr id="4" name="Text Placeholder 3"/>
          <p:cNvSpPr>
            <a:spLocks noGrp="1"/>
          </p:cNvSpPr>
          <p:nvPr>
            <p:ph type="body" sz="quarter" idx="20"/>
          </p:nvPr>
        </p:nvSpPr>
        <p:spPr>
          <a:xfrm>
            <a:off x="477827" y="13596589"/>
            <a:ext cx="10050462" cy="754045"/>
          </a:xfrm>
        </p:spPr>
        <p:txBody>
          <a:bodyPr/>
          <a:lstStyle/>
          <a:p>
            <a:r>
              <a:rPr lang="en-US" u="none" dirty="0">
                <a:solidFill>
                  <a:schemeClr val="tx1"/>
                </a:solidFill>
                <a:latin typeface="Times New Roman" panose="02020603050405020304" pitchFamily="18" charset="0"/>
                <a:cs typeface="Times New Roman" panose="02020603050405020304" pitchFamily="18" charset="0"/>
              </a:rPr>
              <a:t>THEORETICAL FRAMEWORK</a:t>
            </a:r>
          </a:p>
        </p:txBody>
      </p:sp>
      <p:sp>
        <p:nvSpPr>
          <p:cNvPr id="5" name="Text Placeholder 4"/>
          <p:cNvSpPr>
            <a:spLocks noGrp="1"/>
          </p:cNvSpPr>
          <p:nvPr>
            <p:ph type="body" sz="quarter" idx="21"/>
          </p:nvPr>
        </p:nvSpPr>
        <p:spPr>
          <a:xfrm>
            <a:off x="11364516" y="6473481"/>
            <a:ext cx="10048874" cy="6290931"/>
          </a:xfrm>
        </p:spPr>
        <p:txBody>
          <a:bodyPr/>
          <a:lstStyle/>
          <a:p>
            <a:pPr marL="457200" lvl="0" indent="-457200">
              <a:lnSpc>
                <a:spcPct val="150000"/>
              </a:lnSpc>
              <a:buFont typeface="Arial" panose="020B0604020202020204" pitchFamily="34" charset="0"/>
              <a:buChar char="•"/>
            </a:pPr>
            <a:r>
              <a:rPr lang="en-US" sz="3200" dirty="0">
                <a:solidFill>
                  <a:schemeClr val="tx1"/>
                </a:solidFill>
              </a:rPr>
              <a:t>To understand the experiences of persons who identify as homosexual when in an intimate relationship. </a:t>
            </a:r>
          </a:p>
          <a:p>
            <a:pPr marL="457200" lvl="0" indent="-457200">
              <a:lnSpc>
                <a:spcPct val="150000"/>
              </a:lnSpc>
              <a:buFont typeface="Arial" panose="020B0604020202020204" pitchFamily="34" charset="0"/>
              <a:buChar char="•"/>
            </a:pPr>
            <a:r>
              <a:rPr lang="en-US" sz="3200" dirty="0">
                <a:solidFill>
                  <a:schemeClr val="tx1"/>
                </a:solidFill>
              </a:rPr>
              <a:t>To understand the perceptions of healthy and unhealthy relationships of those who identify as homosexual.</a:t>
            </a:r>
          </a:p>
          <a:p>
            <a:pPr marL="457200" lvl="0" indent="-457200">
              <a:lnSpc>
                <a:spcPct val="150000"/>
              </a:lnSpc>
              <a:buFont typeface="Arial" panose="020B0604020202020204" pitchFamily="34" charset="0"/>
              <a:buChar char="•"/>
            </a:pPr>
            <a:r>
              <a:rPr lang="en-US" sz="3200" dirty="0">
                <a:solidFill>
                  <a:schemeClr val="tx1"/>
                </a:solidFill>
              </a:rPr>
              <a:t>To understand how college students who identify as homosexual share their relationship experiences with healthcare providers</a:t>
            </a:r>
          </a:p>
          <a:p>
            <a:endParaRPr lang="en-US" dirty="0"/>
          </a:p>
        </p:txBody>
      </p:sp>
      <p:sp>
        <p:nvSpPr>
          <p:cNvPr id="6" name="Text Placeholder 5"/>
          <p:cNvSpPr>
            <a:spLocks noGrp="1"/>
          </p:cNvSpPr>
          <p:nvPr>
            <p:ph type="body" sz="quarter" idx="22"/>
          </p:nvPr>
        </p:nvSpPr>
        <p:spPr/>
        <p:txBody>
          <a:bodyPr/>
          <a:lstStyle/>
          <a:p>
            <a:r>
              <a:rPr lang="en-US" u="none" dirty="0">
                <a:solidFill>
                  <a:schemeClr val="tx1"/>
                </a:solidFill>
                <a:latin typeface="Times New Roman" panose="02020603050405020304" pitchFamily="18" charset="0"/>
                <a:cs typeface="Times New Roman" panose="02020603050405020304" pitchFamily="18" charset="0"/>
              </a:rPr>
              <a:t>SPECFIC AIMS</a:t>
            </a:r>
          </a:p>
        </p:txBody>
      </p:sp>
      <p:sp>
        <p:nvSpPr>
          <p:cNvPr id="7" name="Text Placeholder 6"/>
          <p:cNvSpPr>
            <a:spLocks noGrp="1"/>
          </p:cNvSpPr>
          <p:nvPr>
            <p:ph type="body" sz="quarter" idx="23"/>
          </p:nvPr>
        </p:nvSpPr>
        <p:spPr>
          <a:xfrm>
            <a:off x="22068452" y="6421917"/>
            <a:ext cx="10048874" cy="7226571"/>
          </a:xfrm>
        </p:spPr>
        <p:txBody>
          <a:bodyPr/>
          <a:lstStyle/>
          <a:p>
            <a:pPr marL="457200" indent="-457200">
              <a:lnSpc>
                <a:spcPct val="150000"/>
              </a:lnSpc>
              <a:buFont typeface="Arial" panose="020B0604020202020204" pitchFamily="34" charset="0"/>
              <a:buChar char="•"/>
            </a:pPr>
            <a:r>
              <a:rPr lang="en-US" sz="3200" dirty="0">
                <a:solidFill>
                  <a:schemeClr val="tx1"/>
                </a:solidFill>
              </a:rPr>
              <a:t>Design: </a:t>
            </a:r>
            <a:r>
              <a:rPr lang="en-US" sz="3200" dirty="0">
                <a:latin typeface="Times New Roman" panose="02020603050405020304" pitchFamily="18" charset="0"/>
                <a:cs typeface="Times New Roman" panose="02020603050405020304" pitchFamily="18" charset="0"/>
              </a:rPr>
              <a:t>Qualitative, descriptive study</a:t>
            </a:r>
            <a:endParaRPr lang="en-US" sz="3200" dirty="0"/>
          </a:p>
          <a:p>
            <a:pPr marL="457200" indent="-457200">
              <a:lnSpc>
                <a:spcPct val="150000"/>
              </a:lnSpc>
              <a:buFont typeface="Arial" panose="020B0604020202020204" pitchFamily="34" charset="0"/>
              <a:buChar char="•"/>
            </a:pPr>
            <a:r>
              <a:rPr lang="en-US" sz="3200" dirty="0">
                <a:solidFill>
                  <a:schemeClr val="tx1"/>
                </a:solidFill>
              </a:rPr>
              <a:t>Setting: </a:t>
            </a:r>
            <a:r>
              <a:rPr lang="en-US" sz="3200" dirty="0">
                <a:latin typeface="Times New Roman" panose="02020603050405020304" pitchFamily="18" charset="0"/>
                <a:cs typeface="Times New Roman" panose="02020603050405020304" pitchFamily="18" charset="0"/>
              </a:rPr>
              <a:t>Medium-sized public university</a:t>
            </a:r>
          </a:p>
          <a:p>
            <a:pPr marL="457200" indent="-457200">
              <a:lnSpc>
                <a:spcPct val="150000"/>
              </a:lnSpc>
              <a:buFont typeface="Arial" panose="020B0604020202020204" pitchFamily="34" charset="0"/>
              <a:buChar char="•"/>
            </a:pPr>
            <a:r>
              <a:rPr lang="en-US" sz="3200" dirty="0">
                <a:solidFill>
                  <a:schemeClr val="tx1"/>
                </a:solidFill>
              </a:rPr>
              <a:t>Sample: </a:t>
            </a:r>
            <a:r>
              <a:rPr lang="en-US" sz="3200" dirty="0">
                <a:latin typeface="Times New Roman" panose="02020603050405020304" pitchFamily="18" charset="0"/>
                <a:cs typeface="Times New Roman" panose="02020603050405020304" pitchFamily="18" charset="0"/>
              </a:rPr>
              <a:t>Three college-aged (18-24) individuals who identified as homosexual (n = 3)</a:t>
            </a:r>
          </a:p>
          <a:p>
            <a:pPr marL="457200" indent="-457200">
              <a:lnSpc>
                <a:spcPct val="150000"/>
              </a:lnSpc>
              <a:buFont typeface="Arial" panose="020B0604020202020204" pitchFamily="34" charset="0"/>
              <a:buChar char="•"/>
            </a:pPr>
            <a:r>
              <a:rPr lang="en-US" sz="3200" dirty="0">
                <a:solidFill>
                  <a:schemeClr val="tx1"/>
                </a:solidFill>
              </a:rPr>
              <a:t>Procedure: </a:t>
            </a:r>
            <a:r>
              <a:rPr lang="en-US" sz="3200" dirty="0">
                <a:latin typeface="Times New Roman" panose="02020603050405020304" pitchFamily="18" charset="0"/>
                <a:cs typeface="Times New Roman" panose="02020603050405020304" pitchFamily="18" charset="0"/>
              </a:rPr>
              <a:t>Semi-structured interviews with guiding questions regarding relationships and interactions with healthcare clinicians</a:t>
            </a:r>
          </a:p>
          <a:p>
            <a:pPr marL="457200" indent="-457200">
              <a:lnSpc>
                <a:spcPct val="150000"/>
              </a:lnSpc>
              <a:buFont typeface="Arial" panose="020B0604020202020204" pitchFamily="34" charset="0"/>
              <a:buChar char="•"/>
            </a:pPr>
            <a:r>
              <a:rPr lang="en-US" sz="3200" dirty="0">
                <a:solidFill>
                  <a:schemeClr val="tx1"/>
                </a:solidFill>
              </a:rPr>
              <a:t>Data Analysis: </a:t>
            </a:r>
            <a:r>
              <a:rPr lang="en-US" sz="3200" dirty="0">
                <a:latin typeface="Times New Roman" panose="02020603050405020304" pitchFamily="18" charset="0"/>
                <a:cs typeface="Times New Roman" panose="02020603050405020304" pitchFamily="18" charset="0"/>
              </a:rPr>
              <a:t>Thematic analysis and coding</a:t>
            </a:r>
          </a:p>
          <a:p>
            <a:endParaRPr lang="en-US" dirty="0"/>
          </a:p>
        </p:txBody>
      </p:sp>
      <p:sp>
        <p:nvSpPr>
          <p:cNvPr id="8" name="Text Placeholder 7"/>
          <p:cNvSpPr>
            <a:spLocks noGrp="1"/>
          </p:cNvSpPr>
          <p:nvPr>
            <p:ph type="body" sz="quarter" idx="24"/>
          </p:nvPr>
        </p:nvSpPr>
        <p:spPr/>
        <p:txBody>
          <a:bodyPr/>
          <a:lstStyle/>
          <a:p>
            <a:r>
              <a:rPr lang="en-US" u="none" dirty="0">
                <a:solidFill>
                  <a:schemeClr val="tx1"/>
                </a:solidFill>
                <a:latin typeface="Times New Roman" panose="02020603050405020304" pitchFamily="18" charset="0"/>
                <a:cs typeface="Times New Roman" panose="02020603050405020304" pitchFamily="18" charset="0"/>
              </a:rPr>
              <a:t>METHODS</a:t>
            </a:r>
          </a:p>
        </p:txBody>
      </p:sp>
      <p:sp>
        <p:nvSpPr>
          <p:cNvPr id="9" name="Text Placeholder 8"/>
          <p:cNvSpPr>
            <a:spLocks noGrp="1"/>
          </p:cNvSpPr>
          <p:nvPr>
            <p:ph type="body" sz="quarter" idx="25"/>
          </p:nvPr>
        </p:nvSpPr>
        <p:spPr/>
        <p:txBody>
          <a:bodyPr/>
          <a:lstStyle/>
          <a:p>
            <a:r>
              <a:rPr lang="en-US" u="none" dirty="0">
                <a:solidFill>
                  <a:schemeClr val="tx1"/>
                </a:solidFill>
                <a:latin typeface="Times New Roman" panose="02020603050405020304" pitchFamily="18" charset="0"/>
                <a:cs typeface="Times New Roman" panose="02020603050405020304" pitchFamily="18" charset="0"/>
              </a:rPr>
              <a:t>CONCLUSIONS</a:t>
            </a:r>
          </a:p>
        </p:txBody>
      </p:sp>
      <p:sp>
        <p:nvSpPr>
          <p:cNvPr id="10" name="Text Placeholder 9"/>
          <p:cNvSpPr>
            <a:spLocks noGrp="1"/>
          </p:cNvSpPr>
          <p:nvPr>
            <p:ph type="body" sz="quarter" idx="26"/>
          </p:nvPr>
        </p:nvSpPr>
        <p:spPr>
          <a:xfrm>
            <a:off x="32435804" y="6378481"/>
            <a:ext cx="11001506" cy="7580643"/>
          </a:xfrm>
        </p:spPr>
        <p:txBody>
          <a:bodyPr/>
          <a:lstStyle/>
          <a:p>
            <a:pPr marL="342900" indent="-342900">
              <a:lnSpc>
                <a:spcPct val="150000"/>
              </a:lnSpc>
              <a:buFont typeface="Arial" panose="020B0604020202020204" pitchFamily="34" charset="0"/>
              <a:buChar char="•"/>
            </a:pPr>
            <a:r>
              <a:rPr lang="en-US" sz="3000" dirty="0">
                <a:solidFill>
                  <a:schemeClr val="tx1"/>
                </a:solidFill>
              </a:rPr>
              <a:t>There is a high likelihood of intimate partner violence in the client who identifies as homosexual. This study suggests that those who identify as homosexual still do not feel safe disclosing their sexuality.</a:t>
            </a:r>
          </a:p>
          <a:p>
            <a:pPr marL="342900" indent="-342900">
              <a:lnSpc>
                <a:spcPct val="150000"/>
              </a:lnSpc>
              <a:buFont typeface="Arial" panose="020B0604020202020204" pitchFamily="34" charset="0"/>
              <a:buChar char="•"/>
            </a:pPr>
            <a:r>
              <a:rPr lang="en-US" sz="3000" dirty="0">
                <a:solidFill>
                  <a:schemeClr val="tx1"/>
                </a:solidFill>
              </a:rPr>
              <a:t>The heteronormative society we live in may contribute to this. </a:t>
            </a:r>
          </a:p>
          <a:p>
            <a:pPr marL="342900" indent="-342900">
              <a:lnSpc>
                <a:spcPct val="150000"/>
              </a:lnSpc>
              <a:buFont typeface="Arial" panose="020B0604020202020204" pitchFamily="34" charset="0"/>
              <a:buChar char="•"/>
            </a:pPr>
            <a:r>
              <a:rPr lang="en-US" sz="3000" dirty="0">
                <a:solidFill>
                  <a:schemeClr val="tx1"/>
                </a:solidFill>
              </a:rPr>
              <a:t>Nurses must understand this process of protecting oneself when working with the client who identifies as homosexual. </a:t>
            </a:r>
          </a:p>
          <a:p>
            <a:pPr marL="342900" indent="-342900">
              <a:lnSpc>
                <a:spcPct val="150000"/>
              </a:lnSpc>
              <a:buFont typeface="Arial" panose="020B0604020202020204" pitchFamily="34" charset="0"/>
              <a:buChar char="•"/>
            </a:pPr>
            <a:r>
              <a:rPr lang="en-US" sz="3000" dirty="0">
                <a:solidFill>
                  <a:schemeClr val="tx1"/>
                </a:solidFill>
              </a:rPr>
              <a:t>This  understanding could potentially allow for those who identify as homosexual to feel safer, and not like they need to protect their true selves</a:t>
            </a:r>
          </a:p>
        </p:txBody>
      </p:sp>
      <p:sp>
        <p:nvSpPr>
          <p:cNvPr id="11" name="Text Placeholder 10"/>
          <p:cNvSpPr>
            <a:spLocks noGrp="1"/>
          </p:cNvSpPr>
          <p:nvPr>
            <p:ph type="body" sz="quarter" idx="27"/>
          </p:nvPr>
        </p:nvSpPr>
        <p:spPr>
          <a:xfrm>
            <a:off x="33296501" y="13596588"/>
            <a:ext cx="10047018" cy="754045"/>
          </a:xfrm>
        </p:spPr>
        <p:txBody>
          <a:bodyPr/>
          <a:lstStyle/>
          <a:p>
            <a:r>
              <a:rPr lang="en-US" u="none" dirty="0">
                <a:solidFill>
                  <a:schemeClr val="tx1"/>
                </a:solidFill>
                <a:latin typeface="Times New Roman" panose="02020603050405020304" pitchFamily="18" charset="0"/>
                <a:cs typeface="Times New Roman" panose="02020603050405020304" pitchFamily="18" charset="0"/>
              </a:rPr>
              <a:t>NURSING IMPLICATIONS</a:t>
            </a:r>
          </a:p>
        </p:txBody>
      </p:sp>
      <p:sp>
        <p:nvSpPr>
          <p:cNvPr id="14" name="Text Placeholder 13"/>
          <p:cNvSpPr>
            <a:spLocks noGrp="1"/>
          </p:cNvSpPr>
          <p:nvPr>
            <p:ph type="body" sz="quarter" idx="30"/>
          </p:nvPr>
        </p:nvSpPr>
        <p:spPr>
          <a:xfrm>
            <a:off x="33390292" y="22661630"/>
            <a:ext cx="10052050" cy="954085"/>
          </a:xfrm>
        </p:spPr>
        <p:txBody>
          <a:bodyPr/>
          <a:lstStyle/>
          <a:p>
            <a:r>
              <a:rPr lang="en-US" sz="3200" dirty="0">
                <a:solidFill>
                  <a:schemeClr val="tx1"/>
                </a:solidFill>
              </a:rPr>
              <a:t>	</a:t>
            </a:r>
          </a:p>
        </p:txBody>
      </p:sp>
      <p:sp>
        <p:nvSpPr>
          <p:cNvPr id="15" name="Text Placeholder 14"/>
          <p:cNvSpPr>
            <a:spLocks noGrp="1"/>
          </p:cNvSpPr>
          <p:nvPr>
            <p:ph type="body" sz="quarter" idx="96"/>
          </p:nvPr>
        </p:nvSpPr>
        <p:spPr/>
        <p:txBody>
          <a:bodyPr/>
          <a:lstStyle/>
          <a:p>
            <a:r>
              <a:rPr lang="en-US" dirty="0"/>
              <a:t>	</a:t>
            </a:r>
          </a:p>
        </p:txBody>
      </p:sp>
      <p:graphicFrame>
        <p:nvGraphicFramePr>
          <p:cNvPr id="33" name="Content Placeholder 2">
            <a:extLst>
              <a:ext uri="{FF2B5EF4-FFF2-40B4-BE49-F238E27FC236}">
                <a16:creationId xmlns:a16="http://schemas.microsoft.com/office/drawing/2014/main" id="{BB5412B3-9752-B648-8E64-1FA8AEAD94F9}"/>
              </a:ext>
            </a:extLst>
          </p:cNvPr>
          <p:cNvGraphicFramePr>
            <a:graphicFrameLocks/>
          </p:cNvGraphicFramePr>
          <p:nvPr>
            <p:extLst>
              <p:ext uri="{D42A27DB-BD31-4B8C-83A1-F6EECF244321}">
                <p14:modId xmlns:p14="http://schemas.microsoft.com/office/powerpoint/2010/main" val="3784328238"/>
              </p:ext>
            </p:extLst>
          </p:nvPr>
        </p:nvGraphicFramePr>
        <p:xfrm>
          <a:off x="32435804" y="14368057"/>
          <a:ext cx="11001506" cy="730020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6" name="Text Placeholder 15"/>
          <p:cNvSpPr>
            <a:spLocks noGrp="1"/>
          </p:cNvSpPr>
          <p:nvPr>
            <p:ph type="body" sz="quarter" idx="150"/>
          </p:nvPr>
        </p:nvSpPr>
        <p:spPr>
          <a:xfrm>
            <a:off x="5932593" y="3891567"/>
            <a:ext cx="31998968" cy="1280160"/>
          </a:xfrm>
        </p:spPr>
        <p:txBody>
          <a:bodyPr>
            <a:normAutofit/>
          </a:bodyPr>
          <a:lstStyle/>
          <a:p>
            <a:r>
              <a:rPr lang="en-US" dirty="0">
                <a:solidFill>
                  <a:schemeClr val="tx1"/>
                </a:solidFill>
                <a:latin typeface="Times New Roman" panose="02020603050405020304" pitchFamily="18" charset="0"/>
                <a:cs typeface="Times New Roman" panose="02020603050405020304" pitchFamily="18" charset="0"/>
              </a:rPr>
              <a:t>University of New Hampshire Nursing Department, Durham </a:t>
            </a:r>
          </a:p>
        </p:txBody>
      </p:sp>
      <p:sp>
        <p:nvSpPr>
          <p:cNvPr id="17" name="Text Placeholder 16"/>
          <p:cNvSpPr>
            <a:spLocks noGrp="1"/>
          </p:cNvSpPr>
          <p:nvPr>
            <p:ph type="body" sz="quarter" idx="151"/>
          </p:nvPr>
        </p:nvSpPr>
        <p:spPr>
          <a:xfrm>
            <a:off x="5932593" y="2103786"/>
            <a:ext cx="31998968" cy="1787781"/>
          </a:xfrm>
        </p:spPr>
        <p:txBody>
          <a:bodyPr>
            <a:normAutofit fontScale="62500" lnSpcReduction="20000"/>
          </a:bodyPr>
          <a:lstStyle/>
          <a:p>
            <a:r>
              <a:rPr lang="en-US" sz="9600" dirty="0">
                <a:solidFill>
                  <a:schemeClr val="tx1"/>
                </a:solidFill>
                <a:latin typeface="Times New Roman" panose="02020603050405020304" pitchFamily="18" charset="0"/>
                <a:cs typeface="Times New Roman" panose="02020603050405020304" pitchFamily="18" charset="0"/>
              </a:rPr>
              <a:t>John Domenico, Honors Nursing Student</a:t>
            </a:r>
          </a:p>
          <a:p>
            <a:r>
              <a:rPr lang="en-US" sz="9600" dirty="0">
                <a:solidFill>
                  <a:schemeClr val="tx1"/>
                </a:solidFill>
                <a:latin typeface="Times New Roman" panose="02020603050405020304" pitchFamily="18" charset="0"/>
                <a:cs typeface="Times New Roman" panose="02020603050405020304" pitchFamily="18" charset="0"/>
              </a:rPr>
              <a:t>Alyssa J. O’Brien, PhD, RN, Assistant Professor of Nursing</a:t>
            </a:r>
          </a:p>
          <a:p>
            <a:endParaRPr lang="en-US" dirty="0"/>
          </a:p>
        </p:txBody>
      </p:sp>
      <p:sp>
        <p:nvSpPr>
          <p:cNvPr id="18" name="Text Placeholder 17"/>
          <p:cNvSpPr>
            <a:spLocks noGrp="1"/>
          </p:cNvSpPr>
          <p:nvPr>
            <p:ph type="body" sz="quarter" idx="153"/>
          </p:nvPr>
        </p:nvSpPr>
        <p:spPr/>
        <p:txBody>
          <a:bodyPr>
            <a:normAutofit/>
          </a:bodyPr>
          <a:lstStyle/>
          <a:p>
            <a:r>
              <a:rPr lang="en-US" sz="9600" dirty="0">
                <a:solidFill>
                  <a:schemeClr val="tx1"/>
                </a:solidFill>
                <a:latin typeface="Times New Roman" panose="02020603050405020304" pitchFamily="18" charset="0"/>
                <a:cs typeface="Times New Roman" panose="02020603050405020304" pitchFamily="18" charset="0"/>
              </a:rPr>
              <a:t>How College Students Discuss Their Relationships </a:t>
            </a:r>
            <a:endParaRPr lang="en-US" sz="9600" dirty="0">
              <a:solidFill>
                <a:schemeClr val="tx1"/>
              </a:solidFill>
              <a:latin typeface="Times New Roman"/>
              <a:cs typeface="Times New Roman"/>
            </a:endParaRPr>
          </a:p>
        </p:txBody>
      </p:sp>
      <p:pic>
        <p:nvPicPr>
          <p:cNvPr id="20" name="Picture 19">
            <a:extLst>
              <a:ext uri="{FF2B5EF4-FFF2-40B4-BE49-F238E27FC236}">
                <a16:creationId xmlns:a16="http://schemas.microsoft.com/office/drawing/2014/main" id="{3EE885E7-EE2C-494F-B0FC-E35ADDC52902}"/>
              </a:ext>
            </a:extLst>
          </p:cNvPr>
          <p:cNvPicPr>
            <a:picLocks noChangeAspect="1"/>
          </p:cNvPicPr>
          <p:nvPr/>
        </p:nvPicPr>
        <p:blipFill rotWithShape="1">
          <a:blip r:embed="rId9"/>
          <a:srcRect l="7788" r="8888" b="1"/>
          <a:stretch/>
        </p:blipFill>
        <p:spPr>
          <a:xfrm>
            <a:off x="38053003" y="616579"/>
            <a:ext cx="4919035" cy="4047528"/>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p:spPr>
      </p:pic>
      <p:pic>
        <p:nvPicPr>
          <p:cNvPr id="21" name="Picture 20"/>
          <p:cNvPicPr>
            <a:picLocks noChangeAspect="1"/>
          </p:cNvPicPr>
          <p:nvPr/>
        </p:nvPicPr>
        <p:blipFill>
          <a:blip r:embed="rId10"/>
          <a:stretch>
            <a:fillRect/>
          </a:stretch>
        </p:blipFill>
        <p:spPr>
          <a:xfrm>
            <a:off x="1646703" y="713940"/>
            <a:ext cx="3331402" cy="4833184"/>
          </a:xfrm>
          <a:prstGeom prst="rect">
            <a:avLst/>
          </a:prstGeom>
        </p:spPr>
      </p:pic>
      <p:sp>
        <p:nvSpPr>
          <p:cNvPr id="34" name="TextBox 33">
            <a:extLst>
              <a:ext uri="{FF2B5EF4-FFF2-40B4-BE49-F238E27FC236}">
                <a16:creationId xmlns:a16="http://schemas.microsoft.com/office/drawing/2014/main" id="{32C1CC40-7A9D-8E47-B75F-367626DFBF1A}"/>
              </a:ext>
            </a:extLst>
          </p:cNvPr>
          <p:cNvSpPr txBox="1"/>
          <p:nvPr/>
        </p:nvSpPr>
        <p:spPr>
          <a:xfrm>
            <a:off x="33390292" y="22661630"/>
            <a:ext cx="10047019" cy="3046988"/>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Hamel Undergraduate Research Center</a:t>
            </a:r>
          </a:p>
          <a:p>
            <a:r>
              <a:rPr lang="en-US" sz="3200" dirty="0">
                <a:latin typeface="Times New Roman" panose="02020603050405020304" pitchFamily="18" charset="0"/>
                <a:cs typeface="Times New Roman" panose="02020603050405020304" pitchFamily="18" charset="0"/>
              </a:rPr>
              <a:t>Dr. Joanne Samuels</a:t>
            </a:r>
          </a:p>
          <a:p>
            <a:r>
              <a:rPr lang="en-US" sz="3200" dirty="0">
                <a:latin typeface="Times New Roman" panose="02020603050405020304" pitchFamily="18" charset="0"/>
                <a:cs typeface="Times New Roman" panose="02020603050405020304" pitchFamily="18" charset="0"/>
              </a:rPr>
              <a:t>Zachary Ahmad-</a:t>
            </a:r>
            <a:r>
              <a:rPr lang="en-US" sz="3200" dirty="0" err="1">
                <a:latin typeface="Times New Roman" panose="02020603050405020304" pitchFamily="18" charset="0"/>
                <a:cs typeface="Times New Roman" panose="02020603050405020304" pitchFamily="18" charset="0"/>
              </a:rPr>
              <a:t>Kahloon</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Julie Simpson, Melissa McGee, Tracy Birmingham</a:t>
            </a:r>
          </a:p>
          <a:p>
            <a:r>
              <a:rPr lang="en-US" sz="3200" dirty="0">
                <a:latin typeface="Times New Roman" panose="02020603050405020304" pitchFamily="18" charset="0"/>
                <a:cs typeface="Times New Roman" panose="02020603050405020304" pitchFamily="18" charset="0"/>
              </a:rPr>
              <a:t>My participants</a:t>
            </a:r>
          </a:p>
          <a:p>
            <a:r>
              <a:rPr lang="en-US" sz="3200" dirty="0">
                <a:latin typeface="Times New Roman" panose="02020603050405020304" pitchFamily="18" charset="0"/>
                <a:cs typeface="Times New Roman" panose="02020603050405020304" pitchFamily="18" charset="0"/>
              </a:rPr>
              <a:t>Dr. Alyssa O’Brien</a:t>
            </a:r>
          </a:p>
        </p:txBody>
      </p:sp>
      <p:graphicFrame>
        <p:nvGraphicFramePr>
          <p:cNvPr id="22" name="Diagram 21">
            <a:extLst>
              <a:ext uri="{FF2B5EF4-FFF2-40B4-BE49-F238E27FC236}">
                <a16:creationId xmlns:a16="http://schemas.microsoft.com/office/drawing/2014/main" id="{62EA7B08-4948-EA4D-AC80-0DCEE0F4750D}"/>
              </a:ext>
            </a:extLst>
          </p:cNvPr>
          <p:cNvGraphicFramePr/>
          <p:nvPr>
            <p:extLst>
              <p:ext uri="{D42A27DB-BD31-4B8C-83A1-F6EECF244321}">
                <p14:modId xmlns:p14="http://schemas.microsoft.com/office/powerpoint/2010/main" val="765096178"/>
              </p:ext>
            </p:extLst>
          </p:nvPr>
        </p:nvGraphicFramePr>
        <p:xfrm>
          <a:off x="371468" y="21160047"/>
          <a:ext cx="10155234" cy="10843953"/>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25" name="TextBox 24">
            <a:extLst>
              <a:ext uri="{FF2B5EF4-FFF2-40B4-BE49-F238E27FC236}">
                <a16:creationId xmlns:a16="http://schemas.microsoft.com/office/drawing/2014/main" id="{F6BB8593-1DED-974B-B344-217B35EAAACD}"/>
              </a:ext>
            </a:extLst>
          </p:cNvPr>
          <p:cNvSpPr txBox="1"/>
          <p:nvPr/>
        </p:nvSpPr>
        <p:spPr>
          <a:xfrm>
            <a:off x="6120422" y="15209732"/>
            <a:ext cx="4702784" cy="6494085"/>
          </a:xfrm>
          <a:prstGeom prst="rect">
            <a:avLst/>
          </a:prstGeom>
          <a:noFill/>
        </p:spPr>
        <p:txBody>
          <a:bodyPr wrap="square" rtlCol="0">
            <a:spAutoFit/>
          </a:bodyPr>
          <a:lstStyle/>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(Cass, 1984)</a:t>
            </a:r>
          </a:p>
          <a:p>
            <a:r>
              <a:rPr lang="en-US" sz="3200" dirty="0">
                <a:latin typeface="Times New Roman" panose="02020603050405020304" pitchFamily="18" charset="0"/>
                <a:cs typeface="Times New Roman" panose="02020603050405020304" pitchFamily="18" charset="0"/>
              </a:rPr>
              <a:t>Homosexual Identity Development</a:t>
            </a: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err="1">
                <a:latin typeface="Times New Roman" panose="02020603050405020304" pitchFamily="18" charset="0"/>
                <a:cs typeface="Times New Roman" panose="02020603050405020304" pitchFamily="18" charset="0"/>
              </a:rPr>
              <a:t>D’Augelli</a:t>
            </a:r>
            <a:r>
              <a:rPr lang="en-US" sz="3200" dirty="0">
                <a:latin typeface="Times New Roman" panose="02020603050405020304" pitchFamily="18" charset="0"/>
                <a:cs typeface="Times New Roman" panose="02020603050405020304" pitchFamily="18" charset="0"/>
              </a:rPr>
              <a:t> (1994)</a:t>
            </a:r>
          </a:p>
          <a:p>
            <a:r>
              <a:rPr lang="en-US" sz="3200" dirty="0">
                <a:latin typeface="Times New Roman" panose="02020603050405020304" pitchFamily="18" charset="0"/>
                <a:cs typeface="Times New Roman" panose="02020603050405020304" pitchFamily="18" charset="0"/>
              </a:rPr>
              <a:t>Homosexual Lifespan Development</a:t>
            </a:r>
          </a:p>
          <a:p>
            <a:endParaRPr lang="en-US" sz="3200"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BC6E4134-C5AC-7841-9C5C-EE584858875E}"/>
              </a:ext>
            </a:extLst>
          </p:cNvPr>
          <p:cNvSpPr txBox="1"/>
          <p:nvPr/>
        </p:nvSpPr>
        <p:spPr>
          <a:xfrm flipH="1">
            <a:off x="16907639" y="13596589"/>
            <a:ext cx="10048875" cy="661720"/>
          </a:xfrm>
          <a:prstGeom prst="rect">
            <a:avLst/>
          </a:prstGeom>
          <a:noFill/>
        </p:spPr>
        <p:txBody>
          <a:bodyPr wrap="square" rtlCol="0">
            <a:spAutoFit/>
          </a:bodyPr>
          <a:lstStyle/>
          <a:p>
            <a:pPr algn="ctr"/>
            <a:r>
              <a:rPr lang="en-US" sz="3700" b="1" dirty="0">
                <a:latin typeface="Times New Roman" panose="02020603050405020304" pitchFamily="18" charset="0"/>
                <a:cs typeface="Times New Roman" panose="02020603050405020304" pitchFamily="18" charset="0"/>
              </a:rPr>
              <a:t>RESULTS</a:t>
            </a:r>
          </a:p>
        </p:txBody>
      </p:sp>
      <p:graphicFrame>
        <p:nvGraphicFramePr>
          <p:cNvPr id="31" name="Diagram 30">
            <a:extLst>
              <a:ext uri="{FF2B5EF4-FFF2-40B4-BE49-F238E27FC236}">
                <a16:creationId xmlns:a16="http://schemas.microsoft.com/office/drawing/2014/main" id="{934F0ED5-AE3B-D14A-830F-4EA3CE64CA59}"/>
              </a:ext>
            </a:extLst>
          </p:cNvPr>
          <p:cNvGraphicFramePr/>
          <p:nvPr>
            <p:extLst>
              <p:ext uri="{D42A27DB-BD31-4B8C-83A1-F6EECF244321}">
                <p14:modId xmlns:p14="http://schemas.microsoft.com/office/powerpoint/2010/main" val="839414544"/>
              </p:ext>
            </p:extLst>
          </p:nvPr>
        </p:nvGraphicFramePr>
        <p:xfrm>
          <a:off x="11460163" y="13596589"/>
          <a:ext cx="20975642" cy="18407411"/>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sp>
        <p:nvSpPr>
          <p:cNvPr id="35" name="TextBox 34">
            <a:extLst>
              <a:ext uri="{FF2B5EF4-FFF2-40B4-BE49-F238E27FC236}">
                <a16:creationId xmlns:a16="http://schemas.microsoft.com/office/drawing/2014/main" id="{2429C217-89B2-B445-8A21-67B44914E943}"/>
              </a:ext>
            </a:extLst>
          </p:cNvPr>
          <p:cNvSpPr txBox="1"/>
          <p:nvPr/>
        </p:nvSpPr>
        <p:spPr>
          <a:xfrm>
            <a:off x="33296501" y="21896584"/>
            <a:ext cx="10047018" cy="661720"/>
          </a:xfrm>
          <a:prstGeom prst="rect">
            <a:avLst/>
          </a:prstGeom>
          <a:noFill/>
        </p:spPr>
        <p:txBody>
          <a:bodyPr wrap="square" rtlCol="0">
            <a:spAutoFit/>
          </a:bodyPr>
          <a:lstStyle/>
          <a:p>
            <a:pPr algn="ctr"/>
            <a:r>
              <a:rPr lang="en-US" sz="3700" b="1" dirty="0">
                <a:latin typeface="Times New Roman" panose="02020603050405020304" pitchFamily="18" charset="0"/>
                <a:cs typeface="Times New Roman" panose="02020603050405020304" pitchFamily="18" charset="0"/>
              </a:rPr>
              <a:t>ACKNOWLEDGMENTS</a:t>
            </a:r>
          </a:p>
        </p:txBody>
      </p:sp>
      <p:sp>
        <p:nvSpPr>
          <p:cNvPr id="36" name="TextBox 35">
            <a:extLst>
              <a:ext uri="{FF2B5EF4-FFF2-40B4-BE49-F238E27FC236}">
                <a16:creationId xmlns:a16="http://schemas.microsoft.com/office/drawing/2014/main" id="{7817F11B-7C27-0D48-8D01-AD598836008A}"/>
              </a:ext>
            </a:extLst>
          </p:cNvPr>
          <p:cNvSpPr txBox="1"/>
          <p:nvPr/>
        </p:nvSpPr>
        <p:spPr>
          <a:xfrm>
            <a:off x="33296501" y="25689102"/>
            <a:ext cx="10047018" cy="661720"/>
          </a:xfrm>
          <a:prstGeom prst="rect">
            <a:avLst/>
          </a:prstGeom>
          <a:noFill/>
        </p:spPr>
        <p:txBody>
          <a:bodyPr wrap="square" rtlCol="0">
            <a:spAutoFit/>
          </a:bodyPr>
          <a:lstStyle/>
          <a:p>
            <a:pPr algn="ctr"/>
            <a:r>
              <a:rPr lang="en-US" sz="3700" b="1" dirty="0">
                <a:latin typeface="Times New Roman" panose="02020603050405020304" pitchFamily="18" charset="0"/>
                <a:cs typeface="Times New Roman" panose="02020603050405020304" pitchFamily="18" charset="0"/>
              </a:rPr>
              <a:t>REFERENCES</a:t>
            </a:r>
          </a:p>
        </p:txBody>
      </p:sp>
      <p:sp>
        <p:nvSpPr>
          <p:cNvPr id="37" name="TextBox 36">
            <a:extLst>
              <a:ext uri="{FF2B5EF4-FFF2-40B4-BE49-F238E27FC236}">
                <a16:creationId xmlns:a16="http://schemas.microsoft.com/office/drawing/2014/main" id="{26E5C259-20A0-A24D-A30D-36FE8416C1E3}"/>
              </a:ext>
            </a:extLst>
          </p:cNvPr>
          <p:cNvSpPr txBox="1"/>
          <p:nvPr/>
        </p:nvSpPr>
        <p:spPr>
          <a:xfrm>
            <a:off x="33296501" y="26431641"/>
            <a:ext cx="10047018" cy="6109365"/>
          </a:xfrm>
          <a:prstGeom prst="rect">
            <a:avLst/>
          </a:prstGeom>
          <a:noFill/>
        </p:spPr>
        <p:txBody>
          <a:bodyPr wrap="square" rtlCol="0">
            <a:spAutoFit/>
          </a:bodyPr>
          <a:lstStyle/>
          <a:p>
            <a:r>
              <a:rPr lang="en-US" sz="2300" dirty="0">
                <a:latin typeface="Times New Roman" panose="02020603050405020304" pitchFamily="18" charset="0"/>
                <a:cs typeface="Times New Roman" panose="02020603050405020304" pitchFamily="18" charset="0"/>
              </a:rPr>
              <a:t>Cass, V. C. (1984). Homosexual identity formation: Testing a theoretical model. </a:t>
            </a:r>
            <a:r>
              <a:rPr lang="en-US" sz="2300" i="1" dirty="0">
                <a:latin typeface="Times New Roman" panose="02020603050405020304" pitchFamily="18" charset="0"/>
                <a:cs typeface="Times New Roman" panose="02020603050405020304" pitchFamily="18" charset="0"/>
              </a:rPr>
              <a:t>The Journal of Sex Research,</a:t>
            </a:r>
            <a:r>
              <a:rPr lang="en-US" sz="2300" dirty="0">
                <a:latin typeface="Times New Roman" panose="02020603050405020304" pitchFamily="18" charset="0"/>
                <a:cs typeface="Times New Roman" panose="02020603050405020304" pitchFamily="18" charset="0"/>
              </a:rPr>
              <a:t> </a:t>
            </a:r>
            <a:r>
              <a:rPr lang="en-US" sz="2300" i="1" dirty="0">
                <a:latin typeface="Times New Roman" panose="02020603050405020304" pitchFamily="18" charset="0"/>
                <a:cs typeface="Times New Roman" panose="02020603050405020304" pitchFamily="18" charset="0"/>
              </a:rPr>
              <a:t>20</a:t>
            </a:r>
            <a:r>
              <a:rPr lang="en-US" sz="2300" dirty="0">
                <a:latin typeface="Times New Roman" panose="02020603050405020304" pitchFamily="18" charset="0"/>
                <a:cs typeface="Times New Roman" panose="02020603050405020304" pitchFamily="18" charset="0"/>
              </a:rPr>
              <a:t>(2), 143-167. doi:10.1080/00224498409551214</a:t>
            </a:r>
          </a:p>
          <a:p>
            <a:endParaRPr lang="en-US" sz="2300" dirty="0">
              <a:latin typeface="Times New Roman" panose="02020603050405020304" pitchFamily="18" charset="0"/>
              <a:cs typeface="Times New Roman" panose="02020603050405020304" pitchFamily="18" charset="0"/>
            </a:endParaRPr>
          </a:p>
          <a:p>
            <a:r>
              <a:rPr lang="en-US" sz="2300" dirty="0" err="1">
                <a:latin typeface="Times New Roman" panose="02020603050405020304" pitchFamily="18" charset="0"/>
                <a:cs typeface="Times New Roman" panose="02020603050405020304" pitchFamily="18" charset="0"/>
              </a:rPr>
              <a:t>D'Augelli</a:t>
            </a:r>
            <a:r>
              <a:rPr lang="en-US" sz="2300" dirty="0">
                <a:latin typeface="Times New Roman" panose="02020603050405020304" pitchFamily="18" charset="0"/>
                <a:cs typeface="Times New Roman" panose="02020603050405020304" pitchFamily="18" charset="0"/>
              </a:rPr>
              <a:t>, A. R. (1994). Identity development and sexual orientation: Toward a model of lesbian, gay, and bisexual development. In E. J. Trickett, R. J. Watts, &amp; D. Birman (Eds.), Human diversity: Perspectives on people in context (pp. 312-333). San Francisco: Jossey-Bass.</a:t>
            </a:r>
          </a:p>
          <a:p>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Edwards KM, </a:t>
            </a:r>
            <a:r>
              <a:rPr lang="en-US" sz="2300" dirty="0" err="1">
                <a:latin typeface="Times New Roman" panose="02020603050405020304" pitchFamily="18" charset="0"/>
                <a:cs typeface="Times New Roman" panose="02020603050405020304" pitchFamily="18" charset="0"/>
              </a:rPr>
              <a:t>Sylaska</a:t>
            </a:r>
            <a:r>
              <a:rPr lang="en-US" sz="2300" dirty="0">
                <a:latin typeface="Times New Roman" panose="02020603050405020304" pitchFamily="18" charset="0"/>
                <a:cs typeface="Times New Roman" panose="02020603050405020304" pitchFamily="18" charset="0"/>
              </a:rPr>
              <a:t> KM, Barry JE, Moynihan MM, </a:t>
            </a:r>
            <a:r>
              <a:rPr lang="en-US" sz="2300" dirty="0" err="1">
                <a:latin typeface="Times New Roman" panose="02020603050405020304" pitchFamily="18" charset="0"/>
                <a:cs typeface="Times New Roman" panose="02020603050405020304" pitchFamily="18" charset="0"/>
              </a:rPr>
              <a:t>Banyard</a:t>
            </a:r>
            <a:r>
              <a:rPr lang="en-US" sz="2300" dirty="0">
                <a:latin typeface="Times New Roman" panose="02020603050405020304" pitchFamily="18" charset="0"/>
                <a:cs typeface="Times New Roman" panose="02020603050405020304" pitchFamily="18" charset="0"/>
              </a:rPr>
              <a:t> VL, Cohn ES, Walsh WA, Ward SK. (2015). </a:t>
            </a:r>
            <a:r>
              <a:rPr lang="en-US" sz="2300" u="sng" dirty="0">
                <a:latin typeface="Times New Roman" panose="02020603050405020304" pitchFamily="18" charset="0"/>
                <a:cs typeface="Times New Roman" panose="02020603050405020304" pitchFamily="18" charset="0"/>
                <a:hlinkClick r:id="rId21"/>
              </a:rPr>
              <a:t>Physical dating violence, sexual violence, and unwanted pursuit victimization: a comparison of incidence rates among sexual-minority and heterosexual college students.</a:t>
            </a:r>
            <a:r>
              <a:rPr lang="en-US" sz="2300" dirty="0">
                <a:latin typeface="Times New Roman" panose="02020603050405020304" pitchFamily="18" charset="0"/>
                <a:cs typeface="Times New Roman" panose="02020603050405020304" pitchFamily="18" charset="0"/>
              </a:rPr>
              <a:t> Journal of Interpersonal Violence, 30, 580-600.</a:t>
            </a:r>
          </a:p>
          <a:p>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National Coalition Against Domestic Violence. (2018). NCADV | National Coalition Against Domestic Violence. Retrieved March 10, 2018, from </a:t>
            </a:r>
            <a:r>
              <a:rPr lang="en-US" sz="2300" u="sng" dirty="0">
                <a:latin typeface="Times New Roman" panose="02020603050405020304" pitchFamily="18" charset="0"/>
                <a:cs typeface="Times New Roman" panose="02020603050405020304" pitchFamily="18" charset="0"/>
                <a:hlinkClick r:id="rId22"/>
              </a:rPr>
              <a:t>https://ncadv.org/statistics</a:t>
            </a:r>
            <a:endParaRPr lang="en-US" sz="2300"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AAF28567-7AB6-884E-9E05-11F2CCE4BAB7}"/>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 y="14526421"/>
            <a:ext cx="6120423" cy="6633626"/>
          </a:xfrm>
          <a:prstGeom prst="rect">
            <a:avLst/>
          </a:prstGeom>
        </p:spPr>
      </p:pic>
    </p:spTree>
    <p:extLst>
      <p:ext uri="{BB962C8B-B14F-4D97-AF65-F5344CB8AC3E}">
        <p14:creationId xmlns:p14="http://schemas.microsoft.com/office/powerpoint/2010/main" val="783191702"/>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957</TotalTime>
  <Words>660</Words>
  <Application>Microsoft Macintosh PowerPoint</Application>
  <PresentationFormat>Custom</PresentationFormat>
  <Paragraphs>87</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Times New Roman</vt:lpstr>
      <vt:lpstr>Trebuchet MS</vt:lpstr>
      <vt:lpstr>36x48-Template-V2b</vt:lpstr>
      <vt:lpstr>Image</vt:lpstr>
      <vt:lpstr>PowerPoint Presentation</vt:lpstr>
    </vt:vector>
  </TitlesOfParts>
  <Company>Hewlett-Packard Company</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Domenico, John R</cp:lastModifiedBy>
  <cp:revision>78</cp:revision>
  <dcterms:created xsi:type="dcterms:W3CDTF">2012-02-03T19:11:35Z</dcterms:created>
  <dcterms:modified xsi:type="dcterms:W3CDTF">2019-04-11T19:08:42Z</dcterms:modified>
</cp:coreProperties>
</file>