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86" r:id="rId1"/>
  </p:sldMasterIdLst>
  <p:sldIdLst>
    <p:sldId id="256" r:id="rId2"/>
  </p:sldIdLst>
  <p:sldSz cx="32918400" cy="21945600"/>
  <p:notesSz cx="9144000" cy="6858000"/>
  <p:defaultTextStyle>
    <a:defPPr>
      <a:defRPr lang="en-US"/>
    </a:defPPr>
    <a:lvl1pPr marL="0" algn="l" defTabSz="2457662" rtl="0" eaLnBrk="1" latinLnBrk="0" hangingPunct="1">
      <a:defRPr sz="4838" kern="1200">
        <a:solidFill>
          <a:schemeClr val="tx1"/>
        </a:solidFill>
        <a:latin typeface="+mn-lt"/>
        <a:ea typeface="+mn-ea"/>
        <a:cs typeface="+mn-cs"/>
      </a:defRPr>
    </a:lvl1pPr>
    <a:lvl2pPr marL="1228830" algn="l" defTabSz="2457662" rtl="0" eaLnBrk="1" latinLnBrk="0" hangingPunct="1">
      <a:defRPr sz="4838" kern="1200">
        <a:solidFill>
          <a:schemeClr val="tx1"/>
        </a:solidFill>
        <a:latin typeface="+mn-lt"/>
        <a:ea typeface="+mn-ea"/>
        <a:cs typeface="+mn-cs"/>
      </a:defRPr>
    </a:lvl2pPr>
    <a:lvl3pPr marL="2457662" algn="l" defTabSz="2457662" rtl="0" eaLnBrk="1" latinLnBrk="0" hangingPunct="1">
      <a:defRPr sz="4838" kern="1200">
        <a:solidFill>
          <a:schemeClr val="tx1"/>
        </a:solidFill>
        <a:latin typeface="+mn-lt"/>
        <a:ea typeface="+mn-ea"/>
        <a:cs typeface="+mn-cs"/>
      </a:defRPr>
    </a:lvl3pPr>
    <a:lvl4pPr marL="3686492" algn="l" defTabSz="2457662" rtl="0" eaLnBrk="1" latinLnBrk="0" hangingPunct="1">
      <a:defRPr sz="4838" kern="1200">
        <a:solidFill>
          <a:schemeClr val="tx1"/>
        </a:solidFill>
        <a:latin typeface="+mn-lt"/>
        <a:ea typeface="+mn-ea"/>
        <a:cs typeface="+mn-cs"/>
      </a:defRPr>
    </a:lvl4pPr>
    <a:lvl5pPr marL="4915323" algn="l" defTabSz="2457662" rtl="0" eaLnBrk="1" latinLnBrk="0" hangingPunct="1">
      <a:defRPr sz="4838" kern="1200">
        <a:solidFill>
          <a:schemeClr val="tx1"/>
        </a:solidFill>
        <a:latin typeface="+mn-lt"/>
        <a:ea typeface="+mn-ea"/>
        <a:cs typeface="+mn-cs"/>
      </a:defRPr>
    </a:lvl5pPr>
    <a:lvl6pPr marL="6144154" algn="l" defTabSz="2457662" rtl="0" eaLnBrk="1" latinLnBrk="0" hangingPunct="1">
      <a:defRPr sz="4838" kern="1200">
        <a:solidFill>
          <a:schemeClr val="tx1"/>
        </a:solidFill>
        <a:latin typeface="+mn-lt"/>
        <a:ea typeface="+mn-ea"/>
        <a:cs typeface="+mn-cs"/>
      </a:defRPr>
    </a:lvl6pPr>
    <a:lvl7pPr marL="7372984" algn="l" defTabSz="2457662" rtl="0" eaLnBrk="1" latinLnBrk="0" hangingPunct="1">
      <a:defRPr sz="4838" kern="1200">
        <a:solidFill>
          <a:schemeClr val="tx1"/>
        </a:solidFill>
        <a:latin typeface="+mn-lt"/>
        <a:ea typeface="+mn-ea"/>
        <a:cs typeface="+mn-cs"/>
      </a:defRPr>
    </a:lvl7pPr>
    <a:lvl8pPr marL="8601815" algn="l" defTabSz="2457662" rtl="0" eaLnBrk="1" latinLnBrk="0" hangingPunct="1">
      <a:defRPr sz="4838" kern="1200">
        <a:solidFill>
          <a:schemeClr val="tx1"/>
        </a:solidFill>
        <a:latin typeface="+mn-lt"/>
        <a:ea typeface="+mn-ea"/>
        <a:cs typeface="+mn-cs"/>
      </a:defRPr>
    </a:lvl8pPr>
    <a:lvl9pPr marL="9830646" algn="l" defTabSz="2457662" rtl="0" eaLnBrk="1" latinLnBrk="0" hangingPunct="1">
      <a:defRPr sz="483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ily brown" initials="eb" lastIdx="1" clrIdx="0">
    <p:extLst>
      <p:ext uri="{19B8F6BF-5375-455C-9EA6-DF929625EA0E}">
        <p15:presenceInfo xmlns:p15="http://schemas.microsoft.com/office/powerpoint/2012/main" userId="a5b46c11dce6ce2d"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011"/>
    <p:restoredTop sz="94694"/>
  </p:normalViewPr>
  <p:slideViewPr>
    <p:cSldViewPr snapToGrid="0" snapToObjects="1">
      <p:cViewPr varScale="1">
        <p:scale>
          <a:sx n="28" d="100"/>
          <a:sy n="28" d="100"/>
        </p:scale>
        <p:origin x="104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3591562"/>
            <a:ext cx="27980640" cy="7640320"/>
          </a:xfrm>
        </p:spPr>
        <p:txBody>
          <a:bodyPr anchor="b"/>
          <a:lstStyle>
            <a:lvl1pPr algn="ctr">
              <a:defRPr sz="19200"/>
            </a:lvl1pPr>
          </a:lstStyle>
          <a:p>
            <a:r>
              <a:rPr lang="en-US"/>
              <a:t>Click to edit Master title style</a:t>
            </a:r>
            <a:endParaRPr lang="en-US" dirty="0"/>
          </a:p>
        </p:txBody>
      </p:sp>
      <p:sp>
        <p:nvSpPr>
          <p:cNvPr id="3" name="Subtitle 2"/>
          <p:cNvSpPr>
            <a:spLocks noGrp="1"/>
          </p:cNvSpPr>
          <p:nvPr>
            <p:ph type="subTitle" idx="1"/>
          </p:nvPr>
        </p:nvSpPr>
        <p:spPr>
          <a:xfrm>
            <a:off x="4114800" y="11526522"/>
            <a:ext cx="24688800" cy="5298438"/>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2FD399-7BB4-1B46-A1B6-D4BB2A00C4CA}" type="datetimeFigureOut">
              <a:rPr lang="en-US" smtClean="0"/>
              <a:t>4/16/19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1498926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2FD399-7BB4-1B46-A1B6-D4BB2A00C4CA}" type="datetimeFigureOut">
              <a:rPr lang="en-US" smtClean="0"/>
              <a:t>4/16/19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9996887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5471167"/>
            <a:ext cx="28392120" cy="9128758"/>
          </a:xfrm>
        </p:spPr>
        <p:txBody>
          <a:bodyPr anchor="b"/>
          <a:lstStyle>
            <a:lvl1pPr>
              <a:defRPr sz="19200"/>
            </a:lvl1pPr>
          </a:lstStyle>
          <a:p>
            <a:r>
              <a:rPr lang="en-US"/>
              <a:t>Click to edit Master title style</a:t>
            </a:r>
            <a:endParaRPr lang="en-US" dirty="0"/>
          </a:p>
        </p:txBody>
      </p:sp>
      <p:sp>
        <p:nvSpPr>
          <p:cNvPr id="3" name="Text Placeholder 2"/>
          <p:cNvSpPr>
            <a:spLocks noGrp="1"/>
          </p:cNvSpPr>
          <p:nvPr>
            <p:ph type="body" idx="1"/>
          </p:nvPr>
        </p:nvSpPr>
        <p:spPr>
          <a:xfrm>
            <a:off x="2245997" y="14686287"/>
            <a:ext cx="28392120" cy="4800598"/>
          </a:xfrm>
        </p:spPr>
        <p:txBody>
          <a:bodyPr/>
          <a:lstStyle>
            <a:lvl1pPr marL="0" indent="0">
              <a:buNone/>
              <a:defRPr sz="7680">
                <a:solidFill>
                  <a:schemeClr val="tx1"/>
                </a:solidFill>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2FD399-7BB4-1B46-A1B6-D4BB2A00C4CA}" type="datetimeFigureOut">
              <a:rPr lang="en-US" smtClean="0"/>
              <a:t>4/16/19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3521071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5842000"/>
            <a:ext cx="13990320" cy="139242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5842000"/>
            <a:ext cx="13990320" cy="139242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2FD399-7BB4-1B46-A1B6-D4BB2A00C4CA}" type="datetimeFigureOut">
              <a:rPr lang="en-US" smtClean="0"/>
              <a:t>4/16/19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1677391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168405"/>
            <a:ext cx="28392120" cy="42418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5379722"/>
            <a:ext cx="13926024"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4" name="Content Placeholder 3"/>
          <p:cNvSpPr>
            <a:spLocks noGrp="1"/>
          </p:cNvSpPr>
          <p:nvPr>
            <p:ph sz="half" idx="2"/>
          </p:nvPr>
        </p:nvSpPr>
        <p:spPr>
          <a:xfrm>
            <a:off x="2267431" y="8016240"/>
            <a:ext cx="13926024" cy="117906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5379722"/>
            <a:ext cx="13994608"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Edit Master text styles</a:t>
            </a:r>
          </a:p>
        </p:txBody>
      </p:sp>
      <p:sp>
        <p:nvSpPr>
          <p:cNvPr id="6" name="Content Placeholder 5"/>
          <p:cNvSpPr>
            <a:spLocks noGrp="1"/>
          </p:cNvSpPr>
          <p:nvPr>
            <p:ph sz="quarter" idx="4"/>
          </p:nvPr>
        </p:nvSpPr>
        <p:spPr>
          <a:xfrm>
            <a:off x="16664942" y="8016240"/>
            <a:ext cx="13994608" cy="117906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2FD399-7BB4-1B46-A1B6-D4BB2A00C4CA}" type="datetimeFigureOut">
              <a:rPr lang="en-US" smtClean="0"/>
              <a:t>4/16/19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2646731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2FD399-7BB4-1B46-A1B6-D4BB2A00C4CA}" type="datetimeFigureOut">
              <a:rPr lang="en-US" smtClean="0"/>
              <a:t>4/16/19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161545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2FD399-7BB4-1B46-A1B6-D4BB2A00C4CA}" type="datetimeFigureOut">
              <a:rPr lang="en-US" smtClean="0"/>
              <a:t>4/16/19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1089577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a:t>Click to edit Master title style</a:t>
            </a:r>
            <a:endParaRPr lang="en-US" dirty="0"/>
          </a:p>
        </p:txBody>
      </p:sp>
      <p:sp>
        <p:nvSpPr>
          <p:cNvPr id="3" name="Content Placeholder 2"/>
          <p:cNvSpPr>
            <a:spLocks noGrp="1"/>
          </p:cNvSpPr>
          <p:nvPr>
            <p:ph idx="1"/>
          </p:nvPr>
        </p:nvSpPr>
        <p:spPr>
          <a:xfrm>
            <a:off x="13994608" y="3159765"/>
            <a:ext cx="16664940" cy="15595600"/>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5" name="Date Placeholder 4"/>
          <p:cNvSpPr>
            <a:spLocks noGrp="1"/>
          </p:cNvSpPr>
          <p:nvPr>
            <p:ph type="dt" sz="half" idx="10"/>
          </p:nvPr>
        </p:nvSpPr>
        <p:spPr/>
        <p:txBody>
          <a:bodyPr/>
          <a:lstStyle/>
          <a:p>
            <a:fld id="{642FD399-7BB4-1B46-A1B6-D4BB2A00C4CA}" type="datetimeFigureOut">
              <a:rPr lang="en-US" smtClean="0"/>
              <a:t>4/16/19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417081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3159765"/>
            <a:ext cx="16664940" cy="15595600"/>
          </a:xfrm>
        </p:spPr>
        <p:txBody>
          <a:bodyPr anchor="t"/>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Edit Master text styles</a:t>
            </a:r>
          </a:p>
        </p:txBody>
      </p:sp>
      <p:sp>
        <p:nvSpPr>
          <p:cNvPr id="5" name="Date Placeholder 4"/>
          <p:cNvSpPr>
            <a:spLocks noGrp="1"/>
          </p:cNvSpPr>
          <p:nvPr>
            <p:ph type="dt" sz="half" idx="10"/>
          </p:nvPr>
        </p:nvSpPr>
        <p:spPr/>
        <p:txBody>
          <a:bodyPr/>
          <a:lstStyle/>
          <a:p>
            <a:fld id="{642FD399-7BB4-1B46-A1B6-D4BB2A00C4CA}" type="datetimeFigureOut">
              <a:rPr lang="en-US" smtClean="0"/>
              <a:t>4/16/19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2008954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2FD399-7BB4-1B46-A1B6-D4BB2A00C4CA}" type="datetimeFigureOut">
              <a:rPr lang="en-US" smtClean="0"/>
              <a:t>4/16/19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34196148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1168400"/>
            <a:ext cx="7098030" cy="1859788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1168400"/>
            <a:ext cx="20882610" cy="1859788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2FD399-7BB4-1B46-A1B6-D4BB2A00C4CA}" type="datetimeFigureOut">
              <a:rPr lang="en-US" smtClean="0"/>
              <a:t>4/16/19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E3595-39FB-074A-AC4E-8B3CD2D26330}" type="slidenum">
              <a:rPr lang="en-US" smtClean="0"/>
              <a:t>‹#›</a:t>
            </a:fld>
            <a:endParaRPr lang="en-US"/>
          </a:p>
        </p:txBody>
      </p:sp>
    </p:spTree>
    <p:extLst>
      <p:ext uri="{BB962C8B-B14F-4D97-AF65-F5344CB8AC3E}">
        <p14:creationId xmlns:p14="http://schemas.microsoft.com/office/powerpoint/2010/main" val="223490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168405"/>
            <a:ext cx="28392120" cy="42418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20340325"/>
            <a:ext cx="7406640" cy="1168400"/>
          </a:xfrm>
          <a:prstGeom prst="rect">
            <a:avLst/>
          </a:prstGeom>
        </p:spPr>
        <p:txBody>
          <a:bodyPr vert="horz" lIns="91440" tIns="45720" rIns="91440" bIns="45720" rtlCol="0" anchor="ctr"/>
          <a:lstStyle>
            <a:lvl1pPr algn="l">
              <a:defRPr sz="3840">
                <a:solidFill>
                  <a:schemeClr val="tx1">
                    <a:tint val="75000"/>
                  </a:schemeClr>
                </a:solidFill>
              </a:defRPr>
            </a:lvl1pPr>
          </a:lstStyle>
          <a:p>
            <a:fld id="{642FD399-7BB4-1B46-A1B6-D4BB2A00C4CA}" type="datetimeFigureOut">
              <a:rPr lang="en-US" smtClean="0"/>
              <a:t>4/16/19</a:t>
            </a:fld>
            <a:endParaRPr lang="en-US"/>
          </a:p>
        </p:txBody>
      </p:sp>
      <p:sp>
        <p:nvSpPr>
          <p:cNvPr id="5" name="Footer Placeholder 4"/>
          <p:cNvSpPr>
            <a:spLocks noGrp="1"/>
          </p:cNvSpPr>
          <p:nvPr>
            <p:ph type="ftr" sz="quarter" idx="3"/>
          </p:nvPr>
        </p:nvSpPr>
        <p:spPr>
          <a:xfrm>
            <a:off x="10904220" y="20340325"/>
            <a:ext cx="11109960" cy="1168400"/>
          </a:xfrm>
          <a:prstGeom prst="rect">
            <a:avLst/>
          </a:prstGeom>
        </p:spPr>
        <p:txBody>
          <a:bodyPr vert="horz" lIns="91440" tIns="45720" rIns="91440" bIns="45720" rtlCol="0" anchor="ctr"/>
          <a:lstStyle>
            <a:lvl1pPr algn="ctr">
              <a:defRPr sz="38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20340325"/>
            <a:ext cx="7406640" cy="1168400"/>
          </a:xfrm>
          <a:prstGeom prst="rect">
            <a:avLst/>
          </a:prstGeom>
        </p:spPr>
        <p:txBody>
          <a:bodyPr vert="horz" lIns="91440" tIns="45720" rIns="91440" bIns="45720" rtlCol="0" anchor="ctr"/>
          <a:lstStyle>
            <a:lvl1pPr algn="r">
              <a:defRPr sz="3840">
                <a:solidFill>
                  <a:schemeClr val="tx1">
                    <a:tint val="75000"/>
                  </a:schemeClr>
                </a:solidFill>
              </a:defRPr>
            </a:lvl1pPr>
          </a:lstStyle>
          <a:p>
            <a:fld id="{C1FE3595-39FB-074A-AC4E-8B3CD2D26330}" type="slidenum">
              <a:rPr lang="en-US" smtClean="0"/>
              <a:t>‹#›</a:t>
            </a:fld>
            <a:endParaRPr lang="en-US"/>
          </a:p>
        </p:txBody>
      </p:sp>
    </p:spTree>
    <p:extLst>
      <p:ext uri="{BB962C8B-B14F-4D97-AF65-F5344CB8AC3E}">
        <p14:creationId xmlns:p14="http://schemas.microsoft.com/office/powerpoint/2010/main" val="1496769205"/>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4">
                <a:lumMod val="5000"/>
                <a:lumOff val="95000"/>
              </a:schemeClr>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93E5FFA-6724-B245-947B-153BE2442CD6}"/>
              </a:ext>
            </a:extLst>
          </p:cNvPr>
          <p:cNvSpPr txBox="1"/>
          <p:nvPr/>
        </p:nvSpPr>
        <p:spPr>
          <a:xfrm>
            <a:off x="685800" y="366393"/>
            <a:ext cx="30975300" cy="1231106"/>
          </a:xfrm>
          <a:prstGeom prst="rect">
            <a:avLst/>
          </a:prstGeom>
          <a:noFill/>
        </p:spPr>
        <p:txBody>
          <a:bodyPr wrap="square" rtlCol="0">
            <a:spAutoFit/>
          </a:bodyPr>
          <a:lstStyle/>
          <a:p>
            <a:pPr algn="ctr"/>
            <a:r>
              <a:rPr lang="en-US" sz="7400" dirty="0">
                <a:latin typeface="Times" pitchFamily="2" charset="0"/>
              </a:rPr>
              <a:t>Implementing Standardized NPO Signs On a Pediatric Inpatient Unit </a:t>
            </a:r>
          </a:p>
        </p:txBody>
      </p:sp>
      <p:sp>
        <p:nvSpPr>
          <p:cNvPr id="6" name="TextBox 5">
            <a:extLst>
              <a:ext uri="{FF2B5EF4-FFF2-40B4-BE49-F238E27FC236}">
                <a16:creationId xmlns:a16="http://schemas.microsoft.com/office/drawing/2014/main" id="{A31724BB-87F4-E047-923D-80ADE3C94592}"/>
              </a:ext>
            </a:extLst>
          </p:cNvPr>
          <p:cNvSpPr txBox="1"/>
          <p:nvPr/>
        </p:nvSpPr>
        <p:spPr>
          <a:xfrm>
            <a:off x="10687050" y="1654224"/>
            <a:ext cx="10972800" cy="1338828"/>
          </a:xfrm>
          <a:prstGeom prst="rect">
            <a:avLst/>
          </a:prstGeom>
          <a:noFill/>
        </p:spPr>
        <p:txBody>
          <a:bodyPr wrap="square" rtlCol="0">
            <a:spAutoFit/>
          </a:bodyPr>
          <a:lstStyle/>
          <a:p>
            <a:pPr algn="ctr"/>
            <a:r>
              <a:rPr lang="en-US" sz="4050" dirty="0">
                <a:latin typeface="Times" pitchFamily="2" charset="0"/>
              </a:rPr>
              <a:t>Author: Emily Brown </a:t>
            </a:r>
          </a:p>
          <a:p>
            <a:pPr algn="ctr"/>
            <a:r>
              <a:rPr lang="en-US" sz="4050" dirty="0">
                <a:latin typeface="Times" pitchFamily="2" charset="0"/>
              </a:rPr>
              <a:t>Organization: UNH Department of Nursing </a:t>
            </a:r>
          </a:p>
        </p:txBody>
      </p:sp>
      <p:pic>
        <p:nvPicPr>
          <p:cNvPr id="4" name="Picture 3">
            <a:extLst>
              <a:ext uri="{FF2B5EF4-FFF2-40B4-BE49-F238E27FC236}">
                <a16:creationId xmlns:a16="http://schemas.microsoft.com/office/drawing/2014/main" id="{AAB85C6C-9CA0-1C4A-B03F-A60CA61949A4}"/>
              </a:ext>
            </a:extLst>
          </p:cNvPr>
          <p:cNvPicPr>
            <a:picLocks noChangeAspect="1"/>
          </p:cNvPicPr>
          <p:nvPr/>
        </p:nvPicPr>
        <p:blipFill>
          <a:blip r:embed="rId2"/>
          <a:stretch>
            <a:fillRect/>
          </a:stretch>
        </p:blipFill>
        <p:spPr>
          <a:xfrm>
            <a:off x="228600" y="358370"/>
            <a:ext cx="1428750" cy="1965268"/>
          </a:xfrm>
          <a:prstGeom prst="rect">
            <a:avLst/>
          </a:prstGeom>
        </p:spPr>
      </p:pic>
      <p:sp>
        <p:nvSpPr>
          <p:cNvPr id="2" name="TextBox 1">
            <a:extLst>
              <a:ext uri="{FF2B5EF4-FFF2-40B4-BE49-F238E27FC236}">
                <a16:creationId xmlns:a16="http://schemas.microsoft.com/office/drawing/2014/main" id="{A2C7A83B-D9FB-574E-A152-E5EEB86FE423}"/>
              </a:ext>
            </a:extLst>
          </p:cNvPr>
          <p:cNvSpPr txBox="1"/>
          <p:nvPr/>
        </p:nvSpPr>
        <p:spPr>
          <a:xfrm>
            <a:off x="438591" y="3670630"/>
            <a:ext cx="5286375" cy="1107996"/>
          </a:xfrm>
          <a:prstGeom prst="rect">
            <a:avLst/>
          </a:prstGeom>
          <a:noFill/>
        </p:spPr>
        <p:txBody>
          <a:bodyPr wrap="square" rtlCol="0">
            <a:spAutoFit/>
          </a:bodyPr>
          <a:lstStyle/>
          <a:p>
            <a:r>
              <a:rPr lang="en-US" sz="6600" u="sng" dirty="0">
                <a:latin typeface="Times" pitchFamily="2" charset="0"/>
              </a:rPr>
              <a:t>Purpose</a:t>
            </a:r>
            <a:r>
              <a:rPr lang="en-US" sz="4950" dirty="0"/>
              <a:t>  </a:t>
            </a:r>
          </a:p>
        </p:txBody>
      </p:sp>
      <p:sp>
        <p:nvSpPr>
          <p:cNvPr id="3" name="TextBox 2">
            <a:extLst>
              <a:ext uri="{FF2B5EF4-FFF2-40B4-BE49-F238E27FC236}">
                <a16:creationId xmlns:a16="http://schemas.microsoft.com/office/drawing/2014/main" id="{A014F94D-DC8B-1A44-8A07-08F2CAB2A634}"/>
              </a:ext>
            </a:extLst>
          </p:cNvPr>
          <p:cNvSpPr txBox="1"/>
          <p:nvPr/>
        </p:nvSpPr>
        <p:spPr>
          <a:xfrm>
            <a:off x="514351" y="4671474"/>
            <a:ext cx="9498330" cy="6678751"/>
          </a:xfrm>
          <a:prstGeom prst="rect">
            <a:avLst/>
          </a:prstGeom>
          <a:noFill/>
        </p:spPr>
        <p:txBody>
          <a:bodyPr wrap="square" rtlCol="0">
            <a:spAutoFit/>
          </a:bodyPr>
          <a:lstStyle/>
          <a:p>
            <a:r>
              <a:rPr lang="en-US" sz="3000" dirty="0">
                <a:latin typeface="Times" pitchFamily="2" charset="0"/>
              </a:rPr>
              <a:t>The purpose of this scholarly poster is to address the following PICO question: </a:t>
            </a:r>
          </a:p>
          <a:p>
            <a:endParaRPr lang="en-US" sz="3200" dirty="0">
              <a:latin typeface="Times" pitchFamily="2" charset="0"/>
            </a:endParaRPr>
          </a:p>
          <a:p>
            <a:r>
              <a:rPr lang="en-US" sz="3000" b="1" dirty="0">
                <a:latin typeface="Times" pitchFamily="2" charset="0"/>
              </a:rPr>
              <a:t>For the pediatric patients on 9NW at Boston Children’s Hospital will implementing standardized NPO diet signs increase patient safety as compared to not having standardized NPO diet signs? </a:t>
            </a: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p:txBody>
      </p:sp>
      <p:sp>
        <p:nvSpPr>
          <p:cNvPr id="9" name="TextBox 8">
            <a:extLst>
              <a:ext uri="{FF2B5EF4-FFF2-40B4-BE49-F238E27FC236}">
                <a16:creationId xmlns:a16="http://schemas.microsoft.com/office/drawing/2014/main" id="{A53DBA30-F509-4D45-840D-E86780671CE4}"/>
              </a:ext>
            </a:extLst>
          </p:cNvPr>
          <p:cNvSpPr txBox="1"/>
          <p:nvPr/>
        </p:nvSpPr>
        <p:spPr>
          <a:xfrm>
            <a:off x="11172825" y="8057045"/>
            <a:ext cx="5286375" cy="1107996"/>
          </a:xfrm>
          <a:prstGeom prst="rect">
            <a:avLst/>
          </a:prstGeom>
          <a:noFill/>
        </p:spPr>
        <p:txBody>
          <a:bodyPr wrap="square" rtlCol="0">
            <a:spAutoFit/>
          </a:bodyPr>
          <a:lstStyle/>
          <a:p>
            <a:r>
              <a:rPr lang="en-US" sz="6600" u="sng" dirty="0">
                <a:latin typeface="Times" pitchFamily="2" charset="0"/>
              </a:rPr>
              <a:t>Evidence</a:t>
            </a:r>
            <a:r>
              <a:rPr lang="en-US" sz="4950" dirty="0">
                <a:latin typeface="Times" pitchFamily="2" charset="0"/>
              </a:rPr>
              <a:t>   </a:t>
            </a:r>
            <a:r>
              <a:rPr lang="en-US" sz="4950" dirty="0"/>
              <a:t> </a:t>
            </a:r>
          </a:p>
        </p:txBody>
      </p:sp>
      <p:sp>
        <p:nvSpPr>
          <p:cNvPr id="12" name="TextBox 11">
            <a:extLst>
              <a:ext uri="{FF2B5EF4-FFF2-40B4-BE49-F238E27FC236}">
                <a16:creationId xmlns:a16="http://schemas.microsoft.com/office/drawing/2014/main" id="{4C166810-93C6-354F-AB81-115CDB4809C3}"/>
              </a:ext>
            </a:extLst>
          </p:cNvPr>
          <p:cNvSpPr txBox="1"/>
          <p:nvPr/>
        </p:nvSpPr>
        <p:spPr>
          <a:xfrm>
            <a:off x="544797" y="9477124"/>
            <a:ext cx="9787923" cy="16435268"/>
          </a:xfrm>
          <a:prstGeom prst="rect">
            <a:avLst/>
          </a:prstGeom>
          <a:noFill/>
        </p:spPr>
        <p:txBody>
          <a:bodyPr wrap="square" rtlCol="0">
            <a:spAutoFit/>
          </a:bodyPr>
          <a:lstStyle/>
          <a:p>
            <a:r>
              <a:rPr lang="en-US" sz="3000" dirty="0">
                <a:latin typeface="Times" pitchFamily="2" charset="0"/>
              </a:rPr>
              <a:t>“Preoperative nil per os (NPO) guidelines have been in existence since the recognition of the risk of perioperative aspiration. These guidelines aim at reducing the risk for gastric content aspiration to the lowest possible, to avoid associated morbidity, unplanned hospital and/or an intensive care admission” (Presta, 2018). Patients may also be ordered to be NPO because they are deemed unable to eat safely or if their diagnoses requires gut rest. </a:t>
            </a:r>
          </a:p>
          <a:p>
            <a:endParaRPr lang="en-US" sz="3000" dirty="0">
              <a:latin typeface="Times" pitchFamily="2" charset="0"/>
            </a:endParaRPr>
          </a:p>
          <a:p>
            <a:r>
              <a:rPr lang="en-US" sz="3000" dirty="0">
                <a:latin typeface="Times" pitchFamily="2" charset="0"/>
              </a:rPr>
              <a:t>The Neurology/Neurosurgery unit is a busy unit with numerous members of interdisciplinary teams in and out of patient rooms through out the day and night. A standardized NPO sign would help to improve patient safety and reduce the risk of a child receiving food by mouth who should not. </a:t>
            </a:r>
          </a:p>
          <a:p>
            <a:pPr marL="457200" indent="-457200">
              <a:buFont typeface="Arial" panose="020B0604020202020204" pitchFamily="34" charset="0"/>
              <a:buChar char="•"/>
            </a:pPr>
            <a:endParaRPr lang="en-US" sz="3000" dirty="0">
              <a:latin typeface="Times" pitchFamily="2" charset="0"/>
            </a:endParaRPr>
          </a:p>
          <a:p>
            <a:r>
              <a:rPr lang="en-US" sz="3000" dirty="0">
                <a:latin typeface="Times" pitchFamily="2" charset="0"/>
              </a:rPr>
              <a:t>The Child Life Specialists on the unit have to double check with every nurse on their patients NPO status before doing certain activities with the children such as:</a:t>
            </a:r>
          </a:p>
          <a:p>
            <a:pPr marL="1686030" lvl="1" indent="-457200">
              <a:buFont typeface="Arial" panose="020B0604020202020204" pitchFamily="34" charset="0"/>
              <a:buChar char="•"/>
            </a:pPr>
            <a:r>
              <a:rPr lang="en-US" sz="3000" dirty="0">
                <a:latin typeface="Times" pitchFamily="2" charset="0"/>
              </a:rPr>
              <a:t>Wednesdays “Treat Train”</a:t>
            </a:r>
          </a:p>
          <a:p>
            <a:pPr marL="1686030" lvl="1" indent="-457200">
              <a:buFont typeface="Arial" panose="020B0604020202020204" pitchFamily="34" charset="0"/>
              <a:buChar char="•"/>
            </a:pPr>
            <a:r>
              <a:rPr lang="en-US" sz="3000" dirty="0">
                <a:latin typeface="Times" pitchFamily="2" charset="0"/>
              </a:rPr>
              <a:t>Holiday activities such as cupcake/cookie decorating </a:t>
            </a:r>
          </a:p>
          <a:p>
            <a:pPr marL="1686030" lvl="1" indent="-457200">
              <a:buFont typeface="Arial" panose="020B0604020202020204" pitchFamily="34" charset="0"/>
              <a:buChar char="•"/>
            </a:pPr>
            <a:endParaRPr lang="en-US" sz="3000" dirty="0">
              <a:latin typeface="Times" pitchFamily="2" charset="0"/>
            </a:endParaRPr>
          </a:p>
          <a:p>
            <a:r>
              <a:rPr lang="en-US" sz="3000" dirty="0">
                <a:latin typeface="Times" pitchFamily="2" charset="0"/>
              </a:rPr>
              <a:t>The implementation of  standardized NPO signs would reduce the need for the Child Life Specialists to check with every nurse prior to their acitivty. </a:t>
            </a:r>
          </a:p>
          <a:p>
            <a:endParaRPr lang="en-US" sz="3200" dirty="0">
              <a:latin typeface="Times" pitchFamily="2" charset="0"/>
            </a:endParaRPr>
          </a:p>
          <a:p>
            <a:endParaRPr lang="en-US" sz="3200" dirty="0">
              <a:latin typeface="Times" pitchFamily="2" charset="0"/>
            </a:endParaRPr>
          </a:p>
          <a:p>
            <a:endParaRPr lang="en-US" sz="32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r>
              <a:rPr lang="en-US" sz="2700" dirty="0">
                <a:latin typeface="Times" pitchFamily="2" charset="0"/>
              </a:rPr>
              <a:t> </a:t>
            </a:r>
          </a:p>
        </p:txBody>
      </p:sp>
      <p:sp>
        <p:nvSpPr>
          <p:cNvPr id="10" name="TextBox 9">
            <a:extLst>
              <a:ext uri="{FF2B5EF4-FFF2-40B4-BE49-F238E27FC236}">
                <a16:creationId xmlns:a16="http://schemas.microsoft.com/office/drawing/2014/main" id="{EEE46687-E8BA-FB47-AB6F-3A46608E6D63}"/>
              </a:ext>
            </a:extLst>
          </p:cNvPr>
          <p:cNvSpPr txBox="1"/>
          <p:nvPr/>
        </p:nvSpPr>
        <p:spPr>
          <a:xfrm>
            <a:off x="10754047" y="9165041"/>
            <a:ext cx="9444345" cy="10941457"/>
          </a:xfrm>
          <a:prstGeom prst="rect">
            <a:avLst/>
          </a:prstGeom>
          <a:noFill/>
        </p:spPr>
        <p:txBody>
          <a:bodyPr wrap="square" rtlCol="0">
            <a:spAutoFit/>
          </a:bodyPr>
          <a:lstStyle/>
          <a:p>
            <a:pPr marL="457200" indent="-457200">
              <a:buFont typeface="Arial" panose="020B0604020202020204" pitchFamily="34" charset="0"/>
              <a:buChar char="•"/>
            </a:pPr>
            <a:r>
              <a:rPr lang="en-US" sz="3000" dirty="0">
                <a:latin typeface="Times" pitchFamily="2" charset="0"/>
              </a:rPr>
              <a:t>“The NPO policy is important because patients who have full stomachs are at risk for getting food or liquid in their lungs during anesthesia or sedation” (St. Jude's Research Hospital, 2019).</a:t>
            </a:r>
          </a:p>
          <a:p>
            <a:endParaRPr lang="en-US" sz="3000" dirty="0">
              <a:latin typeface="Times" pitchFamily="2" charset="0"/>
            </a:endParaRPr>
          </a:p>
          <a:p>
            <a:pPr marL="457200" indent="-457200">
              <a:buFont typeface="Arial" panose="020B0604020202020204" pitchFamily="34" charset="0"/>
              <a:buChar char="•"/>
            </a:pPr>
            <a:r>
              <a:rPr lang="en-US" sz="3000" dirty="0">
                <a:latin typeface="Times" pitchFamily="2" charset="0"/>
              </a:rPr>
              <a:t>“Standardized signs have several advantages. Since care team members always know where to look for the information they need, standardized signs save employees time. Standardized signs also can help ensure compliance by both visitors and employees “ (University of Iowa Stead Family Children’s Hospital, 2019). </a:t>
            </a:r>
          </a:p>
          <a:p>
            <a:endParaRPr lang="en-US" sz="3000" dirty="0">
              <a:latin typeface="Times" pitchFamily="2" charset="0"/>
            </a:endParaRPr>
          </a:p>
          <a:p>
            <a:pPr marL="457200" indent="-457200">
              <a:buFont typeface="Arial" panose="020B0604020202020204" pitchFamily="34" charset="0"/>
              <a:buChar char="•"/>
            </a:pPr>
            <a:r>
              <a:rPr lang="en-US" sz="3000" dirty="0">
                <a:latin typeface="Times" pitchFamily="2" charset="0"/>
              </a:rPr>
              <a:t> A study done at Cincinnati Children’s Hospital Medical Center showed that “violations of nil per os (NPO</a:t>
            </a:r>
            <a:r>
              <a:rPr lang="en-US" sz="3000">
                <a:latin typeface="Times" pitchFamily="2" charset="0"/>
              </a:rPr>
              <a:t>)” were </a:t>
            </a:r>
            <a:r>
              <a:rPr lang="en-US" sz="3000" dirty="0">
                <a:latin typeface="Times" pitchFamily="2" charset="0"/>
              </a:rPr>
              <a:t>one of the 3 top reasons for cancellation on the day of surgery which lead to lost OR time and was costly for the hospital. (Pratap, et al., 2015).</a:t>
            </a:r>
          </a:p>
          <a:p>
            <a:endParaRPr lang="en-US" sz="3000" dirty="0">
              <a:latin typeface="Times" pitchFamily="2" charset="0"/>
            </a:endParaRPr>
          </a:p>
          <a:p>
            <a:endParaRPr lang="en-US" sz="30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a:p>
            <a:endParaRPr lang="en-US" sz="2700" dirty="0">
              <a:latin typeface="Times" pitchFamily="2" charset="0"/>
            </a:endParaRPr>
          </a:p>
        </p:txBody>
      </p:sp>
      <p:pic>
        <p:nvPicPr>
          <p:cNvPr id="8" name="Picture 7">
            <a:extLst>
              <a:ext uri="{FF2B5EF4-FFF2-40B4-BE49-F238E27FC236}">
                <a16:creationId xmlns:a16="http://schemas.microsoft.com/office/drawing/2014/main" id="{55D3FACF-F6F6-DA4C-942E-8A60F7D54594}"/>
              </a:ext>
            </a:extLst>
          </p:cNvPr>
          <p:cNvPicPr>
            <a:picLocks noChangeAspect="1"/>
          </p:cNvPicPr>
          <p:nvPr/>
        </p:nvPicPr>
        <p:blipFill>
          <a:blip r:embed="rId3"/>
          <a:stretch>
            <a:fillRect/>
          </a:stretch>
        </p:blipFill>
        <p:spPr>
          <a:xfrm>
            <a:off x="21107884" y="11063733"/>
            <a:ext cx="9444345" cy="984545"/>
          </a:xfrm>
          <a:prstGeom prst="rect">
            <a:avLst/>
          </a:prstGeom>
        </p:spPr>
      </p:pic>
      <p:sp>
        <p:nvSpPr>
          <p:cNvPr id="14" name="Rectangle 1">
            <a:extLst>
              <a:ext uri="{FF2B5EF4-FFF2-40B4-BE49-F238E27FC236}">
                <a16:creationId xmlns:a16="http://schemas.microsoft.com/office/drawing/2014/main" id="{A4CB9FEB-0487-6E4B-88D9-62F914FEEB59}"/>
              </a:ext>
            </a:extLst>
          </p:cNvPr>
          <p:cNvSpPr>
            <a:spLocks noChangeArrowheads="1"/>
          </p:cNvSpPr>
          <p:nvPr/>
        </p:nvSpPr>
        <p:spPr bwMode="auto">
          <a:xfrm>
            <a:off x="21107884" y="12150074"/>
            <a:ext cx="50770656" cy="561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p>
            <a:pPr defTabSz="685834" eaLnBrk="0" fontAlgn="base" hangingPunct="0">
              <a:spcBef>
                <a:spcPct val="0"/>
              </a:spcBef>
              <a:spcAft>
                <a:spcPct val="0"/>
              </a:spcAft>
            </a:pPr>
            <a:r>
              <a:rPr lang="en-US" altLang="en-US" sz="3200" b="1" dirty="0">
                <a:solidFill>
                  <a:srgbClr val="000080"/>
                </a:solidFill>
                <a:latin typeface="Times" pitchFamily="2" charset="0"/>
                <a:ea typeface="Times New Roman" panose="02020603050405020304" pitchFamily="18" charset="0"/>
                <a:cs typeface="Calibri" panose="020F0502020204030204" pitchFamily="34" charset="0"/>
              </a:rPr>
              <a:t>April 2, 2019: 9NW NPO Diet Signs </a:t>
            </a:r>
            <a:endParaRPr lang="en-US" altLang="en-US" sz="3200" dirty="0">
              <a:latin typeface="Times" pitchFamily="2" charset="0"/>
            </a:endParaRPr>
          </a:p>
        </p:txBody>
      </p:sp>
      <p:graphicFrame>
        <p:nvGraphicFramePr>
          <p:cNvPr id="15" name="Table 14">
            <a:extLst>
              <a:ext uri="{FF2B5EF4-FFF2-40B4-BE49-F238E27FC236}">
                <a16:creationId xmlns:a16="http://schemas.microsoft.com/office/drawing/2014/main" id="{CBA5D11E-3113-004B-83CE-64F208BBE4FC}"/>
              </a:ext>
            </a:extLst>
          </p:cNvPr>
          <p:cNvGraphicFramePr>
            <a:graphicFrameLocks noGrp="1"/>
          </p:cNvGraphicFramePr>
          <p:nvPr>
            <p:extLst>
              <p:ext uri="{D42A27DB-BD31-4B8C-83A1-F6EECF244321}">
                <p14:modId xmlns:p14="http://schemas.microsoft.com/office/powerpoint/2010/main" val="1214462232"/>
              </p:ext>
            </p:extLst>
          </p:nvPr>
        </p:nvGraphicFramePr>
        <p:xfrm>
          <a:off x="21107884" y="12982086"/>
          <a:ext cx="10908924" cy="7522472"/>
        </p:xfrm>
        <a:graphic>
          <a:graphicData uri="http://schemas.openxmlformats.org/drawingml/2006/table">
            <a:tbl>
              <a:tblPr firstRow="1" firstCol="1" bandRow="1">
                <a:tableStyleId>{5940675A-B579-460E-94D1-54222C63F5DA}</a:tableStyleId>
              </a:tblPr>
              <a:tblGrid>
                <a:gridCol w="651510">
                  <a:extLst>
                    <a:ext uri="{9D8B030D-6E8A-4147-A177-3AD203B41FA5}">
                      <a16:colId xmlns:a16="http://schemas.microsoft.com/office/drawing/2014/main" val="3847437592"/>
                    </a:ext>
                  </a:extLst>
                </a:gridCol>
                <a:gridCol w="10257414">
                  <a:extLst>
                    <a:ext uri="{9D8B030D-6E8A-4147-A177-3AD203B41FA5}">
                      <a16:colId xmlns:a16="http://schemas.microsoft.com/office/drawing/2014/main" val="691073662"/>
                    </a:ext>
                  </a:extLst>
                </a:gridCol>
              </a:tblGrid>
              <a:tr h="1177515">
                <a:tc>
                  <a:txBody>
                    <a:bodyPr/>
                    <a:lstStyle/>
                    <a:p>
                      <a:pPr marL="0" marR="0" algn="ctr">
                        <a:spcBef>
                          <a:spcPts val="200"/>
                        </a:spcBef>
                        <a:spcAft>
                          <a:spcPts val="600"/>
                        </a:spcAft>
                      </a:pPr>
                      <a:r>
                        <a:rPr lang="en-US" sz="3600" b="1" dirty="0">
                          <a:solidFill>
                            <a:srgbClr val="0070C0"/>
                          </a:solidFill>
                          <a:effectLst/>
                        </a:rPr>
                        <a:t>S</a:t>
                      </a:r>
                      <a:endParaRPr lang="en-US" sz="9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1"/>
                    </a:solidFill>
                  </a:tcPr>
                </a:tc>
                <a:tc>
                  <a:txBody>
                    <a:bodyPr/>
                    <a:lstStyle/>
                    <a:p>
                      <a:r>
                        <a:rPr lang="en-US" sz="3000" dirty="0">
                          <a:solidFill>
                            <a:schemeClr val="tx1"/>
                          </a:solidFill>
                          <a:effectLst/>
                          <a:latin typeface="Times" pitchFamily="2" charset="0"/>
                          <a:cs typeface="Times New Roman" panose="02020603050405020304" pitchFamily="18" charset="0"/>
                        </a:rPr>
                        <a:t>Recently a student nurse completed a project on the unit. This projects objective was to identify a practice or policy on the unit that could be adjusted or improved and recommend a change in practice. </a:t>
                      </a:r>
                    </a:p>
                  </a:txBody>
                  <a:tcPr marL="51435" marR="51435" marT="0" marB="0">
                    <a:solidFill>
                      <a:schemeClr val="bg1"/>
                    </a:solidFill>
                  </a:tcPr>
                </a:tc>
                <a:extLst>
                  <a:ext uri="{0D108BD9-81ED-4DB2-BD59-A6C34878D82A}">
                    <a16:rowId xmlns:a16="http://schemas.microsoft.com/office/drawing/2014/main" val="3341635070"/>
                  </a:ext>
                </a:extLst>
              </a:tr>
              <a:tr h="1333965">
                <a:tc>
                  <a:txBody>
                    <a:bodyPr/>
                    <a:lstStyle/>
                    <a:p>
                      <a:pPr marL="0" marR="0" algn="ctr">
                        <a:spcBef>
                          <a:spcPts val="200"/>
                        </a:spcBef>
                        <a:spcAft>
                          <a:spcPts val="600"/>
                        </a:spcAft>
                      </a:pPr>
                      <a:r>
                        <a:rPr lang="en-US" sz="3600" b="1" dirty="0">
                          <a:solidFill>
                            <a:srgbClr val="0070C0"/>
                          </a:solidFill>
                          <a:effectLst/>
                        </a:rPr>
                        <a:t>B</a:t>
                      </a:r>
                      <a:endParaRPr lang="en-US" sz="9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1"/>
                    </a:solidFill>
                  </a:tcPr>
                </a:tc>
                <a:tc>
                  <a:txBody>
                    <a:bodyPr/>
                    <a:lstStyle/>
                    <a:p>
                      <a:pPr marL="0" marR="0" lvl="0" indent="0" algn="l" defTabSz="292608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pitchFamily="2" charset="0"/>
                          <a:ea typeface="+mn-ea"/>
                          <a:cs typeface="Times New Roman" panose="02020603050405020304" pitchFamily="18" charset="0"/>
                        </a:rPr>
                        <a:t>Many patients on 9NW are ordered to be NPO for various reasons  but there is not a standardized way of displaying NPO status on the unit. </a:t>
                      </a:r>
                    </a:p>
                  </a:txBody>
                  <a:tcPr marL="51435" marR="51435" marT="0" marB="0">
                    <a:solidFill>
                      <a:schemeClr val="bg1"/>
                    </a:solidFill>
                  </a:tcPr>
                </a:tc>
                <a:extLst>
                  <a:ext uri="{0D108BD9-81ED-4DB2-BD59-A6C34878D82A}">
                    <a16:rowId xmlns:a16="http://schemas.microsoft.com/office/drawing/2014/main" val="3843669251"/>
                  </a:ext>
                </a:extLst>
              </a:tr>
              <a:tr h="2608643">
                <a:tc>
                  <a:txBody>
                    <a:bodyPr/>
                    <a:lstStyle/>
                    <a:p>
                      <a:pPr marL="0" marR="0" algn="ctr">
                        <a:spcBef>
                          <a:spcPts val="200"/>
                        </a:spcBef>
                        <a:spcAft>
                          <a:spcPts val="600"/>
                        </a:spcAft>
                      </a:pPr>
                      <a:r>
                        <a:rPr lang="en-US" sz="3600" b="1" dirty="0">
                          <a:solidFill>
                            <a:srgbClr val="0070C0"/>
                          </a:solidFill>
                          <a:effectLst/>
                        </a:rPr>
                        <a:t>A</a:t>
                      </a:r>
                      <a:endParaRPr lang="en-US" sz="9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1"/>
                    </a:solidFill>
                  </a:tcPr>
                </a:tc>
                <a:tc>
                  <a:txBody>
                    <a:bodyPr/>
                    <a:lstStyle/>
                    <a:p>
                      <a:pPr marL="457200" indent="-457200">
                        <a:buFont typeface="Arial" panose="020B0604020202020204" pitchFamily="34" charset="0"/>
                        <a:buChar char="•"/>
                      </a:pPr>
                      <a:r>
                        <a:rPr lang="en-US" sz="3000" dirty="0">
                          <a:effectLst/>
                          <a:latin typeface="Times" pitchFamily="2" charset="0"/>
                          <a:cs typeface="Times New Roman" panose="02020603050405020304" pitchFamily="18" charset="0"/>
                        </a:rPr>
                        <a:t>NPO status is important prior to surgery to reduce risk of aspiration pneumonia and to prevent a delay in surgery.</a:t>
                      </a:r>
                    </a:p>
                    <a:p>
                      <a:pPr marL="457200" indent="-457200">
                        <a:buFont typeface="Arial" panose="020B0604020202020204" pitchFamily="34" charset="0"/>
                        <a:buChar char="•"/>
                      </a:pPr>
                      <a:r>
                        <a:rPr lang="en-US" sz="3000" dirty="0">
                          <a:effectLst/>
                          <a:latin typeface="Times" pitchFamily="2" charset="0"/>
                          <a:cs typeface="Times New Roman" panose="02020603050405020304" pitchFamily="18" charset="0"/>
                        </a:rPr>
                        <a:t>With the numerous teams circulating the floor it is important that everyone is aware of the patients NPO status to improve patient safety</a:t>
                      </a:r>
                      <a:r>
                        <a:rPr lang="en-US" sz="2600" dirty="0">
                          <a:effectLst/>
                          <a:latin typeface="Times" pitchFamily="2" charset="0"/>
                          <a:cs typeface="Times New Roman" panose="02020603050405020304" pitchFamily="18" charset="0"/>
                        </a:rPr>
                        <a:t>.</a:t>
                      </a:r>
                    </a:p>
                    <a:p>
                      <a:pPr marL="457200" indent="-457200">
                        <a:buFont typeface="Arial" panose="020B0604020202020204" pitchFamily="34" charset="0"/>
                        <a:buChar char="•"/>
                      </a:pPr>
                      <a:endParaRPr lang="en-US" sz="2600" dirty="0">
                        <a:effectLst/>
                        <a:latin typeface="Times" pitchFamily="2" charset="0"/>
                        <a:cs typeface="Times New Roman" panose="02020603050405020304" pitchFamily="18" charset="0"/>
                      </a:endParaRPr>
                    </a:p>
                  </a:txBody>
                  <a:tcPr marL="51435" marR="51435" marT="0" marB="0">
                    <a:solidFill>
                      <a:schemeClr val="bg1"/>
                    </a:solidFill>
                  </a:tcPr>
                </a:tc>
                <a:extLst>
                  <a:ext uri="{0D108BD9-81ED-4DB2-BD59-A6C34878D82A}">
                    <a16:rowId xmlns:a16="http://schemas.microsoft.com/office/drawing/2014/main" val="2688745928"/>
                  </a:ext>
                </a:extLst>
              </a:tr>
              <a:tr h="1639832">
                <a:tc>
                  <a:txBody>
                    <a:bodyPr/>
                    <a:lstStyle/>
                    <a:p>
                      <a:pPr marL="0" marR="0" algn="ctr">
                        <a:spcBef>
                          <a:spcPts val="200"/>
                        </a:spcBef>
                        <a:spcAft>
                          <a:spcPts val="600"/>
                        </a:spcAft>
                      </a:pPr>
                      <a:r>
                        <a:rPr lang="en-US" sz="3600" b="1" dirty="0">
                          <a:solidFill>
                            <a:srgbClr val="0070C0"/>
                          </a:solidFill>
                          <a:effectLst/>
                        </a:rPr>
                        <a:t>R</a:t>
                      </a:r>
                      <a:endParaRPr lang="en-US" sz="9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51435" marR="51435" marT="0" marB="0">
                    <a:solidFill>
                      <a:schemeClr val="bg1"/>
                    </a:solidFill>
                  </a:tcPr>
                </a:tc>
                <a:tc>
                  <a:txBody>
                    <a:bodyPr/>
                    <a:lstStyle/>
                    <a:p>
                      <a:r>
                        <a:rPr lang="en-US" sz="3000" dirty="0">
                          <a:effectLst/>
                          <a:latin typeface="Times" pitchFamily="2" charset="0"/>
                          <a:cs typeface="Times New Roman" panose="02020603050405020304" pitchFamily="18" charset="0"/>
                        </a:rPr>
                        <a:t>The recommendation for practice is  standardized NPO signs be implemented on the unit and placed on the door of the patients rooms who are ordered to be NPO. </a:t>
                      </a:r>
                    </a:p>
                  </a:txBody>
                  <a:tcPr marL="51435" marR="51435" marT="0" marB="0">
                    <a:solidFill>
                      <a:schemeClr val="bg1"/>
                    </a:solidFill>
                  </a:tcPr>
                </a:tc>
                <a:extLst>
                  <a:ext uri="{0D108BD9-81ED-4DB2-BD59-A6C34878D82A}">
                    <a16:rowId xmlns:a16="http://schemas.microsoft.com/office/drawing/2014/main" val="1398384741"/>
                  </a:ext>
                </a:extLst>
              </a:tr>
            </a:tbl>
          </a:graphicData>
        </a:graphic>
      </p:graphicFrame>
      <p:sp>
        <p:nvSpPr>
          <p:cNvPr id="16" name="TextBox 15">
            <a:extLst>
              <a:ext uri="{FF2B5EF4-FFF2-40B4-BE49-F238E27FC236}">
                <a16:creationId xmlns:a16="http://schemas.microsoft.com/office/drawing/2014/main" id="{C20D50BC-88B1-064F-AA09-FF2A18C91E29}"/>
              </a:ext>
            </a:extLst>
          </p:cNvPr>
          <p:cNvSpPr txBox="1"/>
          <p:nvPr/>
        </p:nvSpPr>
        <p:spPr>
          <a:xfrm>
            <a:off x="20755027" y="9532997"/>
            <a:ext cx="11245177" cy="1107996"/>
          </a:xfrm>
          <a:prstGeom prst="rect">
            <a:avLst/>
          </a:prstGeom>
          <a:noFill/>
        </p:spPr>
        <p:txBody>
          <a:bodyPr wrap="square" rtlCol="0">
            <a:spAutoFit/>
          </a:bodyPr>
          <a:lstStyle/>
          <a:p>
            <a:r>
              <a:rPr lang="en-US" sz="6600" u="sng" dirty="0">
                <a:latin typeface="Times" pitchFamily="2" charset="0"/>
              </a:rPr>
              <a:t>Recommendation for Practice   </a:t>
            </a:r>
            <a:r>
              <a:rPr lang="en-US" sz="6600" u="sng" dirty="0"/>
              <a:t> </a:t>
            </a:r>
          </a:p>
        </p:txBody>
      </p:sp>
      <p:sp>
        <p:nvSpPr>
          <p:cNvPr id="17" name="TextBox 16">
            <a:extLst>
              <a:ext uri="{FF2B5EF4-FFF2-40B4-BE49-F238E27FC236}">
                <a16:creationId xmlns:a16="http://schemas.microsoft.com/office/drawing/2014/main" id="{B27AC8E5-045C-0849-A111-66BCBFED47D8}"/>
              </a:ext>
            </a:extLst>
          </p:cNvPr>
          <p:cNvSpPr txBox="1"/>
          <p:nvPr/>
        </p:nvSpPr>
        <p:spPr>
          <a:xfrm>
            <a:off x="685800" y="8367236"/>
            <a:ext cx="5286375" cy="1107996"/>
          </a:xfrm>
          <a:prstGeom prst="rect">
            <a:avLst/>
          </a:prstGeom>
          <a:noFill/>
        </p:spPr>
        <p:txBody>
          <a:bodyPr wrap="square" rtlCol="0">
            <a:spAutoFit/>
          </a:bodyPr>
          <a:lstStyle/>
          <a:p>
            <a:r>
              <a:rPr lang="en-US" sz="6600" u="sng" dirty="0">
                <a:latin typeface="Times" pitchFamily="2" charset="0"/>
              </a:rPr>
              <a:t>Problem/Goal</a:t>
            </a:r>
            <a:r>
              <a:rPr lang="en-US" sz="4950" u="sng" dirty="0">
                <a:latin typeface="Times" pitchFamily="2" charset="0"/>
              </a:rPr>
              <a:t>  </a:t>
            </a:r>
            <a:r>
              <a:rPr lang="en-US" sz="4950" u="sng" dirty="0"/>
              <a:t> </a:t>
            </a:r>
          </a:p>
        </p:txBody>
      </p:sp>
      <p:pic>
        <p:nvPicPr>
          <p:cNvPr id="19" name="Picture 18">
            <a:extLst>
              <a:ext uri="{FF2B5EF4-FFF2-40B4-BE49-F238E27FC236}">
                <a16:creationId xmlns:a16="http://schemas.microsoft.com/office/drawing/2014/main" id="{D2F1E4D7-1A12-F24B-BD7E-1D6F58AC2D8D}"/>
              </a:ext>
            </a:extLst>
          </p:cNvPr>
          <p:cNvPicPr>
            <a:picLocks noChangeAspect="1"/>
          </p:cNvPicPr>
          <p:nvPr/>
        </p:nvPicPr>
        <p:blipFill>
          <a:blip r:embed="rId4"/>
          <a:stretch>
            <a:fillRect/>
          </a:stretch>
        </p:blipFill>
        <p:spPr>
          <a:xfrm>
            <a:off x="12113860" y="17480879"/>
            <a:ext cx="6724718" cy="3029935"/>
          </a:xfrm>
          <a:prstGeom prst="rect">
            <a:avLst/>
          </a:prstGeom>
        </p:spPr>
      </p:pic>
      <p:pic>
        <p:nvPicPr>
          <p:cNvPr id="11" name="Picture 10">
            <a:extLst>
              <a:ext uri="{FF2B5EF4-FFF2-40B4-BE49-F238E27FC236}">
                <a16:creationId xmlns:a16="http://schemas.microsoft.com/office/drawing/2014/main" id="{BC1BCFD6-BAF0-7246-986D-56CB8B3A3994}"/>
              </a:ext>
            </a:extLst>
          </p:cNvPr>
          <p:cNvPicPr>
            <a:picLocks noChangeAspect="1"/>
          </p:cNvPicPr>
          <p:nvPr/>
        </p:nvPicPr>
        <p:blipFill rotWithShape="1">
          <a:blip r:embed="rId5"/>
          <a:srcRect t="16524" b="17646"/>
          <a:stretch/>
        </p:blipFill>
        <p:spPr>
          <a:xfrm>
            <a:off x="12113860" y="3670630"/>
            <a:ext cx="6046402" cy="3980330"/>
          </a:xfrm>
          <a:prstGeom prst="rect">
            <a:avLst/>
          </a:prstGeom>
        </p:spPr>
      </p:pic>
      <p:cxnSp>
        <p:nvCxnSpPr>
          <p:cNvPr id="13" name="Straight Connector 12">
            <a:extLst>
              <a:ext uri="{FF2B5EF4-FFF2-40B4-BE49-F238E27FC236}">
                <a16:creationId xmlns:a16="http://schemas.microsoft.com/office/drawing/2014/main" id="{5F32D090-DC8C-F643-A4C7-5212D7871958}"/>
              </a:ext>
            </a:extLst>
          </p:cNvPr>
          <p:cNvCxnSpPr/>
          <p:nvPr/>
        </p:nvCxnSpPr>
        <p:spPr>
          <a:xfrm>
            <a:off x="0" y="3094847"/>
            <a:ext cx="32918400" cy="0"/>
          </a:xfrm>
          <a:prstGeom prst="line">
            <a:avLst/>
          </a:prstGeom>
        </p:spPr>
        <p:style>
          <a:lnRef idx="3">
            <a:schemeClr val="dk1"/>
          </a:lnRef>
          <a:fillRef idx="0">
            <a:schemeClr val="dk1"/>
          </a:fillRef>
          <a:effectRef idx="2">
            <a:schemeClr val="dk1"/>
          </a:effectRef>
          <a:fontRef idx="minor">
            <a:schemeClr val="tx1"/>
          </a:fontRef>
        </p:style>
      </p:cxnSp>
      <p:sp>
        <p:nvSpPr>
          <p:cNvPr id="18" name="TextBox 17">
            <a:extLst>
              <a:ext uri="{FF2B5EF4-FFF2-40B4-BE49-F238E27FC236}">
                <a16:creationId xmlns:a16="http://schemas.microsoft.com/office/drawing/2014/main" id="{681C3B66-15D9-284A-8DDA-94C2FF59EA28}"/>
              </a:ext>
            </a:extLst>
          </p:cNvPr>
          <p:cNvSpPr txBox="1"/>
          <p:nvPr/>
        </p:nvSpPr>
        <p:spPr>
          <a:xfrm>
            <a:off x="20755027" y="3714443"/>
            <a:ext cx="12656959" cy="1107996"/>
          </a:xfrm>
          <a:prstGeom prst="rect">
            <a:avLst/>
          </a:prstGeom>
          <a:noFill/>
        </p:spPr>
        <p:txBody>
          <a:bodyPr wrap="square" rtlCol="0">
            <a:spAutoFit/>
          </a:bodyPr>
          <a:lstStyle/>
          <a:p>
            <a:r>
              <a:rPr lang="en-US" sz="6600" u="sng" dirty="0">
                <a:latin typeface="Times" pitchFamily="2" charset="0"/>
              </a:rPr>
              <a:t>Clinical and Research Implications </a:t>
            </a:r>
            <a:endParaRPr lang="en-US" sz="4950" u="sng" dirty="0"/>
          </a:p>
        </p:txBody>
      </p:sp>
      <p:sp>
        <p:nvSpPr>
          <p:cNvPr id="32" name="TextBox 31">
            <a:extLst>
              <a:ext uri="{FF2B5EF4-FFF2-40B4-BE49-F238E27FC236}">
                <a16:creationId xmlns:a16="http://schemas.microsoft.com/office/drawing/2014/main" id="{F6DBE300-F09F-B844-B432-CFBBFADA520D}"/>
              </a:ext>
            </a:extLst>
          </p:cNvPr>
          <p:cNvSpPr txBox="1"/>
          <p:nvPr/>
        </p:nvSpPr>
        <p:spPr>
          <a:xfrm>
            <a:off x="20755027" y="4848016"/>
            <a:ext cx="11093655" cy="4247317"/>
          </a:xfrm>
          <a:prstGeom prst="rect">
            <a:avLst/>
          </a:prstGeom>
          <a:noFill/>
        </p:spPr>
        <p:txBody>
          <a:bodyPr wrap="square" rtlCol="0">
            <a:spAutoFit/>
          </a:bodyPr>
          <a:lstStyle/>
          <a:p>
            <a:r>
              <a:rPr lang="en-US" sz="3000" dirty="0">
                <a:latin typeface="Times" pitchFamily="2" charset="0"/>
              </a:rPr>
              <a:t>The research indicates that the clinical and research implications to implementing NPO signs on the unit are increased patient safety because the use of standardized signs would help employees as well as visitors be aware of patient NPO status before entering the patient room.  The implementation of standardized signs would also help to ensure that no patient aspirates during surgery due to a violation of NPO.  Lastly, the implementation would also help to reduce the number of surgeries canceled because of violation of NPO, in turn reducing the amount of lost OR time and saving the hospital money.</a:t>
            </a:r>
          </a:p>
        </p:txBody>
      </p:sp>
    </p:spTree>
    <p:extLst>
      <p:ext uri="{BB962C8B-B14F-4D97-AF65-F5344CB8AC3E}">
        <p14:creationId xmlns:p14="http://schemas.microsoft.com/office/powerpoint/2010/main" val="158053788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1967</TotalTime>
  <Words>619</Words>
  <Application>Microsoft Macintosh PowerPoint</Application>
  <PresentationFormat>Custom</PresentationFormat>
  <Paragraphs>58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Times</vt:lpstr>
      <vt:lpstr>Times New Roman</vt:lpstr>
      <vt:lpstr>Office Theme</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brown</dc:creator>
  <cp:lastModifiedBy>emily brown</cp:lastModifiedBy>
  <cp:revision>46</cp:revision>
  <dcterms:created xsi:type="dcterms:W3CDTF">2019-03-26T17:32:29Z</dcterms:created>
  <dcterms:modified xsi:type="dcterms:W3CDTF">2019-04-16T17:19:07Z</dcterms:modified>
</cp:coreProperties>
</file>