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74" r:id="rId1"/>
  </p:sldMasterIdLst>
  <p:notesMasterIdLst>
    <p:notesMasterId r:id="rId3"/>
  </p:notesMasterIdLst>
  <p:sldIdLst>
    <p:sldId id="256" r:id="rId2"/>
  </p:sldIdLst>
  <p:sldSz cx="32918400" cy="21945600"/>
  <p:notesSz cx="9144000" cy="6858000"/>
  <p:defaultTextStyle>
    <a:defPPr>
      <a:defRPr lang="en-US"/>
    </a:defPPr>
    <a:lvl1pPr marL="0" algn="l" defTabSz="1865870" rtl="0" eaLnBrk="1" latinLnBrk="0" hangingPunct="1">
      <a:defRPr sz="7400" kern="1200">
        <a:solidFill>
          <a:schemeClr val="tx1"/>
        </a:solidFill>
        <a:latin typeface="+mn-lt"/>
        <a:ea typeface="+mn-ea"/>
        <a:cs typeface="+mn-cs"/>
      </a:defRPr>
    </a:lvl1pPr>
    <a:lvl2pPr marL="1865870" algn="l" defTabSz="1865870" rtl="0" eaLnBrk="1" latinLnBrk="0" hangingPunct="1">
      <a:defRPr sz="7400" kern="1200">
        <a:solidFill>
          <a:schemeClr val="tx1"/>
        </a:solidFill>
        <a:latin typeface="+mn-lt"/>
        <a:ea typeface="+mn-ea"/>
        <a:cs typeface="+mn-cs"/>
      </a:defRPr>
    </a:lvl2pPr>
    <a:lvl3pPr marL="3731741" algn="l" defTabSz="1865870" rtl="0" eaLnBrk="1" latinLnBrk="0" hangingPunct="1">
      <a:defRPr sz="7400" kern="1200">
        <a:solidFill>
          <a:schemeClr val="tx1"/>
        </a:solidFill>
        <a:latin typeface="+mn-lt"/>
        <a:ea typeface="+mn-ea"/>
        <a:cs typeface="+mn-cs"/>
      </a:defRPr>
    </a:lvl3pPr>
    <a:lvl4pPr marL="5597612" algn="l" defTabSz="1865870" rtl="0" eaLnBrk="1" latinLnBrk="0" hangingPunct="1">
      <a:defRPr sz="7400" kern="1200">
        <a:solidFill>
          <a:schemeClr val="tx1"/>
        </a:solidFill>
        <a:latin typeface="+mn-lt"/>
        <a:ea typeface="+mn-ea"/>
        <a:cs typeface="+mn-cs"/>
      </a:defRPr>
    </a:lvl4pPr>
    <a:lvl5pPr marL="7463482" algn="l" defTabSz="1865870" rtl="0" eaLnBrk="1" latinLnBrk="0" hangingPunct="1">
      <a:defRPr sz="7400" kern="1200">
        <a:solidFill>
          <a:schemeClr val="tx1"/>
        </a:solidFill>
        <a:latin typeface="+mn-lt"/>
        <a:ea typeface="+mn-ea"/>
        <a:cs typeface="+mn-cs"/>
      </a:defRPr>
    </a:lvl5pPr>
    <a:lvl6pPr marL="9329352" algn="l" defTabSz="1865870" rtl="0" eaLnBrk="1" latinLnBrk="0" hangingPunct="1">
      <a:defRPr sz="7400" kern="1200">
        <a:solidFill>
          <a:schemeClr val="tx1"/>
        </a:solidFill>
        <a:latin typeface="+mn-lt"/>
        <a:ea typeface="+mn-ea"/>
        <a:cs typeface="+mn-cs"/>
      </a:defRPr>
    </a:lvl6pPr>
    <a:lvl7pPr marL="11195223" algn="l" defTabSz="1865870" rtl="0" eaLnBrk="1" latinLnBrk="0" hangingPunct="1">
      <a:defRPr sz="7400" kern="1200">
        <a:solidFill>
          <a:schemeClr val="tx1"/>
        </a:solidFill>
        <a:latin typeface="+mn-lt"/>
        <a:ea typeface="+mn-ea"/>
        <a:cs typeface="+mn-cs"/>
      </a:defRPr>
    </a:lvl7pPr>
    <a:lvl8pPr marL="13061094" algn="l" defTabSz="1865870" rtl="0" eaLnBrk="1" latinLnBrk="0" hangingPunct="1">
      <a:defRPr sz="7400" kern="1200">
        <a:solidFill>
          <a:schemeClr val="tx1"/>
        </a:solidFill>
        <a:latin typeface="+mn-lt"/>
        <a:ea typeface="+mn-ea"/>
        <a:cs typeface="+mn-cs"/>
      </a:defRPr>
    </a:lvl8pPr>
    <a:lvl9pPr marL="14926964" algn="l" defTabSz="1865870" rtl="0" eaLnBrk="1" latinLnBrk="0" hangingPunct="1">
      <a:defRPr sz="7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4588" autoAdjust="0"/>
    <p:restoredTop sz="50000" autoAdjust="0"/>
  </p:normalViewPr>
  <p:slideViewPr>
    <p:cSldViewPr snapToGrid="0" snapToObjects="1">
      <p:cViewPr>
        <p:scale>
          <a:sx n="30" d="100"/>
          <a:sy n="30" d="100"/>
        </p:scale>
        <p:origin x="512" y="288"/>
      </p:cViewPr>
      <p:guideLst>
        <p:guide orient="horz" pos="6912"/>
        <p:guide pos="10368"/>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Chart%20in%20Microsoft%20Office%20PowerPoin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cap="all" spc="50" baseline="0">
                <a:solidFill>
                  <a:schemeClr val="tx1">
                    <a:lumMod val="65000"/>
                    <a:lumOff val="35000"/>
                  </a:schemeClr>
                </a:solidFill>
                <a:latin typeface="Times New Roman" charset="0"/>
                <a:ea typeface="Times New Roman" charset="0"/>
                <a:cs typeface="Times New Roman" charset="0"/>
              </a:defRPr>
            </a:pPr>
            <a:r>
              <a:rPr lang="en-US" sz="2400" dirty="0">
                <a:latin typeface="Times New Roman" charset="0"/>
                <a:ea typeface="Times New Roman" charset="0"/>
                <a:cs typeface="Times New Roman" charset="0"/>
              </a:rPr>
              <a:t>Survey Results of Undergraduate and Graduate </a:t>
            </a:r>
            <a:r>
              <a:rPr lang="en-US" sz="2400" dirty="0" err="1" smtClean="0">
                <a:latin typeface="Times New Roman" charset="0"/>
                <a:ea typeface="Times New Roman" charset="0"/>
                <a:cs typeface="Times New Roman" charset="0"/>
              </a:rPr>
              <a:t>SchooL</a:t>
            </a:r>
            <a:r>
              <a:rPr lang="en-US" sz="2400" dirty="0" smtClean="0">
                <a:latin typeface="Times New Roman" charset="0"/>
                <a:ea typeface="Times New Roman" charset="0"/>
                <a:cs typeface="Times New Roman" charset="0"/>
              </a:rPr>
              <a:t> </a:t>
            </a:r>
            <a:r>
              <a:rPr lang="en-US" sz="2400" dirty="0">
                <a:latin typeface="Times New Roman" charset="0"/>
                <a:ea typeface="Times New Roman" charset="0"/>
                <a:cs typeface="Times New Roman" charset="0"/>
              </a:rPr>
              <a:t>Healthcare Students at a UK Medical School</a:t>
            </a:r>
          </a:p>
        </c:rich>
      </c:tx>
      <c:layout>
        <c:manualLayout>
          <c:xMode val="edge"/>
          <c:yMode val="edge"/>
          <c:x val="0.138034133823435"/>
          <c:y val="0.0217737515196621"/>
        </c:manualLayout>
      </c:layout>
      <c:overlay val="0"/>
      <c:spPr>
        <a:noFill/>
        <a:ln>
          <a:noFill/>
        </a:ln>
        <a:effectLst/>
      </c:spPr>
      <c:txPr>
        <a:bodyPr rot="0" spcFirstLastPara="1" vertOverflow="ellipsis" vert="horz" wrap="square" anchor="ctr" anchorCtr="1"/>
        <a:lstStyle/>
        <a:p>
          <a:pPr>
            <a:defRPr sz="2400" b="1" i="0" u="none" strike="noStrike" kern="1200" cap="all" spc="50" baseline="0">
              <a:solidFill>
                <a:schemeClr val="tx1">
                  <a:lumMod val="65000"/>
                  <a:lumOff val="35000"/>
                </a:schemeClr>
              </a:solidFill>
              <a:latin typeface="Times New Roman" charset="0"/>
              <a:ea typeface="Times New Roman" charset="0"/>
              <a:cs typeface="Times New Roman" charset="0"/>
            </a:defRPr>
          </a:pPr>
          <a:endParaRPr lang="en-US"/>
        </a:p>
      </c:txPr>
    </c:title>
    <c:autoTitleDeleted val="0"/>
    <c:plotArea>
      <c:layout>
        <c:manualLayout>
          <c:layoutTarget val="inner"/>
          <c:xMode val="edge"/>
          <c:yMode val="edge"/>
          <c:x val="0.499237447416445"/>
          <c:y val="0.227677318488778"/>
          <c:w val="0.475857815742476"/>
          <c:h val="0.642397334618499"/>
        </c:manualLayout>
      </c:layout>
      <c:barChart>
        <c:barDir val="bar"/>
        <c:grouping val="clustered"/>
        <c:varyColors val="0"/>
        <c:ser>
          <c:idx val="0"/>
          <c:order val="0"/>
          <c:tx>
            <c:strRef>
              <c:f>'[Chart in Microsoft Office PowerPoint]Sheet1'!$A$2</c:f>
              <c:strCache>
                <c:ptCount val="1"/>
                <c:pt idx="0">
                  <c:v>Agree</c:v>
                </c:pt>
              </c:strCache>
            </c:strRef>
          </c:tx>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10800000" scaled="1"/>
              <a:tileRect/>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Times New Roman" charset="0"/>
                    <a:ea typeface="Times New Roman" charset="0"/>
                    <a:cs typeface="Times New Roman"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'[Chart in Microsoft Office PowerPoint]Sheet1'!$B$1:$C$1</c:f>
              <c:strCache>
                <c:ptCount val="2"/>
                <c:pt idx="0">
                  <c:v>Received LGBTQ+ Health Care Education</c:v>
                </c:pt>
                <c:pt idx="1">
                  <c:v>Know Where to Look for LGBTQ+ Healthcare Education</c:v>
                </c:pt>
              </c:strCache>
            </c:strRef>
          </c:cat>
          <c:val>
            <c:numRef>
              <c:f>'[Chart in Microsoft Office PowerPoint]Sheet1'!$B$2:$C$2</c:f>
              <c:numCache>
                <c:formatCode>General</c:formatCode>
                <c:ptCount val="2"/>
                <c:pt idx="0">
                  <c:v>15.1</c:v>
                </c:pt>
                <c:pt idx="1">
                  <c:v>84.9</c:v>
                </c:pt>
              </c:numCache>
            </c:numRef>
          </c:val>
        </c:ser>
        <c:ser>
          <c:idx val="1"/>
          <c:order val="1"/>
          <c:tx>
            <c:strRef>
              <c:f>'[Chart in Microsoft Office PowerPoint]Sheet1'!$A$3</c:f>
              <c:strCache>
                <c:ptCount val="1"/>
                <c:pt idx="0">
                  <c:v>Disagree</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10800000" scaled="1"/>
              <a:tileRect/>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Times New Roman" charset="0"/>
                    <a:ea typeface="Times New Roman" charset="0"/>
                    <a:cs typeface="Times New Roman"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'[Chart in Microsoft Office PowerPoint]Sheet1'!$B$1:$C$1</c:f>
              <c:strCache>
                <c:ptCount val="2"/>
                <c:pt idx="0">
                  <c:v>Received LGBTQ+ Health Care Education</c:v>
                </c:pt>
                <c:pt idx="1">
                  <c:v>Know Where to Look for LGBTQ+ Healthcare Education</c:v>
                </c:pt>
              </c:strCache>
            </c:strRef>
          </c:cat>
          <c:val>
            <c:numRef>
              <c:f>'[Chart in Microsoft Office PowerPoint]Sheet1'!$B$3:$C$3</c:f>
              <c:numCache>
                <c:formatCode>General</c:formatCode>
                <c:ptCount val="2"/>
                <c:pt idx="0">
                  <c:v>31.9</c:v>
                </c:pt>
                <c:pt idx="1">
                  <c:v>68.1</c:v>
                </c:pt>
              </c:numCache>
            </c:numRef>
          </c:val>
        </c:ser>
        <c:dLbls>
          <c:dLblPos val="inEnd"/>
          <c:showLegendKey val="0"/>
          <c:showVal val="1"/>
          <c:showCatName val="0"/>
          <c:showSerName val="0"/>
          <c:showPercent val="0"/>
          <c:showBubbleSize val="0"/>
        </c:dLbls>
        <c:gapWidth val="326"/>
        <c:axId val="1537903504"/>
        <c:axId val="1537906832"/>
        <c:extLst>
          <c:ext xmlns:c15="http://schemas.microsoft.com/office/drawing/2012/chart" uri="{02D57815-91ED-43cb-92C2-25804820EDAC}">
            <c15:filteredBarSeries>
              <c15:ser>
                <c:idx val="2"/>
                <c:order val="2"/>
                <c:tx>
                  <c:strRef>
                    <c:extLst>
                      <c:ext uri="{02D57815-91ED-43cb-92C2-25804820EDAC}">
                        <c15:formulaRef>
                          <c15:sqref>'[Chart in Microsoft Office PowerPoint]Sheet1'!$A$4</c15:sqref>
                        </c15:formulaRef>
                      </c:ext>
                    </c:extLst>
                    <c:strCache>
                      <c:ptCount val="1"/>
                    </c:strCache>
                  </c:strRef>
                </c:tx>
                <c:spPr>
                  <a:gradFill flip="none" rotWithShape="1">
                    <a:gsLst>
                      <a:gs pos="0">
                        <a:schemeClr val="accent3"/>
                      </a:gs>
                      <a:gs pos="75000">
                        <a:schemeClr val="accent3">
                          <a:lumMod val="60000"/>
                          <a:lumOff val="40000"/>
                        </a:schemeClr>
                      </a:gs>
                      <a:gs pos="51000">
                        <a:schemeClr val="accent3">
                          <a:alpha val="75000"/>
                        </a:schemeClr>
                      </a:gs>
                      <a:gs pos="100000">
                        <a:schemeClr val="accent3">
                          <a:lumMod val="20000"/>
                          <a:lumOff val="80000"/>
                          <a:alpha val="15000"/>
                        </a:schemeClr>
                      </a:gs>
                    </a:gsLst>
                    <a:lin ang="10800000" scaled="1"/>
                    <a:tileRect/>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tx1">
                                <a:lumMod val="35000"/>
                                <a:lumOff val="65000"/>
                              </a:schemeClr>
                            </a:solidFill>
                          </a:ln>
                          <a:effectLst/>
                        </c:spPr>
                      </c15:leaderLines>
                    </c:ext>
                  </c:extLst>
                </c:dLbls>
                <c:cat>
                  <c:strRef>
                    <c:extLst>
                      <c:ext uri="{02D57815-91ED-43cb-92C2-25804820EDAC}">
                        <c15:formulaRef>
                          <c15:sqref>'[Chart in Microsoft Office PowerPoint]Sheet1'!$B$1:$C$1</c15:sqref>
                        </c15:formulaRef>
                      </c:ext>
                    </c:extLst>
                    <c:strCache>
                      <c:ptCount val="2"/>
                      <c:pt idx="0">
                        <c:v>Received LGBTQ+ Health Care Education</c:v>
                      </c:pt>
                      <c:pt idx="1">
                        <c:v>Know Where to Look for LGBTQ+ Healthcare Education</c:v>
                      </c:pt>
                    </c:strCache>
                  </c:strRef>
                </c:cat>
                <c:val>
                  <c:numRef>
                    <c:extLst>
                      <c:ext uri="{02D57815-91ED-43cb-92C2-25804820EDAC}">
                        <c15:formulaRef>
                          <c15:sqref>'[Chart in Microsoft Office PowerPoint]Sheet1'!$B$4:$C$4</c15:sqref>
                        </c15:formulaRef>
                      </c:ext>
                    </c:extLst>
                    <c:numCache>
                      <c:formatCode>General</c:formatCode>
                      <c:ptCount val="2"/>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'[Chart in Microsoft Office PowerPoint]Sheet1'!$A$5</c15:sqref>
                        </c15:formulaRef>
                      </c:ext>
                    </c:extLst>
                    <c:strCache>
                      <c:ptCount val="1"/>
                    </c:strCache>
                  </c:strRef>
                </c:tx>
                <c:spPr>
                  <a:gradFill flip="none" rotWithShape="1">
                    <a:gsLst>
                      <a:gs pos="0">
                        <a:schemeClr val="accent4"/>
                      </a:gs>
                      <a:gs pos="75000">
                        <a:schemeClr val="accent4">
                          <a:lumMod val="60000"/>
                          <a:lumOff val="40000"/>
                        </a:schemeClr>
                      </a:gs>
                      <a:gs pos="51000">
                        <a:schemeClr val="accent4">
                          <a:alpha val="75000"/>
                        </a:schemeClr>
                      </a:gs>
                      <a:gs pos="100000">
                        <a:schemeClr val="accent4">
                          <a:lumMod val="20000"/>
                          <a:lumOff val="80000"/>
                          <a:alpha val="15000"/>
                        </a:schemeClr>
                      </a:gs>
                    </a:gsLst>
                    <a:lin ang="10800000" scaled="1"/>
                    <a:tileRect/>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extLst xmlns:c15="http://schemas.microsoft.com/office/drawing/2012/chart">
                      <c:ext xmlns:c15="http://schemas.microsoft.com/office/drawing/2012/chart" uri="{02D57815-91ED-43cb-92C2-25804820EDAC}">
                        <c15:formulaRef>
                          <c15:sqref>'[Chart in Microsoft Office PowerPoint]Sheet1'!$B$1:$C$1</c15:sqref>
                        </c15:formulaRef>
                      </c:ext>
                    </c:extLst>
                    <c:strCache>
                      <c:ptCount val="2"/>
                      <c:pt idx="0">
                        <c:v>Received LGBTQ+ Health Care Education</c:v>
                      </c:pt>
                      <c:pt idx="1">
                        <c:v>Know Where to Look for LGBTQ+ Healthcare Education</c:v>
                      </c:pt>
                    </c:strCache>
                  </c:strRef>
                </c:cat>
                <c:val>
                  <c:numRef>
                    <c:extLst xmlns:c15="http://schemas.microsoft.com/office/drawing/2012/chart">
                      <c:ext xmlns:c15="http://schemas.microsoft.com/office/drawing/2012/chart" uri="{02D57815-91ED-43cb-92C2-25804820EDAC}">
                        <c15:formulaRef>
                          <c15:sqref>'[Chart in Microsoft Office PowerPoint]Sheet1'!$B$5:$C$5</c15:sqref>
                        </c15:formulaRef>
                      </c:ext>
                    </c:extLst>
                    <c:numCache>
                      <c:formatCode>General</c:formatCode>
                      <c:ptCount val="2"/>
                    </c:numCache>
                  </c:numRef>
                </c:val>
              </c15:ser>
            </c15:filteredBarSeries>
          </c:ext>
        </c:extLst>
      </c:barChart>
      <c:catAx>
        <c:axId val="1537903504"/>
        <c:scaling>
          <c:orientation val="minMax"/>
        </c:scaling>
        <c:delete val="0"/>
        <c:axPos val="l"/>
        <c:numFmt formatCode="General" sourceLinked="1"/>
        <c:majorTickMark val="none"/>
        <c:minorTickMark val="none"/>
        <c:tickLblPos val="nextTo"/>
        <c:spPr>
          <a:noFill/>
          <a:ln w="19050" cap="flat" cmpd="sng" algn="ctr">
            <a:solidFill>
              <a:schemeClr val="tx1">
                <a:lumMod val="15000"/>
                <a:lumOff val="85000"/>
              </a:schemeClr>
            </a:solidFill>
            <a:round/>
            <a:headEnd type="none" w="sm" len="sm"/>
            <a:tailEnd type="none" w="sm" len="sm"/>
          </a:ln>
          <a:effectLst/>
        </c:spPr>
        <c:txPr>
          <a:bodyPr rot="-60000000" spcFirstLastPara="1" vertOverflow="ellipsis" vert="horz" wrap="square" anchor="ctr" anchorCtr="1"/>
          <a:lstStyle/>
          <a:p>
            <a:pPr>
              <a:defRPr sz="2000" b="0" i="0" u="none" strike="noStrike" kern="1200" baseline="0">
                <a:solidFill>
                  <a:schemeClr val="tx1"/>
                </a:solidFill>
                <a:latin typeface="Times New Roman" charset="0"/>
                <a:ea typeface="Times New Roman" charset="0"/>
                <a:cs typeface="Times New Roman" charset="0"/>
              </a:defRPr>
            </a:pPr>
            <a:endParaRPr lang="en-US"/>
          </a:p>
        </c:txPr>
        <c:crossAx val="1537906832"/>
        <c:crosses val="autoZero"/>
        <c:auto val="1"/>
        <c:lblAlgn val="ctr"/>
        <c:lblOffset val="100"/>
        <c:noMultiLvlLbl val="0"/>
      </c:catAx>
      <c:valAx>
        <c:axId val="1537906832"/>
        <c:scaling>
          <c:orientation val="minMax"/>
          <c:max val="100.0"/>
        </c:scaling>
        <c:delete val="0"/>
        <c:axPos val="b"/>
        <c:majorGridlines>
          <c:spPr>
            <a:ln w="9525" cap="flat" cmpd="sng" algn="ctr">
              <a:gradFill>
                <a:gsLst>
                  <a:gs pos="99000">
                    <a:schemeClr val="tx1">
                      <a:lumMod val="25000"/>
                      <a:lumOff val="75000"/>
                    </a:schemeClr>
                  </a:gs>
                  <a:gs pos="0">
                    <a:schemeClr val="tx1">
                      <a:lumMod val="15000"/>
                      <a:lumOff val="85000"/>
                    </a:schemeClr>
                  </a:gs>
                </a:gsLst>
                <a:lin ang="5400000" scaled="0"/>
              </a:gra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37903504"/>
        <c:crosses val="autoZero"/>
        <c:crossBetween val="between"/>
      </c:valAx>
      <c:spPr>
        <a:noFill/>
        <a:ln>
          <a:noFill/>
        </a:ln>
        <a:effectLst/>
      </c:spPr>
    </c:plotArea>
    <c:legend>
      <c:legendPos val="b"/>
      <c:layout>
        <c:manualLayout>
          <c:xMode val="edge"/>
          <c:yMode val="edge"/>
          <c:x val="0.832809366165793"/>
          <c:y val="0.182474153099648"/>
          <c:w val="0.151174034552951"/>
          <c:h val="0.0373368656435141"/>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Times New Roman" charset="0"/>
              <a:ea typeface="Times New Roman" charset="0"/>
              <a:cs typeface="Times New Roman"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9050" cap="flat" cmpd="sng" algn="ctr">
        <a:solidFill>
          <a:schemeClr val="tx1">
            <a:lumMod val="15000"/>
            <a:lumOff val="85000"/>
          </a:schemeClr>
        </a:solidFill>
        <a:round/>
        <a:headEnd type="none" w="sm" len="sm"/>
        <a:tailEnd type="none" w="sm" len="sm"/>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99000">
              <a:schemeClr val="tx1">
                <a:lumMod val="25000"/>
                <a:lumOff val="75000"/>
              </a:schemeClr>
            </a:gs>
            <a:gs pos="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15000"/>
                <a:lumOff val="85000"/>
              </a:schemeClr>
            </a:gs>
            <a:gs pos="0">
              <a:schemeClr val="tx1">
                <a:lumMod val="5000"/>
                <a:lumOff val="9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926F2745-1640-6241-81BD-9AB61EEEF2EF}" type="datetimeFigureOut">
              <a:rPr lang="en-US" smtClean="0"/>
              <a:t>4/5/19</a:t>
            </a:fld>
            <a:endParaRPr lang="en-US"/>
          </a:p>
        </p:txBody>
      </p:sp>
      <p:sp>
        <p:nvSpPr>
          <p:cNvPr id="4" name="Slide Image Placeholder 3"/>
          <p:cNvSpPr>
            <a:spLocks noGrp="1" noRot="1" noChangeAspect="1"/>
          </p:cNvSpPr>
          <p:nvPr>
            <p:ph type="sldImg" idx="2"/>
          </p:nvPr>
        </p:nvSpPr>
        <p:spPr>
          <a:xfrm>
            <a:off x="2643188" y="514350"/>
            <a:ext cx="3857625"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6EBDF15B-7930-DB46-85F4-4B424CDF949A}" type="slidenum">
              <a:rPr lang="en-US" smtClean="0"/>
              <a:t>‹#›</a:t>
            </a:fld>
            <a:endParaRPr lang="en-US"/>
          </a:p>
        </p:txBody>
      </p:sp>
    </p:spTree>
    <p:extLst>
      <p:ext uri="{BB962C8B-B14F-4D97-AF65-F5344CB8AC3E}">
        <p14:creationId xmlns:p14="http://schemas.microsoft.com/office/powerpoint/2010/main" val="1472438788"/>
      </p:ext>
    </p:extLst>
  </p:cSld>
  <p:clrMap bg1="lt1" tx1="dk1" bg2="lt2" tx2="dk2" accent1="accent1" accent2="accent2" accent3="accent3" accent4="accent4" accent5="accent5" accent6="accent6" hlink="hlink" folHlink="folHlink"/>
  <p:notesStyle>
    <a:lvl1pPr marL="0" algn="l" defTabSz="326532" rtl="0" eaLnBrk="1" latinLnBrk="0" hangingPunct="1">
      <a:defRPr sz="900" kern="1200">
        <a:solidFill>
          <a:schemeClr val="tx1"/>
        </a:solidFill>
        <a:latin typeface="+mn-lt"/>
        <a:ea typeface="+mn-ea"/>
        <a:cs typeface="+mn-cs"/>
      </a:defRPr>
    </a:lvl1pPr>
    <a:lvl2pPr marL="326532" algn="l" defTabSz="326532" rtl="0" eaLnBrk="1" latinLnBrk="0" hangingPunct="1">
      <a:defRPr sz="900" kern="1200">
        <a:solidFill>
          <a:schemeClr val="tx1"/>
        </a:solidFill>
        <a:latin typeface="+mn-lt"/>
        <a:ea typeface="+mn-ea"/>
        <a:cs typeface="+mn-cs"/>
      </a:defRPr>
    </a:lvl2pPr>
    <a:lvl3pPr marL="653064" algn="l" defTabSz="326532" rtl="0" eaLnBrk="1" latinLnBrk="0" hangingPunct="1">
      <a:defRPr sz="900" kern="1200">
        <a:solidFill>
          <a:schemeClr val="tx1"/>
        </a:solidFill>
        <a:latin typeface="+mn-lt"/>
        <a:ea typeface="+mn-ea"/>
        <a:cs typeface="+mn-cs"/>
      </a:defRPr>
    </a:lvl3pPr>
    <a:lvl4pPr marL="979597" algn="l" defTabSz="326532" rtl="0" eaLnBrk="1" latinLnBrk="0" hangingPunct="1">
      <a:defRPr sz="900" kern="1200">
        <a:solidFill>
          <a:schemeClr val="tx1"/>
        </a:solidFill>
        <a:latin typeface="+mn-lt"/>
        <a:ea typeface="+mn-ea"/>
        <a:cs typeface="+mn-cs"/>
      </a:defRPr>
    </a:lvl4pPr>
    <a:lvl5pPr marL="1306129" algn="l" defTabSz="326532" rtl="0" eaLnBrk="1" latinLnBrk="0" hangingPunct="1">
      <a:defRPr sz="900" kern="1200">
        <a:solidFill>
          <a:schemeClr val="tx1"/>
        </a:solidFill>
        <a:latin typeface="+mn-lt"/>
        <a:ea typeface="+mn-ea"/>
        <a:cs typeface="+mn-cs"/>
      </a:defRPr>
    </a:lvl5pPr>
    <a:lvl6pPr marL="1632661" algn="l" defTabSz="326532" rtl="0" eaLnBrk="1" latinLnBrk="0" hangingPunct="1">
      <a:defRPr sz="900" kern="1200">
        <a:solidFill>
          <a:schemeClr val="tx1"/>
        </a:solidFill>
        <a:latin typeface="+mn-lt"/>
        <a:ea typeface="+mn-ea"/>
        <a:cs typeface="+mn-cs"/>
      </a:defRPr>
    </a:lvl6pPr>
    <a:lvl7pPr marL="1959193" algn="l" defTabSz="326532" rtl="0" eaLnBrk="1" latinLnBrk="0" hangingPunct="1">
      <a:defRPr sz="900" kern="1200">
        <a:solidFill>
          <a:schemeClr val="tx1"/>
        </a:solidFill>
        <a:latin typeface="+mn-lt"/>
        <a:ea typeface="+mn-ea"/>
        <a:cs typeface="+mn-cs"/>
      </a:defRPr>
    </a:lvl7pPr>
    <a:lvl8pPr marL="2285726" algn="l" defTabSz="326532" rtl="0" eaLnBrk="1" latinLnBrk="0" hangingPunct="1">
      <a:defRPr sz="900" kern="1200">
        <a:solidFill>
          <a:schemeClr val="tx1"/>
        </a:solidFill>
        <a:latin typeface="+mn-lt"/>
        <a:ea typeface="+mn-ea"/>
        <a:cs typeface="+mn-cs"/>
      </a:defRPr>
    </a:lvl8pPr>
    <a:lvl9pPr marL="2612258" algn="l" defTabSz="326532"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43188" y="514350"/>
            <a:ext cx="3857625" cy="2571750"/>
          </a:xfrm>
        </p:spPr>
      </p:sp>
      <p:sp>
        <p:nvSpPr>
          <p:cNvPr id="3" name="Notes Placeholder 2"/>
          <p:cNvSpPr>
            <a:spLocks noGrp="1"/>
          </p:cNvSpPr>
          <p:nvPr>
            <p:ph type="body" idx="1"/>
          </p:nvPr>
        </p:nvSpPr>
        <p:spPr/>
        <p:txBody>
          <a:bodyPr/>
          <a:lstStyle/>
          <a:p>
            <a:r>
              <a:rPr lang="en-US" dirty="0"/>
              <a:t>https://</a:t>
            </a:r>
            <a:r>
              <a:rPr lang="en-US" dirty="0" err="1"/>
              <a:t>www.frisbiehospital.com</a:t>
            </a:r>
            <a:r>
              <a:rPr lang="en-US" dirty="0"/>
              <a:t>/about-us/contact-us/ - </a:t>
            </a:r>
            <a:r>
              <a:rPr lang="en-US" dirty="0" err="1"/>
              <a:t>frisbie</a:t>
            </a:r>
            <a:r>
              <a:rPr lang="en-US" dirty="0"/>
              <a:t> picture </a:t>
            </a:r>
          </a:p>
          <a:p>
            <a:endParaRPr lang="en-US" dirty="0"/>
          </a:p>
          <a:p>
            <a:pPr marL="0" marR="0" lvl="0" indent="0" algn="l" defTabSz="326532"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Coronary and Intensive Care. (2017). Retrieved from https://</a:t>
            </a:r>
            <a:r>
              <a:rPr lang="en-US" sz="900" kern="1200" dirty="0" err="1">
                <a:solidFill>
                  <a:schemeClr val="tx1"/>
                </a:solidFill>
                <a:effectLst/>
                <a:latin typeface="+mn-lt"/>
                <a:ea typeface="+mn-ea"/>
                <a:cs typeface="+mn-cs"/>
              </a:rPr>
              <a:t>www.frisbiehospital.com</a:t>
            </a:r>
            <a:r>
              <a:rPr lang="en-US" sz="900" kern="1200" dirty="0">
                <a:solidFill>
                  <a:schemeClr val="tx1"/>
                </a:solidFill>
                <a:effectLst/>
                <a:latin typeface="+mn-lt"/>
                <a:ea typeface="+mn-ea"/>
                <a:cs typeface="+mn-cs"/>
              </a:rPr>
              <a:t>/hospital-services/coronary-and-intensive-care/</a:t>
            </a:r>
          </a:p>
          <a:p>
            <a:endParaRPr lang="en-US" dirty="0"/>
          </a:p>
        </p:txBody>
      </p:sp>
      <p:sp>
        <p:nvSpPr>
          <p:cNvPr id="4" name="Slide Number Placeholder 3"/>
          <p:cNvSpPr>
            <a:spLocks noGrp="1"/>
          </p:cNvSpPr>
          <p:nvPr>
            <p:ph type="sldNum" sz="quarter" idx="10"/>
          </p:nvPr>
        </p:nvSpPr>
        <p:spPr/>
        <p:txBody>
          <a:bodyPr/>
          <a:lstStyle/>
          <a:p>
            <a:fld id="{6EBDF15B-7930-DB46-85F4-4B424CDF949A}" type="slidenum">
              <a:rPr lang="en-US" smtClean="0"/>
              <a:t>1</a:t>
            </a:fld>
            <a:endParaRPr lang="en-US"/>
          </a:p>
        </p:txBody>
      </p:sp>
    </p:spTree>
    <p:extLst>
      <p:ext uri="{BB962C8B-B14F-4D97-AF65-F5344CB8AC3E}">
        <p14:creationId xmlns:p14="http://schemas.microsoft.com/office/powerpoint/2010/main" val="3345901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114800" y="3591562"/>
            <a:ext cx="24688800" cy="7640320"/>
          </a:xfrm>
        </p:spPr>
        <p:txBody>
          <a:bodyPr anchor="b"/>
          <a:lstStyle>
            <a:lvl1pPr algn="ctr">
              <a:defRPr sz="16200"/>
            </a:lvl1pPr>
          </a:lstStyle>
          <a:p>
            <a:r>
              <a:rPr lang="en-US" smtClean="0"/>
              <a:t>Click to edit Master title style</a:t>
            </a:r>
            <a:endParaRPr lang="en-US"/>
          </a:p>
        </p:txBody>
      </p:sp>
      <p:sp>
        <p:nvSpPr>
          <p:cNvPr id="3" name="Subtitle 2"/>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212853-0B31-BF4C-9F56-8EF35B38B85E}" type="datetimeFigureOut">
              <a:rPr lang="en-US" smtClean="0"/>
              <a:t>4/5/19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212853-0B31-BF4C-9F56-8EF35B38B85E}" type="datetimeFigureOut">
              <a:rPr lang="en-US" smtClean="0"/>
              <a:t>4/5/19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5" y="5471163"/>
            <a:ext cx="28392120" cy="9128758"/>
          </a:xfrm>
        </p:spPr>
        <p:txBody>
          <a:bodyPr anchor="b"/>
          <a:lstStyle>
            <a:lvl1pPr>
              <a:defRPr sz="16200"/>
            </a:lvl1pPr>
          </a:lstStyle>
          <a:p>
            <a:r>
              <a:rPr lang="en-US" smtClean="0"/>
              <a:t>Click to edit Master title style</a:t>
            </a:r>
            <a:endParaRPr lang="en-US"/>
          </a:p>
        </p:txBody>
      </p:sp>
      <p:sp>
        <p:nvSpPr>
          <p:cNvPr id="3" name="Text Placeholder 2"/>
          <p:cNvSpPr>
            <a:spLocks noGrp="1"/>
          </p:cNvSpPr>
          <p:nvPr>
            <p:ph type="body" idx="1"/>
          </p:nvPr>
        </p:nvSpPr>
        <p:spPr>
          <a:xfrm>
            <a:off x="2245995" y="14686283"/>
            <a:ext cx="28392120" cy="4800598"/>
          </a:xfrm>
        </p:spPr>
        <p:txBody>
          <a:bodyPr/>
          <a:lstStyle>
            <a:lvl1pPr marL="0" indent="0">
              <a:buNone/>
              <a:defRPr sz="6480">
                <a:solidFill>
                  <a:schemeClr val="tx1">
                    <a:tint val="75000"/>
                  </a:schemeClr>
                </a:solidFill>
              </a:defRPr>
            </a:lvl1pPr>
            <a:lvl2pPr marL="1234440" indent="0">
              <a:buNone/>
              <a:defRPr sz="5400">
                <a:solidFill>
                  <a:schemeClr val="tx1">
                    <a:tint val="75000"/>
                  </a:schemeClr>
                </a:solidFill>
              </a:defRPr>
            </a:lvl2pPr>
            <a:lvl3pPr marL="2468880" indent="0">
              <a:buNone/>
              <a:defRPr sz="4860">
                <a:solidFill>
                  <a:schemeClr val="tx1">
                    <a:tint val="75000"/>
                  </a:schemeClr>
                </a:solidFill>
              </a:defRPr>
            </a:lvl3pPr>
            <a:lvl4pPr marL="3703320" indent="0">
              <a:buNone/>
              <a:defRPr sz="4320">
                <a:solidFill>
                  <a:schemeClr val="tx1">
                    <a:tint val="75000"/>
                  </a:schemeClr>
                </a:solidFill>
              </a:defRPr>
            </a:lvl4pPr>
            <a:lvl5pPr marL="4937760" indent="0">
              <a:buNone/>
              <a:defRPr sz="4320">
                <a:solidFill>
                  <a:schemeClr val="tx1">
                    <a:tint val="75000"/>
                  </a:schemeClr>
                </a:solidFill>
              </a:defRPr>
            </a:lvl5pPr>
            <a:lvl6pPr marL="6172200" indent="0">
              <a:buNone/>
              <a:defRPr sz="4320">
                <a:solidFill>
                  <a:schemeClr val="tx1">
                    <a:tint val="75000"/>
                  </a:schemeClr>
                </a:solidFill>
              </a:defRPr>
            </a:lvl6pPr>
            <a:lvl7pPr marL="7406640" indent="0">
              <a:buNone/>
              <a:defRPr sz="4320">
                <a:solidFill>
                  <a:schemeClr val="tx1">
                    <a:tint val="75000"/>
                  </a:schemeClr>
                </a:solidFill>
              </a:defRPr>
            </a:lvl7pPr>
            <a:lvl8pPr marL="8641080" indent="0">
              <a:buNone/>
              <a:defRPr sz="4320">
                <a:solidFill>
                  <a:schemeClr val="tx1">
                    <a:tint val="75000"/>
                  </a:schemeClr>
                </a:solidFill>
              </a:defRPr>
            </a:lvl8pPr>
            <a:lvl9pPr marL="9875520" indent="0">
              <a:buNone/>
              <a:defRPr sz="43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212853-0B31-BF4C-9F56-8EF35B38B85E}" type="datetimeFigureOut">
              <a:rPr lang="en-US" smtClean="0"/>
              <a:t>4/5/19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63140" y="5842000"/>
            <a:ext cx="13990320" cy="139242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664940" y="5842000"/>
            <a:ext cx="13990320" cy="139242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212853-0B31-BF4C-9F56-8EF35B38B85E}" type="datetimeFigureOut">
              <a:rPr lang="en-US" smtClean="0"/>
              <a:t>4/5/19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1"/>
            <a:ext cx="28392120" cy="42418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smtClean="0"/>
              <a:t>Click to edit Master text styles</a:t>
            </a:r>
          </a:p>
        </p:txBody>
      </p:sp>
      <p:sp>
        <p:nvSpPr>
          <p:cNvPr id="4" name="Content Placeholder 3"/>
          <p:cNvSpPr>
            <a:spLocks noGrp="1"/>
          </p:cNvSpPr>
          <p:nvPr>
            <p:ph sz="half" idx="2"/>
          </p:nvPr>
        </p:nvSpPr>
        <p:spPr>
          <a:xfrm>
            <a:off x="2267429" y="8016240"/>
            <a:ext cx="13926025" cy="117906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smtClean="0"/>
              <a:t>Click to edit Master text styles</a:t>
            </a:r>
          </a:p>
        </p:txBody>
      </p:sp>
      <p:sp>
        <p:nvSpPr>
          <p:cNvPr id="6" name="Content Placeholder 5"/>
          <p:cNvSpPr>
            <a:spLocks noGrp="1"/>
          </p:cNvSpPr>
          <p:nvPr>
            <p:ph sz="quarter" idx="4"/>
          </p:nvPr>
        </p:nvSpPr>
        <p:spPr>
          <a:xfrm>
            <a:off x="16664940" y="8016240"/>
            <a:ext cx="13994608" cy="117906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212853-0B31-BF4C-9F56-8EF35B38B85E}" type="datetimeFigureOut">
              <a:rPr lang="en-US" smtClean="0"/>
              <a:t>4/5/19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212853-0B31-BF4C-9F56-8EF35B38B85E}" type="datetimeFigureOut">
              <a:rPr lang="en-US" smtClean="0"/>
              <a:t>4/5/19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212853-0B31-BF4C-9F56-8EF35B38B85E}" type="datetimeFigureOut">
              <a:rPr lang="en-US" smtClean="0"/>
              <a:t>4/5/19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9" y="1463040"/>
            <a:ext cx="10617040" cy="5120640"/>
          </a:xfrm>
        </p:spPr>
        <p:txBody>
          <a:bodyPr anchor="b"/>
          <a:lstStyle>
            <a:lvl1pPr>
              <a:defRPr sz="8640"/>
            </a:lvl1pPr>
          </a:lstStyle>
          <a:p>
            <a:r>
              <a:rPr lang="en-US" smtClean="0"/>
              <a:t>Click to edit Master title style</a:t>
            </a:r>
            <a:endParaRPr lang="en-US"/>
          </a:p>
        </p:txBody>
      </p:sp>
      <p:sp>
        <p:nvSpPr>
          <p:cNvPr id="3" name="Content Placeholder 2"/>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212853-0B31-BF4C-9F56-8EF35B38B85E}" type="datetimeFigureOut">
              <a:rPr lang="en-US" smtClean="0"/>
              <a:t>4/5/19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9" y="1463040"/>
            <a:ext cx="10617040" cy="5120640"/>
          </a:xfrm>
        </p:spPr>
        <p:txBody>
          <a:bodyPr anchor="b"/>
          <a:lstStyle>
            <a:lvl1pPr>
              <a:defRPr sz="8640"/>
            </a:lvl1pPr>
          </a:lstStyle>
          <a:p>
            <a:r>
              <a:rPr lang="en-US" smtClean="0"/>
              <a:t>Click to edit Master title style</a:t>
            </a:r>
            <a:endParaRPr lang="en-US"/>
          </a:p>
        </p:txBody>
      </p:sp>
      <p:sp>
        <p:nvSpPr>
          <p:cNvPr id="3" name="Picture Placeholder 2"/>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US"/>
          </a:p>
        </p:txBody>
      </p:sp>
      <p:sp>
        <p:nvSpPr>
          <p:cNvPr id="4" name="Text Placeholder 3"/>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212853-0B31-BF4C-9F56-8EF35B38B85E}" type="datetimeFigureOut">
              <a:rPr lang="en-US" smtClean="0"/>
              <a:t>4/5/19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212853-0B31-BF4C-9F56-8EF35B38B85E}" type="datetimeFigureOut">
              <a:rPr lang="en-US" smtClean="0"/>
              <a:t>4/5/19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0" y="1168400"/>
            <a:ext cx="7098030" cy="1859788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63140" y="1168400"/>
            <a:ext cx="20882610" cy="1859788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212853-0B31-BF4C-9F56-8EF35B38B85E}" type="datetimeFigureOut">
              <a:rPr lang="en-US" smtClean="0"/>
              <a:t>4/5/19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75000"/>
                  </a:schemeClr>
                </a:solidFill>
              </a:defRPr>
            </a:lvl1pPr>
          </a:lstStyle>
          <a:p>
            <a:fld id="{27212853-0B31-BF4C-9F56-8EF35B38B85E}" type="datetimeFigureOut">
              <a:rPr lang="en-US" smtClean="0"/>
              <a:t>4/5/19</a:t>
            </a:fld>
            <a:endParaRPr lang="en-US"/>
          </a:p>
        </p:txBody>
      </p:sp>
      <p:sp>
        <p:nvSpPr>
          <p:cNvPr id="5" name="Footer Placeholder 4"/>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75000"/>
                  </a:schemeClr>
                </a:solidFill>
              </a:defRPr>
            </a:lvl1pPr>
          </a:lstStyle>
          <a:p>
            <a:fld id="{31D52FE7-07E8-AB43-A9CE-11284C1F58D8}" type="slidenum">
              <a:rPr lang="en-US" smtClean="0"/>
              <a:t>‹#›</a:t>
            </a:fld>
            <a:endParaRPr lang="en-US"/>
          </a:p>
        </p:txBody>
      </p:sp>
    </p:spTree>
    <p:extLst>
      <p:ext uri="{BB962C8B-B14F-4D97-AF65-F5344CB8AC3E}">
        <p14:creationId xmlns:p14="http://schemas.microsoft.com/office/powerpoint/2010/main" val="134239113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chart" Target="../charts/chart1.xml"/><Relationship Id="rId6" Type="http://schemas.openxmlformats.org/officeDocument/2006/relationships/image" Target="../media/image3.tiff"/><Relationship Id="rId7" Type="http://schemas.openxmlformats.org/officeDocument/2006/relationships/image" Target="../media/image4.tif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l="-20000" r="-17000"/>
          </a:stretch>
        </a:blipFill>
        <a:effectLst/>
      </p:bgPr>
    </p:bg>
    <p:spTree>
      <p:nvGrpSpPr>
        <p:cNvPr id="1" name=""/>
        <p:cNvGrpSpPr/>
        <p:nvPr/>
      </p:nvGrpSpPr>
      <p:grpSpPr>
        <a:xfrm>
          <a:off x="0" y="0"/>
          <a:ext cx="0" cy="0"/>
          <a:chOff x="0" y="0"/>
          <a:chExt cx="0" cy="0"/>
        </a:xfrm>
      </p:grpSpPr>
      <p:sp>
        <p:nvSpPr>
          <p:cNvPr id="5" name="TextBox 4"/>
          <p:cNvSpPr txBox="1"/>
          <p:nvPr/>
        </p:nvSpPr>
        <p:spPr>
          <a:xfrm>
            <a:off x="635008" y="2543663"/>
            <a:ext cx="9756363" cy="12064841"/>
          </a:xfrm>
          <a:prstGeom prst="rect">
            <a:avLst/>
          </a:prstGeom>
          <a:noFill/>
        </p:spPr>
        <p:txBody>
          <a:bodyPr wrap="square" numCol="1" rtlCol="0">
            <a:spAutoFit/>
          </a:bodyPr>
          <a:lstStyle/>
          <a:p>
            <a:pPr algn="ctr">
              <a:lnSpc>
                <a:spcPct val="150000"/>
              </a:lnSpc>
            </a:pPr>
            <a:r>
              <a:rPr lang="en-US" sz="2800" b="1" dirty="0" smtClean="0">
                <a:latin typeface="Times New Roman"/>
                <a:cs typeface="Times New Roman"/>
              </a:rPr>
              <a:t>Clinical Question</a:t>
            </a:r>
          </a:p>
          <a:p>
            <a:pPr>
              <a:lnSpc>
                <a:spcPct val="150000"/>
              </a:lnSpc>
              <a:spcBef>
                <a:spcPts val="600"/>
              </a:spcBef>
              <a:spcAft>
                <a:spcPts val="600"/>
              </a:spcAft>
            </a:pPr>
            <a:r>
              <a:rPr lang="en-US" sz="2400" dirty="0" smtClean="0">
                <a:latin typeface="Times New Roman"/>
                <a:cs typeface="Times New Roman"/>
              </a:rPr>
              <a:t>How would the implication of a hospital policy promoting practice recommendations and required education for staff on the LGBTQ+ community be beneficial for this population in the healthcare setting?</a:t>
            </a:r>
            <a:endParaRPr lang="en-US" sz="2400" dirty="0" smtClean="0">
              <a:latin typeface="Times New Roman"/>
              <a:cs typeface="Times New Roman"/>
            </a:endParaRPr>
          </a:p>
          <a:p>
            <a:pPr algn="ctr">
              <a:lnSpc>
                <a:spcPct val="150000"/>
              </a:lnSpc>
            </a:pPr>
            <a:r>
              <a:rPr lang="en-US" sz="2800" b="1" dirty="0" smtClean="0">
                <a:latin typeface="Times New Roman"/>
                <a:cs typeface="Times New Roman"/>
              </a:rPr>
              <a:t>Problem</a:t>
            </a:r>
          </a:p>
          <a:p>
            <a:pPr>
              <a:lnSpc>
                <a:spcPct val="150000"/>
              </a:lnSpc>
              <a:spcAft>
                <a:spcPts val="1200"/>
              </a:spcAft>
            </a:pPr>
            <a:r>
              <a:rPr lang="en-US" sz="2400" dirty="0" smtClean="0">
                <a:latin typeface="Times New Roman"/>
                <a:cs typeface="Times New Roman"/>
              </a:rPr>
              <a:t>Negative healthcare encounters are commonly reported by lesbian, gay, transgender, and queer/questioning (</a:t>
            </a:r>
            <a:r>
              <a:rPr lang="en-US" sz="2400" dirty="0" smtClean="0">
                <a:latin typeface="Times New Roman" charset="0"/>
                <a:ea typeface="Times New Roman" charset="0"/>
                <a:cs typeface="Times New Roman" charset="0"/>
              </a:rPr>
              <a:t>LGBTQ+) patients. </a:t>
            </a:r>
            <a:r>
              <a:rPr lang="en-US" sz="2400" dirty="0">
                <a:latin typeface="Times New Roman" charset="0"/>
                <a:ea typeface="Times New Roman" charset="0"/>
                <a:cs typeface="Times New Roman" charset="0"/>
              </a:rPr>
              <a:t>These </a:t>
            </a:r>
            <a:r>
              <a:rPr lang="en-US" sz="2400" dirty="0" smtClean="0">
                <a:latin typeface="Times New Roman" charset="0"/>
                <a:ea typeface="Times New Roman" charset="0"/>
                <a:cs typeface="Times New Roman" charset="0"/>
              </a:rPr>
              <a:t>negative experiences range </a:t>
            </a:r>
            <a:r>
              <a:rPr lang="en-US" sz="2400" dirty="0">
                <a:latin typeface="Times New Roman" charset="0"/>
                <a:ea typeface="Times New Roman" charset="0"/>
                <a:cs typeface="Times New Roman" charset="0"/>
              </a:rPr>
              <a:t>from medical professionals using inappropriate gender </a:t>
            </a:r>
            <a:r>
              <a:rPr lang="en-US" sz="2400" dirty="0" smtClean="0">
                <a:latin typeface="Times New Roman" charset="0"/>
                <a:ea typeface="Times New Roman" charset="0"/>
                <a:cs typeface="Times New Roman" charset="0"/>
              </a:rPr>
              <a:t>pronouns and negative </a:t>
            </a:r>
            <a:r>
              <a:rPr lang="en-US" sz="2400" dirty="0">
                <a:latin typeface="Times New Roman" charset="0"/>
                <a:ea typeface="Times New Roman" charset="0"/>
                <a:cs typeface="Times New Roman" charset="0"/>
              </a:rPr>
              <a:t>or inflammatory statements regarding patients' sexual experiences or lifestyle to outright refusal of treatment </a:t>
            </a:r>
            <a:r>
              <a:rPr lang="en-US" sz="2400" dirty="0" smtClean="0">
                <a:latin typeface="Times New Roman" charset="0"/>
                <a:ea typeface="Times New Roman" charset="0"/>
                <a:cs typeface="Times New Roman" charset="0"/>
              </a:rPr>
              <a:t>(</a:t>
            </a:r>
            <a:r>
              <a:rPr lang="en-US" sz="2400" dirty="0">
                <a:latin typeface="Times New Roman" charset="0"/>
                <a:ea typeface="Times New Roman" charset="0"/>
                <a:cs typeface="Times New Roman" charset="0"/>
              </a:rPr>
              <a:t>Parameshwaran, </a:t>
            </a:r>
            <a:r>
              <a:rPr lang="en-US" sz="2400" dirty="0" err="1">
                <a:latin typeface="Times New Roman" charset="0"/>
                <a:ea typeface="Times New Roman" charset="0"/>
                <a:cs typeface="Times New Roman" charset="0"/>
              </a:rPr>
              <a:t>Cockbain</a:t>
            </a:r>
            <a:r>
              <a:rPr lang="en-US" sz="2400" dirty="0">
                <a:latin typeface="Times New Roman" charset="0"/>
                <a:ea typeface="Times New Roman" charset="0"/>
                <a:cs typeface="Times New Roman" charset="0"/>
              </a:rPr>
              <a:t>, </a:t>
            </a:r>
            <a:r>
              <a:rPr lang="en-US" sz="2400" dirty="0" err="1">
                <a:latin typeface="Times New Roman" charset="0"/>
                <a:ea typeface="Times New Roman" charset="0"/>
                <a:cs typeface="Times New Roman" charset="0"/>
              </a:rPr>
              <a:t>Hillyard</a:t>
            </a:r>
            <a:r>
              <a:rPr lang="en-US" sz="2400" dirty="0">
                <a:latin typeface="Times New Roman" charset="0"/>
                <a:ea typeface="Times New Roman" charset="0"/>
                <a:cs typeface="Times New Roman" charset="0"/>
              </a:rPr>
              <a:t>, &amp; Price, 2017</a:t>
            </a:r>
            <a:r>
              <a:rPr lang="en-US" sz="2400" dirty="0" smtClean="0">
                <a:latin typeface="Times New Roman" charset="0"/>
                <a:ea typeface="Times New Roman" charset="0"/>
                <a:cs typeface="Times New Roman" charset="0"/>
              </a:rPr>
              <a:t>).</a:t>
            </a:r>
            <a:endParaRPr lang="en-US" sz="2400" dirty="0" smtClean="0">
              <a:latin typeface="Times New Roman" charset="0"/>
              <a:ea typeface="Times New Roman" charset="0"/>
              <a:cs typeface="Times New Roman" charset="0"/>
            </a:endParaRPr>
          </a:p>
          <a:p>
            <a:pPr algn="ctr">
              <a:lnSpc>
                <a:spcPct val="150000"/>
              </a:lnSpc>
            </a:pPr>
            <a:r>
              <a:rPr lang="en-US" sz="2800" b="1" dirty="0" smtClean="0">
                <a:latin typeface="Times New Roman" panose="02020603050405020304" pitchFamily="18" charset="0"/>
                <a:cs typeface="Times New Roman" panose="02020603050405020304" pitchFamily="18" charset="0"/>
              </a:rPr>
              <a:t>Goal</a:t>
            </a:r>
            <a:endParaRPr lang="en-US" sz="2000" b="1" dirty="0" smtClean="0">
              <a:latin typeface="Times New Roman" panose="02020603050405020304" pitchFamily="18" charset="0"/>
              <a:cs typeface="Times New Roman" panose="02020603050405020304" pitchFamily="18" charset="0"/>
            </a:endParaRPr>
          </a:p>
          <a:p>
            <a:pPr marL="342900" indent="-342900">
              <a:lnSpc>
                <a:spcPct val="150000"/>
              </a:lnSpc>
              <a:spcAft>
                <a:spcPts val="1200"/>
              </a:spcAft>
              <a:buFont typeface="Arial" charset="0"/>
              <a:buChar char="•"/>
            </a:pPr>
            <a:r>
              <a:rPr lang="en-US" sz="2400" dirty="0" smtClean="0">
                <a:latin typeface="Times New Roman" charset="0"/>
                <a:ea typeface="Times New Roman" charset="0"/>
                <a:cs typeface="Times New Roman" charset="0"/>
              </a:rPr>
              <a:t>To illustrate how care providers can provide equitable care through anticipating LGBTQ+ vulnerability in their practice. </a:t>
            </a:r>
          </a:p>
          <a:p>
            <a:pPr marL="342900" indent="-342900">
              <a:lnSpc>
                <a:spcPct val="150000"/>
              </a:lnSpc>
              <a:spcAft>
                <a:spcPts val="1200"/>
              </a:spcAft>
              <a:buFont typeface="Arial" charset="0"/>
              <a:buChar char="•"/>
            </a:pPr>
            <a:r>
              <a:rPr lang="en-US" sz="2400" dirty="0" smtClean="0">
                <a:latin typeface="Times New Roman" charset="0"/>
                <a:ea typeface="Times New Roman" charset="0"/>
                <a:cs typeface="Times New Roman" charset="0"/>
              </a:rPr>
              <a:t>The </a:t>
            </a:r>
            <a:r>
              <a:rPr lang="en-US" sz="2400" dirty="0" smtClean="0">
                <a:latin typeface="Times New Roman" charset="0"/>
                <a:ea typeface="Times New Roman" charset="0"/>
                <a:cs typeface="Times New Roman" charset="0"/>
              </a:rPr>
              <a:t>expected outcome is that members of the LGBTQ+ community will be able to develop trust and a sense of comfort in their care providers, resulting in a better overall healthcare experience. </a:t>
            </a:r>
            <a:endParaRPr lang="en-US" sz="2400" dirty="0" smtClean="0">
              <a:latin typeface="Times New Roman" charset="0"/>
              <a:ea typeface="Times New Roman" charset="0"/>
              <a:cs typeface="Times New Roman" charset="0"/>
            </a:endParaRPr>
          </a:p>
          <a:p>
            <a:pPr marL="342900" indent="-342900">
              <a:lnSpc>
                <a:spcPct val="150000"/>
              </a:lnSpc>
              <a:spcAft>
                <a:spcPts val="1200"/>
              </a:spcAft>
              <a:buFont typeface="Arial" charset="0"/>
              <a:buChar char="•"/>
            </a:pPr>
            <a:r>
              <a:rPr lang="en-US" sz="2400" dirty="0" smtClean="0">
                <a:latin typeface="Times New Roman" charset="0"/>
                <a:ea typeface="Times New Roman" charset="0"/>
                <a:cs typeface="Times New Roman" charset="0"/>
              </a:rPr>
              <a:t>Members of the LGBTQ+ population report feeling </a:t>
            </a:r>
            <a:r>
              <a:rPr lang="en-US" sz="2400" dirty="0">
                <a:latin typeface="Times New Roman" charset="0"/>
                <a:ea typeface="Times New Roman" charset="0"/>
                <a:cs typeface="Times New Roman" charset="0"/>
              </a:rPr>
              <a:t>comfortable when seeking medical advice and </a:t>
            </a:r>
            <a:r>
              <a:rPr lang="en-US" sz="2400" dirty="0" smtClean="0">
                <a:latin typeface="Times New Roman" charset="0"/>
                <a:ea typeface="Times New Roman" charset="0"/>
                <a:cs typeface="Times New Roman" charset="0"/>
              </a:rPr>
              <a:t>do not </a:t>
            </a:r>
            <a:r>
              <a:rPr lang="en-US" sz="2400" dirty="0">
                <a:latin typeface="Times New Roman" charset="0"/>
                <a:ea typeface="Times New Roman" charset="0"/>
                <a:cs typeface="Times New Roman" charset="0"/>
              </a:rPr>
              <a:t>encounter discrimination or inadequate care from their </a:t>
            </a:r>
            <a:r>
              <a:rPr lang="en-US" sz="2400" dirty="0" smtClean="0">
                <a:latin typeface="Times New Roman" charset="0"/>
                <a:ea typeface="Times New Roman" charset="0"/>
                <a:cs typeface="Times New Roman" charset="0"/>
              </a:rPr>
              <a:t>care providers.</a:t>
            </a:r>
            <a:endParaRPr lang="en-US" sz="2400" b="1" dirty="0">
              <a:latin typeface="Times New Roman" charset="0"/>
              <a:ea typeface="Times New Roman" charset="0"/>
              <a:cs typeface="Times New Roman" charset="0"/>
            </a:endParaRPr>
          </a:p>
        </p:txBody>
      </p:sp>
      <p:sp>
        <p:nvSpPr>
          <p:cNvPr id="6" name="TextBox 5"/>
          <p:cNvSpPr txBox="1"/>
          <p:nvPr/>
        </p:nvSpPr>
        <p:spPr>
          <a:xfrm>
            <a:off x="1112375" y="435641"/>
            <a:ext cx="30473608" cy="1985159"/>
          </a:xfrm>
          <a:prstGeom prst="rect">
            <a:avLst/>
          </a:prstGeom>
          <a:noFill/>
        </p:spPr>
        <p:txBody>
          <a:bodyPr wrap="square" rtlCol="0">
            <a:spAutoFit/>
          </a:bodyPr>
          <a:lstStyle/>
          <a:p>
            <a:pPr algn="ctr"/>
            <a:r>
              <a:rPr lang="en-US" sz="6400" dirty="0" smtClean="0">
                <a:latin typeface="Times New Roman"/>
                <a:cs typeface="Times New Roman"/>
              </a:rPr>
              <a:t>Understanding and Eliminating Health Disparities in the LGBTQ+ Population</a:t>
            </a:r>
            <a:endParaRPr lang="en-US" sz="6400" dirty="0">
              <a:latin typeface="Times New Roman"/>
              <a:cs typeface="Times New Roman"/>
            </a:endParaRPr>
          </a:p>
          <a:p>
            <a:pPr algn="ctr"/>
            <a:endParaRPr lang="en-US" sz="500" dirty="0" smtClean="0">
              <a:latin typeface="Times New Roman"/>
              <a:cs typeface="Times New Roman"/>
            </a:endParaRPr>
          </a:p>
          <a:p>
            <a:pPr algn="ctr"/>
            <a:r>
              <a:rPr lang="en-US" sz="1800" dirty="0" smtClean="0">
                <a:latin typeface="Times New Roman"/>
                <a:cs typeface="Times New Roman"/>
              </a:rPr>
              <a:t>Jenna Indingaro</a:t>
            </a:r>
          </a:p>
          <a:p>
            <a:pPr algn="ctr"/>
            <a:r>
              <a:rPr lang="en-US" sz="1800" dirty="0" smtClean="0">
                <a:latin typeface="Times New Roman"/>
                <a:cs typeface="Times New Roman"/>
              </a:rPr>
              <a:t>University of New Hampshire</a:t>
            </a:r>
          </a:p>
          <a:p>
            <a:pPr algn="ctr"/>
            <a:r>
              <a:rPr lang="en-US" sz="1800" dirty="0" smtClean="0">
                <a:latin typeface="Times New Roman"/>
                <a:cs typeface="Times New Roman"/>
              </a:rPr>
              <a:t>Department of Nursing</a:t>
            </a:r>
            <a:endParaRPr lang="en-US" sz="1800" dirty="0">
              <a:latin typeface="Times New Roman"/>
              <a:cs typeface="Times New Roman"/>
            </a:endParaRPr>
          </a:p>
        </p:txBody>
      </p:sp>
      <p:sp>
        <p:nvSpPr>
          <p:cNvPr id="20" name="TextBox 19"/>
          <p:cNvSpPr txBox="1"/>
          <p:nvPr/>
        </p:nvSpPr>
        <p:spPr>
          <a:xfrm>
            <a:off x="22598744" y="2315773"/>
            <a:ext cx="9731827" cy="12003286"/>
          </a:xfrm>
          <a:prstGeom prst="rect">
            <a:avLst/>
          </a:prstGeom>
          <a:noFill/>
        </p:spPr>
        <p:txBody>
          <a:bodyPr wrap="square" rtlCol="0">
            <a:spAutoFit/>
          </a:bodyPr>
          <a:lstStyle/>
          <a:p>
            <a:pPr algn="ctr">
              <a:lnSpc>
                <a:spcPct val="150000"/>
              </a:lnSpc>
            </a:pPr>
            <a:r>
              <a:rPr lang="en-US" sz="2800" b="1" dirty="0" smtClean="0">
                <a:latin typeface="Times New Roman"/>
                <a:cs typeface="Times New Roman"/>
              </a:rPr>
              <a:t>Research Implications</a:t>
            </a:r>
          </a:p>
          <a:p>
            <a:pPr>
              <a:lnSpc>
                <a:spcPct val="150000"/>
              </a:lnSpc>
            </a:pPr>
            <a:r>
              <a:rPr lang="en-US" sz="2400" dirty="0" smtClean="0">
                <a:latin typeface="Times New Roman"/>
                <a:cs typeface="Times New Roman"/>
              </a:rPr>
              <a:t>Research in this topic is beginning to be explored in length recently due to the increasing popularity of the LGBTQ+ community.</a:t>
            </a:r>
          </a:p>
          <a:p>
            <a:pPr>
              <a:lnSpc>
                <a:spcPct val="150000"/>
              </a:lnSpc>
            </a:pPr>
            <a:r>
              <a:rPr lang="en-US" sz="2400" dirty="0" smtClean="0">
                <a:latin typeface="Times New Roman"/>
                <a:cs typeface="Times New Roman"/>
              </a:rPr>
              <a:t>Limitations of the literature overview includes:</a:t>
            </a:r>
          </a:p>
          <a:p>
            <a:pPr marL="342900" indent="-342900">
              <a:lnSpc>
                <a:spcPct val="150000"/>
              </a:lnSpc>
              <a:buFont typeface="Arial" charset="0"/>
              <a:buChar char="•"/>
            </a:pPr>
            <a:r>
              <a:rPr lang="en-US" sz="2400" dirty="0" smtClean="0">
                <a:latin typeface="Times New Roman"/>
                <a:cs typeface="Times New Roman"/>
              </a:rPr>
              <a:t>Location of research survey</a:t>
            </a:r>
          </a:p>
          <a:p>
            <a:pPr marL="342900" indent="-342900">
              <a:lnSpc>
                <a:spcPct val="150000"/>
              </a:lnSpc>
              <a:buFont typeface="Arial" charset="0"/>
              <a:buChar char="•"/>
            </a:pPr>
            <a:r>
              <a:rPr lang="en-US" sz="2400" dirty="0" smtClean="0">
                <a:latin typeface="Times New Roman"/>
                <a:cs typeface="Times New Roman"/>
              </a:rPr>
              <a:t>Personal experience and impressions on healthcare/biased</a:t>
            </a:r>
          </a:p>
          <a:p>
            <a:pPr marL="342900" indent="-342900">
              <a:lnSpc>
                <a:spcPct val="150000"/>
              </a:lnSpc>
              <a:buFont typeface="Arial" charset="0"/>
              <a:buChar char="•"/>
            </a:pPr>
            <a:r>
              <a:rPr lang="en-US" sz="2400" dirty="0" smtClean="0">
                <a:latin typeface="Times New Roman"/>
                <a:cs typeface="Times New Roman"/>
              </a:rPr>
              <a:t>Limited data available on topic</a:t>
            </a:r>
          </a:p>
          <a:p>
            <a:pPr marL="342900" indent="-342900">
              <a:lnSpc>
                <a:spcPct val="150000"/>
              </a:lnSpc>
              <a:buFont typeface="Arial" charset="0"/>
              <a:buChar char="•"/>
            </a:pPr>
            <a:r>
              <a:rPr lang="en-US" sz="2400" dirty="0" smtClean="0">
                <a:latin typeface="Times New Roman"/>
                <a:cs typeface="Times New Roman"/>
              </a:rPr>
              <a:t>Lack of healthcare provider involvement in research exploration</a:t>
            </a:r>
            <a:endParaRPr lang="en-US" sz="2400" dirty="0">
              <a:latin typeface="Times New Roman"/>
              <a:cs typeface="Times New Roman"/>
            </a:endParaRPr>
          </a:p>
          <a:p>
            <a:pPr algn="ctr">
              <a:lnSpc>
                <a:spcPct val="150000"/>
              </a:lnSpc>
            </a:pPr>
            <a:r>
              <a:rPr lang="en-US" sz="2800" b="1" dirty="0" smtClean="0">
                <a:latin typeface="Times New Roman"/>
                <a:cs typeface="Times New Roman"/>
              </a:rPr>
              <a:t>Clinical Implications</a:t>
            </a:r>
          </a:p>
          <a:p>
            <a:pPr>
              <a:lnSpc>
                <a:spcPct val="150000"/>
              </a:lnSpc>
            </a:pPr>
            <a:r>
              <a:rPr lang="en-US" sz="2400" dirty="0" smtClean="0">
                <a:latin typeface="Times New Roman"/>
                <a:cs typeface="Times New Roman"/>
              </a:rPr>
              <a:t>This is being brought to the attention of Winchester Hospital because the LGBTQ+ population is growing and becoming more prominent across the United States. Educating staff and developing standards of care in everyday practice will enable Winchester Hospital to be culturally competent with this population group.</a:t>
            </a:r>
          </a:p>
          <a:p>
            <a:pPr algn="ctr">
              <a:lnSpc>
                <a:spcPct val="150000"/>
              </a:lnSpc>
            </a:pPr>
            <a:r>
              <a:rPr lang="en-US" sz="2800" b="1" dirty="0" smtClean="0">
                <a:latin typeface="Times New Roman"/>
                <a:cs typeface="Times New Roman"/>
              </a:rPr>
              <a:t>Practice Recommendations</a:t>
            </a:r>
          </a:p>
          <a:p>
            <a:pPr>
              <a:lnSpc>
                <a:spcPct val="150000"/>
              </a:lnSpc>
            </a:pPr>
            <a:r>
              <a:rPr lang="en-US" sz="2400" dirty="0">
                <a:latin typeface="Times New Roman"/>
                <a:cs typeface="Times New Roman"/>
              </a:rPr>
              <a:t>Leading clinical </a:t>
            </a:r>
            <a:r>
              <a:rPr lang="en-US" sz="2400" dirty="0" smtClean="0">
                <a:latin typeface="Times New Roman"/>
                <a:cs typeface="Times New Roman"/>
              </a:rPr>
              <a:t>recommendations </a:t>
            </a:r>
            <a:r>
              <a:rPr lang="en-US" sz="2400" dirty="0">
                <a:latin typeface="Times New Roman"/>
                <a:cs typeface="Times New Roman"/>
              </a:rPr>
              <a:t>based off the literature and interviews with members of the LGBTQ+ community </a:t>
            </a:r>
            <a:r>
              <a:rPr lang="en-US" sz="2400" dirty="0" smtClean="0">
                <a:latin typeface="Times New Roman"/>
                <a:cs typeface="Times New Roman"/>
              </a:rPr>
              <a:t>include:</a:t>
            </a:r>
          </a:p>
          <a:p>
            <a:pPr marL="914400" indent="-342900">
              <a:lnSpc>
                <a:spcPct val="150000"/>
              </a:lnSpc>
              <a:buFont typeface="Arial" charset="0"/>
              <a:buChar char="•"/>
            </a:pPr>
            <a:r>
              <a:rPr lang="en-US" sz="2400" dirty="0" smtClean="0">
                <a:latin typeface="Times New Roman"/>
                <a:cs typeface="Times New Roman"/>
              </a:rPr>
              <a:t>Healthcare </a:t>
            </a:r>
            <a:r>
              <a:rPr lang="en-US" sz="2400" dirty="0">
                <a:latin typeface="Times New Roman"/>
                <a:cs typeface="Times New Roman"/>
              </a:rPr>
              <a:t>provider’s pronouns represented on hospital name </a:t>
            </a:r>
            <a:r>
              <a:rPr lang="en-US" sz="2400" dirty="0" smtClean="0">
                <a:latin typeface="Times New Roman"/>
                <a:cs typeface="Times New Roman"/>
              </a:rPr>
              <a:t>badges</a:t>
            </a:r>
          </a:p>
          <a:p>
            <a:pPr marL="914400" indent="-342900">
              <a:lnSpc>
                <a:spcPct val="150000"/>
              </a:lnSpc>
              <a:buFont typeface="Arial" charset="0"/>
              <a:buChar char="•"/>
            </a:pPr>
            <a:r>
              <a:rPr lang="en-US" sz="2400" dirty="0" smtClean="0">
                <a:latin typeface="Times New Roman"/>
                <a:cs typeface="Times New Roman"/>
              </a:rPr>
              <a:t>Modified introductions to patients</a:t>
            </a:r>
            <a:endParaRPr lang="en-US" sz="2400" dirty="0">
              <a:latin typeface="Times New Roman"/>
              <a:cs typeface="Times New Roman"/>
            </a:endParaRPr>
          </a:p>
          <a:p>
            <a:pPr marL="914400" indent="-342900">
              <a:lnSpc>
                <a:spcPct val="150000"/>
              </a:lnSpc>
              <a:buFont typeface="Arial" charset="0"/>
              <a:buChar char="•"/>
            </a:pPr>
            <a:r>
              <a:rPr lang="en-US" sz="2400" dirty="0">
                <a:latin typeface="Times New Roman"/>
                <a:cs typeface="Times New Roman"/>
              </a:rPr>
              <a:t>Addressing patient’s preferred pronouns when filling out the whiteboards in each room upon admission/transfer to the </a:t>
            </a:r>
            <a:r>
              <a:rPr lang="en-US" sz="2400" dirty="0" smtClean="0">
                <a:latin typeface="Times New Roman"/>
                <a:cs typeface="Times New Roman"/>
              </a:rPr>
              <a:t>unit</a:t>
            </a:r>
          </a:p>
        </p:txBody>
      </p:sp>
      <p:pic>
        <p:nvPicPr>
          <p:cNvPr id="29" name="Picture 28"/>
          <p:cNvPicPr>
            <a:picLocks noChangeAspect="1"/>
          </p:cNvPicPr>
          <p:nvPr/>
        </p:nvPicPr>
        <p:blipFill>
          <a:blip r:embed="rId4"/>
          <a:stretch>
            <a:fillRect/>
          </a:stretch>
        </p:blipFill>
        <p:spPr>
          <a:xfrm>
            <a:off x="635008" y="330615"/>
            <a:ext cx="1785187" cy="2455553"/>
          </a:xfrm>
          <a:prstGeom prst="rect">
            <a:avLst/>
          </a:prstGeom>
        </p:spPr>
      </p:pic>
      <p:pic>
        <p:nvPicPr>
          <p:cNvPr id="15" name="Picture 14">
            <a:extLst>
              <a:ext uri="{FF2B5EF4-FFF2-40B4-BE49-F238E27FC236}">
                <a16:creationId xmlns:a16="http://schemas.microsoft.com/office/drawing/2014/main" xmlns="" id="{FD3A40DA-47E8-8F4A-965A-2D7CDF0FE8C9}"/>
              </a:ext>
            </a:extLst>
          </p:cNvPr>
          <p:cNvPicPr>
            <a:picLocks noChangeAspect="1"/>
          </p:cNvPicPr>
          <p:nvPr/>
        </p:nvPicPr>
        <p:blipFill>
          <a:blip r:embed="rId4"/>
          <a:stretch>
            <a:fillRect/>
          </a:stretch>
        </p:blipFill>
        <p:spPr>
          <a:xfrm>
            <a:off x="30278162" y="330614"/>
            <a:ext cx="1785187" cy="2455553"/>
          </a:xfrm>
          <a:prstGeom prst="rect">
            <a:avLst/>
          </a:prstGeom>
        </p:spPr>
      </p:pic>
      <p:graphicFrame>
        <p:nvGraphicFramePr>
          <p:cNvPr id="17" name="Chart 16"/>
          <p:cNvGraphicFramePr/>
          <p:nvPr>
            <p:extLst>
              <p:ext uri="{D42A27DB-BD31-4B8C-83A1-F6EECF244321}">
                <p14:modId xmlns:p14="http://schemas.microsoft.com/office/powerpoint/2010/main" val="1754036943"/>
              </p:ext>
            </p:extLst>
          </p:nvPr>
        </p:nvGraphicFramePr>
        <p:xfrm>
          <a:off x="11447234" y="6312403"/>
          <a:ext cx="9642476" cy="7184722"/>
        </p:xfrm>
        <a:graphic>
          <a:graphicData uri="http://schemas.openxmlformats.org/drawingml/2006/chart">
            <c:chart xmlns:c="http://schemas.openxmlformats.org/drawingml/2006/chart" xmlns:r="http://schemas.openxmlformats.org/officeDocument/2006/relationships" r:id="rId5"/>
          </a:graphicData>
        </a:graphic>
      </p:graphicFrame>
      <p:sp>
        <p:nvSpPr>
          <p:cNvPr id="9" name="TextBox 8"/>
          <p:cNvSpPr txBox="1"/>
          <p:nvPr/>
        </p:nvSpPr>
        <p:spPr>
          <a:xfrm>
            <a:off x="17863935" y="12937465"/>
            <a:ext cx="2653528" cy="369332"/>
          </a:xfrm>
          <a:prstGeom prst="rect">
            <a:avLst/>
          </a:prstGeom>
          <a:noFill/>
        </p:spPr>
        <p:txBody>
          <a:bodyPr wrap="square" rtlCol="0">
            <a:spAutoFit/>
          </a:bodyPr>
          <a:lstStyle/>
          <a:p>
            <a:r>
              <a:rPr lang="en-US" sz="1800" dirty="0" smtClean="0">
                <a:latin typeface="Times New Roman" charset="0"/>
                <a:ea typeface="Times New Roman" charset="0"/>
                <a:cs typeface="Times New Roman" charset="0"/>
              </a:rPr>
              <a:t>Percent</a:t>
            </a:r>
            <a:endParaRPr lang="en-US" sz="1800" dirty="0">
              <a:latin typeface="Times New Roman" charset="0"/>
              <a:ea typeface="Times New Roman" charset="0"/>
              <a:cs typeface="Times New Roman" charset="0"/>
            </a:endParaRPr>
          </a:p>
        </p:txBody>
      </p:sp>
      <p:sp>
        <p:nvSpPr>
          <p:cNvPr id="10" name="TextBox 9"/>
          <p:cNvSpPr txBox="1"/>
          <p:nvPr/>
        </p:nvSpPr>
        <p:spPr>
          <a:xfrm>
            <a:off x="18180855" y="13306797"/>
            <a:ext cx="2908854" cy="646331"/>
          </a:xfrm>
          <a:prstGeom prst="rect">
            <a:avLst/>
          </a:prstGeom>
          <a:noFill/>
        </p:spPr>
        <p:txBody>
          <a:bodyPr wrap="square" rtlCol="0">
            <a:spAutoFit/>
          </a:bodyPr>
          <a:lstStyle/>
          <a:p>
            <a:pPr algn="r"/>
            <a:r>
              <a:rPr lang="en-US" sz="1800" dirty="0">
                <a:latin typeface="Times New Roman" charset="0"/>
                <a:ea typeface="Times New Roman" charset="0"/>
                <a:cs typeface="Times New Roman" charset="0"/>
              </a:rPr>
              <a:t>(Parameshwaran, </a:t>
            </a:r>
            <a:r>
              <a:rPr lang="en-US" sz="1800" dirty="0" err="1">
                <a:latin typeface="Times New Roman" charset="0"/>
                <a:ea typeface="Times New Roman" charset="0"/>
                <a:cs typeface="Times New Roman" charset="0"/>
              </a:rPr>
              <a:t>Cockbain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Hillyard</a:t>
            </a:r>
            <a:r>
              <a:rPr lang="en-US" sz="1800" dirty="0">
                <a:latin typeface="Times New Roman" charset="0"/>
                <a:ea typeface="Times New Roman" charset="0"/>
                <a:cs typeface="Times New Roman" charset="0"/>
              </a:rPr>
              <a:t>, &amp; Price, </a:t>
            </a:r>
            <a:r>
              <a:rPr lang="en-US" sz="1800" dirty="0" smtClean="0">
                <a:latin typeface="Times New Roman" charset="0"/>
                <a:ea typeface="Times New Roman" charset="0"/>
                <a:cs typeface="Times New Roman" charset="0"/>
              </a:rPr>
              <a:t>2017)</a:t>
            </a:r>
            <a:endParaRPr lang="en-US" sz="1800" dirty="0">
              <a:latin typeface="Times New Roman" charset="0"/>
              <a:ea typeface="Times New Roman" charset="0"/>
              <a:cs typeface="Times New Roman" charset="0"/>
            </a:endParaRPr>
          </a:p>
        </p:txBody>
      </p:sp>
      <p:sp>
        <p:nvSpPr>
          <p:cNvPr id="11" name="TextBox 10"/>
          <p:cNvSpPr txBox="1"/>
          <p:nvPr/>
        </p:nvSpPr>
        <p:spPr>
          <a:xfrm>
            <a:off x="11447233" y="13930217"/>
            <a:ext cx="10052001" cy="7017306"/>
          </a:xfrm>
          <a:prstGeom prst="rect">
            <a:avLst/>
          </a:prstGeom>
          <a:noFill/>
        </p:spPr>
        <p:txBody>
          <a:bodyPr wrap="square" rtlCol="0">
            <a:spAutoFit/>
          </a:bodyPr>
          <a:lstStyle/>
          <a:p>
            <a:pPr>
              <a:lnSpc>
                <a:spcPct val="150000"/>
              </a:lnSpc>
            </a:pPr>
            <a:r>
              <a:rPr lang="en-US" sz="2400" dirty="0" smtClean="0">
                <a:latin typeface="Times New Roman" charset="0"/>
                <a:ea typeface="Times New Roman" charset="0"/>
                <a:cs typeface="Times New Roman" charset="0"/>
              </a:rPr>
              <a:t>A focus group was collected from Safe Zone members that identify as LGBTQ+. This group agreed that healthcare professionals wearing pronouns on their nametags would symbolize an understanding to sexual identity differences. Additionally, addressing the patient’s preferred pronouns is important “to indicate respect towards each patient and letting them know it’s safe to identify freely in the hospital setting (personal communication, March 20, 2019).”</a:t>
            </a:r>
          </a:p>
          <a:p>
            <a:pPr>
              <a:lnSpc>
                <a:spcPct val="150000"/>
              </a:lnSpc>
            </a:pPr>
            <a:endParaRPr lang="en-US" sz="1200" dirty="0">
              <a:latin typeface="Times New Roman" charset="0"/>
              <a:ea typeface="Times New Roman" charset="0"/>
              <a:cs typeface="Times New Roman" charset="0"/>
            </a:endParaRPr>
          </a:p>
          <a:p>
            <a:pPr>
              <a:lnSpc>
                <a:spcPct val="150000"/>
              </a:lnSpc>
            </a:pPr>
            <a:r>
              <a:rPr lang="en-US" sz="2400" dirty="0" smtClean="0">
                <a:latin typeface="Times" charset="0"/>
                <a:ea typeface="Times" charset="0"/>
                <a:cs typeface="Times" charset="0"/>
              </a:rPr>
              <a:t>This push to normalize pronoun identification is also seen as Searle explains that “when LGBTQ+ </a:t>
            </a:r>
            <a:r>
              <a:rPr lang="en-US" sz="2400" dirty="0">
                <a:latin typeface="Times" charset="0"/>
                <a:ea typeface="Times" charset="0"/>
                <a:cs typeface="Times" charset="0"/>
              </a:rPr>
              <a:t>patients access </a:t>
            </a:r>
            <a:r>
              <a:rPr lang="en-US" sz="2400" dirty="0" smtClean="0">
                <a:latin typeface="Times" charset="0"/>
                <a:ea typeface="Times" charset="0"/>
                <a:cs typeface="Times" charset="0"/>
              </a:rPr>
              <a:t>healthcare </a:t>
            </a:r>
            <a:r>
              <a:rPr lang="en-US" sz="2400" dirty="0">
                <a:latin typeface="Times" charset="0"/>
                <a:ea typeface="Times" charset="0"/>
                <a:cs typeface="Times" charset="0"/>
              </a:rPr>
              <a:t>services, heteronormative practices create a context that is often perceived as unsafe to disclose their </a:t>
            </a:r>
            <a:r>
              <a:rPr lang="en-US" sz="2400" dirty="0" smtClean="0">
                <a:latin typeface="Times" charset="0"/>
                <a:ea typeface="Times" charset="0"/>
                <a:cs typeface="Times" charset="0"/>
              </a:rPr>
              <a:t>identity (2019).” Heterosexuality is what our culture finds normal, natural, and what’s to be expected. By advocating for pronoun identification in all social settings, this heteronormative practice begins to dissipate into a more inclusive culture.</a:t>
            </a:r>
            <a:endParaRPr lang="en-US" sz="2400" dirty="0">
              <a:latin typeface="Times" charset="0"/>
              <a:ea typeface="Times" charset="0"/>
              <a:cs typeface="Times" charset="0"/>
            </a:endParaRPr>
          </a:p>
        </p:txBody>
      </p:sp>
      <p:sp>
        <p:nvSpPr>
          <p:cNvPr id="16" name="TextBox 15"/>
          <p:cNvSpPr txBox="1"/>
          <p:nvPr/>
        </p:nvSpPr>
        <p:spPr>
          <a:xfrm>
            <a:off x="11469057" y="2543663"/>
            <a:ext cx="10052001" cy="3508653"/>
          </a:xfrm>
          <a:prstGeom prst="rect">
            <a:avLst/>
          </a:prstGeom>
          <a:noFill/>
        </p:spPr>
        <p:txBody>
          <a:bodyPr wrap="square" rtlCol="0">
            <a:spAutoFit/>
          </a:bodyPr>
          <a:lstStyle/>
          <a:p>
            <a:pPr algn="ctr">
              <a:lnSpc>
                <a:spcPct val="150000"/>
              </a:lnSpc>
            </a:pPr>
            <a:r>
              <a:rPr lang="en-US" sz="2800" b="1" dirty="0">
                <a:latin typeface="Times New Roman" charset="0"/>
                <a:ea typeface="Times New Roman" charset="0"/>
                <a:cs typeface="Times New Roman" charset="0"/>
              </a:rPr>
              <a:t>Clinical Implications</a:t>
            </a:r>
          </a:p>
          <a:p>
            <a:pPr>
              <a:lnSpc>
                <a:spcPct val="150000"/>
              </a:lnSpc>
            </a:pPr>
            <a:r>
              <a:rPr lang="en-US" sz="2400" dirty="0">
                <a:latin typeface="Times New Roman" charset="0"/>
                <a:ea typeface="Times New Roman" charset="0"/>
                <a:cs typeface="Times New Roman" charset="0"/>
              </a:rPr>
              <a:t>A</a:t>
            </a:r>
            <a:r>
              <a:rPr lang="en-US" sz="2400" dirty="0" smtClean="0">
                <a:latin typeface="Times New Roman" charset="0"/>
                <a:ea typeface="Times New Roman" charset="0"/>
                <a:cs typeface="Times New Roman" charset="0"/>
              </a:rPr>
              <a:t> study by Parameshwaran</a:t>
            </a:r>
            <a:r>
              <a:rPr lang="en-US" sz="2400" dirty="0">
                <a:latin typeface="Times New Roman" charset="0"/>
                <a:ea typeface="Times New Roman" charset="0"/>
                <a:cs typeface="Times New Roman" charset="0"/>
              </a:rPr>
              <a:t>, </a:t>
            </a:r>
            <a:r>
              <a:rPr lang="en-US" sz="2400" dirty="0" err="1">
                <a:latin typeface="Times New Roman" charset="0"/>
                <a:ea typeface="Times New Roman" charset="0"/>
                <a:cs typeface="Times New Roman" charset="0"/>
              </a:rPr>
              <a:t>Cockbain</a:t>
            </a:r>
            <a:r>
              <a:rPr lang="en-US" sz="2400" dirty="0">
                <a:latin typeface="Times New Roman" charset="0"/>
                <a:ea typeface="Times New Roman" charset="0"/>
                <a:cs typeface="Times New Roman" charset="0"/>
              </a:rPr>
              <a:t>, </a:t>
            </a:r>
            <a:r>
              <a:rPr lang="en-US" sz="2400" dirty="0" err="1">
                <a:latin typeface="Times New Roman" charset="0"/>
                <a:ea typeface="Times New Roman" charset="0"/>
                <a:cs typeface="Times New Roman" charset="0"/>
              </a:rPr>
              <a:t>Hillyard</a:t>
            </a:r>
            <a:r>
              <a:rPr lang="en-US" sz="2400" dirty="0">
                <a:latin typeface="Times New Roman" charset="0"/>
                <a:ea typeface="Times New Roman" charset="0"/>
                <a:cs typeface="Times New Roman" charset="0"/>
              </a:rPr>
              <a:t>, and Price (2017) </a:t>
            </a:r>
            <a:r>
              <a:rPr lang="en-US" sz="2400" dirty="0" smtClean="0">
                <a:latin typeface="Times New Roman" charset="0"/>
                <a:ea typeface="Times New Roman" charset="0"/>
                <a:cs typeface="Times New Roman" charset="0"/>
              </a:rPr>
              <a:t>shows </a:t>
            </a:r>
            <a:r>
              <a:rPr lang="en-US" sz="2400" dirty="0">
                <a:latin typeface="Times New Roman" charset="0"/>
                <a:ea typeface="Times New Roman" charset="0"/>
                <a:cs typeface="Times New Roman" charset="0"/>
              </a:rPr>
              <a:t>that 84.9% of participants reported a lack of LGBTQ+ </a:t>
            </a:r>
            <a:r>
              <a:rPr lang="en-US" sz="2400" dirty="0" smtClean="0">
                <a:latin typeface="Times New Roman" charset="0"/>
                <a:ea typeface="Times New Roman" charset="0"/>
                <a:cs typeface="Times New Roman" charset="0"/>
              </a:rPr>
              <a:t>healthcare </a:t>
            </a:r>
            <a:r>
              <a:rPr lang="en-US" sz="2400" dirty="0">
                <a:latin typeface="Times New Roman" charset="0"/>
                <a:ea typeface="Times New Roman" charset="0"/>
                <a:cs typeface="Times New Roman" charset="0"/>
              </a:rPr>
              <a:t>education, with deficits in confidence clarifying unfamiliar sexual and gender terms, deciding the ward in which to nurse transgender patients, finding support resources, and discussing domestic abuse with LGBTQ+ patients. </a:t>
            </a:r>
            <a:endParaRPr lang="en-US" sz="2400" dirty="0">
              <a:latin typeface="Times New Roman" charset="0"/>
              <a:ea typeface="Times New Roman" charset="0"/>
              <a:cs typeface="Times New Roman" charset="0"/>
            </a:endParaRPr>
          </a:p>
        </p:txBody>
      </p:sp>
      <p:pic>
        <p:nvPicPr>
          <p:cNvPr id="19" name="Picture 18"/>
          <p:cNvPicPr>
            <a:picLocks noChangeAspect="1"/>
          </p:cNvPicPr>
          <p:nvPr/>
        </p:nvPicPr>
        <p:blipFill>
          <a:blip r:embed="rId6"/>
          <a:stretch>
            <a:fillRect/>
          </a:stretch>
        </p:blipFill>
        <p:spPr>
          <a:xfrm>
            <a:off x="724961" y="15240000"/>
            <a:ext cx="9710057" cy="6117771"/>
          </a:xfrm>
          <a:prstGeom prst="rect">
            <a:avLst/>
          </a:prstGeom>
        </p:spPr>
      </p:pic>
      <p:pic>
        <p:nvPicPr>
          <p:cNvPr id="30" name="Picture 29"/>
          <p:cNvPicPr>
            <a:picLocks noChangeAspect="1"/>
          </p:cNvPicPr>
          <p:nvPr/>
        </p:nvPicPr>
        <p:blipFill>
          <a:blip r:embed="rId7"/>
          <a:stretch>
            <a:fillRect/>
          </a:stretch>
        </p:blipFill>
        <p:spPr>
          <a:xfrm>
            <a:off x="28626597" y="17145000"/>
            <a:ext cx="4291803" cy="4212771"/>
          </a:xfrm>
          <a:prstGeom prst="rect">
            <a:avLst/>
          </a:prstGeom>
        </p:spPr>
      </p:pic>
      <p:sp>
        <p:nvSpPr>
          <p:cNvPr id="28" name="TextBox 27"/>
          <p:cNvSpPr txBox="1"/>
          <p:nvPr/>
        </p:nvSpPr>
        <p:spPr>
          <a:xfrm>
            <a:off x="22598744" y="14114883"/>
            <a:ext cx="6027853" cy="6647974"/>
          </a:xfrm>
          <a:prstGeom prst="rect">
            <a:avLst/>
          </a:prstGeom>
          <a:noFill/>
        </p:spPr>
        <p:txBody>
          <a:bodyPr wrap="square" rtlCol="0">
            <a:spAutoFit/>
          </a:bodyPr>
          <a:lstStyle/>
          <a:p>
            <a:pPr marL="914400" indent="-342900">
              <a:lnSpc>
                <a:spcPct val="150000"/>
              </a:lnSpc>
              <a:buFont typeface="Arial" charset="0"/>
              <a:buChar char="•"/>
            </a:pPr>
            <a:r>
              <a:rPr lang="en-US" sz="2400" dirty="0">
                <a:latin typeface="Times New Roman"/>
                <a:cs typeface="Times New Roman"/>
              </a:rPr>
              <a:t>Epic’s “Sexual Orientation and Gender Identity Smart Form”</a:t>
            </a:r>
          </a:p>
          <a:p>
            <a:pPr marL="2208770" lvl="1" indent="-342900">
              <a:lnSpc>
                <a:spcPct val="150000"/>
              </a:lnSpc>
              <a:buFont typeface="Arial" charset="0"/>
              <a:buChar char="•"/>
            </a:pPr>
            <a:r>
              <a:rPr lang="en-US" sz="2000" dirty="0">
                <a:latin typeface="Times New Roman"/>
                <a:cs typeface="Times New Roman"/>
              </a:rPr>
              <a:t>Patient gender identity</a:t>
            </a:r>
          </a:p>
          <a:p>
            <a:pPr marL="2208770" lvl="1" indent="-342900">
              <a:lnSpc>
                <a:spcPct val="150000"/>
              </a:lnSpc>
              <a:buFont typeface="Arial" charset="0"/>
              <a:buChar char="•"/>
            </a:pPr>
            <a:r>
              <a:rPr lang="en-US" sz="2000" dirty="0">
                <a:latin typeface="Times New Roman"/>
                <a:cs typeface="Times New Roman"/>
              </a:rPr>
              <a:t>Patient sex assigned at birth</a:t>
            </a:r>
          </a:p>
          <a:p>
            <a:pPr marL="2208770" lvl="1" indent="-342900">
              <a:lnSpc>
                <a:spcPct val="150000"/>
              </a:lnSpc>
              <a:buFont typeface="Arial" charset="0"/>
              <a:buChar char="•"/>
            </a:pPr>
            <a:r>
              <a:rPr lang="en-US" sz="2000" dirty="0">
                <a:latin typeface="Times New Roman"/>
                <a:cs typeface="Times New Roman"/>
              </a:rPr>
              <a:t>Patient preferred pronouns</a:t>
            </a:r>
          </a:p>
          <a:p>
            <a:pPr marL="2208770" lvl="1" indent="-342900">
              <a:lnSpc>
                <a:spcPct val="150000"/>
              </a:lnSpc>
              <a:buFont typeface="Arial" charset="0"/>
              <a:buChar char="•"/>
            </a:pPr>
            <a:r>
              <a:rPr lang="en-US" sz="2000" dirty="0">
                <a:latin typeface="Times New Roman"/>
                <a:cs typeface="Times New Roman"/>
              </a:rPr>
              <a:t>Steps patient has taken in transitioning, if applicable</a:t>
            </a:r>
          </a:p>
          <a:p>
            <a:pPr marL="2208770" lvl="1" indent="-342900">
              <a:lnSpc>
                <a:spcPct val="150000"/>
              </a:lnSpc>
              <a:buFont typeface="Arial" charset="0"/>
              <a:buChar char="•"/>
            </a:pPr>
            <a:r>
              <a:rPr lang="en-US" sz="2000" dirty="0">
                <a:latin typeface="Times New Roman"/>
                <a:cs typeface="Times New Roman"/>
              </a:rPr>
              <a:t>Patient’s future plans for transition, if applicable</a:t>
            </a:r>
          </a:p>
          <a:p>
            <a:pPr marL="914400" indent="-342900">
              <a:lnSpc>
                <a:spcPct val="150000"/>
              </a:lnSpc>
              <a:buFont typeface="Arial" charset="0"/>
              <a:buChar char="•"/>
            </a:pPr>
            <a:r>
              <a:rPr lang="en-US" sz="2400" dirty="0">
                <a:latin typeface="Times New Roman"/>
                <a:cs typeface="Times New Roman"/>
              </a:rPr>
              <a:t>Policy development that promotes a required one-time educational course on LGBTQ+ definitions, concepts, and </a:t>
            </a:r>
            <a:r>
              <a:rPr lang="en-US" sz="2400" dirty="0" smtClean="0">
                <a:latin typeface="Times New Roman"/>
                <a:cs typeface="Times New Roman"/>
              </a:rPr>
              <a:t>terminology</a:t>
            </a:r>
            <a:endParaRPr lang="en-US" sz="3200" b="1" dirty="0">
              <a:latin typeface="Times New Roman"/>
              <a:cs typeface="Times New Roman"/>
            </a:endParaRPr>
          </a:p>
        </p:txBody>
      </p:sp>
    </p:spTree>
    <p:extLst>
      <p:ext uri="{BB962C8B-B14F-4D97-AF65-F5344CB8AC3E}">
        <p14:creationId xmlns:p14="http://schemas.microsoft.com/office/powerpoint/2010/main" val="23409330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24866</TotalTime>
  <Words>668</Words>
  <Application>Microsoft Macintosh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Calibri Light</vt:lpstr>
      <vt:lpstr>Times</vt:lpstr>
      <vt:lpstr>Times New Roman</vt:lpstr>
      <vt:lpstr>Arial</vt:lpstr>
      <vt:lpstr>Office Theme</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Domenico</dc:creator>
  <cp:lastModifiedBy>Jenna Indingaro</cp:lastModifiedBy>
  <cp:revision>94</cp:revision>
  <dcterms:created xsi:type="dcterms:W3CDTF">2017-03-30T13:33:30Z</dcterms:created>
  <dcterms:modified xsi:type="dcterms:W3CDTF">2019-04-12T17:05:16Z</dcterms:modified>
</cp:coreProperties>
</file>