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3200" kern="1200">
        <a:solidFill>
          <a:schemeClr val="tx1"/>
        </a:solidFill>
        <a:latin typeface="Helvetica" pitchFamily="34" charset="0"/>
        <a:ea typeface="+mn-ea"/>
        <a:cs typeface="+mn-cs"/>
      </a:defRPr>
    </a:lvl1pPr>
    <a:lvl2pPr marL="457200" algn="l" rtl="0" fontAlgn="base">
      <a:spcBef>
        <a:spcPct val="0"/>
      </a:spcBef>
      <a:spcAft>
        <a:spcPct val="0"/>
      </a:spcAft>
      <a:defRPr sz="3200" kern="1200">
        <a:solidFill>
          <a:schemeClr val="tx1"/>
        </a:solidFill>
        <a:latin typeface="Helvetica" pitchFamily="34" charset="0"/>
        <a:ea typeface="+mn-ea"/>
        <a:cs typeface="+mn-cs"/>
      </a:defRPr>
    </a:lvl2pPr>
    <a:lvl3pPr marL="914400" algn="l" rtl="0" fontAlgn="base">
      <a:spcBef>
        <a:spcPct val="0"/>
      </a:spcBef>
      <a:spcAft>
        <a:spcPct val="0"/>
      </a:spcAft>
      <a:defRPr sz="3200" kern="1200">
        <a:solidFill>
          <a:schemeClr val="tx1"/>
        </a:solidFill>
        <a:latin typeface="Helvetica" pitchFamily="34" charset="0"/>
        <a:ea typeface="+mn-ea"/>
        <a:cs typeface="+mn-cs"/>
      </a:defRPr>
    </a:lvl3pPr>
    <a:lvl4pPr marL="1371600" algn="l" rtl="0" fontAlgn="base">
      <a:spcBef>
        <a:spcPct val="0"/>
      </a:spcBef>
      <a:spcAft>
        <a:spcPct val="0"/>
      </a:spcAft>
      <a:defRPr sz="3200" kern="1200">
        <a:solidFill>
          <a:schemeClr val="tx1"/>
        </a:solidFill>
        <a:latin typeface="Helvetica" pitchFamily="34" charset="0"/>
        <a:ea typeface="+mn-ea"/>
        <a:cs typeface="+mn-cs"/>
      </a:defRPr>
    </a:lvl4pPr>
    <a:lvl5pPr marL="1828800" algn="l" rtl="0" fontAlgn="base">
      <a:spcBef>
        <a:spcPct val="0"/>
      </a:spcBef>
      <a:spcAft>
        <a:spcPct val="0"/>
      </a:spcAft>
      <a:defRPr sz="3200" kern="1200">
        <a:solidFill>
          <a:schemeClr val="tx1"/>
        </a:solidFill>
        <a:latin typeface="Helvetica" pitchFamily="34" charset="0"/>
        <a:ea typeface="+mn-ea"/>
        <a:cs typeface="+mn-cs"/>
      </a:defRPr>
    </a:lvl5pPr>
    <a:lvl6pPr marL="2286000" algn="l" defTabSz="914400" rtl="0" eaLnBrk="1" latinLnBrk="0" hangingPunct="1">
      <a:defRPr sz="3200" kern="1200">
        <a:solidFill>
          <a:schemeClr val="tx1"/>
        </a:solidFill>
        <a:latin typeface="Helvetica" pitchFamily="34" charset="0"/>
        <a:ea typeface="+mn-ea"/>
        <a:cs typeface="+mn-cs"/>
      </a:defRPr>
    </a:lvl6pPr>
    <a:lvl7pPr marL="2743200" algn="l" defTabSz="914400" rtl="0" eaLnBrk="1" latinLnBrk="0" hangingPunct="1">
      <a:defRPr sz="3200" kern="1200">
        <a:solidFill>
          <a:schemeClr val="tx1"/>
        </a:solidFill>
        <a:latin typeface="Helvetica" pitchFamily="34" charset="0"/>
        <a:ea typeface="+mn-ea"/>
        <a:cs typeface="+mn-cs"/>
      </a:defRPr>
    </a:lvl7pPr>
    <a:lvl8pPr marL="3200400" algn="l" defTabSz="914400" rtl="0" eaLnBrk="1" latinLnBrk="0" hangingPunct="1">
      <a:defRPr sz="3200" kern="1200">
        <a:solidFill>
          <a:schemeClr val="tx1"/>
        </a:solidFill>
        <a:latin typeface="Helvetica" pitchFamily="34" charset="0"/>
        <a:ea typeface="+mn-ea"/>
        <a:cs typeface="+mn-cs"/>
      </a:defRPr>
    </a:lvl8pPr>
    <a:lvl9pPr marL="3657600" algn="l" defTabSz="914400" rtl="0" eaLnBrk="1" latinLnBrk="0" hangingPunct="1">
      <a:defRPr sz="3200" kern="1200">
        <a:solidFill>
          <a:schemeClr val="tx1"/>
        </a:solidFill>
        <a:latin typeface="Helvetica" pitchFamily="34" charset="0"/>
        <a:ea typeface="+mn-ea"/>
        <a:cs typeface="+mn-cs"/>
      </a:defRPr>
    </a:lvl9pPr>
  </p:defaultTextStyle>
  <p:extLst>
    <p:ext uri="{EFAFB233-063F-42B5-8137-9DF3F51BA10A}">
      <p15:sldGuideLst xmlns:p15="http://schemas.microsoft.com/office/powerpoint/2012/main">
        <p15:guide id="1" orient="horz" pos="717">
          <p15:clr>
            <a:srgbClr val="A4A3A4"/>
          </p15:clr>
        </p15:guide>
        <p15:guide id="2" orient="horz" pos="19632">
          <p15:clr>
            <a:srgbClr val="A4A3A4"/>
          </p15:clr>
        </p15:guide>
        <p15:guide id="3" orient="horz" pos="3729">
          <p15:clr>
            <a:srgbClr val="A4A3A4"/>
          </p15:clr>
        </p15:guide>
        <p15:guide id="4" orient="horz" pos="2129">
          <p15:clr>
            <a:srgbClr val="A4A3A4"/>
          </p15:clr>
        </p15:guide>
        <p15:guide id="5" pos="6377">
          <p15:clr>
            <a:srgbClr val="A4A3A4"/>
          </p15:clr>
        </p15:guide>
        <p15:guide id="6" pos="7211">
          <p15:clr>
            <a:srgbClr val="A4A3A4"/>
          </p15:clr>
        </p15:guide>
        <p15:guide id="7" pos="13123">
          <p15:clr>
            <a:srgbClr val="A4A3A4"/>
          </p15:clr>
        </p15:guide>
        <p15:guide id="8" pos="21030">
          <p15:clr>
            <a:srgbClr val="A4A3A4"/>
          </p15:clr>
        </p15:guide>
        <p15:guide id="9" pos="985">
          <p15:clr>
            <a:srgbClr val="A4A3A4"/>
          </p15:clr>
        </p15:guide>
        <p15:guide id="10" pos="13997">
          <p15:clr>
            <a:srgbClr val="A4A3A4"/>
          </p15:clr>
        </p15:guide>
        <p15:guide id="11" pos="20197">
          <p15:clr>
            <a:srgbClr val="A4A3A4"/>
          </p15:clr>
        </p15:guide>
        <p15:guide id="12" pos="26461">
          <p15:clr>
            <a:srgbClr val="A4A3A4"/>
          </p15:clr>
        </p15:guide>
        <p15:guide id="13" orient="horz" pos="20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hn Grych" initials="JG" lastIdx="5" clrIdx="0"/>
  <p:cmAuthor id="1" name="Elizabeth Taylor" initials="ET" lastIdx="3" clrIdx="1">
    <p:extLst/>
  </p:cmAuthor>
  <p:cmAuthor id="2" name="Alli Smith" initials="AS" lastIdx="12" clrIdx="2"/>
  <p:cmAuthor id="3" name="Liz Taylor" initials="LT" lastIdx="3" clrIdx="3">
    <p:extLst/>
  </p:cmAuthor>
  <p:cmAuthor id="4" name="Mitchell, Kimberly" initials="MK" lastIdx="6" clrIdx="4"/>
  <p:cmAuthor id="5" name="Jones, Lisa (FRL)" initials="JL(" lastIdx="2" clrIdx="5">
    <p:extLst>
      <p:ext uri="{19B8F6BF-5375-455C-9EA6-DF929625EA0E}">
        <p15:presenceInfo xmlns:p15="http://schemas.microsoft.com/office/powerpoint/2012/main" userId="S-1-5-21-1343024091-287218729-682003330-4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a:srgbClr val="558ED5"/>
    <a:srgbClr val="F8C855"/>
    <a:srgbClr val="C0504D"/>
    <a:srgbClr val="FFFFFF"/>
    <a:srgbClr val="856BA5"/>
    <a:srgbClr val="9900FF"/>
    <a:srgbClr val="FF6600"/>
    <a:srgbClr val="2E5B36"/>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ferSingleView="1">
    <p:restoredLeft sz="15620"/>
    <p:restoredTop sz="94660"/>
  </p:normalViewPr>
  <p:slideViewPr>
    <p:cSldViewPr snapToGrid="0">
      <p:cViewPr>
        <p:scale>
          <a:sx n="10" d="100"/>
          <a:sy n="10" d="100"/>
        </p:scale>
        <p:origin x="2976" y="1086"/>
      </p:cViewPr>
      <p:guideLst>
        <p:guide orient="horz" pos="717"/>
        <p:guide orient="horz" pos="19632"/>
        <p:guide orient="horz" pos="3729"/>
        <p:guide orient="horz" pos="2129"/>
        <p:guide pos="6377"/>
        <p:guide pos="7211"/>
        <p:guide pos="13123"/>
        <p:guide pos="21030"/>
        <p:guide pos="985"/>
        <p:guide pos="13997"/>
        <p:guide pos="20197"/>
        <p:guide pos="26461"/>
        <p:guide orient="horz" pos="2089"/>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8B74CF23-B8A6-408D-9367-D044647700BA}"/>
    <pc:docChg chg="modSld">
      <pc:chgData name="" userId="" providerId="" clId="Web-{8B74CF23-B8A6-408D-9367-D044647700BA}" dt="2019-03-19T16:50:10.450" v="7" actId="14100"/>
      <pc:docMkLst>
        <pc:docMk/>
      </pc:docMkLst>
      <pc:sldChg chg="modSp">
        <pc:chgData name="" userId="" providerId="" clId="Web-{8B74CF23-B8A6-408D-9367-D044647700BA}" dt="2019-03-19T16:50:10.450" v="7" actId="14100"/>
        <pc:sldMkLst>
          <pc:docMk/>
          <pc:sldMk cId="0" sldId="256"/>
        </pc:sldMkLst>
        <pc:spChg chg="mod">
          <ac:chgData name="" userId="" providerId="" clId="Web-{8B74CF23-B8A6-408D-9367-D044647700BA}" dt="2019-03-19T16:49:48.793" v="3" actId="20577"/>
          <ac:spMkLst>
            <pc:docMk/>
            <pc:sldMk cId="0" sldId="256"/>
            <ac:spMk id="10" creationId="{00000000-0000-0000-0000-000000000000}"/>
          </ac:spMkLst>
        </pc:spChg>
        <pc:spChg chg="mod">
          <ac:chgData name="" userId="" providerId="" clId="Web-{8B74CF23-B8A6-408D-9367-D044647700BA}" dt="2019-03-19T16:48:17.540" v="0" actId="20577"/>
          <ac:spMkLst>
            <pc:docMk/>
            <pc:sldMk cId="0" sldId="256"/>
            <ac:spMk id="52" creationId="{782EA9C1-D3E7-0F4A-BD04-C90AEF348185}"/>
          </ac:spMkLst>
        </pc:spChg>
        <pc:graphicFrameChg chg="mod">
          <ac:chgData name="" userId="" providerId="" clId="Web-{8B74CF23-B8A6-408D-9367-D044647700BA}" dt="2019-03-19T16:50:10.450" v="7" actId="14100"/>
          <ac:graphicFrameMkLst>
            <pc:docMk/>
            <pc:sldMk cId="0" sldId="256"/>
            <ac:graphicFrameMk id="8" creationId="{2195E7B1-EE43-5744-A314-18E0D0386567}"/>
          </ac:graphicFrameMkLst>
        </pc:graphicFrameChg>
      </pc:sldChg>
    </pc:docChg>
  </pc:docChgLst>
  <pc:docChgLst>
    <pc:chgData clId="Web-{4862249F-70C7-4849-8D41-ACBB2C6C763E}"/>
    <pc:docChg chg="modSld">
      <pc:chgData name="" userId="" providerId="" clId="Web-{4862249F-70C7-4849-8D41-ACBB2C6C763E}" dt="2019-03-19T16:56:21.739" v="14" actId="1076"/>
      <pc:docMkLst>
        <pc:docMk/>
      </pc:docMkLst>
      <pc:sldChg chg="modSp">
        <pc:chgData name="" userId="" providerId="" clId="Web-{4862249F-70C7-4849-8D41-ACBB2C6C763E}" dt="2019-03-19T16:56:21.739" v="14" actId="1076"/>
        <pc:sldMkLst>
          <pc:docMk/>
          <pc:sldMk cId="0" sldId="256"/>
        </pc:sldMkLst>
        <pc:spChg chg="mod">
          <ac:chgData name="" userId="" providerId="" clId="Web-{4862249F-70C7-4849-8D41-ACBB2C6C763E}" dt="2019-03-19T16:56:08.599" v="12" actId="1076"/>
          <ac:spMkLst>
            <pc:docMk/>
            <pc:sldMk cId="0" sldId="256"/>
            <ac:spMk id="3" creationId="{00000000-0000-0000-0000-000000000000}"/>
          </ac:spMkLst>
        </pc:spChg>
        <pc:spChg chg="mod">
          <ac:chgData name="" userId="" providerId="" clId="Web-{4862249F-70C7-4849-8D41-ACBB2C6C763E}" dt="2019-03-19T16:55:45.052" v="7" actId="14100"/>
          <ac:spMkLst>
            <pc:docMk/>
            <pc:sldMk cId="0" sldId="256"/>
            <ac:spMk id="7" creationId="{00000000-0000-0000-0000-000000000000}"/>
          </ac:spMkLst>
        </pc:spChg>
        <pc:spChg chg="mod">
          <ac:chgData name="" userId="" providerId="" clId="Web-{4862249F-70C7-4849-8D41-ACBB2C6C763E}" dt="2019-03-19T16:55:49.427" v="8" actId="1076"/>
          <ac:spMkLst>
            <pc:docMk/>
            <pc:sldMk cId="0" sldId="256"/>
            <ac:spMk id="27" creationId="{00000000-0000-0000-0000-000000000000}"/>
          </ac:spMkLst>
        </pc:spChg>
        <pc:spChg chg="mod">
          <ac:chgData name="" userId="" providerId="" clId="Web-{4862249F-70C7-4849-8D41-ACBB2C6C763E}" dt="2019-03-19T16:56:00.036" v="10" actId="1076"/>
          <ac:spMkLst>
            <pc:docMk/>
            <pc:sldMk cId="0" sldId="256"/>
            <ac:spMk id="30" creationId="{00000000-0000-0000-0000-000000000000}"/>
          </ac:spMkLst>
        </pc:spChg>
        <pc:spChg chg="mod">
          <ac:chgData name="" userId="" providerId="" clId="Web-{4862249F-70C7-4849-8D41-ACBB2C6C763E}" dt="2019-03-19T16:55:35.770" v="6" actId="14100"/>
          <ac:spMkLst>
            <pc:docMk/>
            <pc:sldMk cId="0" sldId="256"/>
            <ac:spMk id="48" creationId="{00000000-0000-0000-0000-000000000000}"/>
          </ac:spMkLst>
        </pc:spChg>
        <pc:spChg chg="mod">
          <ac:chgData name="" userId="" providerId="" clId="Web-{4862249F-70C7-4849-8D41-ACBB2C6C763E}" dt="2019-03-19T16:56:18.583" v="13" actId="1076"/>
          <ac:spMkLst>
            <pc:docMk/>
            <pc:sldMk cId="0" sldId="256"/>
            <ac:spMk id="57" creationId="{00000000-0000-0000-0000-000000000000}"/>
          </ac:spMkLst>
        </pc:spChg>
        <pc:spChg chg="mod">
          <ac:chgData name="" userId="" providerId="" clId="Web-{4862249F-70C7-4849-8D41-ACBB2C6C763E}" dt="2019-03-19T16:56:21.739" v="14" actId="1076"/>
          <ac:spMkLst>
            <pc:docMk/>
            <pc:sldMk cId="0" sldId="256"/>
            <ac:spMk id="58" creationId="{B50B1F0B-9DA9-7849-A82D-85CA78C95D6E}"/>
          </ac:spMkLst>
        </pc:spChg>
        <pc:spChg chg="mod">
          <ac:chgData name="" userId="" providerId="" clId="Web-{4862249F-70C7-4849-8D41-ACBB2C6C763E}" dt="2019-03-19T16:56:02.849" v="11" actId="1076"/>
          <ac:spMkLst>
            <pc:docMk/>
            <pc:sldMk cId="0" sldId="256"/>
            <ac:spMk id="2072" creationId="{00000000-0000-0000-0000-000000000000}"/>
          </ac:spMkLst>
        </pc:spChg>
        <pc:graphicFrameChg chg="mod">
          <ac:chgData name="" userId="" providerId="" clId="Web-{4862249F-70C7-4849-8D41-ACBB2C6C763E}" dt="2019-03-19T16:53:57.551" v="5" actId="1076"/>
          <ac:graphicFrameMkLst>
            <pc:docMk/>
            <pc:sldMk cId="0" sldId="256"/>
            <ac:graphicFrameMk id="8" creationId="{2195E7B1-EE43-5744-A314-18E0D0386567}"/>
          </ac:graphicFrameMkLst>
        </pc:graphicFrameChg>
        <pc:graphicFrameChg chg="ord">
          <ac:chgData name="" userId="" providerId="" clId="Web-{4862249F-70C7-4849-8D41-ACBB2C6C763E}" dt="2019-03-19T16:52:47.191" v="2"/>
          <ac:graphicFrameMkLst>
            <pc:docMk/>
            <pc:sldMk cId="0" sldId="256"/>
            <ac:graphicFrameMk id="9" creationId="{0D8246DC-E21F-B24A-B6D6-CF5D0FA7FE89}"/>
          </ac:graphicFrameMkLst>
        </pc:graphicFrameChg>
      </pc:sldChg>
    </pc:docChg>
  </pc:docChgLst>
  <pc:docChgLst>
    <pc:chgData clId="Web-{55529763-CEBC-489B-B61A-AD313E31B8D6}"/>
    <pc:docChg chg="modSld">
      <pc:chgData name="" userId="" providerId="" clId="Web-{55529763-CEBC-489B-B61A-AD313E31B8D6}" dt="2019-03-19T15:53:46.481" v="75" actId="20577"/>
      <pc:docMkLst>
        <pc:docMk/>
      </pc:docMkLst>
      <pc:sldChg chg="modSp">
        <pc:chgData name="" userId="" providerId="" clId="Web-{55529763-CEBC-489B-B61A-AD313E31B8D6}" dt="2019-03-19T15:53:46.481" v="74" actId="20577"/>
        <pc:sldMkLst>
          <pc:docMk/>
          <pc:sldMk cId="0" sldId="256"/>
        </pc:sldMkLst>
        <pc:spChg chg="mod">
          <ac:chgData name="" userId="" providerId="" clId="Web-{55529763-CEBC-489B-B61A-AD313E31B8D6}" dt="2019-03-19T15:53:46.481" v="74" actId="20577"/>
          <ac:spMkLst>
            <pc:docMk/>
            <pc:sldMk cId="0" sldId="256"/>
            <ac:spMk id="56" creationId="{4A672BF7-C5E0-594F-ADAD-EE9A7D2ADD3B}"/>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No disability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Victimization Experience Means</c:v>
                </c:pt>
              </c:strCache>
            </c:strRef>
          </c:cat>
          <c:val>
            <c:numRef>
              <c:f>Sheet1!$B$2</c:f>
              <c:numCache>
                <c:formatCode>General</c:formatCode>
                <c:ptCount val="1"/>
                <c:pt idx="0">
                  <c:v>0.99</c:v>
                </c:pt>
              </c:numCache>
            </c:numRef>
          </c:val>
          <c:extLst>
            <c:ext xmlns:c16="http://schemas.microsoft.com/office/drawing/2014/chart" uri="{C3380CC4-5D6E-409C-BE32-E72D297353CC}">
              <c16:uniqueId val="{00000000-21C8-754E-9DB5-9B3910804BC3}"/>
            </c:ext>
          </c:extLst>
        </c:ser>
        <c:ser>
          <c:idx val="1"/>
          <c:order val="1"/>
          <c:tx>
            <c:strRef>
              <c:f>Sheet1!$C$1</c:f>
              <c:strCache>
                <c:ptCount val="1"/>
                <c:pt idx="0">
                  <c:v>Any disability</c:v>
                </c:pt>
              </c:strCache>
            </c:strRef>
          </c:tx>
          <c:spPr>
            <a:solidFill>
              <a:schemeClr val="accent2"/>
            </a:solidFill>
            <a:ln>
              <a:noFill/>
            </a:ln>
            <a:effectLst/>
          </c:spPr>
          <c:invertIfNegative val="0"/>
          <c:dLbls>
            <c:dLbl>
              <c:idx val="0"/>
              <c:layout>
                <c:manualLayout>
                  <c:x val="6.8166325835037492E-3"/>
                  <c:y val="-6.0626602189240925E-3"/>
                </c:manualLayout>
              </c:layout>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29B2-4C9F-B35D-394EB25EB39D}"/>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Victimization Experience Means</c:v>
                </c:pt>
              </c:strCache>
            </c:strRef>
          </c:cat>
          <c:val>
            <c:numRef>
              <c:f>Sheet1!$C$2</c:f>
              <c:numCache>
                <c:formatCode>General</c:formatCode>
                <c:ptCount val="1"/>
                <c:pt idx="0">
                  <c:v>2.4</c:v>
                </c:pt>
              </c:numCache>
            </c:numRef>
          </c:val>
          <c:extLst>
            <c:ext xmlns:c16="http://schemas.microsoft.com/office/drawing/2014/chart" uri="{C3380CC4-5D6E-409C-BE32-E72D297353CC}">
              <c16:uniqueId val="{00000001-21C8-754E-9DB5-9B3910804BC3}"/>
            </c:ext>
          </c:extLst>
        </c:ser>
        <c:dLbls>
          <c:showLegendKey val="0"/>
          <c:showVal val="0"/>
          <c:showCatName val="0"/>
          <c:showSerName val="0"/>
          <c:showPercent val="0"/>
          <c:showBubbleSize val="0"/>
        </c:dLbls>
        <c:gapWidth val="219"/>
        <c:overlap val="-27"/>
        <c:axId val="1185411616"/>
        <c:axId val="1185260496"/>
      </c:barChart>
      <c:catAx>
        <c:axId val="1185411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185260496"/>
        <c:crosses val="autoZero"/>
        <c:auto val="1"/>
        <c:lblAlgn val="ctr"/>
        <c:lblOffset val="100"/>
        <c:noMultiLvlLbl val="0"/>
      </c:catAx>
      <c:valAx>
        <c:axId val="11852604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85411616"/>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No disability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Distress Symptoms Means</c:v>
                </c:pt>
              </c:strCache>
            </c:strRef>
          </c:cat>
          <c:val>
            <c:numRef>
              <c:f>Sheet1!$B$2</c:f>
              <c:numCache>
                <c:formatCode>General</c:formatCode>
                <c:ptCount val="1"/>
                <c:pt idx="0">
                  <c:v>2.08</c:v>
                </c:pt>
              </c:numCache>
            </c:numRef>
          </c:val>
          <c:extLst>
            <c:ext xmlns:c16="http://schemas.microsoft.com/office/drawing/2014/chart" uri="{C3380CC4-5D6E-409C-BE32-E72D297353CC}">
              <c16:uniqueId val="{00000000-00E5-264E-8580-5EA7E259E713}"/>
            </c:ext>
          </c:extLst>
        </c:ser>
        <c:ser>
          <c:idx val="1"/>
          <c:order val="1"/>
          <c:tx>
            <c:strRef>
              <c:f>Sheet1!$C$1</c:f>
              <c:strCache>
                <c:ptCount val="1"/>
                <c:pt idx="0">
                  <c:v>Any disability</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Distress Symptoms Means</c:v>
                </c:pt>
              </c:strCache>
            </c:strRef>
          </c:cat>
          <c:val>
            <c:numRef>
              <c:f>Sheet1!$C$2</c:f>
              <c:numCache>
                <c:formatCode>General</c:formatCode>
                <c:ptCount val="1"/>
                <c:pt idx="0">
                  <c:v>2.5099999999999998</c:v>
                </c:pt>
              </c:numCache>
            </c:numRef>
          </c:val>
          <c:extLst>
            <c:ext xmlns:c16="http://schemas.microsoft.com/office/drawing/2014/chart" uri="{C3380CC4-5D6E-409C-BE32-E72D297353CC}">
              <c16:uniqueId val="{00000001-00E5-264E-8580-5EA7E259E713}"/>
            </c:ext>
          </c:extLst>
        </c:ser>
        <c:dLbls>
          <c:showLegendKey val="0"/>
          <c:showVal val="0"/>
          <c:showCatName val="0"/>
          <c:showSerName val="0"/>
          <c:showPercent val="0"/>
          <c:showBubbleSize val="0"/>
        </c:dLbls>
        <c:gapWidth val="219"/>
        <c:overlap val="-27"/>
        <c:axId val="1222858224"/>
        <c:axId val="1184336128"/>
      </c:barChart>
      <c:catAx>
        <c:axId val="1222858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184336128"/>
        <c:crosses val="autoZero"/>
        <c:auto val="1"/>
        <c:lblAlgn val="ctr"/>
        <c:lblOffset val="100"/>
        <c:noMultiLvlLbl val="0"/>
      </c:catAx>
      <c:valAx>
        <c:axId val="1184336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22285822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No disability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Social Support Means</c:v>
                </c:pt>
              </c:strCache>
            </c:strRef>
          </c:cat>
          <c:val>
            <c:numRef>
              <c:f>Sheet1!$B$2</c:f>
              <c:numCache>
                <c:formatCode>General</c:formatCode>
                <c:ptCount val="1"/>
                <c:pt idx="0">
                  <c:v>3.04</c:v>
                </c:pt>
              </c:numCache>
            </c:numRef>
          </c:val>
          <c:extLst>
            <c:ext xmlns:c16="http://schemas.microsoft.com/office/drawing/2014/chart" uri="{C3380CC4-5D6E-409C-BE32-E72D297353CC}">
              <c16:uniqueId val="{00000000-FB8E-5A48-B72F-C9A991F58580}"/>
            </c:ext>
          </c:extLst>
        </c:ser>
        <c:ser>
          <c:idx val="1"/>
          <c:order val="1"/>
          <c:tx>
            <c:strRef>
              <c:f>Sheet1!$C$1</c:f>
              <c:strCache>
                <c:ptCount val="1"/>
                <c:pt idx="0">
                  <c:v>Any disability</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Garamond" panose="02020404030301010803" pitchFamily="18"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Social Support Means</c:v>
                </c:pt>
              </c:strCache>
            </c:strRef>
          </c:cat>
          <c:val>
            <c:numRef>
              <c:f>Sheet1!$C$2</c:f>
              <c:numCache>
                <c:formatCode>General</c:formatCode>
                <c:ptCount val="1"/>
                <c:pt idx="0">
                  <c:v>2.87</c:v>
                </c:pt>
              </c:numCache>
            </c:numRef>
          </c:val>
          <c:extLst>
            <c:ext xmlns:c16="http://schemas.microsoft.com/office/drawing/2014/chart" uri="{C3380CC4-5D6E-409C-BE32-E72D297353CC}">
              <c16:uniqueId val="{00000001-FB8E-5A48-B72F-C9A991F58580}"/>
            </c:ext>
          </c:extLst>
        </c:ser>
        <c:dLbls>
          <c:showLegendKey val="0"/>
          <c:showVal val="0"/>
          <c:showCatName val="0"/>
          <c:showSerName val="0"/>
          <c:showPercent val="0"/>
          <c:showBubbleSize val="0"/>
        </c:dLbls>
        <c:gapWidth val="219"/>
        <c:overlap val="-27"/>
        <c:axId val="1223083024"/>
        <c:axId val="1222785184"/>
      </c:barChart>
      <c:catAx>
        <c:axId val="1223083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222785184"/>
        <c:crosses val="autoZero"/>
        <c:auto val="1"/>
        <c:lblAlgn val="ctr"/>
        <c:lblOffset val="100"/>
        <c:noMultiLvlLbl val="0"/>
      </c:catAx>
      <c:valAx>
        <c:axId val="12227851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22308302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0.78658</cdr:x>
      <cdr:y>0.63562</cdr:y>
    </cdr:from>
    <cdr:to>
      <cdr:x>0.98417</cdr:x>
      <cdr:y>0.76277</cdr:y>
    </cdr:to>
    <cdr:sp macro="" textlink="">
      <cdr:nvSpPr>
        <cdr:cNvPr id="2" name="TextBox 9"/>
        <cdr:cNvSpPr txBox="1"/>
      </cdr:nvSpPr>
      <cdr:spPr>
        <a:xfrm xmlns:a="http://schemas.openxmlformats.org/drawingml/2006/main">
          <a:off x="5861914" y="2615434"/>
          <a:ext cx="1472512" cy="52319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sz="3200" kern="1200">
              <a:solidFill>
                <a:schemeClr val="tx1"/>
              </a:solidFill>
              <a:latin typeface="Helvetica" pitchFamily="34" charset="0"/>
              <a:ea typeface="+mn-ea"/>
              <a:cs typeface="+mn-cs"/>
            </a:defRPr>
          </a:lvl1pPr>
          <a:lvl2pPr marL="457200" algn="l" rtl="0" fontAlgn="base">
            <a:spcBef>
              <a:spcPct val="0"/>
            </a:spcBef>
            <a:spcAft>
              <a:spcPct val="0"/>
            </a:spcAft>
            <a:defRPr sz="3200" kern="1200">
              <a:solidFill>
                <a:schemeClr val="tx1"/>
              </a:solidFill>
              <a:latin typeface="Helvetica" pitchFamily="34" charset="0"/>
              <a:ea typeface="+mn-ea"/>
              <a:cs typeface="+mn-cs"/>
            </a:defRPr>
          </a:lvl2pPr>
          <a:lvl3pPr marL="914400" algn="l" rtl="0" fontAlgn="base">
            <a:spcBef>
              <a:spcPct val="0"/>
            </a:spcBef>
            <a:spcAft>
              <a:spcPct val="0"/>
            </a:spcAft>
            <a:defRPr sz="3200" kern="1200">
              <a:solidFill>
                <a:schemeClr val="tx1"/>
              </a:solidFill>
              <a:latin typeface="Helvetica" pitchFamily="34" charset="0"/>
              <a:ea typeface="+mn-ea"/>
              <a:cs typeface="+mn-cs"/>
            </a:defRPr>
          </a:lvl3pPr>
          <a:lvl4pPr marL="1371600" algn="l" rtl="0" fontAlgn="base">
            <a:spcBef>
              <a:spcPct val="0"/>
            </a:spcBef>
            <a:spcAft>
              <a:spcPct val="0"/>
            </a:spcAft>
            <a:defRPr sz="3200" kern="1200">
              <a:solidFill>
                <a:schemeClr val="tx1"/>
              </a:solidFill>
              <a:latin typeface="Helvetica" pitchFamily="34" charset="0"/>
              <a:ea typeface="+mn-ea"/>
              <a:cs typeface="+mn-cs"/>
            </a:defRPr>
          </a:lvl4pPr>
          <a:lvl5pPr marL="1828800" algn="l" rtl="0" fontAlgn="base">
            <a:spcBef>
              <a:spcPct val="0"/>
            </a:spcBef>
            <a:spcAft>
              <a:spcPct val="0"/>
            </a:spcAft>
            <a:defRPr sz="3200" kern="1200">
              <a:solidFill>
                <a:schemeClr val="tx1"/>
              </a:solidFill>
              <a:latin typeface="Helvetica" pitchFamily="34" charset="0"/>
              <a:ea typeface="+mn-ea"/>
              <a:cs typeface="+mn-cs"/>
            </a:defRPr>
          </a:lvl5pPr>
          <a:lvl6pPr marL="2286000" algn="l" defTabSz="914400" rtl="0" eaLnBrk="1" latinLnBrk="0" hangingPunct="1">
            <a:defRPr sz="3200" kern="1200">
              <a:solidFill>
                <a:schemeClr val="tx1"/>
              </a:solidFill>
              <a:latin typeface="Helvetica" pitchFamily="34" charset="0"/>
              <a:ea typeface="+mn-ea"/>
              <a:cs typeface="+mn-cs"/>
            </a:defRPr>
          </a:lvl6pPr>
          <a:lvl7pPr marL="2743200" algn="l" defTabSz="914400" rtl="0" eaLnBrk="1" latinLnBrk="0" hangingPunct="1">
            <a:defRPr sz="3200" kern="1200">
              <a:solidFill>
                <a:schemeClr val="tx1"/>
              </a:solidFill>
              <a:latin typeface="Helvetica" pitchFamily="34" charset="0"/>
              <a:ea typeface="+mn-ea"/>
              <a:cs typeface="+mn-cs"/>
            </a:defRPr>
          </a:lvl7pPr>
          <a:lvl8pPr marL="3200400" algn="l" defTabSz="914400" rtl="0" eaLnBrk="1" latinLnBrk="0" hangingPunct="1">
            <a:defRPr sz="3200" kern="1200">
              <a:solidFill>
                <a:schemeClr val="tx1"/>
              </a:solidFill>
              <a:latin typeface="Helvetica" pitchFamily="34" charset="0"/>
              <a:ea typeface="+mn-ea"/>
              <a:cs typeface="+mn-cs"/>
            </a:defRPr>
          </a:lvl8pPr>
          <a:lvl9pPr marL="3657600" algn="l" defTabSz="914400" rtl="0" eaLnBrk="1" latinLnBrk="0" hangingPunct="1">
            <a:defRPr sz="3200" kern="1200">
              <a:solidFill>
                <a:schemeClr val="tx1"/>
              </a:solidFill>
              <a:latin typeface="Helvetica" pitchFamily="34" charset="0"/>
              <a:ea typeface="+mn-ea"/>
              <a:cs typeface="+mn-cs"/>
            </a:defRPr>
          </a:lvl9pPr>
        </a:lstStyle>
        <a:p xmlns:a="http://schemas.openxmlformats.org/drawingml/2006/main">
          <a:r>
            <a:rPr lang="en-US" sz="2800" dirty="0">
              <a:latin typeface="Garamond" panose="02020404030301010803" pitchFamily="18" charset="0"/>
            </a:rPr>
            <a:t>p=.000</a:t>
          </a:r>
        </a:p>
      </cdr:txBody>
    </cdr:sp>
  </cdr:relSizeAnchor>
</c:userShapes>
</file>

<file path=ppt/drawings/drawing2.xml><?xml version="1.0" encoding="utf-8"?>
<c:userShapes xmlns:c="http://schemas.openxmlformats.org/drawingml/2006/chart">
  <cdr:relSizeAnchor xmlns:cdr="http://schemas.openxmlformats.org/drawingml/2006/chartDrawing">
    <cdr:from>
      <cdr:x>0.78576</cdr:x>
      <cdr:y>0.61052</cdr:y>
    </cdr:from>
    <cdr:to>
      <cdr:x>0.98335</cdr:x>
      <cdr:y>0.73984</cdr:y>
    </cdr:to>
    <cdr:sp macro="" textlink="">
      <cdr:nvSpPr>
        <cdr:cNvPr id="2" name="TextBox 9"/>
        <cdr:cNvSpPr txBox="1"/>
      </cdr:nvSpPr>
      <cdr:spPr>
        <a:xfrm xmlns:a="http://schemas.openxmlformats.org/drawingml/2006/main">
          <a:off x="5855766" y="2470035"/>
          <a:ext cx="1472512" cy="52322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sz="3200" kern="1200">
              <a:solidFill>
                <a:schemeClr val="tx1"/>
              </a:solidFill>
              <a:latin typeface="Helvetica" pitchFamily="34" charset="0"/>
              <a:ea typeface="+mn-ea"/>
              <a:cs typeface="+mn-cs"/>
            </a:defRPr>
          </a:lvl1pPr>
          <a:lvl2pPr marL="457200" algn="l" rtl="0" fontAlgn="base">
            <a:spcBef>
              <a:spcPct val="0"/>
            </a:spcBef>
            <a:spcAft>
              <a:spcPct val="0"/>
            </a:spcAft>
            <a:defRPr sz="3200" kern="1200">
              <a:solidFill>
                <a:schemeClr val="tx1"/>
              </a:solidFill>
              <a:latin typeface="Helvetica" pitchFamily="34" charset="0"/>
              <a:ea typeface="+mn-ea"/>
              <a:cs typeface="+mn-cs"/>
            </a:defRPr>
          </a:lvl2pPr>
          <a:lvl3pPr marL="914400" algn="l" rtl="0" fontAlgn="base">
            <a:spcBef>
              <a:spcPct val="0"/>
            </a:spcBef>
            <a:spcAft>
              <a:spcPct val="0"/>
            </a:spcAft>
            <a:defRPr sz="3200" kern="1200">
              <a:solidFill>
                <a:schemeClr val="tx1"/>
              </a:solidFill>
              <a:latin typeface="Helvetica" pitchFamily="34" charset="0"/>
              <a:ea typeface="+mn-ea"/>
              <a:cs typeface="+mn-cs"/>
            </a:defRPr>
          </a:lvl3pPr>
          <a:lvl4pPr marL="1371600" algn="l" rtl="0" fontAlgn="base">
            <a:spcBef>
              <a:spcPct val="0"/>
            </a:spcBef>
            <a:spcAft>
              <a:spcPct val="0"/>
            </a:spcAft>
            <a:defRPr sz="3200" kern="1200">
              <a:solidFill>
                <a:schemeClr val="tx1"/>
              </a:solidFill>
              <a:latin typeface="Helvetica" pitchFamily="34" charset="0"/>
              <a:ea typeface="+mn-ea"/>
              <a:cs typeface="+mn-cs"/>
            </a:defRPr>
          </a:lvl4pPr>
          <a:lvl5pPr marL="1828800" algn="l" rtl="0" fontAlgn="base">
            <a:spcBef>
              <a:spcPct val="0"/>
            </a:spcBef>
            <a:spcAft>
              <a:spcPct val="0"/>
            </a:spcAft>
            <a:defRPr sz="3200" kern="1200">
              <a:solidFill>
                <a:schemeClr val="tx1"/>
              </a:solidFill>
              <a:latin typeface="Helvetica" pitchFamily="34" charset="0"/>
              <a:ea typeface="+mn-ea"/>
              <a:cs typeface="+mn-cs"/>
            </a:defRPr>
          </a:lvl5pPr>
          <a:lvl6pPr marL="2286000" algn="l" defTabSz="914400" rtl="0" eaLnBrk="1" latinLnBrk="0" hangingPunct="1">
            <a:defRPr sz="3200" kern="1200">
              <a:solidFill>
                <a:schemeClr val="tx1"/>
              </a:solidFill>
              <a:latin typeface="Helvetica" pitchFamily="34" charset="0"/>
              <a:ea typeface="+mn-ea"/>
              <a:cs typeface="+mn-cs"/>
            </a:defRPr>
          </a:lvl6pPr>
          <a:lvl7pPr marL="2743200" algn="l" defTabSz="914400" rtl="0" eaLnBrk="1" latinLnBrk="0" hangingPunct="1">
            <a:defRPr sz="3200" kern="1200">
              <a:solidFill>
                <a:schemeClr val="tx1"/>
              </a:solidFill>
              <a:latin typeface="Helvetica" pitchFamily="34" charset="0"/>
              <a:ea typeface="+mn-ea"/>
              <a:cs typeface="+mn-cs"/>
            </a:defRPr>
          </a:lvl7pPr>
          <a:lvl8pPr marL="3200400" algn="l" defTabSz="914400" rtl="0" eaLnBrk="1" latinLnBrk="0" hangingPunct="1">
            <a:defRPr sz="3200" kern="1200">
              <a:solidFill>
                <a:schemeClr val="tx1"/>
              </a:solidFill>
              <a:latin typeface="Helvetica" pitchFamily="34" charset="0"/>
              <a:ea typeface="+mn-ea"/>
              <a:cs typeface="+mn-cs"/>
            </a:defRPr>
          </a:lvl8pPr>
          <a:lvl9pPr marL="3657600" algn="l" defTabSz="914400" rtl="0" eaLnBrk="1" latinLnBrk="0" hangingPunct="1">
            <a:defRPr sz="3200" kern="1200">
              <a:solidFill>
                <a:schemeClr val="tx1"/>
              </a:solidFill>
              <a:latin typeface="Helvetica" pitchFamily="34" charset="0"/>
              <a:ea typeface="+mn-ea"/>
              <a:cs typeface="+mn-cs"/>
            </a:defRPr>
          </a:lvl9pPr>
        </a:lstStyle>
        <a:p xmlns:a="http://schemas.openxmlformats.org/drawingml/2006/main">
          <a:r>
            <a:rPr lang="en-US" sz="2800" dirty="0">
              <a:latin typeface="Garamond" panose="02020404030301010803" pitchFamily="18" charset="0"/>
            </a:rPr>
            <a:t>p=.015</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265275" cy="25606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18646775" y="0"/>
            <a:ext cx="14263688" cy="2560638"/>
          </a:xfrm>
          <a:prstGeom prst="rect">
            <a:avLst/>
          </a:prstGeom>
        </p:spPr>
        <p:txBody>
          <a:bodyPr vert="horz" lIns="91440" tIns="45720" rIns="91440" bIns="45720" rtlCol="0"/>
          <a:lstStyle>
            <a:lvl1pPr algn="r">
              <a:defRPr sz="1200"/>
            </a:lvl1pPr>
          </a:lstStyle>
          <a:p>
            <a:fld id="{73F79C7B-282C-4D49-B7AC-82F3085A9EA4}" type="datetimeFigureOut">
              <a:rPr lang="en-US" smtClean="0"/>
              <a:t>4/15/2019</a:t>
            </a:fld>
            <a:endParaRPr lang="en-US" dirty="0"/>
          </a:p>
        </p:txBody>
      </p:sp>
      <p:sp>
        <p:nvSpPr>
          <p:cNvPr id="4" name="Slide Image Placeholder 3"/>
          <p:cNvSpPr>
            <a:spLocks noGrp="1" noRot="1" noChangeAspect="1"/>
          </p:cNvSpPr>
          <p:nvPr>
            <p:ph type="sldImg" idx="2"/>
          </p:nvPr>
        </p:nvSpPr>
        <p:spPr>
          <a:xfrm>
            <a:off x="3657600" y="3840163"/>
            <a:ext cx="25603200" cy="192024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3292475" y="24323675"/>
            <a:ext cx="26333450" cy="2304256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8637825"/>
            <a:ext cx="14265275" cy="255905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18646775" y="48637825"/>
            <a:ext cx="14263688" cy="2559050"/>
          </a:xfrm>
          <a:prstGeom prst="rect">
            <a:avLst/>
          </a:prstGeom>
        </p:spPr>
        <p:txBody>
          <a:bodyPr vert="horz" lIns="91440" tIns="45720" rIns="91440" bIns="45720" rtlCol="0" anchor="b"/>
          <a:lstStyle>
            <a:lvl1pPr algn="r">
              <a:defRPr sz="1200"/>
            </a:lvl1pPr>
          </a:lstStyle>
          <a:p>
            <a:fld id="{DB6B25EE-DEDE-4420-AEA6-6D6AE33BFFB2}" type="slidenum">
              <a:rPr lang="en-US" smtClean="0"/>
              <a:t>‹#›</a:t>
            </a:fld>
            <a:endParaRPr lang="en-US" dirty="0"/>
          </a:p>
        </p:txBody>
      </p:sp>
    </p:spTree>
    <p:extLst>
      <p:ext uri="{BB962C8B-B14F-4D97-AF65-F5344CB8AC3E}">
        <p14:creationId xmlns:p14="http://schemas.microsoft.com/office/powerpoint/2010/main" val="182642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6BEAC108-6FD7-4D44-81D7-83DEFF701CC2}" type="slidenum">
              <a:rPr lang="en-US" smtClean="0"/>
              <a:pPr>
                <a:defRPr/>
              </a:pPr>
              <a:t>‹#›</a:t>
            </a:fld>
            <a:endParaRPr lang="en-US" dirty="0"/>
          </a:p>
        </p:txBody>
      </p:sp>
    </p:spTree>
    <p:extLst>
      <p:ext uri="{BB962C8B-B14F-4D97-AF65-F5344CB8AC3E}">
        <p14:creationId xmlns:p14="http://schemas.microsoft.com/office/powerpoint/2010/main" val="1813724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9F584CD7-09B8-40C8-9F63-3C915B611766}" type="slidenum">
              <a:rPr lang="en-US" smtClean="0"/>
              <a:pPr>
                <a:defRPr/>
              </a:pPr>
              <a:t>‹#›</a:t>
            </a:fld>
            <a:endParaRPr lang="en-US" dirty="0"/>
          </a:p>
        </p:txBody>
      </p:sp>
    </p:spTree>
    <p:extLst>
      <p:ext uri="{BB962C8B-B14F-4D97-AF65-F5344CB8AC3E}">
        <p14:creationId xmlns:p14="http://schemas.microsoft.com/office/powerpoint/2010/main" val="4138990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8D8D5154-140C-4C6F-8932-4290A4974DD3}" type="slidenum">
              <a:rPr lang="en-US" smtClean="0"/>
              <a:pPr>
                <a:defRPr/>
              </a:pPr>
              <a:t>‹#›</a:t>
            </a:fld>
            <a:endParaRPr lang="en-US" dirty="0"/>
          </a:p>
        </p:txBody>
      </p:sp>
    </p:spTree>
    <p:extLst>
      <p:ext uri="{BB962C8B-B14F-4D97-AF65-F5344CB8AC3E}">
        <p14:creationId xmlns:p14="http://schemas.microsoft.com/office/powerpoint/2010/main" val="98873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152069C5-8630-44F3-81E8-E90DFE079049}" type="slidenum">
              <a:rPr lang="en-US" smtClean="0"/>
              <a:pPr>
                <a:defRPr/>
              </a:pPr>
              <a:t>‹#›</a:t>
            </a:fld>
            <a:endParaRPr lang="en-US" dirty="0"/>
          </a:p>
        </p:txBody>
      </p:sp>
    </p:spTree>
    <p:extLst>
      <p:ext uri="{BB962C8B-B14F-4D97-AF65-F5344CB8AC3E}">
        <p14:creationId xmlns:p14="http://schemas.microsoft.com/office/powerpoint/2010/main" val="2575682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1A5F25D0-69C6-4BDC-B74E-6EAB9EA943B5}" type="slidenum">
              <a:rPr lang="en-US" smtClean="0"/>
              <a:pPr>
                <a:defRPr/>
              </a:pPr>
              <a:t>‹#›</a:t>
            </a:fld>
            <a:endParaRPr lang="en-US" dirty="0"/>
          </a:p>
        </p:txBody>
      </p:sp>
    </p:spTree>
    <p:extLst>
      <p:ext uri="{BB962C8B-B14F-4D97-AF65-F5344CB8AC3E}">
        <p14:creationId xmlns:p14="http://schemas.microsoft.com/office/powerpoint/2010/main" val="273622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2CF18351-2DB5-44C9-9657-B39E8F92745B}" type="slidenum">
              <a:rPr lang="en-US" smtClean="0"/>
              <a:pPr>
                <a:defRPr/>
              </a:pPr>
              <a:t>‹#›</a:t>
            </a:fld>
            <a:endParaRPr lang="en-US" dirty="0"/>
          </a:p>
        </p:txBody>
      </p:sp>
    </p:spTree>
    <p:extLst>
      <p:ext uri="{BB962C8B-B14F-4D97-AF65-F5344CB8AC3E}">
        <p14:creationId xmlns:p14="http://schemas.microsoft.com/office/powerpoint/2010/main" val="2704652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F32004B6-DF41-4A76-A6BD-81047C1DDE53}" type="slidenum">
              <a:rPr lang="en-US" smtClean="0"/>
              <a:pPr>
                <a:defRPr/>
              </a:pPr>
              <a:t>‹#›</a:t>
            </a:fld>
            <a:endParaRPr lang="en-US" dirty="0"/>
          </a:p>
        </p:txBody>
      </p:sp>
    </p:spTree>
    <p:extLst>
      <p:ext uri="{BB962C8B-B14F-4D97-AF65-F5344CB8AC3E}">
        <p14:creationId xmlns:p14="http://schemas.microsoft.com/office/powerpoint/2010/main" val="4128749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565C2394-138C-40FC-A86B-F7416F603A57}" type="slidenum">
              <a:rPr lang="en-US" smtClean="0"/>
              <a:pPr>
                <a:defRPr/>
              </a:pPr>
              <a:t>‹#›</a:t>
            </a:fld>
            <a:endParaRPr lang="en-US" dirty="0"/>
          </a:p>
        </p:txBody>
      </p:sp>
    </p:spTree>
    <p:extLst>
      <p:ext uri="{BB962C8B-B14F-4D97-AF65-F5344CB8AC3E}">
        <p14:creationId xmlns:p14="http://schemas.microsoft.com/office/powerpoint/2010/main" val="1873973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67989021-4B30-4AF5-A547-49A78E90C323}" type="slidenum">
              <a:rPr lang="en-US" smtClean="0"/>
              <a:pPr>
                <a:defRPr/>
              </a:pPr>
              <a:t>‹#›</a:t>
            </a:fld>
            <a:endParaRPr lang="en-US" dirty="0"/>
          </a:p>
        </p:txBody>
      </p:sp>
    </p:spTree>
    <p:extLst>
      <p:ext uri="{BB962C8B-B14F-4D97-AF65-F5344CB8AC3E}">
        <p14:creationId xmlns:p14="http://schemas.microsoft.com/office/powerpoint/2010/main" val="2875129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A20A3EF6-ECF5-4EC1-BAE6-2BCBAC986DF5}" type="slidenum">
              <a:rPr lang="en-US" smtClean="0"/>
              <a:pPr>
                <a:defRPr/>
              </a:pPr>
              <a:t>‹#›</a:t>
            </a:fld>
            <a:endParaRPr lang="en-US" dirty="0"/>
          </a:p>
        </p:txBody>
      </p:sp>
    </p:spTree>
    <p:extLst>
      <p:ext uri="{BB962C8B-B14F-4D97-AF65-F5344CB8AC3E}">
        <p14:creationId xmlns:p14="http://schemas.microsoft.com/office/powerpoint/2010/main" val="1973528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25A5DF63-EDE1-4475-A7DC-D6457B6290F8}" type="slidenum">
              <a:rPr lang="en-US" smtClean="0"/>
              <a:pPr>
                <a:defRPr/>
              </a:pPr>
              <a:t>‹#›</a:t>
            </a:fld>
            <a:endParaRPr lang="en-US" dirty="0"/>
          </a:p>
        </p:txBody>
      </p:sp>
    </p:spTree>
    <p:extLst>
      <p:ext uri="{BB962C8B-B14F-4D97-AF65-F5344CB8AC3E}">
        <p14:creationId xmlns:p14="http://schemas.microsoft.com/office/powerpoint/2010/main" val="1652444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pPr>
              <a:defRPr/>
            </a:pPr>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pPr>
              <a:defRPr/>
            </a:pPr>
            <a:fld id="{AD96E30D-8143-486C-8D29-1C6B023879EA}" type="slidenum">
              <a:rPr lang="en-US" smtClean="0"/>
              <a:pPr>
                <a:defRPr/>
              </a:pPr>
              <a:t>‹#›</a:t>
            </a:fld>
            <a:endParaRPr lang="en-US" dirty="0"/>
          </a:p>
        </p:txBody>
      </p:sp>
    </p:spTree>
    <p:extLst>
      <p:ext uri="{BB962C8B-B14F-4D97-AF65-F5344CB8AC3E}">
        <p14:creationId xmlns:p14="http://schemas.microsoft.com/office/powerpoint/2010/main" val="170329957"/>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jpg"/><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53" name="Text Box 7">
            <a:extLst>
              <a:ext uri="{FF2B5EF4-FFF2-40B4-BE49-F238E27FC236}">
                <a16:creationId xmlns:a16="http://schemas.microsoft.com/office/drawing/2014/main" id="{E7BDA46B-B9E7-4F47-8DDB-AEB86CAAA586}"/>
              </a:ext>
            </a:extLst>
          </p:cNvPr>
          <p:cNvSpPr txBox="1">
            <a:spLocks noChangeArrowheads="1"/>
          </p:cNvSpPr>
          <p:nvPr/>
        </p:nvSpPr>
        <p:spPr bwMode="auto">
          <a:xfrm>
            <a:off x="153661" y="4839524"/>
            <a:ext cx="9432554" cy="6652351"/>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numCol="2"/>
          <a:lstStyle>
            <a:lvl1pPr indent="285750"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algn="ctr" eaLnBrk="1" hangingPunct="1"/>
            <a:endParaRPr lang="en-US" altLang="en-US" b="1" dirty="0">
              <a:latin typeface="+mj-lt"/>
            </a:endParaRPr>
          </a:p>
        </p:txBody>
      </p:sp>
      <p:sp>
        <p:nvSpPr>
          <p:cNvPr id="2055" name="Text Box 14"/>
          <p:cNvSpPr txBox="1">
            <a:spLocks noChangeArrowheads="1"/>
          </p:cNvSpPr>
          <p:nvPr/>
        </p:nvSpPr>
        <p:spPr bwMode="auto">
          <a:xfrm>
            <a:off x="143650" y="269301"/>
            <a:ext cx="43441534" cy="4336572"/>
          </a:xfrm>
          <a:prstGeom prst="rect">
            <a:avLst/>
          </a:prstGeom>
          <a:solidFill>
            <a:schemeClr val="bg1"/>
          </a:solidFill>
          <a:ln w="9525">
            <a:noFill/>
            <a:miter lim="800000"/>
            <a:headEnd/>
            <a:tailEnd/>
          </a:ln>
          <a:extLst/>
        </p:spPr>
        <p:txBody>
          <a:bodyPr wrap="square" lIns="274320" tIns="274320" rIns="274320" bIns="274320">
            <a:spAutoFit/>
          </a:bodyPr>
          <a:lstStyle>
            <a:lvl1pPr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marL="0" marR="0" algn="ctr">
              <a:lnSpc>
                <a:spcPct val="115000"/>
              </a:lnSpc>
              <a:spcBef>
                <a:spcPts val="0"/>
              </a:spcBef>
              <a:spcAft>
                <a:spcPts val="1000"/>
              </a:spcAft>
            </a:pPr>
            <a:endParaRPr lang="en-US" altLang="en-US" sz="4800" dirty="0">
              <a:solidFill>
                <a:srgbClr val="FF0000"/>
              </a:solidFill>
              <a:latin typeface="+mj-lt"/>
            </a:endParaRPr>
          </a:p>
          <a:p>
            <a:pPr marL="0" marR="0" algn="ctr">
              <a:lnSpc>
                <a:spcPct val="115000"/>
              </a:lnSpc>
              <a:spcBef>
                <a:spcPts val="0"/>
              </a:spcBef>
              <a:spcAft>
                <a:spcPts val="1000"/>
              </a:spcAft>
            </a:pPr>
            <a:endParaRPr lang="en-US" altLang="en-US" sz="4800" dirty="0">
              <a:solidFill>
                <a:srgbClr val="FF0000"/>
              </a:solidFill>
              <a:latin typeface="+mj-lt"/>
            </a:endParaRPr>
          </a:p>
          <a:p>
            <a:pPr marL="0" marR="0" algn="ctr">
              <a:lnSpc>
                <a:spcPct val="115000"/>
              </a:lnSpc>
              <a:spcBef>
                <a:spcPts val="0"/>
              </a:spcBef>
              <a:spcAft>
                <a:spcPts val="1000"/>
              </a:spcAft>
            </a:pPr>
            <a:endParaRPr lang="en-US" altLang="en-US" sz="4800" dirty="0">
              <a:solidFill>
                <a:srgbClr val="FF0000"/>
              </a:solidFill>
              <a:latin typeface="+mj-lt"/>
            </a:endParaRPr>
          </a:p>
          <a:p>
            <a:pPr marL="0" marR="0" algn="ctr">
              <a:lnSpc>
                <a:spcPct val="115000"/>
              </a:lnSpc>
              <a:spcBef>
                <a:spcPts val="0"/>
              </a:spcBef>
              <a:spcAft>
                <a:spcPts val="1000"/>
              </a:spcAft>
            </a:pPr>
            <a:endParaRPr lang="en-US" altLang="en-US" sz="4800" dirty="0">
              <a:solidFill>
                <a:srgbClr val="FF0000"/>
              </a:solidFill>
              <a:latin typeface="+mj-lt"/>
            </a:endParaRPr>
          </a:p>
        </p:txBody>
      </p:sp>
      <p:sp>
        <p:nvSpPr>
          <p:cNvPr id="41" name="Text Box 12"/>
          <p:cNvSpPr txBox="1">
            <a:spLocks noChangeArrowheads="1"/>
          </p:cNvSpPr>
          <p:nvPr/>
        </p:nvSpPr>
        <p:spPr bwMode="auto">
          <a:xfrm>
            <a:off x="9767055" y="11944500"/>
            <a:ext cx="23207472" cy="20853666"/>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274320" tIns="91440" rIns="274320" bIns="914400"/>
          <a:lstStyle>
            <a:lvl1pPr eaLnBrk="0" hangingPunct="0">
              <a:tabLst>
                <a:tab pos="500063" algn="l"/>
              </a:tabLst>
              <a:defRPr sz="3200">
                <a:solidFill>
                  <a:schemeClr val="tx1"/>
                </a:solidFill>
                <a:latin typeface="Helvetica" pitchFamily="34" charset="0"/>
              </a:defRPr>
            </a:lvl1pPr>
            <a:lvl2pPr marL="742950" indent="-285750" eaLnBrk="0" hangingPunct="0">
              <a:tabLst>
                <a:tab pos="500063" algn="l"/>
              </a:tabLst>
              <a:defRPr sz="3200">
                <a:solidFill>
                  <a:schemeClr val="tx1"/>
                </a:solidFill>
                <a:latin typeface="Helvetica" pitchFamily="34" charset="0"/>
              </a:defRPr>
            </a:lvl2pPr>
            <a:lvl3pPr marL="1143000" indent="-228600" eaLnBrk="0" hangingPunct="0">
              <a:tabLst>
                <a:tab pos="500063" algn="l"/>
              </a:tabLst>
              <a:defRPr sz="3200">
                <a:solidFill>
                  <a:schemeClr val="tx1"/>
                </a:solidFill>
                <a:latin typeface="Helvetica" pitchFamily="34" charset="0"/>
              </a:defRPr>
            </a:lvl3pPr>
            <a:lvl4pPr marL="1600200" indent="-228600" eaLnBrk="0" hangingPunct="0">
              <a:tabLst>
                <a:tab pos="500063" algn="l"/>
              </a:tabLst>
              <a:defRPr sz="3200">
                <a:solidFill>
                  <a:schemeClr val="tx1"/>
                </a:solidFill>
                <a:latin typeface="Helvetica" pitchFamily="34" charset="0"/>
              </a:defRPr>
            </a:lvl4pPr>
            <a:lvl5pPr marL="2057400" indent="-228600" eaLnBrk="0" hangingPunct="0">
              <a:tabLst>
                <a:tab pos="500063" algn="l"/>
              </a:tabLst>
              <a:defRPr sz="3200">
                <a:solidFill>
                  <a:schemeClr val="tx1"/>
                </a:solidFill>
                <a:latin typeface="Helvetica" pitchFamily="34" charset="0"/>
              </a:defRPr>
            </a:lvl5pPr>
            <a:lvl6pPr marL="2514600" indent="-228600" eaLnBrk="0" fontAlgn="base" hangingPunct="0">
              <a:spcBef>
                <a:spcPct val="0"/>
              </a:spcBef>
              <a:spcAft>
                <a:spcPct val="0"/>
              </a:spcAft>
              <a:tabLst>
                <a:tab pos="500063" algn="l"/>
              </a:tabLst>
              <a:defRPr sz="3200">
                <a:solidFill>
                  <a:schemeClr val="tx1"/>
                </a:solidFill>
                <a:latin typeface="Helvetica" pitchFamily="34" charset="0"/>
              </a:defRPr>
            </a:lvl6pPr>
            <a:lvl7pPr marL="2971800" indent="-228600" eaLnBrk="0" fontAlgn="base" hangingPunct="0">
              <a:spcBef>
                <a:spcPct val="0"/>
              </a:spcBef>
              <a:spcAft>
                <a:spcPct val="0"/>
              </a:spcAft>
              <a:tabLst>
                <a:tab pos="500063" algn="l"/>
              </a:tabLst>
              <a:defRPr sz="3200">
                <a:solidFill>
                  <a:schemeClr val="tx1"/>
                </a:solidFill>
                <a:latin typeface="Helvetica" pitchFamily="34" charset="0"/>
              </a:defRPr>
            </a:lvl7pPr>
            <a:lvl8pPr marL="3429000" indent="-228600" eaLnBrk="0" fontAlgn="base" hangingPunct="0">
              <a:spcBef>
                <a:spcPct val="0"/>
              </a:spcBef>
              <a:spcAft>
                <a:spcPct val="0"/>
              </a:spcAft>
              <a:tabLst>
                <a:tab pos="500063" algn="l"/>
              </a:tabLst>
              <a:defRPr sz="3200">
                <a:solidFill>
                  <a:schemeClr val="tx1"/>
                </a:solidFill>
                <a:latin typeface="Helvetica" pitchFamily="34" charset="0"/>
              </a:defRPr>
            </a:lvl8pPr>
            <a:lvl9pPr marL="3886200" indent="-228600" eaLnBrk="0" fontAlgn="base" hangingPunct="0">
              <a:spcBef>
                <a:spcPct val="0"/>
              </a:spcBef>
              <a:spcAft>
                <a:spcPct val="0"/>
              </a:spcAft>
              <a:tabLst>
                <a:tab pos="500063" algn="l"/>
              </a:tabLst>
              <a:defRPr sz="3200">
                <a:solidFill>
                  <a:schemeClr val="tx1"/>
                </a:solidFill>
                <a:latin typeface="Helvetica" pitchFamily="34" charset="0"/>
              </a:defRPr>
            </a:lvl9pPr>
          </a:lstStyle>
          <a:p>
            <a:endParaRPr lang="en-US" dirty="0"/>
          </a:p>
        </p:txBody>
      </p:sp>
      <p:sp>
        <p:nvSpPr>
          <p:cNvPr id="2051" name="Text Box 7"/>
          <p:cNvSpPr txBox="1">
            <a:spLocks noChangeArrowheads="1"/>
          </p:cNvSpPr>
          <p:nvPr/>
        </p:nvSpPr>
        <p:spPr bwMode="auto">
          <a:xfrm>
            <a:off x="143650" y="20398317"/>
            <a:ext cx="9427464" cy="12317603"/>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a:lstStyle>
            <a:lvl1pPr indent="285750"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eaLnBrk="1" hangingPunct="1"/>
            <a:endParaRPr lang="en-US" altLang="en-US" sz="2400" dirty="0">
              <a:latin typeface="Times New Roman" pitchFamily="18" charset="0"/>
            </a:endParaRPr>
          </a:p>
        </p:txBody>
      </p:sp>
      <p:sp>
        <p:nvSpPr>
          <p:cNvPr id="2053" name="Text Box 12"/>
          <p:cNvSpPr txBox="1">
            <a:spLocks noChangeArrowheads="1"/>
          </p:cNvSpPr>
          <p:nvPr/>
        </p:nvSpPr>
        <p:spPr bwMode="auto">
          <a:xfrm>
            <a:off x="9767055" y="4848219"/>
            <a:ext cx="23205408" cy="6974891"/>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274320" tIns="91440" rIns="274320" bIns="914400"/>
          <a:lstStyle>
            <a:lvl1pPr eaLnBrk="0" hangingPunct="0">
              <a:tabLst>
                <a:tab pos="500063" algn="l"/>
              </a:tabLst>
              <a:defRPr sz="3200">
                <a:solidFill>
                  <a:schemeClr val="tx1"/>
                </a:solidFill>
                <a:latin typeface="Helvetica" pitchFamily="34" charset="0"/>
              </a:defRPr>
            </a:lvl1pPr>
            <a:lvl2pPr marL="742950" indent="-285750" eaLnBrk="0" hangingPunct="0">
              <a:tabLst>
                <a:tab pos="500063" algn="l"/>
              </a:tabLst>
              <a:defRPr sz="3200">
                <a:solidFill>
                  <a:schemeClr val="tx1"/>
                </a:solidFill>
                <a:latin typeface="Helvetica" pitchFamily="34" charset="0"/>
              </a:defRPr>
            </a:lvl2pPr>
            <a:lvl3pPr marL="1143000" indent="-228600" eaLnBrk="0" hangingPunct="0">
              <a:tabLst>
                <a:tab pos="500063" algn="l"/>
              </a:tabLst>
              <a:defRPr sz="3200">
                <a:solidFill>
                  <a:schemeClr val="tx1"/>
                </a:solidFill>
                <a:latin typeface="Helvetica" pitchFamily="34" charset="0"/>
              </a:defRPr>
            </a:lvl3pPr>
            <a:lvl4pPr marL="1600200" indent="-228600" eaLnBrk="0" hangingPunct="0">
              <a:tabLst>
                <a:tab pos="500063" algn="l"/>
              </a:tabLst>
              <a:defRPr sz="3200">
                <a:solidFill>
                  <a:schemeClr val="tx1"/>
                </a:solidFill>
                <a:latin typeface="Helvetica" pitchFamily="34" charset="0"/>
              </a:defRPr>
            </a:lvl4pPr>
            <a:lvl5pPr marL="2057400" indent="-228600" eaLnBrk="0" hangingPunct="0">
              <a:tabLst>
                <a:tab pos="500063" algn="l"/>
              </a:tabLst>
              <a:defRPr sz="3200">
                <a:solidFill>
                  <a:schemeClr val="tx1"/>
                </a:solidFill>
                <a:latin typeface="Helvetica" pitchFamily="34" charset="0"/>
              </a:defRPr>
            </a:lvl5pPr>
            <a:lvl6pPr marL="2514600" indent="-228600" eaLnBrk="0" fontAlgn="base" hangingPunct="0">
              <a:spcBef>
                <a:spcPct val="0"/>
              </a:spcBef>
              <a:spcAft>
                <a:spcPct val="0"/>
              </a:spcAft>
              <a:tabLst>
                <a:tab pos="500063" algn="l"/>
              </a:tabLst>
              <a:defRPr sz="3200">
                <a:solidFill>
                  <a:schemeClr val="tx1"/>
                </a:solidFill>
                <a:latin typeface="Helvetica" pitchFamily="34" charset="0"/>
              </a:defRPr>
            </a:lvl6pPr>
            <a:lvl7pPr marL="2971800" indent="-228600" eaLnBrk="0" fontAlgn="base" hangingPunct="0">
              <a:spcBef>
                <a:spcPct val="0"/>
              </a:spcBef>
              <a:spcAft>
                <a:spcPct val="0"/>
              </a:spcAft>
              <a:tabLst>
                <a:tab pos="500063" algn="l"/>
              </a:tabLst>
              <a:defRPr sz="3200">
                <a:solidFill>
                  <a:schemeClr val="tx1"/>
                </a:solidFill>
                <a:latin typeface="Helvetica" pitchFamily="34" charset="0"/>
              </a:defRPr>
            </a:lvl7pPr>
            <a:lvl8pPr marL="3429000" indent="-228600" eaLnBrk="0" fontAlgn="base" hangingPunct="0">
              <a:spcBef>
                <a:spcPct val="0"/>
              </a:spcBef>
              <a:spcAft>
                <a:spcPct val="0"/>
              </a:spcAft>
              <a:tabLst>
                <a:tab pos="500063" algn="l"/>
              </a:tabLst>
              <a:defRPr sz="3200">
                <a:solidFill>
                  <a:schemeClr val="tx1"/>
                </a:solidFill>
                <a:latin typeface="Helvetica" pitchFamily="34" charset="0"/>
              </a:defRPr>
            </a:lvl8pPr>
            <a:lvl9pPr marL="3886200" indent="-228600" eaLnBrk="0" fontAlgn="base" hangingPunct="0">
              <a:spcBef>
                <a:spcPct val="0"/>
              </a:spcBef>
              <a:spcAft>
                <a:spcPct val="0"/>
              </a:spcAft>
              <a:tabLst>
                <a:tab pos="500063" algn="l"/>
              </a:tabLst>
              <a:defRPr sz="3200">
                <a:solidFill>
                  <a:schemeClr val="tx1"/>
                </a:solidFill>
                <a:latin typeface="Helvetica" pitchFamily="34" charset="0"/>
              </a:defRPr>
            </a:lvl9pPr>
          </a:lstStyle>
          <a:p>
            <a:pPr eaLnBrk="1" hangingPunct="1"/>
            <a:endParaRPr lang="en-US" altLang="en-US" sz="2400" b="1" dirty="0">
              <a:latin typeface="+mj-lt"/>
            </a:endParaRPr>
          </a:p>
          <a:p>
            <a:pPr eaLnBrk="1" hangingPunct="1"/>
            <a:endParaRPr lang="en-US" altLang="en-US" sz="2800" dirty="0">
              <a:latin typeface="Times New Roman" panose="02020603050405020304" pitchFamily="18" charset="0"/>
              <a:cs typeface="Times New Roman" panose="02020603050405020304" pitchFamily="18" charset="0"/>
            </a:endParaRPr>
          </a:p>
          <a:p>
            <a:pPr eaLnBrk="1" hangingPunct="1">
              <a:spcBef>
                <a:spcPct val="10000"/>
              </a:spcBef>
            </a:pPr>
            <a:endParaRPr lang="en-US" altLang="en-US" sz="2400" dirty="0">
              <a:latin typeface="Times New Roman" pitchFamily="18" charset="0"/>
            </a:endParaRPr>
          </a:p>
        </p:txBody>
      </p:sp>
      <p:sp>
        <p:nvSpPr>
          <p:cNvPr id="2056" name="Text Box 15"/>
          <p:cNvSpPr txBox="1">
            <a:spLocks noChangeArrowheads="1"/>
          </p:cNvSpPr>
          <p:nvPr/>
        </p:nvSpPr>
        <p:spPr bwMode="auto">
          <a:xfrm>
            <a:off x="33200095" y="28720513"/>
            <a:ext cx="10494841" cy="4040533"/>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91440" rIns="457200" bIns="914400"/>
          <a:lstStyle>
            <a:lvl1pPr marL="500063" indent="-500063"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algn="ctr" eaLnBrk="1" hangingPunct="1">
              <a:spcBef>
                <a:spcPct val="50000"/>
              </a:spcBef>
            </a:pPr>
            <a:endParaRPr lang="en-US" altLang="en-US" sz="2000" b="1" dirty="0">
              <a:latin typeface="+mj-lt"/>
              <a:cs typeface="Arial" charset="0"/>
            </a:endParaRPr>
          </a:p>
        </p:txBody>
      </p:sp>
      <p:sp>
        <p:nvSpPr>
          <p:cNvPr id="2058" name="Text Box 7"/>
          <p:cNvSpPr txBox="1">
            <a:spLocks noChangeArrowheads="1"/>
          </p:cNvSpPr>
          <p:nvPr/>
        </p:nvSpPr>
        <p:spPr bwMode="auto">
          <a:xfrm>
            <a:off x="151625" y="11664925"/>
            <a:ext cx="9423376" cy="8600740"/>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a:lstStyle>
            <a:lvl1pPr indent="285750"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algn="ctr" eaLnBrk="1" hangingPunct="1"/>
            <a:endParaRPr lang="en-US" altLang="en-US" b="1" dirty="0">
              <a:latin typeface="+mj-lt"/>
            </a:endParaRPr>
          </a:p>
        </p:txBody>
      </p:sp>
      <p:sp>
        <p:nvSpPr>
          <p:cNvPr id="13" name="TextBox 12"/>
          <p:cNvSpPr txBox="1"/>
          <p:nvPr/>
        </p:nvSpPr>
        <p:spPr>
          <a:xfrm>
            <a:off x="8838065" y="5563277"/>
            <a:ext cx="24177760" cy="492443"/>
          </a:xfrm>
          <a:prstGeom prst="rect">
            <a:avLst/>
          </a:prstGeom>
          <a:noFill/>
        </p:spPr>
        <p:txBody>
          <a:bodyPr wrap="square" rtlCol="0">
            <a:spAutoFit/>
          </a:bodyPr>
          <a:lstStyle/>
          <a:p>
            <a:pPr lvl="0"/>
            <a:endParaRPr lang="en-US" sz="2600" dirty="0">
              <a:effectLst/>
              <a:latin typeface="Calibri"/>
              <a:ea typeface="Calibri"/>
              <a:cs typeface="Times New Roman"/>
            </a:endParaRPr>
          </a:p>
        </p:txBody>
      </p:sp>
      <p:sp>
        <p:nvSpPr>
          <p:cNvPr id="11" name="TextBox 10"/>
          <p:cNvSpPr txBox="1"/>
          <p:nvPr/>
        </p:nvSpPr>
        <p:spPr>
          <a:xfrm>
            <a:off x="402978" y="5389197"/>
            <a:ext cx="8229523" cy="500137"/>
          </a:xfrm>
          <a:prstGeom prst="rect">
            <a:avLst/>
          </a:prstGeom>
          <a:noFill/>
        </p:spPr>
        <p:txBody>
          <a:bodyPr wrap="square" rtlCol="0">
            <a:spAutoFit/>
          </a:bodyPr>
          <a:lstStyle/>
          <a:p>
            <a:endParaRPr lang="en-US" sz="2650" dirty="0">
              <a:latin typeface="Times New Roman"/>
              <a:cs typeface="Times New Roman"/>
            </a:endParaRPr>
          </a:p>
        </p:txBody>
      </p:sp>
      <p:sp>
        <p:nvSpPr>
          <p:cNvPr id="45" name="TextBox 44"/>
          <p:cNvSpPr txBox="1"/>
          <p:nvPr/>
        </p:nvSpPr>
        <p:spPr>
          <a:xfrm>
            <a:off x="670757" y="5012573"/>
            <a:ext cx="7788000" cy="830997"/>
          </a:xfrm>
          <a:prstGeom prst="rect">
            <a:avLst/>
          </a:prstGeom>
          <a:noFill/>
        </p:spPr>
        <p:txBody>
          <a:bodyPr wrap="square" rtlCol="0">
            <a:spAutoFit/>
          </a:bodyPr>
          <a:lstStyle/>
          <a:p>
            <a:pPr algn="ctr"/>
            <a:r>
              <a:rPr lang="en-US" sz="4800" b="1" dirty="0">
                <a:latin typeface="Garamond" panose="02020404030301010803" pitchFamily="18" charset="0"/>
              </a:rPr>
              <a:t>Study Overview</a:t>
            </a:r>
          </a:p>
        </p:txBody>
      </p:sp>
      <p:sp>
        <p:nvSpPr>
          <p:cNvPr id="46" name="TextBox 45"/>
          <p:cNvSpPr txBox="1"/>
          <p:nvPr/>
        </p:nvSpPr>
        <p:spPr>
          <a:xfrm>
            <a:off x="520700" y="20494248"/>
            <a:ext cx="8405620" cy="830997"/>
          </a:xfrm>
          <a:prstGeom prst="rect">
            <a:avLst/>
          </a:prstGeom>
          <a:noFill/>
        </p:spPr>
        <p:txBody>
          <a:bodyPr wrap="square" rtlCol="0">
            <a:spAutoFit/>
          </a:bodyPr>
          <a:lstStyle/>
          <a:p>
            <a:pPr algn="ctr"/>
            <a:r>
              <a:rPr lang="en-US" sz="4800" b="1" dirty="0">
                <a:latin typeface="Garamond" panose="02020404030301010803" pitchFamily="18" charset="0"/>
              </a:rPr>
              <a:t>Introduction</a:t>
            </a:r>
            <a:r>
              <a:rPr lang="en-US" sz="4000" b="1" dirty="0">
                <a:latin typeface="Garamond" panose="02020404030301010803" pitchFamily="18" charset="0"/>
              </a:rPr>
              <a:t> </a:t>
            </a:r>
          </a:p>
        </p:txBody>
      </p:sp>
      <p:sp>
        <p:nvSpPr>
          <p:cNvPr id="47" name="TextBox 46"/>
          <p:cNvSpPr txBox="1"/>
          <p:nvPr/>
        </p:nvSpPr>
        <p:spPr>
          <a:xfrm>
            <a:off x="15781318" y="4783259"/>
            <a:ext cx="11043824" cy="830997"/>
          </a:xfrm>
          <a:prstGeom prst="rect">
            <a:avLst/>
          </a:prstGeom>
          <a:noFill/>
        </p:spPr>
        <p:txBody>
          <a:bodyPr wrap="square" rtlCol="0">
            <a:spAutoFit/>
          </a:bodyPr>
          <a:lstStyle/>
          <a:p>
            <a:pPr algn="ctr"/>
            <a:r>
              <a:rPr lang="en-US" sz="4800" b="1" dirty="0">
                <a:latin typeface="Garamond" panose="02020404030301010803" pitchFamily="18" charset="0"/>
              </a:rPr>
              <a:t>Methods</a:t>
            </a:r>
          </a:p>
        </p:txBody>
      </p:sp>
      <p:sp>
        <p:nvSpPr>
          <p:cNvPr id="44" name="TextBox 43"/>
          <p:cNvSpPr txBox="1"/>
          <p:nvPr/>
        </p:nvSpPr>
        <p:spPr>
          <a:xfrm>
            <a:off x="16359274" y="11944500"/>
            <a:ext cx="10465868" cy="830997"/>
          </a:xfrm>
          <a:prstGeom prst="rect">
            <a:avLst/>
          </a:prstGeom>
          <a:noFill/>
        </p:spPr>
        <p:txBody>
          <a:bodyPr wrap="square" rtlCol="0">
            <a:spAutoFit/>
          </a:bodyPr>
          <a:lstStyle/>
          <a:p>
            <a:pPr algn="ctr"/>
            <a:r>
              <a:rPr lang="en-US" sz="4800" b="1" dirty="0">
                <a:latin typeface="Garamond" panose="02020404030301010803" pitchFamily="18" charset="0"/>
              </a:rPr>
              <a:t>Results</a:t>
            </a:r>
          </a:p>
        </p:txBody>
      </p:sp>
      <p:sp>
        <p:nvSpPr>
          <p:cNvPr id="23" name="TextBox 22"/>
          <p:cNvSpPr txBox="1"/>
          <p:nvPr/>
        </p:nvSpPr>
        <p:spPr>
          <a:xfrm>
            <a:off x="33088144" y="26266287"/>
            <a:ext cx="10564201" cy="292388"/>
          </a:xfrm>
          <a:prstGeom prst="rect">
            <a:avLst/>
          </a:prstGeom>
          <a:noFill/>
        </p:spPr>
        <p:txBody>
          <a:bodyPr wrap="square" rtlCol="0">
            <a:spAutoFit/>
          </a:bodyPr>
          <a:lstStyle/>
          <a:p>
            <a:pPr marL="304800" indent="-304800">
              <a:spcBef>
                <a:spcPts val="0"/>
              </a:spcBef>
              <a:spcAft>
                <a:spcPts val="1000"/>
              </a:spcAft>
              <a:buFont typeface="Arial" panose="020B0604020202020204" pitchFamily="34" charset="0"/>
              <a:buChar char="•"/>
            </a:pPr>
            <a:endParaRPr lang="en-US" sz="1300" dirty="0">
              <a:effectLst/>
              <a:latin typeface="+mj-lt"/>
              <a:ea typeface="Calibri"/>
              <a:cs typeface="Times New Roman"/>
            </a:endParaRPr>
          </a:p>
        </p:txBody>
      </p:sp>
      <p:sp>
        <p:nvSpPr>
          <p:cNvPr id="7" name="Rectangle 6"/>
          <p:cNvSpPr/>
          <p:nvPr/>
        </p:nvSpPr>
        <p:spPr>
          <a:xfrm>
            <a:off x="33143126" y="11957027"/>
            <a:ext cx="10497312" cy="16606009"/>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457200" rtlCol="0" anchor="t" anchorCtr="0"/>
          <a:lstStyle/>
          <a:p>
            <a:pPr algn="ctr"/>
            <a:endParaRPr lang="en-US" sz="2800" i="1" dirty="0">
              <a:solidFill>
                <a:schemeClr val="tx1"/>
              </a:solidFill>
            </a:endParaRPr>
          </a:p>
        </p:txBody>
      </p:sp>
      <p:sp>
        <p:nvSpPr>
          <p:cNvPr id="17" name="TextBox 16"/>
          <p:cNvSpPr txBox="1"/>
          <p:nvPr/>
        </p:nvSpPr>
        <p:spPr>
          <a:xfrm>
            <a:off x="33163246" y="5515386"/>
            <a:ext cx="10421938" cy="461665"/>
          </a:xfrm>
          <a:prstGeom prst="rect">
            <a:avLst/>
          </a:prstGeom>
          <a:noFill/>
        </p:spPr>
        <p:txBody>
          <a:bodyPr wrap="square" rtlCol="0">
            <a:spAutoFit/>
          </a:bodyPr>
          <a:lstStyle/>
          <a:p>
            <a:pPr marL="457200" indent="-457200">
              <a:buFont typeface="Arial" panose="020B0604020202020204" pitchFamily="34" charset="0"/>
              <a:buChar char="•"/>
            </a:pPr>
            <a:endParaRPr lang="en-US" sz="2400" dirty="0">
              <a:latin typeface="+mj-lt"/>
            </a:endParaRPr>
          </a:p>
        </p:txBody>
      </p:sp>
      <p:sp>
        <p:nvSpPr>
          <p:cNvPr id="27" name="TextBox 26"/>
          <p:cNvSpPr txBox="1"/>
          <p:nvPr/>
        </p:nvSpPr>
        <p:spPr>
          <a:xfrm>
            <a:off x="32662881" y="11983104"/>
            <a:ext cx="11110811" cy="830997"/>
          </a:xfrm>
          <a:prstGeom prst="rect">
            <a:avLst/>
          </a:prstGeom>
          <a:noFill/>
        </p:spPr>
        <p:txBody>
          <a:bodyPr wrap="square" rtlCol="0">
            <a:spAutoFit/>
          </a:bodyPr>
          <a:lstStyle/>
          <a:p>
            <a:pPr algn="ctr"/>
            <a:r>
              <a:rPr lang="en-US" sz="4800" b="1" dirty="0">
                <a:latin typeface="Garamond" panose="02020404030301010803" pitchFamily="18" charset="0"/>
              </a:rPr>
              <a:t>Discussion</a:t>
            </a:r>
          </a:p>
        </p:txBody>
      </p:sp>
      <p:sp>
        <p:nvSpPr>
          <p:cNvPr id="3" name="TextBox 2"/>
          <p:cNvSpPr txBox="1"/>
          <p:nvPr/>
        </p:nvSpPr>
        <p:spPr>
          <a:xfrm>
            <a:off x="33189437" y="13022162"/>
            <a:ext cx="9948908" cy="7478970"/>
          </a:xfrm>
          <a:prstGeom prst="rect">
            <a:avLst/>
          </a:prstGeom>
          <a:noFill/>
        </p:spPr>
        <p:txBody>
          <a:bodyPr wrap="square" rtlCol="0">
            <a:spAutoFit/>
          </a:bodyPr>
          <a:lstStyle/>
          <a:p>
            <a:pPr marL="342900" indent="-342900">
              <a:buFont typeface="Arial" panose="020B0604020202020204" pitchFamily="34" charset="0"/>
              <a:buChar char="•"/>
            </a:pPr>
            <a:r>
              <a:rPr lang="en-US" dirty="0">
                <a:latin typeface="Garamond" panose="02020404030301010803" pitchFamily="18" charset="0"/>
              </a:rPr>
              <a:t>Youth with both a learning and physical disability experience significantly greater levels of bias victimization related to disability than youth with only a physical disability or only a learning disability. </a:t>
            </a:r>
          </a:p>
          <a:p>
            <a:pPr marL="342900" indent="-342900">
              <a:buFont typeface="Arial" panose="020B0604020202020204" pitchFamily="34" charset="0"/>
              <a:buChar char="•"/>
            </a:pPr>
            <a:r>
              <a:rPr lang="en-US" dirty="0">
                <a:latin typeface="Garamond" panose="02020404030301010803" pitchFamily="18" charset="0"/>
              </a:rPr>
              <a:t>Youth with disabilities experience:</a:t>
            </a:r>
          </a:p>
          <a:p>
            <a:pPr marL="800100" lvl="1" indent="-342900">
              <a:buFont typeface="Arial" panose="020B0604020202020204" pitchFamily="34" charset="0"/>
              <a:buChar char="•"/>
            </a:pPr>
            <a:r>
              <a:rPr lang="en-US" dirty="0">
                <a:latin typeface="Garamond" panose="02020404030301010803" pitchFamily="18" charset="0"/>
              </a:rPr>
              <a:t>Higher levels of general victimization</a:t>
            </a:r>
          </a:p>
          <a:p>
            <a:pPr marL="800100" lvl="1" indent="-342900">
              <a:buFont typeface="Arial" panose="020B0604020202020204" pitchFamily="34" charset="0"/>
              <a:buChar char="•"/>
            </a:pPr>
            <a:r>
              <a:rPr lang="en-US" dirty="0">
                <a:latin typeface="Garamond" panose="02020404030301010803" pitchFamily="18" charset="0"/>
              </a:rPr>
              <a:t>Lower sense of social supports</a:t>
            </a:r>
          </a:p>
          <a:p>
            <a:pPr marL="800100" lvl="1" indent="-342900">
              <a:buFont typeface="Arial" panose="020B0604020202020204" pitchFamily="34" charset="0"/>
              <a:buChar char="•"/>
            </a:pPr>
            <a:r>
              <a:rPr lang="en-US" dirty="0">
                <a:latin typeface="Garamond" panose="02020404030301010803" pitchFamily="18" charset="0"/>
              </a:rPr>
              <a:t>Higher distress symptoms </a:t>
            </a:r>
          </a:p>
          <a:p>
            <a:pPr marL="342900" indent="-342900">
              <a:buFont typeface="Arial" panose="020B0604020202020204" pitchFamily="34" charset="0"/>
              <a:buChar char="•"/>
            </a:pPr>
            <a:r>
              <a:rPr lang="en-US" dirty="0">
                <a:latin typeface="Garamond" panose="02020404030301010803" pitchFamily="18" charset="0"/>
              </a:rPr>
              <a:t>Regression analyses indicate that bias victimization experiences uniquely contribute to distress symptoms for youth with disability, even controlling for other contributing factors. Non-heterosexual status and other victimization history also uniquely predict greater levels of distress for these youth.</a:t>
            </a:r>
            <a:endParaRPr lang="en-US" b="1" i="1" dirty="0">
              <a:latin typeface="Garamond" panose="02020404030301010803" pitchFamily="18" charset="0"/>
            </a:endParaRPr>
          </a:p>
          <a:p>
            <a:pPr marL="342900" indent="-342900">
              <a:buFont typeface="Arial" panose="020B0604020202020204" pitchFamily="34" charset="0"/>
              <a:buChar char="•"/>
            </a:pPr>
            <a:endParaRPr lang="en-US" dirty="0">
              <a:latin typeface="Garamond" panose="02020404030301010803" pitchFamily="18" charset="0"/>
            </a:endParaRPr>
          </a:p>
        </p:txBody>
      </p:sp>
      <p:sp>
        <p:nvSpPr>
          <p:cNvPr id="30" name="TextBox 29"/>
          <p:cNvSpPr txBox="1"/>
          <p:nvPr/>
        </p:nvSpPr>
        <p:spPr>
          <a:xfrm>
            <a:off x="32879539" y="19850799"/>
            <a:ext cx="10258805" cy="830997"/>
          </a:xfrm>
          <a:prstGeom prst="rect">
            <a:avLst/>
          </a:prstGeom>
          <a:noFill/>
        </p:spPr>
        <p:txBody>
          <a:bodyPr wrap="square" rtlCol="0">
            <a:spAutoFit/>
          </a:bodyPr>
          <a:lstStyle/>
          <a:p>
            <a:pPr algn="ctr"/>
            <a:r>
              <a:rPr lang="en-US" sz="4800" b="1" dirty="0">
                <a:latin typeface="Garamond" panose="02020404030301010803" pitchFamily="18" charset="0"/>
              </a:rPr>
              <a:t>Limitations</a:t>
            </a:r>
          </a:p>
        </p:txBody>
      </p:sp>
      <p:sp>
        <p:nvSpPr>
          <p:cNvPr id="6" name="TextBox 5"/>
          <p:cNvSpPr txBox="1"/>
          <p:nvPr/>
        </p:nvSpPr>
        <p:spPr>
          <a:xfrm>
            <a:off x="36415877" y="28841139"/>
            <a:ext cx="3310573" cy="830997"/>
          </a:xfrm>
          <a:prstGeom prst="rect">
            <a:avLst/>
          </a:prstGeom>
          <a:noFill/>
        </p:spPr>
        <p:txBody>
          <a:bodyPr wrap="square" rtlCol="0">
            <a:spAutoFit/>
          </a:bodyPr>
          <a:lstStyle/>
          <a:p>
            <a:pPr algn="ctr"/>
            <a:r>
              <a:rPr lang="en-US" sz="4800" b="1" dirty="0">
                <a:latin typeface="Garamond" panose="02020404030301010803" pitchFamily="18" charset="0"/>
              </a:rPr>
              <a:t>References</a:t>
            </a:r>
          </a:p>
        </p:txBody>
      </p:sp>
      <p:sp>
        <p:nvSpPr>
          <p:cNvPr id="20" name="TextBox 19"/>
          <p:cNvSpPr txBox="1"/>
          <p:nvPr/>
        </p:nvSpPr>
        <p:spPr>
          <a:xfrm>
            <a:off x="8720843" y="306871"/>
            <a:ext cx="30123724" cy="4893647"/>
          </a:xfrm>
          <a:prstGeom prst="rect">
            <a:avLst/>
          </a:prstGeom>
          <a:noFill/>
        </p:spPr>
        <p:txBody>
          <a:bodyPr wrap="square" rtlCol="0">
            <a:spAutoFit/>
          </a:bodyPr>
          <a:lstStyle/>
          <a:p>
            <a:pPr algn="ctr"/>
            <a:r>
              <a:rPr lang="en-US" sz="7200" b="1" dirty="0"/>
              <a:t>Youth Disability </a:t>
            </a:r>
            <a:r>
              <a:rPr lang="en-US" sz="7200" b="1" dirty="0" smtClean="0"/>
              <a:t>Victimization: </a:t>
            </a:r>
            <a:r>
              <a:rPr lang="en-US" sz="7200" b="1" dirty="0"/>
              <a:t>A</a:t>
            </a:r>
            <a:r>
              <a:rPr lang="en-US" sz="7200" b="1" dirty="0" smtClean="0"/>
              <a:t>n </a:t>
            </a:r>
            <a:r>
              <a:rPr lang="en-US" sz="7200" b="1" dirty="0"/>
              <a:t>Analysis of the Youth Bias Victimization Questionnaire (YBVQ)</a:t>
            </a:r>
            <a:endParaRPr lang="en-US" sz="7200" dirty="0"/>
          </a:p>
          <a:p>
            <a:pPr algn="ctr"/>
            <a:r>
              <a:rPr lang="en-US" altLang="en-US" sz="5400" dirty="0">
                <a:latin typeface="Garamond" panose="02020404030301010803" pitchFamily="18" charset="0"/>
              </a:rPr>
              <a:t>Sarah Rosatone, Lisa Jones PhD, Kimberly Mitchell PhD</a:t>
            </a:r>
          </a:p>
          <a:p>
            <a:pPr algn="ctr"/>
            <a:r>
              <a:rPr lang="en-US" altLang="en-US" sz="5400" dirty="0">
                <a:latin typeface="Garamond" panose="02020404030301010803" pitchFamily="18" charset="0"/>
              </a:rPr>
              <a:t>Crimes Against Children Research Center, University of New Hampshire</a:t>
            </a:r>
            <a:endParaRPr lang="en-US" sz="5400" b="1" dirty="0">
              <a:latin typeface="Garamond" panose="02020404030301010803" pitchFamily="18" charset="0"/>
            </a:endParaRPr>
          </a:p>
          <a:p>
            <a:pPr algn="ctr"/>
            <a:endParaRPr lang="en-US" sz="6000" b="1" dirty="0">
              <a:latin typeface="Garamond" panose="02020404030301010803" pitchFamily="18" charset="0"/>
            </a:endParaRPr>
          </a:p>
        </p:txBody>
      </p:sp>
      <p:sp>
        <p:nvSpPr>
          <p:cNvPr id="22" name="TextBox 21"/>
          <p:cNvSpPr txBox="1"/>
          <p:nvPr/>
        </p:nvSpPr>
        <p:spPr>
          <a:xfrm>
            <a:off x="9820563" y="5617503"/>
            <a:ext cx="23213649" cy="6555641"/>
          </a:xfrm>
          <a:prstGeom prst="rect">
            <a:avLst/>
          </a:prstGeom>
          <a:noFill/>
        </p:spPr>
        <p:txBody>
          <a:bodyPr wrap="square" rtlCol="0">
            <a:spAutoFit/>
          </a:bodyPr>
          <a:lstStyle/>
          <a:p>
            <a:r>
              <a:rPr lang="en-US" b="1" dirty="0">
                <a:latin typeface="Garamond" panose="02020404030301010803" pitchFamily="18" charset="0"/>
              </a:rPr>
              <a:t>Participants</a:t>
            </a:r>
            <a:r>
              <a:rPr lang="en-US" b="1" i="1" dirty="0">
                <a:latin typeface="Garamond" panose="02020404030301010803" pitchFamily="18" charset="0"/>
              </a:rPr>
              <a:t>: </a:t>
            </a:r>
            <a:r>
              <a:rPr lang="en-US" dirty="0">
                <a:latin typeface="Garamond" panose="02020404030301010803" pitchFamily="18" charset="0"/>
              </a:rPr>
              <a:t>Participants were 854 youth and young adults, ages 13-21, who completed surveys about personal bias-related victimization experiences. Participants were from Boston, Philadelphia, and areas of rural and suburban Tennessee: 63% were female, 29% were Black/African American,13% were Hispanic or Latino, and 27% </a:t>
            </a:r>
            <a:r>
              <a:rPr lang="en-US" dirty="0" smtClean="0">
                <a:latin typeface="Garamond" panose="02020404030301010803" pitchFamily="18" charset="0"/>
              </a:rPr>
              <a:t>reported </a:t>
            </a:r>
            <a:r>
              <a:rPr lang="en-US" dirty="0">
                <a:latin typeface="Garamond" panose="02020404030301010803" pitchFamily="18" charset="0"/>
              </a:rPr>
              <a:t>having a physical or learning disability. </a:t>
            </a:r>
          </a:p>
          <a:p>
            <a:r>
              <a:rPr lang="en-US" b="1" dirty="0">
                <a:latin typeface="Garamond" panose="02020404030301010803" pitchFamily="18" charset="0"/>
              </a:rPr>
              <a:t>Procedure: </a:t>
            </a:r>
            <a:r>
              <a:rPr lang="en-US" dirty="0">
                <a:latin typeface="Garamond" panose="02020404030301010803" pitchFamily="18" charset="0"/>
              </a:rPr>
              <a:t>Participants were recruited from youth-serving agencies, housing authorities, festivals, and schools.  The survey was administered using a computer assisted self-interview (CASI) with SNAP survey software on a tablet or through an online link to a web-based survey.  On average, the survey took 15 minutes to complete and each participant received a $25 gift card. All procedures were approved by the UNH IRB.</a:t>
            </a:r>
          </a:p>
          <a:p>
            <a:r>
              <a:rPr lang="en-US" b="1" dirty="0">
                <a:latin typeface="Garamond" panose="02020404030301010803" pitchFamily="18" charset="0"/>
              </a:rPr>
              <a:t>Measures:</a:t>
            </a:r>
            <a:r>
              <a:rPr lang="en-US" dirty="0">
                <a:latin typeface="Garamond" panose="02020404030301010803" pitchFamily="18" charset="0"/>
              </a:rPr>
              <a:t> Newly developed measures assessed lifetime and past year exposure to </a:t>
            </a:r>
            <a:r>
              <a:rPr lang="en-US" u="sng" dirty="0">
                <a:latin typeface="Garamond" panose="02020404030301010803" pitchFamily="18" charset="0"/>
              </a:rPr>
              <a:t>bias-related victimization </a:t>
            </a:r>
            <a:r>
              <a:rPr lang="en-US" dirty="0">
                <a:latin typeface="Garamond" panose="02020404030301010803" pitchFamily="18" charset="0"/>
              </a:rPr>
              <a:t>(i.e., because of race/ethnicity, religion, immigrant status, disability, sexual orientation, or gender identity). To measure </a:t>
            </a:r>
            <a:r>
              <a:rPr lang="en-US" u="sng" dirty="0">
                <a:latin typeface="Garamond" panose="02020404030301010803" pitchFamily="18" charset="0"/>
              </a:rPr>
              <a:t>physical and learning disability status</a:t>
            </a:r>
            <a:r>
              <a:rPr lang="en-US" dirty="0">
                <a:latin typeface="Garamond" panose="02020404030301010803" pitchFamily="18" charset="0"/>
              </a:rPr>
              <a:t>, youth were asked: “Do you have physical heath problems or disabilities that affect the kinds of activities that you can do?” and “Do you have any issues or disabilities that affect how you interact with people or learn, like ADHD, autism or a learning disorder?” A 9-item scale measured </a:t>
            </a:r>
            <a:r>
              <a:rPr lang="en-US" u="sng" dirty="0">
                <a:latin typeface="Garamond" panose="02020404030301010803" pitchFamily="18" charset="0"/>
              </a:rPr>
              <a:t>distress symptoms</a:t>
            </a:r>
            <a:r>
              <a:rPr lang="en-US" dirty="0">
                <a:latin typeface="Garamond" panose="02020404030301010803" pitchFamily="18" charset="0"/>
              </a:rPr>
              <a:t> (e.g., feeling lonely in the last month; feeling sad in the last month); additional scales measured past year </a:t>
            </a:r>
            <a:r>
              <a:rPr lang="en-US" u="sng" dirty="0">
                <a:latin typeface="Garamond" panose="02020404030301010803" pitchFamily="18" charset="0"/>
              </a:rPr>
              <a:t>general victimization </a:t>
            </a:r>
            <a:r>
              <a:rPr lang="en-US" dirty="0">
                <a:latin typeface="Garamond" panose="02020404030301010803" pitchFamily="18" charset="0"/>
              </a:rPr>
              <a:t>and </a:t>
            </a:r>
            <a:r>
              <a:rPr lang="en-US" u="sng" dirty="0">
                <a:latin typeface="Garamond" panose="02020404030301010803" pitchFamily="18" charset="0"/>
              </a:rPr>
              <a:t>social support</a:t>
            </a:r>
            <a:r>
              <a:rPr lang="en-US" dirty="0">
                <a:latin typeface="Garamond" panose="02020404030301010803" pitchFamily="18" charset="0"/>
              </a:rPr>
              <a:t>.​</a:t>
            </a:r>
          </a:p>
          <a:p>
            <a:r>
              <a:rPr lang="en-US" sz="3600" dirty="0"/>
              <a:t> </a:t>
            </a:r>
            <a:endParaRPr lang="en-US" dirty="0">
              <a:latin typeface="Garamond" panose="02020404030301010803" pitchFamily="18" charset="0"/>
            </a:endParaRPr>
          </a:p>
        </p:txBody>
      </p:sp>
      <p:graphicFrame>
        <p:nvGraphicFramePr>
          <p:cNvPr id="12" name="Table 11"/>
          <p:cNvGraphicFramePr>
            <a:graphicFrameLocks noGrp="1"/>
          </p:cNvGraphicFramePr>
          <p:nvPr>
            <p:extLst>
              <p:ext uri="{D42A27DB-BD31-4B8C-83A1-F6EECF244321}">
                <p14:modId xmlns:p14="http://schemas.microsoft.com/office/powerpoint/2010/main" val="2477222571"/>
              </p:ext>
            </p:extLst>
          </p:nvPr>
        </p:nvGraphicFramePr>
        <p:xfrm>
          <a:off x="10408850" y="13425367"/>
          <a:ext cx="12525334" cy="8608550"/>
        </p:xfrm>
        <a:graphic>
          <a:graphicData uri="http://schemas.openxmlformats.org/drawingml/2006/table">
            <a:tbl>
              <a:tblPr firstRow="1" firstCol="1" bandRow="1">
                <a:tableStyleId>{7DF18680-E054-41AD-8BC1-D1AEF772440D}</a:tableStyleId>
              </a:tblPr>
              <a:tblGrid>
                <a:gridCol w="5594966">
                  <a:extLst>
                    <a:ext uri="{9D8B030D-6E8A-4147-A177-3AD203B41FA5}">
                      <a16:colId xmlns:a16="http://schemas.microsoft.com/office/drawing/2014/main" val="3470168371"/>
                    </a:ext>
                  </a:extLst>
                </a:gridCol>
                <a:gridCol w="2649472">
                  <a:extLst>
                    <a:ext uri="{9D8B030D-6E8A-4147-A177-3AD203B41FA5}">
                      <a16:colId xmlns:a16="http://schemas.microsoft.com/office/drawing/2014/main" val="785837623"/>
                    </a:ext>
                  </a:extLst>
                </a:gridCol>
                <a:gridCol w="2502280">
                  <a:extLst>
                    <a:ext uri="{9D8B030D-6E8A-4147-A177-3AD203B41FA5}">
                      <a16:colId xmlns:a16="http://schemas.microsoft.com/office/drawing/2014/main" val="1796091816"/>
                    </a:ext>
                  </a:extLst>
                </a:gridCol>
                <a:gridCol w="1778616">
                  <a:extLst>
                    <a:ext uri="{9D8B030D-6E8A-4147-A177-3AD203B41FA5}">
                      <a16:colId xmlns:a16="http://schemas.microsoft.com/office/drawing/2014/main" val="20003"/>
                    </a:ext>
                  </a:extLst>
                </a:gridCol>
              </a:tblGrid>
              <a:tr h="2216209">
                <a:tc>
                  <a:txBody>
                    <a:bodyPr/>
                    <a:lstStyle/>
                    <a:p>
                      <a:pPr marL="0" marR="0" algn="l">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Youth </a:t>
                      </a:r>
                      <a:r>
                        <a:rPr lang="en-US" sz="2800" dirty="0" err="1" smtClean="0">
                          <a:effectLst/>
                          <a:latin typeface="Garamond" panose="02020404030301010803" pitchFamily="18" charset="0"/>
                          <a:ea typeface="Calibri" panose="020F0502020204030204" pitchFamily="34" charset="0"/>
                          <a:cs typeface="Times New Roman" panose="02020603050405020304" pitchFamily="18" charset="0"/>
                        </a:rPr>
                        <a:t>Characteristics</a:t>
                      </a:r>
                      <a:r>
                        <a:rPr lang="en-US" sz="2800" baseline="30000" dirty="0" err="1" smtClean="0">
                          <a:effectLst/>
                          <a:latin typeface="Garamond" panose="02020404030301010803" pitchFamily="18" charset="0"/>
                          <a:ea typeface="Calibri" panose="020F0502020204030204" pitchFamily="34" charset="0"/>
                          <a:cs typeface="Times New Roman" panose="02020603050405020304" pitchFamily="18" charset="0"/>
                        </a:rPr>
                        <a:t>a</a:t>
                      </a:r>
                      <a:endParaRPr lang="en-US" sz="2800" baseline="30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rPr>
                        <a:t>N</a:t>
                      </a:r>
                      <a:r>
                        <a:rPr lang="en-US" sz="2800" dirty="0">
                          <a:effectLst/>
                          <a:latin typeface="Garamond" panose="02020404030301010803" pitchFamily="18" charset="0"/>
                        </a:rPr>
                        <a:t>o reported disabilities (n=624) </a:t>
                      </a:r>
                    </a:p>
                    <a:p>
                      <a:pPr marL="0" marR="0" algn="ctr">
                        <a:lnSpc>
                          <a:spcPct val="107000"/>
                        </a:lnSpc>
                        <a:spcBef>
                          <a:spcPts val="0"/>
                        </a:spcBef>
                        <a:spcAft>
                          <a:spcPts val="0"/>
                        </a:spcAft>
                      </a:pPr>
                      <a:r>
                        <a:rPr lang="en-US" sz="2800" dirty="0">
                          <a:effectLst/>
                          <a:latin typeface="Garamond" panose="02020404030301010803" pitchFamily="18" charset="0"/>
                        </a:rPr>
                        <a:t>% (n)</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800" i="0" dirty="0">
                          <a:effectLst/>
                          <a:latin typeface="Garamond" panose="02020404030301010803" pitchFamily="18" charset="0"/>
                          <a:ea typeface="Calibri" panose="020F0502020204030204" pitchFamily="34" charset="0"/>
                          <a:cs typeface="Times New Roman" panose="02020603050405020304" pitchFamily="18" charset="0"/>
                        </a:rPr>
                        <a:t>Learning or physical disability (n=230)</a:t>
                      </a:r>
                    </a:p>
                    <a:p>
                      <a:pPr marL="0" marR="0" algn="ctr">
                        <a:lnSpc>
                          <a:spcPct val="107000"/>
                        </a:lnSpc>
                        <a:spcBef>
                          <a:spcPts val="0"/>
                        </a:spcBef>
                        <a:spcAft>
                          <a:spcPts val="0"/>
                        </a:spcAft>
                      </a:pPr>
                      <a:r>
                        <a:rPr lang="en-US" sz="2800" i="0" dirty="0">
                          <a:effectLst/>
                          <a:latin typeface="Garamond" panose="02020404030301010803" pitchFamily="18" charset="0"/>
                          <a:ea typeface="Calibri" panose="020F0502020204030204" pitchFamily="34" charset="0"/>
                          <a:cs typeface="Times New Roman" panose="02020603050405020304" pitchFamily="18" charset="0"/>
                        </a:rPr>
                        <a:t>% (n)</a:t>
                      </a:r>
                    </a:p>
                  </a:txBody>
                  <a:tcPr marL="68580" marR="68580" marT="0" marB="0" anchor="b"/>
                </a:tc>
                <a:tc>
                  <a:txBody>
                    <a:bodyPr/>
                    <a:lstStyle/>
                    <a:p>
                      <a:pPr marL="0" marR="0" algn="ctr">
                        <a:lnSpc>
                          <a:spcPct val="107000"/>
                        </a:lnSpc>
                        <a:spcBef>
                          <a:spcPts val="0"/>
                        </a:spcBef>
                        <a:spcAft>
                          <a:spcPts val="0"/>
                        </a:spcAft>
                      </a:pPr>
                      <a:endParaRPr lang="en-US" sz="2800" dirty="0">
                        <a:effectLst/>
                        <a:latin typeface="Garamond" panose="02020404030301010803" pitchFamily="18" charset="0"/>
                      </a:endParaRPr>
                    </a:p>
                    <a:p>
                      <a:pPr marL="0" marR="0" algn="ctr">
                        <a:lnSpc>
                          <a:spcPct val="107000"/>
                        </a:lnSpc>
                        <a:spcBef>
                          <a:spcPts val="0"/>
                        </a:spcBef>
                        <a:spcAft>
                          <a:spcPts val="0"/>
                        </a:spcAft>
                      </a:pPr>
                      <a:r>
                        <a:rPr lang="en-US" sz="2800" dirty="0">
                          <a:effectLst/>
                          <a:latin typeface="Garamond" panose="02020404030301010803" pitchFamily="18" charset="0"/>
                        </a:rPr>
                        <a:t>X</a:t>
                      </a:r>
                      <a:r>
                        <a:rPr lang="en-US" sz="2800" baseline="30000" dirty="0">
                          <a:effectLst/>
                          <a:latin typeface="Garamond" panose="02020404030301010803" pitchFamily="18" charset="0"/>
                        </a:rPr>
                        <a:t>2</a:t>
                      </a:r>
                      <a:endParaRPr lang="en-US" sz="2800" i="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777367541"/>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rPr>
                        <a:t>Race/ethnicity</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endParaRPr lang="en-US" sz="2800" dirty="0">
                        <a:latin typeface="Garamond" panose="02020404030301010803"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72169928"/>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Black/African American</a:t>
                      </a:r>
                    </a:p>
                  </a:txBody>
                  <a:tcPr marL="68580" marR="68580" marT="0" marB="0" anchor="b"/>
                </a:tc>
                <a:tc>
                  <a:txBody>
                    <a:bodyPr/>
                    <a:lstStyle/>
                    <a:p>
                      <a:pPr algn="ctr"/>
                      <a:r>
                        <a:rPr lang="en-US" sz="2800" dirty="0">
                          <a:latin typeface="Garamond" panose="02020404030301010803" pitchFamily="18" charset="0"/>
                        </a:rPr>
                        <a:t>30 (187)</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24 (54)</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70533851"/>
                  </a:ext>
                </a:extLst>
              </a:tr>
              <a:tr h="401048">
                <a:tc>
                  <a:txBody>
                    <a:bodyPr/>
                    <a:lstStyle/>
                    <a:p>
                      <a:pPr marL="0" marR="0" lvl="0" indent="0" algn="l" defTabSz="3291840" rtl="0" eaLnBrk="1" fontAlgn="auto" latinLnBrk="0" hangingPunct="1">
                        <a:lnSpc>
                          <a:spcPct val="107000"/>
                        </a:lnSpc>
                        <a:spcBef>
                          <a:spcPts val="0"/>
                        </a:spcBef>
                        <a:spcAft>
                          <a:spcPts val="0"/>
                        </a:spcAft>
                        <a:buClrTx/>
                        <a:buSzTx/>
                        <a:buFontTx/>
                        <a:buNone/>
                        <a:tabLst/>
                        <a:defRPr/>
                      </a:pPr>
                      <a:r>
                        <a:rPr lang="en-US" sz="2800" dirty="0">
                          <a:effectLst/>
                          <a:latin typeface="Garamond" panose="02020404030301010803" pitchFamily="18" charset="0"/>
                          <a:ea typeface="Calibri" panose="020F0502020204030204" pitchFamily="34" charset="0"/>
                          <a:cs typeface="Times New Roman" panose="02020603050405020304" pitchFamily="18" charset="0"/>
                        </a:rPr>
                        <a:t>    Latino/Hispanic</a:t>
                      </a:r>
                    </a:p>
                  </a:txBody>
                  <a:tcPr marL="68580" marR="68580" marT="0" marB="0" anchor="b"/>
                </a:tc>
                <a:tc>
                  <a:txBody>
                    <a:bodyPr/>
                    <a:lstStyle/>
                    <a:p>
                      <a:pPr algn="ctr"/>
                      <a:r>
                        <a:rPr lang="en-US" sz="2800" dirty="0">
                          <a:latin typeface="Garamond" panose="02020404030301010803" pitchFamily="18" charset="0"/>
                        </a:rPr>
                        <a:t>16 (96)</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8 (17)</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754173014"/>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White</a:t>
                      </a:r>
                    </a:p>
                  </a:txBody>
                  <a:tcPr marL="68580" marR="68580" marT="0" marB="0" anchor="b"/>
                </a:tc>
                <a:tc>
                  <a:txBody>
                    <a:bodyPr/>
                    <a:lstStyle/>
                    <a:p>
                      <a:pPr algn="ctr"/>
                      <a:r>
                        <a:rPr lang="en-US" sz="2800" dirty="0">
                          <a:latin typeface="Garamond" panose="02020404030301010803" pitchFamily="18" charset="0"/>
                        </a:rPr>
                        <a:t>42 (259)</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54 (123)</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60413163"/>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Other/mixed</a:t>
                      </a:r>
                    </a:p>
                  </a:txBody>
                  <a:tcPr marL="68580" marR="68580" marT="0" marB="0" anchor="b"/>
                </a:tc>
                <a:tc>
                  <a:txBody>
                    <a:bodyPr/>
                    <a:lstStyle/>
                    <a:p>
                      <a:pPr algn="ctr"/>
                      <a:r>
                        <a:rPr lang="en-US" sz="2800" dirty="0">
                          <a:latin typeface="Garamond" panose="02020404030301010803" pitchFamily="18" charset="0"/>
                        </a:rPr>
                        <a:t>12 (75)</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15 (33)</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16.742***</a:t>
                      </a:r>
                    </a:p>
                  </a:txBody>
                  <a:tcPr marL="68580" marR="68580" marT="0" marB="0" anchor="b"/>
                </a:tc>
                <a:extLst>
                  <a:ext uri="{0D108BD9-81ED-4DB2-BD59-A6C34878D82A}">
                    <a16:rowId xmlns:a16="http://schemas.microsoft.com/office/drawing/2014/main" val="3111938972"/>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Sexual Orientation</a:t>
                      </a:r>
                    </a:p>
                  </a:txBody>
                  <a:tcPr marL="68580" marR="68580" marT="0" marB="0" anchor="b"/>
                </a:tc>
                <a:tc>
                  <a:txBody>
                    <a:bodyPr/>
                    <a:lstStyle/>
                    <a:p>
                      <a:pPr algn="ctr"/>
                      <a:endParaRPr lang="en-US" sz="2800" dirty="0">
                        <a:latin typeface="Garamond" panose="02020404030301010803"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933227225"/>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Heterosexual</a:t>
                      </a:r>
                    </a:p>
                  </a:txBody>
                  <a:tcPr marL="68580" marR="68580" marT="0" marB="0" anchor="b"/>
                </a:tc>
                <a:tc>
                  <a:txBody>
                    <a:bodyPr/>
                    <a:lstStyle/>
                    <a:p>
                      <a:pPr algn="ctr"/>
                      <a:r>
                        <a:rPr lang="en-US" sz="2800" dirty="0">
                          <a:latin typeface="Garamond" panose="02020404030301010803" pitchFamily="18" charset="0"/>
                        </a:rPr>
                        <a:t>73 (447)</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59 (135)</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466100183"/>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Gay/Lesbian/Homosexual</a:t>
                      </a:r>
                    </a:p>
                  </a:txBody>
                  <a:tcPr marL="68580" marR="68580" marT="0" marB="0" anchor="b"/>
                </a:tc>
                <a:tc>
                  <a:txBody>
                    <a:bodyPr/>
                    <a:lstStyle/>
                    <a:p>
                      <a:pPr algn="ctr"/>
                      <a:r>
                        <a:rPr lang="en-US" sz="2800" dirty="0">
                          <a:latin typeface="Garamond" panose="02020404030301010803" pitchFamily="18" charset="0"/>
                        </a:rPr>
                        <a:t>8 (50)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11 (25)</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48643380"/>
                  </a:ext>
                </a:extLst>
              </a:tr>
              <a:tr h="401048">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Bisexual</a:t>
                      </a:r>
                    </a:p>
                  </a:txBody>
                  <a:tcPr marL="68580" marR="68580" marT="0" marB="0" anchor="b"/>
                </a:tc>
                <a:tc>
                  <a:txBody>
                    <a:bodyPr/>
                    <a:lstStyle/>
                    <a:p>
                      <a:pPr algn="ctr"/>
                      <a:r>
                        <a:rPr lang="en-US" sz="2800" dirty="0">
                          <a:latin typeface="Garamond" panose="02020404030301010803" pitchFamily="18" charset="0"/>
                        </a:rPr>
                        <a:t>11 (67)</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17 (38)</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9"/>
                  </a:ext>
                </a:extLst>
              </a:tr>
              <a:tr h="393204">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    Other</a:t>
                      </a:r>
                    </a:p>
                  </a:txBody>
                  <a:tcPr marL="68580" marR="68580" marT="0" marB="0" anchor="b"/>
                </a:tc>
                <a:tc>
                  <a:txBody>
                    <a:bodyPr/>
                    <a:lstStyle/>
                    <a:p>
                      <a:pPr algn="ctr"/>
                      <a:r>
                        <a:rPr lang="en-US" sz="2800" dirty="0">
                          <a:latin typeface="Garamond" panose="02020404030301010803" pitchFamily="18" charset="0"/>
                        </a:rPr>
                        <a:t>8 (50)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13 (30)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14.744*</a:t>
                      </a:r>
                    </a:p>
                  </a:txBody>
                  <a:tcPr marL="68580" marR="68580" marT="0" marB="0" anchor="b"/>
                </a:tc>
                <a:extLst>
                  <a:ext uri="{0D108BD9-81ED-4DB2-BD59-A6C34878D82A}">
                    <a16:rowId xmlns:a16="http://schemas.microsoft.com/office/drawing/2014/main" val="10010"/>
                  </a:ext>
                </a:extLst>
              </a:tr>
              <a:tr h="393204">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Family Country of Origin</a:t>
                      </a:r>
                    </a:p>
                  </a:txBody>
                  <a:tcPr marL="68580" marR="68580" marT="0" marB="0" anchor="b"/>
                </a:tc>
                <a:tc>
                  <a:txBody>
                    <a:bodyPr/>
                    <a:lstStyle/>
                    <a:p>
                      <a:pPr algn="ctr"/>
                      <a:endParaRPr lang="en-US" sz="2800" dirty="0">
                        <a:latin typeface="Garamond" panose="02020404030301010803"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09616419"/>
                  </a:ext>
                </a:extLst>
              </a:tr>
              <a:tr h="443371">
                <a:tc>
                  <a:txBody>
                    <a:bodyPr/>
                    <a:lstStyle/>
                    <a:p>
                      <a:pPr marL="285750" marR="0" indent="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Parents born in the </a:t>
                      </a:r>
                      <a:r>
                        <a:rPr lang="en-US" sz="2800" dirty="0" smtClean="0">
                          <a:effectLst/>
                          <a:latin typeface="Garamond" panose="02020404030301010803" pitchFamily="18" charset="0"/>
                          <a:ea typeface="Calibri" panose="020F0502020204030204" pitchFamily="34" charset="0"/>
                          <a:cs typeface="Times New Roman" panose="02020603050405020304" pitchFamily="18" charset="0"/>
                        </a:rPr>
                        <a:t>U.S.</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69 (419)</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78 (171)</a:t>
                      </a:r>
                    </a:p>
                  </a:txBody>
                  <a:tcPr marL="68580" marR="68580" marT="0" marB="0" anchor="b"/>
                </a:tc>
                <a:tc>
                  <a:txBody>
                    <a:bodyPr/>
                    <a:lstStyle/>
                    <a:p>
                      <a:pPr marL="0" marR="0" algn="ctr">
                        <a:lnSpc>
                          <a:spcPct val="107000"/>
                        </a:lnSpc>
                        <a:spcBef>
                          <a:spcPts val="0"/>
                        </a:spcBef>
                        <a:spcAft>
                          <a:spcPts val="0"/>
                        </a:spcAft>
                      </a:pPr>
                      <a:endPar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925781150"/>
                  </a:ext>
                </a:extLst>
              </a:tr>
              <a:tr h="447528">
                <a:tc>
                  <a:txBody>
                    <a:bodyPr/>
                    <a:lstStyle/>
                    <a:p>
                      <a:pPr marL="285750" marR="0" indent="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Parents born outside the </a:t>
                      </a:r>
                      <a:r>
                        <a:rPr lang="en-US" sz="2800" dirty="0" smtClean="0">
                          <a:effectLst/>
                          <a:latin typeface="Garamond" panose="02020404030301010803" pitchFamily="18" charset="0"/>
                          <a:ea typeface="Calibri" panose="020F0502020204030204" pitchFamily="34" charset="0"/>
                          <a:cs typeface="Times New Roman" panose="02020603050405020304" pitchFamily="18" charset="0"/>
                        </a:rPr>
                        <a:t>U.S.</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31 (190)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22 (48)</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6.774*</a:t>
                      </a:r>
                    </a:p>
                  </a:txBody>
                  <a:tcPr marL="68580" marR="68580" marT="0" marB="0" anchor="b"/>
                </a:tc>
                <a:extLst>
                  <a:ext uri="{0D108BD9-81ED-4DB2-BD59-A6C34878D82A}">
                    <a16:rowId xmlns:a16="http://schemas.microsoft.com/office/drawing/2014/main" val="543087794"/>
                  </a:ext>
                </a:extLst>
              </a:tr>
              <a:tr h="393204">
                <a:tc gridSpan="4">
                  <a:txBody>
                    <a:bodyPr/>
                    <a:lstStyle/>
                    <a:p>
                      <a:pPr marL="0" marR="0">
                        <a:lnSpc>
                          <a:spcPct val="107000"/>
                        </a:lnSpc>
                        <a:spcBef>
                          <a:spcPts val="0"/>
                        </a:spcBef>
                        <a:spcAft>
                          <a:spcPts val="0"/>
                        </a:spcAft>
                      </a:pPr>
                      <a:r>
                        <a:rPr lang="en-US" sz="280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.01</a:t>
                      </a:r>
                      <a:r>
                        <a:rPr lang="en-US" sz="280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.001   </a:t>
                      </a:r>
                      <a:endPar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algn="ctr"/>
                      <a:endParaRPr lang="en-US" sz="2400" dirty="0">
                        <a:latin typeface="Garamond" panose="02020404030301010803"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11"/>
                  </a:ext>
                </a:extLst>
              </a:tr>
            </a:tbl>
          </a:graphicData>
        </a:graphic>
      </p:graphicFrame>
      <p:sp>
        <p:nvSpPr>
          <p:cNvPr id="4" name="TextBox 3"/>
          <p:cNvSpPr txBox="1"/>
          <p:nvPr/>
        </p:nvSpPr>
        <p:spPr>
          <a:xfrm>
            <a:off x="357698" y="21245873"/>
            <a:ext cx="9070645" cy="11418510"/>
          </a:xfrm>
          <a:prstGeom prst="rect">
            <a:avLst/>
          </a:prstGeom>
          <a:noFill/>
        </p:spPr>
        <p:txBody>
          <a:bodyPr wrap="square" rtlCol="0">
            <a:spAutoFit/>
          </a:bodyPr>
          <a:lstStyle/>
          <a:p>
            <a:pPr marL="457200" indent="-457200">
              <a:buFont typeface="Arial" panose="020B0604020202020204" pitchFamily="34" charset="0"/>
              <a:buChar char="•"/>
            </a:pPr>
            <a:r>
              <a:rPr lang="en-US" dirty="0">
                <a:latin typeface="Garamond" panose="02020404030301010803" pitchFamily="18" charset="0"/>
              </a:rPr>
              <a:t>Bias victimization experiences are important to consider when evaluating the health of youth and young adults because of the potential for these experiences to have long-lasting impacts on mental and physical well-being. </a:t>
            </a:r>
          </a:p>
          <a:p>
            <a:pPr marL="457200" indent="-457200">
              <a:buFont typeface="Arial" panose="020B0604020202020204" pitchFamily="34" charset="0"/>
              <a:buChar char="•"/>
            </a:pPr>
            <a:r>
              <a:rPr lang="en-US" dirty="0">
                <a:latin typeface="Garamond" panose="02020404030301010803" pitchFamily="18" charset="0"/>
              </a:rPr>
              <a:t>Bully victimization for students with disabilities is one and a half times greater than the national average for students without disabilities.</a:t>
            </a:r>
            <a:r>
              <a:rPr lang="en-US" baseline="30000" dirty="0">
                <a:latin typeface="Garamond" panose="02020404030301010803" pitchFamily="18" charset="0"/>
              </a:rPr>
              <a:t>1</a:t>
            </a:r>
          </a:p>
          <a:p>
            <a:pPr marL="457200" indent="-457200">
              <a:buFont typeface="Arial" panose="020B0604020202020204" pitchFamily="34" charset="0"/>
              <a:buChar char="•"/>
            </a:pPr>
            <a:r>
              <a:rPr lang="en-US" dirty="0">
                <a:latin typeface="Garamond" panose="02020404030301010803" pitchFamily="18" charset="0"/>
              </a:rPr>
              <a:t>Disability victimization can be influenced by other sociodemographic variations such as race and socio-economic status.</a:t>
            </a:r>
            <a:r>
              <a:rPr lang="en-US" baseline="30000" dirty="0">
                <a:latin typeface="Garamond" panose="02020404030301010803" pitchFamily="18" charset="0"/>
              </a:rPr>
              <a:t>2</a:t>
            </a:r>
          </a:p>
          <a:p>
            <a:pPr marL="457200" indent="-457200">
              <a:buFont typeface="Arial" panose="020B0604020202020204" pitchFamily="34" charset="0"/>
              <a:buChar char="•"/>
            </a:pPr>
            <a:r>
              <a:rPr lang="en-US" dirty="0">
                <a:latin typeface="Garamond" panose="02020404030301010803" pitchFamily="18" charset="0"/>
              </a:rPr>
              <a:t>Adolescents with intellectual disabilities who have experienced victimization exhibit social problems and social withdrawal, as well as emotional and relational problems.</a:t>
            </a:r>
            <a:r>
              <a:rPr lang="en-US" baseline="30000" dirty="0">
                <a:latin typeface="Garamond" panose="02020404030301010803" pitchFamily="18" charset="0"/>
              </a:rPr>
              <a:t>3</a:t>
            </a:r>
          </a:p>
          <a:p>
            <a:pPr marL="457200" indent="-457200">
              <a:buFont typeface="Arial" panose="020B0604020202020204" pitchFamily="34" charset="0"/>
              <a:buChar char="•"/>
            </a:pPr>
            <a:endParaRPr lang="en-US" dirty="0">
              <a:latin typeface="Garamond" panose="02020404030301010803" pitchFamily="18" charset="0"/>
            </a:endParaRPr>
          </a:p>
          <a:p>
            <a:r>
              <a:rPr lang="en-US" b="1" i="1" dirty="0">
                <a:latin typeface="Garamond" panose="02020404030301010803" pitchFamily="18" charset="0"/>
              </a:rPr>
              <a:t>This study was supported by Grant No. 2015-R2-CX-K127 awarded by the National Institute of Justice (PI: Jones). Points of view or opinions in this presentation are those of the authors and do not necessarily represent the official position or policies of the U.S. Department of Justice.</a:t>
            </a:r>
          </a:p>
          <a:p>
            <a:endParaRPr lang="en-US" dirty="0"/>
          </a:p>
        </p:txBody>
      </p:sp>
      <p:sp>
        <p:nvSpPr>
          <p:cNvPr id="31" name="TextBox 30"/>
          <p:cNvSpPr txBox="1"/>
          <p:nvPr/>
        </p:nvSpPr>
        <p:spPr>
          <a:xfrm>
            <a:off x="11277691" y="22768976"/>
            <a:ext cx="9340584" cy="584775"/>
          </a:xfrm>
          <a:prstGeom prst="rect">
            <a:avLst/>
          </a:prstGeom>
          <a:noFill/>
        </p:spPr>
        <p:txBody>
          <a:bodyPr wrap="square" rtlCol="0">
            <a:spAutoFit/>
          </a:bodyPr>
          <a:lstStyle/>
          <a:p>
            <a:pPr algn="ctr"/>
            <a:r>
              <a:rPr lang="en-US" b="1" dirty="0">
                <a:latin typeface="Garamond" panose="02020404030301010803" pitchFamily="18" charset="0"/>
              </a:rPr>
              <a:t>Table 2. Disability Victimization</a:t>
            </a:r>
            <a:endParaRPr lang="en-US" dirty="0">
              <a:latin typeface="Garamond" panose="02020404030301010803" pitchFamily="18" charset="0"/>
            </a:endParaRPr>
          </a:p>
        </p:txBody>
      </p:sp>
      <p:sp>
        <p:nvSpPr>
          <p:cNvPr id="2052" name="Rectangle 1"/>
          <p:cNvSpPr>
            <a:spLocks noChangeArrowheads="1"/>
          </p:cNvSpPr>
          <p:nvPr/>
        </p:nvSpPr>
        <p:spPr bwMode="auto">
          <a:xfrm>
            <a:off x="342055" y="5352903"/>
            <a:ext cx="9186145" cy="70070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p>
            <a:pPr lvl="0" eaLnBrk="0" hangingPunct="0"/>
            <a:r>
              <a:rPr lang="en-US" dirty="0">
                <a:latin typeface="Garamond" panose="02020404030301010803" pitchFamily="18" charset="0"/>
              </a:rPr>
              <a:t>There are increasing concerns about how bias-based victimization may contribute to traumatic stress for vulnerable youth. This study uses data from a new instrument, the Youth Bias Victimization Questionnaire (YBVQ), which asks youth about experiences with a wide variety of bias-motivated victimizations. </a:t>
            </a:r>
            <a:r>
              <a:rPr lang="en-US" b="1" dirty="0">
                <a:latin typeface="Garamond" panose="02020404030301010803" pitchFamily="18" charset="0"/>
              </a:rPr>
              <a:t>The current study focuses on comparisons of bias motivated victimization experiences among students </a:t>
            </a:r>
            <a:r>
              <a:rPr lang="en-US" b="1" u="sng" dirty="0">
                <a:latin typeface="Garamond" panose="02020404030301010803" pitchFamily="18" charset="0"/>
              </a:rPr>
              <a:t>with and without disabilities</a:t>
            </a:r>
            <a:r>
              <a:rPr lang="en-US" b="1" dirty="0">
                <a:latin typeface="Garamond" panose="02020404030301010803" pitchFamily="18" charset="0"/>
              </a:rPr>
              <a:t>.</a:t>
            </a:r>
            <a:endParaRPr kumimoji="0" lang="en-US" altLang="en-US" i="0" u="none" strike="noStrike" cap="none" normalizeH="0" baseline="0" dirty="0">
              <a:ln>
                <a:noFill/>
              </a:ln>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b="1" dirty="0">
              <a:latin typeface="Garamond" panose="02020404030301010803" pitchFamily="18" charset="0"/>
              <a:ea typeface="Calibri" panose="020F0502020204030204" pitchFamily="34" charset="0"/>
              <a:cs typeface="Times New Roman" panose="02020603050405020304" pitchFamily="18" charset="0"/>
            </a:endParaRPr>
          </a:p>
          <a:p>
            <a:pPr marL="457200" indent="-457200" eaLnBrk="0" hangingPunct="0">
              <a:buFont typeface="Arial" panose="020B0604020202020204" pitchFamily="34" charset="0"/>
              <a:buChar char="•"/>
            </a:pPr>
            <a:endParaRPr lang="en-US" altLang="en-US" dirty="0">
              <a:latin typeface="Garamond" panose="02020404030301010803" pitchFamily="18" charset="0"/>
              <a:ea typeface="Calibri" panose="020F0502020204030204" pitchFamily="34" charset="0"/>
              <a:cs typeface="Times New Roman" panose="02020603050405020304" pitchFamily="18" charset="0"/>
            </a:endParaRPr>
          </a:p>
          <a:p>
            <a:pPr marL="800100" lvl="1" indent="-342900">
              <a:buFont typeface="Arial" panose="020B0604020202020204" pitchFamily="34" charset="0"/>
              <a:buChar char="•"/>
            </a:pPr>
            <a:endParaRPr lang="en-US" dirty="0">
              <a:latin typeface="Garamond" panose="02020404030301010803" pitchFamily="18" charset="0"/>
            </a:endParaRPr>
          </a:p>
        </p:txBody>
      </p:sp>
      <p:sp>
        <p:nvSpPr>
          <p:cNvPr id="2071" name="TextBox 2070"/>
          <p:cNvSpPr txBox="1"/>
          <p:nvPr/>
        </p:nvSpPr>
        <p:spPr>
          <a:xfrm>
            <a:off x="33144859" y="29812361"/>
            <a:ext cx="10578723" cy="3170099"/>
          </a:xfrm>
          <a:prstGeom prst="rect">
            <a:avLst/>
          </a:prstGeom>
          <a:noFill/>
        </p:spPr>
        <p:txBody>
          <a:bodyPr wrap="square" rtlCol="0">
            <a:spAutoFit/>
          </a:bodyPr>
          <a:lstStyle/>
          <a:p>
            <a:pPr marL="342900" indent="-342900">
              <a:buAutoNum type="arabicPeriod"/>
            </a:pPr>
            <a:r>
              <a:rPr lang="en-US" sz="2000" dirty="0">
                <a:latin typeface="Garamond"/>
                <a:cs typeface="Garamond"/>
              </a:rPr>
              <a:t>Blake, J. J., Lund, E. M., Zhou, Q., Kwok, O. M., &amp; Benz, M. R. (2012). National prevalence rates of bullying victimization among students with disabilities in the United States. </a:t>
            </a:r>
            <a:r>
              <a:rPr lang="en-US" sz="2000" i="1" dirty="0">
                <a:latin typeface="Garamond"/>
                <a:cs typeface="Garamond"/>
              </a:rPr>
              <a:t>School Psychology Quarterly</a:t>
            </a:r>
            <a:r>
              <a:rPr lang="en-US" sz="2000" dirty="0">
                <a:latin typeface="Garamond"/>
                <a:cs typeface="Garamond"/>
              </a:rPr>
              <a:t>, 27(4), 210.</a:t>
            </a:r>
          </a:p>
          <a:p>
            <a:pPr marL="342900" indent="-342900">
              <a:buAutoNum type="arabicPeriod"/>
            </a:pPr>
            <a:r>
              <a:rPr lang="en-US" sz="2000" dirty="0">
                <a:latin typeface="Garamond"/>
                <a:cs typeface="Garamond"/>
              </a:rPr>
              <a:t>Turner, H. A., </a:t>
            </a:r>
            <a:r>
              <a:rPr lang="en-US" sz="2000" dirty="0" err="1">
                <a:latin typeface="Garamond"/>
                <a:cs typeface="Garamond"/>
              </a:rPr>
              <a:t>Vanderminden</a:t>
            </a:r>
            <a:r>
              <a:rPr lang="en-US" sz="2000" dirty="0">
                <a:latin typeface="Garamond"/>
                <a:cs typeface="Garamond"/>
              </a:rPr>
              <a:t>, J., </a:t>
            </a:r>
            <a:r>
              <a:rPr lang="en-US" sz="2000" dirty="0" err="1">
                <a:latin typeface="Garamond"/>
                <a:cs typeface="Garamond"/>
              </a:rPr>
              <a:t>Finklehor</a:t>
            </a:r>
            <a:r>
              <a:rPr lang="en-US" sz="2000" dirty="0">
                <a:latin typeface="Garamond"/>
                <a:cs typeface="Garamond"/>
              </a:rPr>
              <a:t>, D., Hamby, S., &amp; Shattuck, A. (2011). Disability and victimization in a national sample of children and youth. </a:t>
            </a:r>
            <a:r>
              <a:rPr lang="en-US" sz="2000" i="1" dirty="0">
                <a:latin typeface="Garamond"/>
                <a:cs typeface="Garamond"/>
              </a:rPr>
              <a:t>Child Maltreatment, </a:t>
            </a:r>
            <a:r>
              <a:rPr lang="en-US" sz="2000" dirty="0">
                <a:latin typeface="Garamond"/>
                <a:cs typeface="Garamond"/>
              </a:rPr>
              <a:t>16(4), 275-286.</a:t>
            </a:r>
          </a:p>
          <a:p>
            <a:pPr marL="342900" indent="-342900">
              <a:buAutoNum type="arabicPeriod"/>
            </a:pPr>
            <a:r>
              <a:rPr lang="en-US" sz="2000" dirty="0" err="1">
                <a:latin typeface="Garamond"/>
                <a:cs typeface="Garamond"/>
              </a:rPr>
              <a:t>Maïiano</a:t>
            </a:r>
            <a:r>
              <a:rPr lang="en-US" sz="2000" dirty="0">
                <a:latin typeface="Garamond"/>
                <a:cs typeface="Garamond"/>
              </a:rPr>
              <a:t>, C., </a:t>
            </a:r>
            <a:r>
              <a:rPr lang="en-US" sz="2000" dirty="0" err="1">
                <a:latin typeface="Garamond"/>
                <a:cs typeface="Garamond"/>
              </a:rPr>
              <a:t>Aimé</a:t>
            </a:r>
            <a:r>
              <a:rPr lang="en-US" sz="2000" dirty="0">
                <a:latin typeface="Garamond"/>
                <a:cs typeface="Garamond"/>
              </a:rPr>
              <a:t>, A., </a:t>
            </a:r>
            <a:r>
              <a:rPr lang="en-US" sz="2000" dirty="0" err="1">
                <a:latin typeface="Garamond"/>
                <a:cs typeface="Garamond"/>
              </a:rPr>
              <a:t>Salvas</a:t>
            </a:r>
            <a:r>
              <a:rPr lang="en-US" sz="2000" dirty="0">
                <a:latin typeface="Garamond"/>
                <a:cs typeface="Garamond"/>
              </a:rPr>
              <a:t>, M. C., Morin, A. J., &amp; Normand, C. L. (2016). Prevalence and correlates of bullying perpetration and victimization among school-aged youth with intellectual disabilities: A systematic review. </a:t>
            </a:r>
            <a:r>
              <a:rPr lang="en-US" sz="2000" i="1" dirty="0">
                <a:latin typeface="Garamond"/>
                <a:cs typeface="Garamond"/>
              </a:rPr>
              <a:t>Research in developmental disabilities</a:t>
            </a:r>
            <a:r>
              <a:rPr lang="en-US" sz="2000" dirty="0">
                <a:latin typeface="Garamond"/>
                <a:cs typeface="Garamond"/>
              </a:rPr>
              <a:t>, </a:t>
            </a:r>
            <a:r>
              <a:rPr lang="en-US" sz="2000" i="1" dirty="0">
                <a:latin typeface="Garamond"/>
                <a:cs typeface="Garamond"/>
              </a:rPr>
              <a:t>49</a:t>
            </a:r>
            <a:r>
              <a:rPr lang="en-US" sz="2000" dirty="0">
                <a:latin typeface="Garamond"/>
                <a:cs typeface="Garamond"/>
              </a:rPr>
              <a:t>, 181-195.</a:t>
            </a:r>
          </a:p>
          <a:p>
            <a:pPr marL="342900" indent="-342900">
              <a:buAutoNum type="arabicPeriod"/>
            </a:pPr>
            <a:endParaRPr lang="en-US" sz="2000" dirty="0">
              <a:latin typeface="Garamond"/>
              <a:cs typeface="Garamond"/>
            </a:endParaRPr>
          </a:p>
          <a:p>
            <a:pPr marL="342900" indent="-342900">
              <a:buAutoNum type="arabicPeriod"/>
            </a:pPr>
            <a:endParaRPr lang="en-US" sz="2000" dirty="0">
              <a:latin typeface="Garamond"/>
              <a:cs typeface="Garamond"/>
            </a:endParaRPr>
          </a:p>
        </p:txBody>
      </p:sp>
      <p:sp>
        <p:nvSpPr>
          <p:cNvPr id="2072" name="TextBox 2071"/>
          <p:cNvSpPr txBox="1"/>
          <p:nvPr/>
        </p:nvSpPr>
        <p:spPr>
          <a:xfrm>
            <a:off x="33466689" y="20737448"/>
            <a:ext cx="9728163" cy="5001369"/>
          </a:xfrm>
          <a:prstGeom prst="rect">
            <a:avLst/>
          </a:prstGeom>
          <a:noFill/>
        </p:spPr>
        <p:txBody>
          <a:bodyPr wrap="square" rtlCol="0">
            <a:spAutoFit/>
          </a:bodyPr>
          <a:lstStyle/>
          <a:p>
            <a:pPr marL="457200" indent="-457200">
              <a:buFont typeface="Arial" panose="020B0604020202020204" pitchFamily="34" charset="0"/>
              <a:buChar char="•"/>
            </a:pPr>
            <a:r>
              <a:rPr lang="en-US" dirty="0">
                <a:latin typeface="Garamond" panose="02020404030301010803" pitchFamily="18" charset="0"/>
              </a:rPr>
              <a:t>Our study sample focused on three different geographic areas so findings are not representative of all youth nationally. </a:t>
            </a:r>
          </a:p>
          <a:p>
            <a:pPr marL="457200" indent="-457200">
              <a:buFont typeface="Arial" panose="020B0604020202020204" pitchFamily="34" charset="0"/>
              <a:buChar char="•"/>
            </a:pPr>
            <a:r>
              <a:rPr lang="en-US" dirty="0">
                <a:latin typeface="Garamond" panose="02020404030301010803" pitchFamily="18" charset="0"/>
              </a:rPr>
              <a:t>While the self-administered and anonymous survey was designed to promote candor in responses it is possible that not all participants answered the questions honestly.</a:t>
            </a:r>
          </a:p>
          <a:p>
            <a:pPr marL="457200" indent="-457200">
              <a:buFont typeface="Arial" panose="020B0604020202020204" pitchFamily="34" charset="0"/>
              <a:buChar char="•"/>
            </a:pPr>
            <a:r>
              <a:rPr lang="en-US" dirty="0">
                <a:latin typeface="Garamond" panose="02020404030301010803" pitchFamily="18" charset="0"/>
              </a:rPr>
              <a:t>Our study measured disability through self-report. Not all participants may have reported a disability honestly or correctly. </a:t>
            </a:r>
          </a:p>
          <a:p>
            <a:pPr marL="457200" indent="-457200">
              <a:buFont typeface="Arial" panose="020B0604020202020204" pitchFamily="34" charset="0"/>
              <a:buChar char="•"/>
            </a:pPr>
            <a:endParaRPr lang="en-US" sz="3100" dirty="0">
              <a:latin typeface="Garamond" panose="02020404030301010803" pitchFamily="18" charset="0"/>
            </a:endParaRPr>
          </a:p>
        </p:txBody>
      </p:sp>
      <p:sp>
        <p:nvSpPr>
          <p:cNvPr id="28" name="AutoShape 6" descr="data:image/jpeg;base64,/9j/4AAQSkZJRgABAQAAAQABAAD/2wBDABALDA4MChAODQ4SERATGCgaGBYWGDEjJR0oOjM9PDkzODdASFxOQERXRTc4UG1RV19iZ2hnPk1xeXBkeFxlZ2P/2wBDARESEhgVGC8aGi9jQjhCY2NjY2NjY2NjY2NjY2NjY2NjY2NjY2NjY2NjY2NjY2NjY2NjY2NjY2NjY2NjY2NjY2P/wAARCAEhASk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z+iiigAooooAKKKKACiiigC5YAFXyPSre0egqrp/3X+oq3XqUP4aOOr8TE2j0FG0egpaK1sZibR6CjaPQUtFFgE2j0FG0egpaKLAJtHoKNo9BS0UWATaPQUbR6CloosAm0ego2j0FLRRYBNo9BRtHoKWiiwCbR6CjaPQUtFFgE2j0FG0egpaKLAVr0AQcDvVCtC+/1H/Aqz687E/GddH4QooornNQooooAKKKKACiiigAooooAKKKKACiiigAooooAu6f91/qKt1U0/7r/UVbr1KH8NHHV+Nl/Q7OK/1e3tZ93lyEhtpwehNdr/whOlf3rn/vsf4VyXhT/kY7L/eP/oJr1GsMTOUZJJmlKKa1Ob/4QnSv71z/AN9j/Cj/AIQnSv71z/32P8K6Siub20+5ryR7HN/8ITpX965/77H+FH/CE6V/euf++x/hXSUUe2n3Dkj2Ob/4QnSv71z/AN9j/Cj/AIQnSv71z/32P8K6Sij20+4ckex574r0Cz0e2gktTKWkcqd7A9vpXM13XxC/48rT/rof5VwtehQk5QTZzVElKyCiiitjMKKKKACiiigAooooAr33+o/4FWfWhff6j/gVZ9ebifjOuj8IUUUVzmoUUUUAFFFFABRRRQAUUUUAFFFFABRRRQAUUUUAXdP+6/1FW6qaf91/qKt16lD+Gjjq/GzX8Kf8jHZf7x/9BNeo15d4U/5GOy/3j/6Ca9RrlxXxo2o/CFFY3inUrjS9KFxalRIZAvzDIwQf8K5D/hM9X/vw/wDfus4UZTV0VKoouzPSKK83/wCEz1f+/D/37r0GyuVvLOG5T7sqBx7ZFKpSlT3HGalsT0Vzfi/WbzSPsn2RkHm7925c9NuP5mub/wCEz1f+/D/37qoUJTXMhSqRi7M2viF/x5Wn/XQ/yrha7TRpW8W+dFq2GW32snl/Lycg/wAq0/8AhDNI/uTf9/K6IVFRXJLcylBzfMjziius8V+H7DStMjntFkDtMEO5s8bWP9K5OuiE1NXRlKLi7MKK7Pw34a07UtHiublZDIxYHa+BwSK1P+EM0j+5N/38rKWIhF2ZapSauecUVv8Ai3SbXSbm3jtA4WRCTubPOawK2jJSV0ZtWdmFFFFUIr33+o/4FWfWhff6j/gVZ9ebifjOuj8IUUUVzmoUUUUAFFFFABRRRQAUUUUAFFFFABRRRQAUUUUAXdP+6/1FW6qaf91/qKt16lD+Gjjq/GzX8Kf8jHZf7x/9BNeo15d4U/5GOy/3j/6Ca9RrlxXxo2o/Cc347/5AK/8AXZf5GvO69E8d/wDIBX/rsv8AI153W+G+AyrfEFegeA73z9KktWOWt34/3W5H65rz+t3wde/Y9diRjhLgeUfqen64/Orrx5oMVN2ka/xE/wCYf/20/wDZa4uu0+In/MP/AO2n/stcXSw/8NBV+NnY/Dz/AF99/up/M129cR8PP9fff7qfzNdvXHiP4jOil8COY8f/APIEh/6+V/8AQWrz6vQfH/8AyBIf+vlf/QWrz6uvDfwzCt8R6V4L/wCRcg/3n/8AQjW9WD4L/wCRcg/3n/8AQjW9XDV+NnTD4UcJ8Qv+P60/65n+dclXW/EL/j+tP+uZ/nXJV6FD+GjlqfEwooorYzK99/qP+BVn1oX3+o/4FWfXm4n4zro/CFFFFc5qFFFFABRRRQAUUUUAFFFFABRRRQAUUUUAFFFFAF3T/uv9RVuqmn/df6irdepQ/ho46vxs1/Cn/Ix2X+8f/QTXqNeXeFP+Rjsv94/+gmvUa5cV8aNqPwnN+O/+QCv/AF2X+RrzuvRPHf8AyAV/67L/ACNed1vhvgMq3xBTo3aORXQ4ZSCD6EU2iukyOr8aXS32n6PdL0lR2x6H5Mj865SrU14ZtNtbVv8Al3eQr9G2n+YP51VqKceWNipO7udj8PP9fff7qfzNdvXEfDz/AF99/up/M129efiP4jOql8COY8f/APIEh/6+V/8AQWrz6vXdS0221S3WC7QvGrbwAxHOCO31NZn/AAh+jf8APu//AH9b/GtKNeMI2ZFSm5O6DwX/AMi5B/vP/wChGt6q1hZQafarbWylYlJIBJPU5qzXNN80m0bRVkkcJ8Qv+P60/wCuZ/nXJV1vxC/4/rT/AK5n+dclXpUP4aOSp8TCiiitjMr33+o/4FWfWhff6j/gVZ9ebifjOuj8IUUUVzmoUUUUAFFFFABRRRQAUUUUAFFFFABRRRQAUUUUAXdP+6/1FW6qaf8Adf6irdepQ/ho46vxs1/Cn/Ix2X+8f/QTXqNeXeFP+Rjsv94/+gmvUa5cV8aNqPwnN+O/+QCv/XZf5GvO69E8d/8AIBX/AK7L/I153W+G+AyrfEWtOtDezSRKMsIndfqoz/SqtbvgvnxHB/uv/wCgms/WLP7Bq1zbYwqSHb/unkfoRWyl77iRb3blKiiirJOx+Hn+vvv91P5mu3riPh5/r77/AHU/ma7evMxH8RnZS+BBRWX4h1KXSdMa6hRHYOFw+cc1yv8Awnd9/wA+tt/49/jUwoymrocqkYuzO+orL8PalLq2mLdTIiMXK4TOOK1KzknF2ZSd1c4T4hf8f1p/1zP865Kut+IX/H9af9cz/OuSr06H8NHJU+JhRRRWxmV77/Uf8CrPrQvv9R/wKs+vNxPxnXR+EKKKK5zUKKKKACiiigAooooAKKKKACiiigAooooAKKKKALun9H/CrdUtPPLj6Vdr08P/AA0cdX42a/hT/kY7L/eP/oJr1GvKPD8gj16xY/8APZR+Zx/WvV658V8SNqOxzfjv/kAr/wBdl/ka87r0Tx3/AMgFf+uy/wAjXndbYb4DKt8Ru+C/+Rjg/wB1/wD0E1f8f2fl31vdqOJU2N9R/wDWP6VQ8F/8jHB/uv8A+gmuv8Y2f2vQJiBl4CJR+HX9CamcuWsioq9NnmdFFFdZgdj8PP8AX33+6n8zXb1xHw8/199/up/M129eZiP4jOyl8COe8cf8i8//AF0WvOK9H8cf8i8//XRa84rqwvwGFb4j0fwP/wAi8n/XRq6Gue8D/wDIvJ/10auhriq/Gzph8KOE+IX/AB/Wn/XM/wA65Kut+IX/AB/Wn/XM/wA65KvQofw0ctT4mFFFFbGZWvv9QP8AeqhV6/P7pR71RrzcT/EOuj8IUUUVzmoUUUUAFFFFABRRRQAUUUUAFFFFABRRRQAUUUUAWbE4mI9RV+suBtkyH3rUr0MK7wsctZe9ckglME8cq9Y2DD8DmvYkdZEV1OVYAg+1eM16h4UvBe6DbnOXiHlN+HT9MVOLjomOi9Win47/AOQCv/XZf5GvO69X1zSl1ixFs0piAcPuC56Z/wAa5/8A4QKL/oIP/wB+h/jSoVYQhZsdSEpSujF8F/8AIxwf7r/+gmvSJI1lieNxlHBVh6g1z+j+E00rUUu1u2lKAjaUxnIx610dY15qcrxNKcXGNmeO3lu1peTWz/eicoffBqGvRNX8Iw6nqEl2LpoTJjcoTPIGM9apf8IFF/0EH/79D/GuuOIhbVmDpSvoQ/Dz/X33+6n8zXb1xskP/CEx+dEfthuSEIb5NuMn39ai/wCE9l/6B6f9/T/hXPUpyqy5obGsZKC5ZGt44/5F5/8ArotecV0OteKn1ewNq1osQLBtwfPT8K56umhBwjZmNSSlK6PR/A//ACLyf9dGroa840XxU+kWAtVtFlAYtuL46/hWh/wnsv8A0D0/7+n/AArmqUJuTaRtGpFJIj+IX/H9af8AXM/zrkq1df1ttbmikaAQ+WpXAbOeayq7KUXGCTMJtOTaCiiitCClfn5kX2JqpU12264PtxUNeVWd5tnbTVooKKKKyLCiiigAooooAKKKKACiiigAooooAKKKKACiiigArVhfzIlbuRzWVVuxkwxjPfkV04afLO3cyqxvG5drp/A2pC21B7ORsR3I+XPZx/iP6VzFOR2jdXRirKcgjqDXdOKnFxZzRfK7ns1FZXh7V01jTlkJAnT5ZV9D6/Q1q15MouLsztTuroKKKKQwooooA5H4hf8AHlaf9dD/ACrha7r4hf8AHlaf9dD/ACrha9PD/wANHHV+IKKKK3MwooooAKKKKACkdgiFj0AzS1VvpMKIx1PJ+lRUnyRbKjHmdikxLMSepOaSiivIO4KKKKACiiigAooooAKKKKACiiigAooooAKKKKACiiigApVYqwYdRSUUAasUgljDD8fan1m28xhfn7p61ogggEHINepRq+0j5nHUhysvaRqc+k3q3MBz2dD0dfSvUdN1CDU7NLm2bKN1B6qfQ+9eQ1o6JrFxo935sR3RtxJGTww/x96mtR51dbjp1OXR7Hq9FU9M1K21S0W4tX3KfvKeqn0NXK85pp2Z1p3CiiikByPxC/48rT/rof5Vwtd18Qv+PK0/66H+VcLXp4f+Gjjq/EFFFFbmYUUUUAFFFFADXYIhZugrLkcyOWPU1NdT+Y21fuj9ar152Iq87stkddKHKrsKKKK5jUKKKKACiiigAooooAKKKKACiiigAooooAKKKKACiiigAooooAKsW1x5R2t9w/pVeiqhNwd0KUVJWZsAgjI5FFZ9tcmL5W5T+VX1YMAVOQa9OnVVRaHHODiy5p2o3WmXIntJNrdwejD0Ir0LQ/EtpqyrGxEF13iY/e/3T3/nXmVAJByDgilUoxqeoQqOJ7RRXnekeMbyyCxXg+1QjjJOHH49/wAfzrsdN1/TtSAEFwFkP/LOT5W/Lv8AhXBOjOG51RqRkYnxC/48rT/rof5Vwtd18Qv+PK0/66H+VcLXdh/4aOar8QUUUVuZhRRQSAMngUAFUrq53ZjjPHc+tJc3W/KRn5e59aq1w169/didNOnbVhRRRXGbhRRRQAUUUUAFFFFABRRRQAUUUUAFFFFABRRRQAUUUUAFFFFABRRRQAUUUUAFSQzvCeOR3FR0U1Jxd0JpPRmpFMko+U8+hqSscEg5BwatRXhXiQbh6jrXdTxKekznnRa+EvUUyOVJB8jA+1PrqTT1Rg1YnmvLmeFIZp5JI0OVV2JC/SoKKKLWAKKa7qgy7AVVlve0Q/E1E6sYbsqMHLYsySpEMufw9aoT3DS8dF9KiZixyxJPvSVw1a8p6LRHTCmo6hUnkS4+5+GefypYON7j7yrkVLsXYDgFtm7qd2fWohTTV2VKVmVelFSz87HP3mXmoqiSs7FJ3QUUUVIwooooAKKKKACiiigAooooAKKKKACiiigAooooAKKKKACiiigAooooAKKKKACiiigABwcip0u5U6ncPeoKKqMpR2YnFPcu/bhjlDn61E95I3Awo9qr0Vo69R6XJVOK6Ckljkkk+9JRRWJYUUUUAOjcxtuH4g96k8yPIbD5Axjdxj0qGiqU2tBOKY6RzI2T+AHam0UUm76sewUUUUgCiiigAooooAKKKKACiiigAooooAKKKVCFdSRkA5xQgEorSXy2h8zy1xjOMVTaVDOHCYUfw1vOkoJO+5nGfN0IaK0gYzB5vlrjGcYqhId7llXAJ6UqlLkS1vccZ83QZRSgEnABzQQQcEEfWsbFiUVJA2yVXIJA9KfdSiZlKhhgdxVqK5b31Ju72IKKXB9DSYPpUFBRRgjqKUKW6An6UAJRSkEHBBFJgntQAUUuDnGDmkxzigAopSrDqpH4UmD6UWAKKtS3CtbeWFYHAGSOKjt4POYgkgD2rR0/eUYu5ClpdkNFSTR+XKyrnApmD6Goaadik7q4lFLg+lGD6GkMSiiigAopSrAZKkD6UlFgCjpWjEFhtg4XJxk+9U55jMwJXGK2nSUIpt6mcZ8z0RFRRRWJoFFFFABRRRQAUUUUAaEX/Hl/wE1n1owfNZ4HXBFZxBBwetdNf4Y+hjT3ZfX/AI8P+Amo7GQ58vAx1zUhHl2OG4O2oLH/AF/4Vq21OC8ibXjImuJ/JkwigseSTTp9strvI7ZHtVe+/wBf+FWD/wAeH/AafM3KcXsKySiyCzlKyBABhjT7xik0bDqOagtf+PhPrUt/99PpWUZP2L8mW0vaFrzCbfzFAJxnFV7J2LsuBg8k06xfKMh7c06BPIjkZvU/kK2Tc3GfQzaUU4kdw3nXCwjoD1p88otkVI1GTVa2f/SlZu5NWrmd4SuFBB9aiMrxlO9mU1ZqIRkXUB3gZHFRWcjK/lEDHJp0c88gykakfWo7Uk3RJ6nNHNeUWv8Ahwto0yxNMkDZIyzUy02ySSSY5zxntUN9/r/+A0tosuWaMrjoQe9DqN1bW0Qcq5LkjXDrNtkQBM45FMnmAuVkjIbC/wCNTQ3QlcIUwTVe9jVJQVGMjpRUb5OaLurhFLms0Wbg7rMn1ANMspS42EDCinT/APHj/wABH9KhsPvv9Kpyfto+hKS9mxbm5YM8WBjpmpbOXfHsPVf5VBNE0lxKVx8vJzUdtJ5cynseDWaqSjVvLYvkThZEskri8HyjI+UVNdy+XHtHJbI/CntEDcLJ6CqV1J5kx9BwKublTjK73ZMUpteRDV+CNYYPMYfNjNUK0X/eWfy85UVlh1q31RpV6IjhuzJIFdQAeBimzr9nmWRAMHPFQW6lp0x6g1ZvyMIO/WqUnKk5S3RLSU0l1J2kIt/MwM7QcVmyuZJC5ABPpV5/+PH/AIAKz6WJk9EOklqwooorlNgooooAKKf5Un/PN/8Avk01lZThgQfcU2mtxXQlFPEUhGQjEfSkZGX7ykfUUWYXQ+CdoTxyp6ip/tcRO4xfN68VTorSNWcVZEuEW7k09w03HRR2p0FwsK42ZOetV6KSqS5ua+o+RWsWZblZCp8vkMCfcelP+2rjHlcemap0VXt53vcXs4liK4WNmby85OR7UT3Kypt8vB9ar0qqzHCqSfYUlVnblDkje4+CXypN2M9iKlnuvNjKBcZ96h8mT/nm/wD3yaaEYsVCkkdQBQpzjHlWwOMW7iVaW7BTbKm6oPJk/wCeb/8AfJphBBwRgilGUobDajItPd/JtiTaKbBcLCuCmTnrVein7ad73FyRtYszXKyoR5eCe9NguPJVhtyTUFFL2subm6hyK1i2t3GDu8rDnuKiM+6cSOoIH8NQ0U3VmwUIouG9UjBi49M1BDN5UhYDIPUVFRQ6s2029gUIpWLcl2pVgiYZupNVVVm+6pP0FJUkMzQklQDn1pOfO/fYKPKvdLzSNHa7m4fGPxrNqSWZ5sbiMDsKjqq1TnatshU48q1Cp4LloRtxuX0pgglIyENR1CcoO60KdpKxc+1xrkpFhj+FQecWmEjjd7VFT0jeTOxc461TqTnZCUIxLP21cY8rj0zVWRg8hYDaD2pGBUkEYIpKU6kp6SCMFHVBRRRWZYUUUUAaNpI0kZLdjimXaCSFZV7fyosP9U31pLJw8bRNzj+VegnzQUZdTla5ZNroFlKz5Q4wo4qG6kZ5Cp6KTiprVDHPIp7CmIge+YHoCTWb5nTjHzsWrKTZGltK4yFwPemyQyRffXA9at3QmZgIgdvcg0+NXe32SjnpzR7CLbirh7R2uykttMyghOCMjkU1onRwjLhj0Gat2UhZWRjnb0+lMjVmvjuOdmevpUeyi4xa6j52m0+hA9vKilmXAHuKEglkXcq5H1FaDkSxyIOo4qCw3bGyflHAFU6EedLoxe0fK2VZI3jIDjGfeiKRom3L1xiiaQyOSTkZ4plczaUvdNlqtTTuZGji3L1zVBJnSRnGNzda0JwhjxIcLmqvl2n/AD0NdleMnLR2+Zz02ktUWJpGS33r14rP+aSQ4GWY54q9dY+ynHTiq1rJ5bnCFmPTFTX96oot6FU9ItoPsk2Og/OonRkbawwatlblpt4BAz03dqL8DYp75xUSpR5W1dW7jU3dJldbeV1DKmQfcULbSsThcY45NWLF2bcpOQAMCmXFxIs5CnAXt60ezpqCm7hzS5nFELQSIwUryemKcbWYLnbn6GrtxIUhLL17e1R2UryBw5zjFX7Gmp8muovaS5eYpRxvISEGSKebeUEApyenNOdjHdNsOMtVq7lMUXy/ePANRGlBxbfQpzldW6lRrWVRnbn6GoepxVyzmdnKMxORkZoZVS/UngHn8aTpRcVKIKbTaZELSYjO3HsTTHhkRdzLgVduY5XIMbYA7ZxUNxK3kiORGDevY1U6UY33FGcnYms3Z4SWOcHAqoLaV/mC4B9TVmw/1J/3v6CoVuJGuR8x2lsY9quXK4Q5yVdSlykDxtG21xg1Yt1uI1LRoCGx1P8A9en34+VD7mlsXZg4JyBjHtURpqNXluU5NwuVWV5Jyu35yTxStbyqMlP1FErFLl2U4IY81eMmy3Eh5IUGlCnGfNd7BKbjaxQkheIAuMZ96WO3lkGQvHqaesjXMqI+MZzxVm6EpCrEDjuRRGlCV5K9gc5Kye5SkgkjGWXj1FR1pW4kMRWYe3PcVB9j9zRKg9HEFUW0iWyRkjbcCMnvVNC0EqlgQfQ+lPF3KB1H5VHLI0rbm64xSnOPKlHdDjGV3fqaYVS28dxiqaOEvmz0JIqNLmVFCgjA9qiZizFj1PNVUrp2cd0KNNq9y7diYOGjLbSOgpqxzGLe8zJ3waiS6lQYyGHvTJJ5JRhjx6Ch1INuWvoChLYdaPtuB/tcVeCBJHkPcCswEggjqKla6lZSpIweOlKlWjCNmE4OTuiayk3SyA/xc1I4EFs+O5P61Rjdo33L1p8k8kq7WIxnPSiNZKFnuEqbcr9CKlVGc4UEn2pKfFI0Tbl64xXOrX1NXe2hfu1Z4cKCTntWeEZmKhSSOoqX7ZL6j8qYkzpIzjG5utb1ZwnJMzhGUVYu3Cs1rtAJPHFR2KgB8j5gcGoftkvqPyqNZnSQupwT1q3WhzqSJVOXK4lg/aHuMZYLntwMVJfKWiXAJwecVXe7ldcZA+goN3KwIJGDx0o9pCzV3qHJK6ZLYKwLEggEDBx1qG4RzcNhW5PHHWhLqRFCgjA9qDcyF1YkZXOOKhzg4KJSjJSci3dKWt8AEnjgVHYKQHJBAOMH161CbuUjqPypEuZEQKpGB7Vbqw9opk8kuXlFmUi6JIIBbj3q1dxmSL5Rkg5xVZTJdSDOPl5q3OshCmM4IOauCUoyfRik7OJXsomEhdlIAGBmiUCe8CZ4AxkVG13KwxkD3AqJHZHDr1FYupBRUFt1LUZNuTLUhngcBCzr2yM1Ldc2pLDB4/Oqou5QScg57EUyWZ5fvHj0FW60VFpX1JVN3Vy5ZKVhO4EfN3qrGj/aF+RuGBPHvSi7lAABHHtSfaZA5fIyRjpUynTaiuw1GSbfcsXykouATg847UlgrAOSCAcYyOtQtdSspUkYIx0pFupUUKCMD2qvaw9pzi5JcnKJOj+e3ynknHHWrkysbPaAScDjFUzcSF1ckZXpxTvtkvqPyqYzprm8xuMnbyGQt5U6luMHBz2q3d+bhWiLY74qizFmLHqealjuZIxgHI9DU06iScXsVKLbUkTRRzum55WT61F5h/5+G/KmyXMkgwTgegqKiVRbRBRfUKKKKwNAooooAKKKKACiiigAooooAKKKKACiiigAooooAKKKKACiiigAooooAlg+8fpUx6UUV00/hMpblSiiiuY1CiiigAooooAKKKKACiiigAooooAKKKKAP//Z"/>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AutoShape 8" descr="data:image/jpeg;base64,/9j/4AAQSkZJRgABAQAAAQABAAD/2wBDABALDA4MChAODQ4SERATGCgaGBYWGDEjJR0oOjM9PDkzODdASFxOQERXRTc4UG1RV19iZ2hnPk1xeXBkeFxlZ2P/2wBDARESEhgVGC8aGi9jQjhCY2NjY2NjY2NjY2NjY2NjY2NjY2NjY2NjY2NjY2NjY2NjY2NjY2NjY2NjY2NjY2NjY2P/wAARCAEhASk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z+iiigAooooAKKKKACiiigC5YAFXyPSre0egqrp/3X+oq3XqUP4aOOr8TE2j0FG0egpaK1sZibR6CjaPQUtFFgE2j0FG0egpaKLAJtHoKNo9BS0UWATaPQUbR6CloosAm0ego2j0FLRRYBNo9BRtHoKWiiwCbR6CjaPQUtFFgE2j0FG0egpaKLAVr0AQcDvVCtC+/1H/Aqz687E/GddH4QooornNQooooAKKKKACiiigAooooAKKKKACiiigAooooAu6f91/qKt1U0/7r/UVbr1KH8NHHV+Nl/Q7OK/1e3tZ93lyEhtpwehNdr/whOlf3rn/vsf4VyXhT/kY7L/eP/oJr1GsMTOUZJJmlKKa1Ob/4QnSv71z/AN9j/Cj/AIQnSv71z/32P8K6Siub20+5ryR7HN/8ITpX965/77H+FH/CE6V/euf++x/hXSUUe2n3Dkj2Ob/4QnSv71z/AN9j/Cj/AIQnSv71z/32P8K6Sij20+4ckex574r0Cz0e2gktTKWkcqd7A9vpXM13XxC/48rT/rof5VwtehQk5QTZzVElKyCiiitjMKKKKACiiigAooooAr33+o/4FWfWhff6j/gVZ9ebifjOuj8IUUUVzmoUUUUAFFFFABRRRQAUUUUAFFFFABRRRQAUUUUAXdP+6/1FW6qaf91/qKt16lD+Gjjq/GzX8Kf8jHZf7x/9BNeo15d4U/5GOy/3j/6Ca9RrlxXxo2o/CFFY3inUrjS9KFxalRIZAvzDIwQf8K5D/hM9X/vw/wDfus4UZTV0VKoouzPSKK83/wCEz1f+/D/37r0GyuVvLOG5T7sqBx7ZFKpSlT3HGalsT0Vzfi/WbzSPsn2RkHm7925c9NuP5mub/wCEz1f+/D/37qoUJTXMhSqRi7M2viF/x5Wn/XQ/yrha7TRpW8W+dFq2GW32snl/Lycg/wAq0/8AhDNI/uTf9/K6IVFRXJLcylBzfMjziius8V+H7DStMjntFkDtMEO5s8bWP9K5OuiE1NXRlKLi7MKK7Pw34a07UtHiublZDIxYHa+BwSK1P+EM0j+5N/38rKWIhF2ZapSauecUVv8Ai3SbXSbm3jtA4WRCTubPOawK2jJSV0ZtWdmFFFFUIr33+o/4FWfWhff6j/gVZ9ebifjOuj8IUUUVzmoUUUUAFFFFABRRRQAUUUUAFFFFABRRRQAUUUUAXdP+6/1FW6qaf91/qKt16lD+Gjjq/GzX8Kf8jHZf7x/9BNeo15d4U/5GOy/3j/6Ca9RrlxXxo2o/Cc347/5AK/8AXZf5GvO69E8d/wDIBX/rsv8AI153W+G+AyrfEFegeA73z9KktWOWt34/3W5H65rz+t3wde/Y9diRjhLgeUfqen64/Orrx5oMVN2ka/xE/wCYf/20/wDZa4uu0+In/MP/AO2n/stcXSw/8NBV+NnY/Dz/AF99/up/M129cR8PP9fff7qfzNdvXHiP4jOil8COY8f/APIEh/6+V/8AQWrz6vQfH/8AyBIf+vlf/QWrz6uvDfwzCt8R6V4L/wCRcg/3n/8AQjW9WD4L/wCRcg/3n/8AQjW9XDV+NnTD4UcJ8Qv+P60/65n+dclXW/EL/j+tP+uZ/nXJV6FD+GjlqfEwooorYzK99/qP+BVn1oX3+o/4FWfXm4n4zro/CFFFFc5qFFFFABRRRQAUUUUAFFFFABRRRQAUUUUAFFFFAF3T/uv9RVuqmn/df6irdepQ/ho46vxs1/Cn/Ix2X+8f/QTXqNeXeFP+Rjsv94/+gmvUa5cV8aNqPwnN+O/+QCv/AF2X+RrzuvRPHf8AyAV/67L/ACNed1vhvgMq3xBTo3aORXQ4ZSCD6EU2iukyOr8aXS32n6PdL0lR2x6H5Mj865SrU14ZtNtbVv8Al3eQr9G2n+YP51VqKceWNipO7udj8PP9fff7qfzNdvXEfDz/AF99/up/M129efiP4jOql8COY8f/APIEh/6+V/8AQWrz6vXdS0221S3WC7QvGrbwAxHOCO31NZn/AAh+jf8APu//AH9b/GtKNeMI2ZFSm5O6DwX/AMi5B/vP/wChGt6q1hZQafarbWylYlJIBJPU5qzXNN80m0bRVkkcJ8Qv+P60/wCuZ/nXJV1vxC/4/rT/AK5n+dclXpUP4aOSp8TCiiitjMr33+o/4FWfWhff6j/gVZ9ebifjOuj8IUUUVzmoUUUUAFFFFABRRRQAUUUUAFFFFABRRRQAUUUUAXdP+6/1FW6qaf8Adf6irdepQ/ho46vxs1/Cn/Ix2X+8f/QTXqNeXeFP+Rjsv94/+gmvUa5cV8aNqPwnN+O/+QCv/XZf5GvO69E8d/8AIBX/AK7L/I153W+G+AyrfEWtOtDezSRKMsIndfqoz/SqtbvgvnxHB/uv/wCgms/WLP7Bq1zbYwqSHb/unkfoRWyl77iRb3blKiiirJOx+Hn+vvv91P5mu3riPh5/r77/AHU/ma7evMxH8RnZS+BBRWX4h1KXSdMa6hRHYOFw+cc1yv8Awnd9/wA+tt/49/jUwoymrocqkYuzO+orL8PalLq2mLdTIiMXK4TOOK1KzknF2ZSd1c4T4hf8f1p/1zP865Kut+IX/H9af9cz/OuSr06H8NHJU+JhRRRWxmV77/Uf8CrPrQvv9R/wKs+vNxPxnXR+EKKKK5zUKKKKACiiigAooooAKKKKACiiigAooooAKKKKALun9H/CrdUtPPLj6Vdr08P/AA0cdX42a/hT/kY7L/eP/oJr1GvKPD8gj16xY/8APZR+Zx/WvV658V8SNqOxzfjv/kAr/wBdl/ka87r0Tx3/AMgFf+uy/wAjXndbYb4DKt8Ru+C/+Rjg/wB1/wD0E1f8f2fl31vdqOJU2N9R/wDWP6VQ8F/8jHB/uv8A+gmuv8Y2f2vQJiBl4CJR+HX9CamcuWsioq9NnmdFFFdZgdj8PP8AX33+6n8zXb1xHw8/199/up/M129eZiP4jOyl8COe8cf8i8//AF0WvOK9H8cf8i8//XRa84rqwvwGFb4j0fwP/wAi8n/XRq6Gue8D/wDIvJ/10auhriq/Gzph8KOE+IX/AB/Wn/XM/wA65Kut+IX/AB/Wn/XM/wA65KvQofw0ctT4mFFFFbGZWvv9QP8AeqhV6/P7pR71RrzcT/EOuj8IUUUVzmoUUUUAFFFFABRRRQAUUUUAFFFFABRRRQAUUUUAWbE4mI9RV+suBtkyH3rUr0MK7wsctZe9ckglME8cq9Y2DD8DmvYkdZEV1OVYAg+1eM16h4UvBe6DbnOXiHlN+HT9MVOLjomOi9Win47/AOQCv/XZf5GvO69X1zSl1ixFs0piAcPuC56Z/wAa5/8A4QKL/oIP/wB+h/jSoVYQhZsdSEpSujF8F/8AIxwf7r/+gmvSJI1lieNxlHBVh6g1z+j+E00rUUu1u2lKAjaUxnIx610dY15qcrxNKcXGNmeO3lu1peTWz/eicoffBqGvRNX8Iw6nqEl2LpoTJjcoTPIGM9apf8IFF/0EH/79D/GuuOIhbVmDpSvoQ/Dz/X33+6n8zXb1xskP/CEx+dEfthuSEIb5NuMn39ai/wCE9l/6B6f9/T/hXPUpyqy5obGsZKC5ZGt44/5F5/8ArotecV0OteKn1ewNq1osQLBtwfPT8K56umhBwjZmNSSlK6PR/A//ACLyf9dGroa840XxU+kWAtVtFlAYtuL46/hWh/wnsv8A0D0/7+n/AArmqUJuTaRtGpFJIj+IX/H9af8AXM/zrkq1df1ttbmikaAQ+WpXAbOeayq7KUXGCTMJtOTaCiiitCClfn5kX2JqpU12264PtxUNeVWd5tnbTVooKKKKyLCiiigAooooAKKKKACiiigAooooAKKKKACiiigArVhfzIlbuRzWVVuxkwxjPfkV04afLO3cyqxvG5drp/A2pC21B7ORsR3I+XPZx/iP6VzFOR2jdXRirKcgjqDXdOKnFxZzRfK7ns1FZXh7V01jTlkJAnT5ZV9D6/Q1q15MouLsztTuroKKKKQwooooA5H4hf8AHlaf9dD/ACrha7r4hf8AHlaf9dD/ACrha9PD/wANHHV+IKKKK3MwooooAKKKKACkdgiFj0AzS1VvpMKIx1PJ+lRUnyRbKjHmdikxLMSepOaSiivIO4KKKKACiiigAooooAKKKKACiiigAooooAKKKKACiiigApVYqwYdRSUUAasUgljDD8fan1m28xhfn7p61ogggEHINepRq+0j5nHUhysvaRqc+k3q3MBz2dD0dfSvUdN1CDU7NLm2bKN1B6qfQ+9eQ1o6JrFxo935sR3RtxJGTww/x96mtR51dbjp1OXR7Hq9FU9M1K21S0W4tX3KfvKeqn0NXK85pp2Z1p3CiiikByPxC/48rT/rof5Vwtd18Qv+PK0/66H+VcLXp4f+Gjjq/EFFFFbmYUUUUAFFFFADXYIhZugrLkcyOWPU1NdT+Y21fuj9ar152Iq87stkddKHKrsKKKK5jUKKKKACiiigAooooAKKKKACiiigAooooAKKKKACiiigAooooAKsW1x5R2t9w/pVeiqhNwd0KUVJWZsAgjI5FFZ9tcmL5W5T+VX1YMAVOQa9OnVVRaHHODiy5p2o3WmXIntJNrdwejD0Ir0LQ/EtpqyrGxEF13iY/e/3T3/nXmVAJByDgilUoxqeoQqOJ7RRXnekeMbyyCxXg+1QjjJOHH49/wAfzrsdN1/TtSAEFwFkP/LOT5W/Lv8AhXBOjOG51RqRkYnxC/48rT/rof5Vwtd18Qv+PK0/66H+VcLXdh/4aOar8QUUUVuZhRRQSAMngUAFUrq53ZjjPHc+tJc3W/KRn5e59aq1w169/didNOnbVhRRRXGbhRRRQAUUUUAFFFFABRRRQAUUUUAFFFFABRRRQAUUUUAFFFFABRRRQAUUUUAFSQzvCeOR3FR0U1Jxd0JpPRmpFMko+U8+hqSscEg5BwatRXhXiQbh6jrXdTxKekznnRa+EvUUyOVJB8jA+1PrqTT1Rg1YnmvLmeFIZp5JI0OVV2JC/SoKKKLWAKKa7qgy7AVVlve0Q/E1E6sYbsqMHLYsySpEMufw9aoT3DS8dF9KiZixyxJPvSVw1a8p6LRHTCmo6hUnkS4+5+GefypYON7j7yrkVLsXYDgFtm7qd2fWohTTV2VKVmVelFSz87HP3mXmoqiSs7FJ3QUUUVIwooooAKKKKACiiigAooooAKKKKACiiigAooooAKKKKACiiigAooooAKKKKACiiigABwcip0u5U6ncPeoKKqMpR2YnFPcu/bhjlDn61E95I3Awo9qr0Vo69R6XJVOK6Ckljkkk+9JRRWJYUUUUAOjcxtuH4g96k8yPIbD5Axjdxj0qGiqU2tBOKY6RzI2T+AHam0UUm76sewUUUUgCiiigAooooAKKKKACiiigAooooAKKKVCFdSRkA5xQgEorSXy2h8zy1xjOMVTaVDOHCYUfw1vOkoJO+5nGfN0IaK0gYzB5vlrjGcYqhId7llXAJ6UqlLkS1vccZ83QZRSgEnABzQQQcEEfWsbFiUVJA2yVXIJA9KfdSiZlKhhgdxVqK5b31Ju72IKKXB9DSYPpUFBRRgjqKUKW6An6UAJRSkEHBBFJgntQAUUuDnGDmkxzigAopSrDqpH4UmD6UWAKKtS3CtbeWFYHAGSOKjt4POYgkgD2rR0/eUYu5ClpdkNFSTR+XKyrnApmD6Goaadik7q4lFLg+lGD6GkMSiiigAopSrAZKkD6UlFgCjpWjEFhtg4XJxk+9U55jMwJXGK2nSUIpt6mcZ8z0RFRRRWJoFFFFABRRRQAUUUUAaEX/Hl/wE1n1owfNZ4HXBFZxBBwetdNf4Y+hjT3ZfX/AI8P+Amo7GQ58vAx1zUhHl2OG4O2oLH/AF/4Vq21OC8ibXjImuJ/JkwigseSTTp9strvI7ZHtVe+/wBf+FWD/wAeH/AafM3KcXsKySiyCzlKyBABhjT7xik0bDqOagtf+PhPrUt/99PpWUZP2L8mW0vaFrzCbfzFAJxnFV7J2LsuBg8k06xfKMh7c06BPIjkZvU/kK2Tc3GfQzaUU4kdw3nXCwjoD1p88otkVI1GTVa2f/SlZu5NWrmd4SuFBB9aiMrxlO9mU1ZqIRkXUB3gZHFRWcjK/lEDHJp0c88gykakfWo7Uk3RJ6nNHNeUWv8Ahwto0yxNMkDZIyzUy02ySSSY5zxntUN9/r/+A0tosuWaMrjoQe9DqN1bW0Qcq5LkjXDrNtkQBM45FMnmAuVkjIbC/wCNTQ3QlcIUwTVe9jVJQVGMjpRUb5OaLurhFLms0Wbg7rMn1ANMspS42EDCinT/APHj/wABH9KhsPvv9Kpyfto+hKS9mxbm5YM8WBjpmpbOXfHsPVf5VBNE0lxKVx8vJzUdtJ5cynseDWaqSjVvLYvkThZEskri8HyjI+UVNdy+XHtHJbI/CntEDcLJ6CqV1J5kx9BwKublTjK73ZMUpteRDV+CNYYPMYfNjNUK0X/eWfy85UVlh1q31RpV6IjhuzJIFdQAeBimzr9nmWRAMHPFQW6lp0x6g1ZvyMIO/WqUnKk5S3RLSU0l1J2kIt/MwM7QcVmyuZJC5ABPpV5/+PH/AIAKz6WJk9EOklqwooorlNgooooAKKf5Un/PN/8Avk01lZThgQfcU2mtxXQlFPEUhGQjEfSkZGX7ykfUUWYXQ+CdoTxyp6ip/tcRO4xfN68VTorSNWcVZEuEW7k09w03HRR2p0FwsK42ZOetV6KSqS5ua+o+RWsWZblZCp8vkMCfcelP+2rjHlcemap0VXt53vcXs4liK4WNmby85OR7UT3Kypt8vB9ar0qqzHCqSfYUlVnblDkje4+CXypN2M9iKlnuvNjKBcZ96h8mT/nm/wD3yaaEYsVCkkdQBQpzjHlWwOMW7iVaW7BTbKm6oPJk/wCeb/8AfJphBBwRgilGUobDajItPd/JtiTaKbBcLCuCmTnrVein7ad73FyRtYszXKyoR5eCe9NguPJVhtyTUFFL2subm6hyK1i2t3GDu8rDnuKiM+6cSOoIH8NQ0U3VmwUIouG9UjBi49M1BDN5UhYDIPUVFRQ6s2029gUIpWLcl2pVgiYZupNVVVm+6pP0FJUkMzQklQDn1pOfO/fYKPKvdLzSNHa7m4fGPxrNqSWZ5sbiMDsKjqq1TnatshU48q1Cp4LloRtxuX0pgglIyENR1CcoO60KdpKxc+1xrkpFhj+FQecWmEjjd7VFT0jeTOxc461TqTnZCUIxLP21cY8rj0zVWRg8hYDaD2pGBUkEYIpKU6kp6SCMFHVBRRRWZYUUUUAaNpI0kZLdjimXaCSFZV7fyosP9U31pLJw8bRNzj+VegnzQUZdTla5ZNroFlKz5Q4wo4qG6kZ5Cp6KTiprVDHPIp7CmIge+YHoCTWb5nTjHzsWrKTZGltK4yFwPemyQyRffXA9at3QmZgIgdvcg0+NXe32SjnpzR7CLbirh7R2uykttMyghOCMjkU1onRwjLhj0Gat2UhZWRjnb0+lMjVmvjuOdmevpUeyi4xa6j52m0+hA9vKilmXAHuKEglkXcq5H1FaDkSxyIOo4qCw3bGyflHAFU6EedLoxe0fK2VZI3jIDjGfeiKRom3L1xiiaQyOSTkZ4plczaUvdNlqtTTuZGji3L1zVBJnSRnGNzda0JwhjxIcLmqvl2n/AD0NdleMnLR2+Zz02ktUWJpGS33r14rP+aSQ4GWY54q9dY+ynHTiq1rJ5bnCFmPTFTX96oot6FU9ItoPsk2Og/OonRkbawwatlblpt4BAz03dqL8DYp75xUSpR5W1dW7jU3dJldbeV1DKmQfcULbSsThcY45NWLF2bcpOQAMCmXFxIs5CnAXt60ezpqCm7hzS5nFELQSIwUryemKcbWYLnbn6GrtxIUhLL17e1R2UryBw5zjFX7Gmp8muovaS5eYpRxvISEGSKebeUEApyenNOdjHdNsOMtVq7lMUXy/ePANRGlBxbfQpzldW6lRrWVRnbn6GoepxVyzmdnKMxORkZoZVS/UngHn8aTpRcVKIKbTaZELSYjO3HsTTHhkRdzLgVduY5XIMbYA7ZxUNxK3kiORGDevY1U6UY33FGcnYms3Z4SWOcHAqoLaV/mC4B9TVmw/1J/3v6CoVuJGuR8x2lsY9quXK4Q5yVdSlykDxtG21xg1Yt1uI1LRoCGx1P8A9en34+VD7mlsXZg4JyBjHtURpqNXluU5NwuVWV5Jyu35yTxStbyqMlP1FErFLl2U4IY81eMmy3Eh5IUGlCnGfNd7BKbjaxQkheIAuMZ96WO3lkGQvHqaesjXMqI+MZzxVm6EpCrEDjuRRGlCV5K9gc5Kye5SkgkjGWXj1FR1pW4kMRWYe3PcVB9j9zRKg9HEFUW0iWyRkjbcCMnvVNC0EqlgQfQ+lPF3KB1H5VHLI0rbm64xSnOPKlHdDjGV3fqaYVS28dxiqaOEvmz0JIqNLmVFCgjA9qiZizFj1PNVUrp2cd0KNNq9y7diYOGjLbSOgpqxzGLe8zJ3waiS6lQYyGHvTJJ5JRhjx6Ch1INuWvoChLYdaPtuB/tcVeCBJHkPcCswEggjqKla6lZSpIweOlKlWjCNmE4OTuiayk3SyA/xc1I4EFs+O5P61Rjdo33L1p8k8kq7WIxnPSiNZKFnuEqbcr9CKlVGc4UEn2pKfFI0Tbl64xXOrX1NXe2hfu1Z4cKCTntWeEZmKhSSOoqX7ZL6j8qYkzpIzjG5utb1ZwnJMzhGUVYu3Cs1rtAJPHFR2KgB8j5gcGoftkvqPyqNZnSQupwT1q3WhzqSJVOXK4lg/aHuMZYLntwMVJfKWiXAJwecVXe7ldcZA+goN3KwIJGDx0o9pCzV3qHJK6ZLYKwLEggEDBx1qG4RzcNhW5PHHWhLqRFCgjA9qDcyF1YkZXOOKhzg4KJSjJSci3dKWt8AEnjgVHYKQHJBAOMH161CbuUjqPypEuZEQKpGB7Vbqw9opk8kuXlFmUi6JIIBbj3q1dxmSL5Rkg5xVZTJdSDOPl5q3OshCmM4IOauCUoyfRik7OJXsomEhdlIAGBmiUCe8CZ4AxkVG13KwxkD3AqJHZHDr1FYupBRUFt1LUZNuTLUhngcBCzr2yM1Ldc2pLDB4/Oqou5QScg57EUyWZ5fvHj0FW60VFpX1JVN3Vy5ZKVhO4EfN3qrGj/aF+RuGBPHvSi7lAABHHtSfaZA5fIyRjpUynTaiuw1GSbfcsXykouATg847UlgrAOSCAcYyOtQtdSspUkYIx0pFupUUKCMD2qvaw9pzi5JcnKJOj+e3ynknHHWrkysbPaAScDjFUzcSF1ckZXpxTvtkvqPyqYzprm8xuMnbyGQt5U6luMHBz2q3d+bhWiLY74qizFmLHqealjuZIxgHI9DU06iScXsVKLbUkTRRzum55WT61F5h/5+G/KmyXMkgwTgegqKiVRbRBRfUKKKKwNAooooAKKKKACiiigAooooAKKKKACiiigAooooAKKKKACiiigAooooAlg+8fpUx6UUV00/hMpblSiiiuY1CiiigAooooAKKKKACiiigAooooAKKKKAP//Z"/>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4" name="Picture 205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45911" y="489824"/>
            <a:ext cx="4034279" cy="3925611"/>
          </a:xfrm>
          <a:prstGeom prst="rect">
            <a:avLst/>
          </a:prstGeom>
        </p:spPr>
      </p:pic>
      <p:sp>
        <p:nvSpPr>
          <p:cNvPr id="37" name="TextBox 36"/>
          <p:cNvSpPr txBox="1"/>
          <p:nvPr/>
        </p:nvSpPr>
        <p:spPr>
          <a:xfrm>
            <a:off x="10888842" y="12818456"/>
            <a:ext cx="10898148" cy="1077218"/>
          </a:xfrm>
          <a:prstGeom prst="rect">
            <a:avLst/>
          </a:prstGeom>
          <a:noFill/>
        </p:spPr>
        <p:txBody>
          <a:bodyPr wrap="square" rtlCol="0">
            <a:spAutoFit/>
          </a:bodyPr>
          <a:lstStyle/>
          <a:p>
            <a:pPr algn="ctr"/>
            <a:r>
              <a:rPr lang="en-US" b="1" dirty="0">
                <a:latin typeface="Garamond" panose="02020404030301010803" pitchFamily="18" charset="0"/>
              </a:rPr>
              <a:t>Table 1. </a:t>
            </a:r>
            <a:r>
              <a:rPr lang="en-US" b="1" dirty="0">
                <a:solidFill>
                  <a:srgbClr val="000000"/>
                </a:solidFill>
                <a:latin typeface="Garamond" panose="02020404030301010803" pitchFamily="18" charset="0"/>
              </a:rPr>
              <a:t>Sample Demographics</a:t>
            </a:r>
          </a:p>
          <a:p>
            <a:pPr algn="ctr"/>
            <a:r>
              <a:rPr lang="en-US" b="1" dirty="0">
                <a:latin typeface="Garamond" panose="02020404030301010803" pitchFamily="18" charset="0"/>
              </a:rPr>
              <a:t>  </a:t>
            </a:r>
          </a:p>
        </p:txBody>
      </p:sp>
      <p:sp>
        <p:nvSpPr>
          <p:cNvPr id="42" name="TextBox 41"/>
          <p:cNvSpPr txBox="1"/>
          <p:nvPr/>
        </p:nvSpPr>
        <p:spPr>
          <a:xfrm>
            <a:off x="24028748" y="13159733"/>
            <a:ext cx="8634133" cy="584775"/>
          </a:xfrm>
          <a:prstGeom prst="rect">
            <a:avLst/>
          </a:prstGeom>
          <a:noFill/>
        </p:spPr>
        <p:txBody>
          <a:bodyPr wrap="square" rtlCol="0">
            <a:spAutoFit/>
          </a:bodyPr>
          <a:lstStyle/>
          <a:p>
            <a:pPr algn="ctr"/>
            <a:r>
              <a:rPr lang="en-US" b="1" dirty="0">
                <a:latin typeface="Garamond" panose="02020404030301010803" pitchFamily="18" charset="0"/>
              </a:rPr>
              <a:t>Figure 1. General Victimization</a:t>
            </a:r>
            <a:endParaRPr lang="en-US" dirty="0">
              <a:latin typeface="Garamond" panose="02020404030301010803" pitchFamily="18" charset="0"/>
            </a:endParaRPr>
          </a:p>
        </p:txBody>
      </p:sp>
      <p:sp>
        <p:nvSpPr>
          <p:cNvPr id="43" name="TextBox 42"/>
          <p:cNvSpPr txBox="1"/>
          <p:nvPr/>
        </p:nvSpPr>
        <p:spPr>
          <a:xfrm>
            <a:off x="23161522" y="18065169"/>
            <a:ext cx="10898148" cy="584775"/>
          </a:xfrm>
          <a:prstGeom prst="rect">
            <a:avLst/>
          </a:prstGeom>
          <a:noFill/>
        </p:spPr>
        <p:txBody>
          <a:bodyPr wrap="square" rtlCol="0">
            <a:spAutoFit/>
          </a:bodyPr>
          <a:lstStyle/>
          <a:p>
            <a:pPr algn="ctr"/>
            <a:r>
              <a:rPr lang="en-US" b="1" dirty="0">
                <a:latin typeface="Garamond" panose="02020404030301010803" pitchFamily="18" charset="0"/>
              </a:rPr>
              <a:t>Figure 2. Social Supports</a:t>
            </a:r>
            <a:endParaRPr lang="en-US" dirty="0">
              <a:latin typeface="Garamond" panose="02020404030301010803" pitchFamily="18" charset="0"/>
            </a:endParaRPr>
          </a:p>
        </p:txBody>
      </p:sp>
      <p:sp>
        <p:nvSpPr>
          <p:cNvPr id="48" name="Text Box 7"/>
          <p:cNvSpPr txBox="1">
            <a:spLocks noChangeArrowheads="1"/>
          </p:cNvSpPr>
          <p:nvPr/>
        </p:nvSpPr>
        <p:spPr bwMode="auto">
          <a:xfrm>
            <a:off x="33162111" y="4793441"/>
            <a:ext cx="10477588" cy="7042960"/>
          </a:xfrm>
          <a:prstGeom prst="rect">
            <a:avLst/>
          </a:prstGeom>
          <a:solidFill>
            <a:schemeClr val="bg1"/>
          </a:solidFill>
          <a:ln w="12700">
            <a:no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numCol="2"/>
          <a:lstStyle>
            <a:lvl1pPr indent="285750" eaLnBrk="0" hangingPunct="0">
              <a:defRPr sz="3200">
                <a:solidFill>
                  <a:schemeClr val="tx1"/>
                </a:solidFill>
                <a:latin typeface="Helvetica" pitchFamily="34" charset="0"/>
              </a:defRPr>
            </a:lvl1pPr>
            <a:lvl2pPr marL="742950" indent="-285750" eaLnBrk="0" hangingPunct="0">
              <a:defRPr sz="3200">
                <a:solidFill>
                  <a:schemeClr val="tx1"/>
                </a:solidFill>
                <a:latin typeface="Helvetica" pitchFamily="34" charset="0"/>
              </a:defRPr>
            </a:lvl2pPr>
            <a:lvl3pPr marL="1143000" indent="-228600" eaLnBrk="0" hangingPunct="0">
              <a:defRPr sz="3200">
                <a:solidFill>
                  <a:schemeClr val="tx1"/>
                </a:solidFill>
                <a:latin typeface="Helvetica" pitchFamily="34" charset="0"/>
              </a:defRPr>
            </a:lvl3pPr>
            <a:lvl4pPr marL="1600200" indent="-228600" eaLnBrk="0" hangingPunct="0">
              <a:defRPr sz="3200">
                <a:solidFill>
                  <a:schemeClr val="tx1"/>
                </a:solidFill>
                <a:latin typeface="Helvetica" pitchFamily="34" charset="0"/>
              </a:defRPr>
            </a:lvl4pPr>
            <a:lvl5pPr marL="2057400" indent="-228600" eaLnBrk="0" hangingPunct="0">
              <a:defRPr sz="3200">
                <a:solidFill>
                  <a:schemeClr val="tx1"/>
                </a:solidFill>
                <a:latin typeface="Helvetica" pitchFamily="34" charset="0"/>
              </a:defRPr>
            </a:lvl5pPr>
            <a:lvl6pPr marL="2514600" indent="-228600" eaLnBrk="0" fontAlgn="base" hangingPunct="0">
              <a:spcBef>
                <a:spcPct val="0"/>
              </a:spcBef>
              <a:spcAft>
                <a:spcPct val="0"/>
              </a:spcAft>
              <a:defRPr sz="3200">
                <a:solidFill>
                  <a:schemeClr val="tx1"/>
                </a:solidFill>
                <a:latin typeface="Helvetica" pitchFamily="34" charset="0"/>
              </a:defRPr>
            </a:lvl6pPr>
            <a:lvl7pPr marL="2971800" indent="-228600" eaLnBrk="0" fontAlgn="base" hangingPunct="0">
              <a:spcBef>
                <a:spcPct val="0"/>
              </a:spcBef>
              <a:spcAft>
                <a:spcPct val="0"/>
              </a:spcAft>
              <a:defRPr sz="3200">
                <a:solidFill>
                  <a:schemeClr val="tx1"/>
                </a:solidFill>
                <a:latin typeface="Helvetica" pitchFamily="34" charset="0"/>
              </a:defRPr>
            </a:lvl7pPr>
            <a:lvl8pPr marL="3429000" indent="-228600" eaLnBrk="0" fontAlgn="base" hangingPunct="0">
              <a:spcBef>
                <a:spcPct val="0"/>
              </a:spcBef>
              <a:spcAft>
                <a:spcPct val="0"/>
              </a:spcAft>
              <a:defRPr sz="3200">
                <a:solidFill>
                  <a:schemeClr val="tx1"/>
                </a:solidFill>
                <a:latin typeface="Helvetica" pitchFamily="34" charset="0"/>
              </a:defRPr>
            </a:lvl8pPr>
            <a:lvl9pPr marL="3886200" indent="-228600" eaLnBrk="0" fontAlgn="base" hangingPunct="0">
              <a:spcBef>
                <a:spcPct val="0"/>
              </a:spcBef>
              <a:spcAft>
                <a:spcPct val="0"/>
              </a:spcAft>
              <a:defRPr sz="3200">
                <a:solidFill>
                  <a:schemeClr val="tx1"/>
                </a:solidFill>
                <a:latin typeface="Helvetica" pitchFamily="34" charset="0"/>
              </a:defRPr>
            </a:lvl9pPr>
          </a:lstStyle>
          <a:p>
            <a:pPr algn="ctr" eaLnBrk="1" hangingPunct="1"/>
            <a:endParaRPr lang="en-US" altLang="en-US" b="1" dirty="0">
              <a:latin typeface="+mj-lt"/>
            </a:endParaRPr>
          </a:p>
        </p:txBody>
      </p:sp>
      <p:sp>
        <p:nvSpPr>
          <p:cNvPr id="51" name="TextBox 50"/>
          <p:cNvSpPr txBox="1"/>
          <p:nvPr/>
        </p:nvSpPr>
        <p:spPr>
          <a:xfrm>
            <a:off x="33425332" y="4904461"/>
            <a:ext cx="10465868" cy="830997"/>
          </a:xfrm>
          <a:prstGeom prst="rect">
            <a:avLst/>
          </a:prstGeom>
          <a:noFill/>
        </p:spPr>
        <p:txBody>
          <a:bodyPr wrap="square" rtlCol="0">
            <a:spAutoFit/>
          </a:bodyPr>
          <a:lstStyle/>
          <a:p>
            <a:pPr algn="ctr"/>
            <a:r>
              <a:rPr lang="en-US" sz="4800" b="1" dirty="0">
                <a:latin typeface="Garamond" panose="02020404030301010803" pitchFamily="18" charset="0"/>
              </a:rPr>
              <a:t>Incident Characteristics</a:t>
            </a:r>
          </a:p>
        </p:txBody>
      </p:sp>
      <p:graphicFrame>
        <p:nvGraphicFramePr>
          <p:cNvPr id="50" name="Table 49"/>
          <p:cNvGraphicFramePr>
            <a:graphicFrameLocks noGrp="1"/>
          </p:cNvGraphicFramePr>
          <p:nvPr>
            <p:extLst>
              <p:ext uri="{D42A27DB-BD31-4B8C-83A1-F6EECF244321}">
                <p14:modId xmlns:p14="http://schemas.microsoft.com/office/powerpoint/2010/main" val="1573788517"/>
              </p:ext>
            </p:extLst>
          </p:nvPr>
        </p:nvGraphicFramePr>
        <p:xfrm>
          <a:off x="10408850" y="23443727"/>
          <a:ext cx="12498939" cy="4051937"/>
        </p:xfrm>
        <a:graphic>
          <a:graphicData uri="http://schemas.openxmlformats.org/drawingml/2006/table">
            <a:tbl>
              <a:tblPr firstRow="1" firstCol="1" bandRow="1">
                <a:tableStyleId>{7DF18680-E054-41AD-8BC1-D1AEF772440D}</a:tableStyleId>
              </a:tblPr>
              <a:tblGrid>
                <a:gridCol w="2408056">
                  <a:extLst>
                    <a:ext uri="{9D8B030D-6E8A-4147-A177-3AD203B41FA5}">
                      <a16:colId xmlns:a16="http://schemas.microsoft.com/office/drawing/2014/main" val="3470168371"/>
                    </a:ext>
                  </a:extLst>
                </a:gridCol>
                <a:gridCol w="2256102">
                  <a:extLst>
                    <a:ext uri="{9D8B030D-6E8A-4147-A177-3AD203B41FA5}">
                      <a16:colId xmlns:a16="http://schemas.microsoft.com/office/drawing/2014/main" val="785837623"/>
                    </a:ext>
                  </a:extLst>
                </a:gridCol>
                <a:gridCol w="2139407">
                  <a:extLst>
                    <a:ext uri="{9D8B030D-6E8A-4147-A177-3AD203B41FA5}">
                      <a16:colId xmlns:a16="http://schemas.microsoft.com/office/drawing/2014/main" val="1796091816"/>
                    </a:ext>
                  </a:extLst>
                </a:gridCol>
                <a:gridCol w="1906018">
                  <a:extLst>
                    <a:ext uri="{9D8B030D-6E8A-4147-A177-3AD203B41FA5}">
                      <a16:colId xmlns:a16="http://schemas.microsoft.com/office/drawing/2014/main" val="20003"/>
                    </a:ext>
                  </a:extLst>
                </a:gridCol>
                <a:gridCol w="1789323">
                  <a:extLst>
                    <a:ext uri="{9D8B030D-6E8A-4147-A177-3AD203B41FA5}">
                      <a16:colId xmlns:a16="http://schemas.microsoft.com/office/drawing/2014/main" val="20004"/>
                    </a:ext>
                  </a:extLst>
                </a:gridCol>
                <a:gridCol w="2000033">
                  <a:extLst>
                    <a:ext uri="{9D8B030D-6E8A-4147-A177-3AD203B41FA5}">
                      <a16:colId xmlns:a16="http://schemas.microsoft.com/office/drawing/2014/main" val="453757356"/>
                    </a:ext>
                  </a:extLst>
                </a:gridCol>
              </a:tblGrid>
              <a:tr h="2500852">
                <a:tc>
                  <a:txBody>
                    <a:bodyPr/>
                    <a:lstStyle/>
                    <a:p>
                      <a:pPr marL="0" marR="0" algn="l">
                        <a:lnSpc>
                          <a:spcPct val="107000"/>
                        </a:lnSpc>
                        <a:spcBef>
                          <a:spcPts val="0"/>
                        </a:spcBef>
                        <a:spcAft>
                          <a:spcPts val="0"/>
                        </a:spcAft>
                      </a:pPr>
                      <a:r>
                        <a:rPr lang="en-US" sz="2800" dirty="0">
                          <a:effectLst/>
                          <a:latin typeface="Garamond" panose="02020404030301010803" pitchFamily="18" charset="0"/>
                          <a:ea typeface="+mn-ea"/>
                          <a:cs typeface="+mn-cs"/>
                        </a:rPr>
                        <a:t>Disability-based Bias Victimization</a:t>
                      </a:r>
                    </a:p>
                  </a:txBody>
                  <a:tcPr marL="68580" marR="68580" marT="0" marB="0" anchor="b"/>
                </a:tc>
                <a:tc>
                  <a:txBody>
                    <a:bodyPr/>
                    <a:lstStyle/>
                    <a:p>
                      <a:pPr algn="ctr"/>
                      <a:r>
                        <a:rPr lang="en-US" sz="2800" dirty="0">
                          <a:latin typeface="Garamond" panose="02020404030301010803" pitchFamily="18" charset="0"/>
                        </a:rPr>
                        <a:t>No reported disabilities (n=624) </a:t>
                      </a:r>
                    </a:p>
                    <a:p>
                      <a:pPr algn="ctr"/>
                      <a:r>
                        <a:rPr lang="en-US" sz="2800" dirty="0">
                          <a:latin typeface="Garamond" panose="02020404030301010803" pitchFamily="18" charset="0"/>
                        </a:rPr>
                        <a:t>% (n)</a:t>
                      </a: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ea typeface="Calibri" panose="020F0502020204030204" pitchFamily="34" charset="0"/>
                          <a:cs typeface="Times New Roman" panose="02020603050405020304" pitchFamily="18" charset="0"/>
                        </a:rPr>
                        <a:t>Physical disability (n=60) </a:t>
                      </a:r>
                    </a:p>
                    <a:p>
                      <a:pPr marL="0" marR="0" algn="ctr">
                        <a:lnSpc>
                          <a:spcPct val="107000"/>
                        </a:lnSpc>
                        <a:spcBef>
                          <a:spcPts val="0"/>
                        </a:spcBef>
                        <a:spcAft>
                          <a:spcPts val="0"/>
                        </a:spcAft>
                      </a:pPr>
                      <a:r>
                        <a:rPr lang="en-US" sz="2800" baseline="0" dirty="0">
                          <a:effectLst/>
                          <a:latin typeface="Garamond" panose="02020404030301010803" pitchFamily="18" charset="0"/>
                          <a:ea typeface="Calibri" panose="020F0502020204030204" pitchFamily="34" charset="0"/>
                          <a:cs typeface="Times New Roman" panose="02020603050405020304" pitchFamily="18" charset="0"/>
                        </a:rPr>
                        <a:t>% (n)</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rPr>
                        <a:t> Learning disability (n=91)</a:t>
                      </a:r>
                    </a:p>
                    <a:p>
                      <a:pPr marL="0" marR="0" algn="ctr">
                        <a:lnSpc>
                          <a:spcPct val="107000"/>
                        </a:lnSpc>
                        <a:spcBef>
                          <a:spcPts val="0"/>
                        </a:spcBef>
                        <a:spcAft>
                          <a:spcPts val="0"/>
                        </a:spcAft>
                      </a:pPr>
                      <a:r>
                        <a:rPr lang="en-US" sz="2800" baseline="0" dirty="0">
                          <a:effectLst/>
                          <a:latin typeface="Garamond" panose="02020404030301010803" pitchFamily="18" charset="0"/>
                        </a:rPr>
                        <a:t>% (n)</a:t>
                      </a: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rPr>
                        <a:t>Learning and physical disability (n=46)</a:t>
                      </a:r>
                    </a:p>
                    <a:p>
                      <a:pPr marL="0" marR="0" algn="ctr">
                        <a:lnSpc>
                          <a:spcPct val="107000"/>
                        </a:lnSpc>
                        <a:spcBef>
                          <a:spcPts val="0"/>
                        </a:spcBef>
                        <a:spcAft>
                          <a:spcPts val="0"/>
                        </a:spcAft>
                      </a:pPr>
                      <a:r>
                        <a:rPr lang="en-US" sz="2800" baseline="0" dirty="0">
                          <a:effectLst/>
                          <a:latin typeface="Garamond" panose="02020404030301010803" pitchFamily="18" charset="0"/>
                        </a:rPr>
                        <a:t> % (n)</a:t>
                      </a:r>
                      <a:endParaRPr lang="en-US" sz="2800" strike="noStrike" baseline="30000" dirty="0">
                        <a:effectLst/>
                        <a:latin typeface="Garamond" panose="02020404030301010803" pitchFamily="18" charset="0"/>
                      </a:endParaRPr>
                    </a:p>
                  </a:txBody>
                  <a:tcPr marL="68580" marR="68580" marT="0" marB="0" anchor="b"/>
                </a:tc>
                <a:tc>
                  <a:txBody>
                    <a:bodyPr/>
                    <a:lstStyle/>
                    <a:p>
                      <a:pPr marL="0" marR="0" algn="ctr">
                        <a:lnSpc>
                          <a:spcPct val="107000"/>
                        </a:lnSpc>
                        <a:spcBef>
                          <a:spcPts val="0"/>
                        </a:spcBef>
                        <a:spcAft>
                          <a:spcPts val="0"/>
                        </a:spcAft>
                      </a:pPr>
                      <a:endParaRPr lang="en-US" sz="2800" strike="noStrike" baseline="30000" dirty="0">
                        <a:effectLst/>
                        <a:latin typeface="Garamond" panose="02020404030301010803" pitchFamily="18" charset="0"/>
                      </a:endParaRPr>
                    </a:p>
                    <a:p>
                      <a:pPr marL="0" marR="0" lvl="0" indent="0" algn="ctr" defTabSz="3291840" rtl="0" eaLnBrk="1" fontAlgn="auto" latinLnBrk="0" hangingPunct="1">
                        <a:lnSpc>
                          <a:spcPct val="107000"/>
                        </a:lnSpc>
                        <a:spcBef>
                          <a:spcPts val="0"/>
                        </a:spcBef>
                        <a:spcAft>
                          <a:spcPts val="0"/>
                        </a:spcAft>
                        <a:buClrTx/>
                        <a:buSzTx/>
                        <a:buFontTx/>
                        <a:buNone/>
                        <a:tabLst/>
                        <a:defRPr/>
                      </a:pPr>
                      <a:r>
                        <a:rPr lang="en-US" sz="2800" baseline="0" dirty="0">
                          <a:effectLst/>
                          <a:latin typeface="Garamond" panose="02020404030301010803" pitchFamily="18" charset="0"/>
                        </a:rPr>
                        <a:t>X</a:t>
                      </a:r>
                      <a:r>
                        <a:rPr lang="en-US" sz="2800" baseline="30000" dirty="0">
                          <a:effectLst/>
                          <a:latin typeface="Garamond" panose="02020404030301010803" pitchFamily="18" charset="0"/>
                        </a:rPr>
                        <a:t>2</a:t>
                      </a:r>
                      <a:endParaRPr lang="en-US" sz="2800" strike="noStrike" baseline="30000" dirty="0">
                        <a:effectLst/>
                        <a:latin typeface="Garamond" panose="02020404030301010803" pitchFamily="18" charset="0"/>
                      </a:endParaRPr>
                    </a:p>
                  </a:txBody>
                  <a:tcPr marL="68580" marR="68580" marT="0" marB="0" anchor="b"/>
                </a:tc>
                <a:extLst>
                  <a:ext uri="{0D108BD9-81ED-4DB2-BD59-A6C34878D82A}">
                    <a16:rowId xmlns:a16="http://schemas.microsoft.com/office/drawing/2014/main" val="1777367541"/>
                  </a:ext>
                </a:extLst>
              </a:tr>
              <a:tr h="404051">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Last Year</a:t>
                      </a:r>
                    </a:p>
                  </a:txBody>
                  <a:tcPr marL="68580" marR="68580" marT="0" marB="0" anchor="b"/>
                </a:tc>
                <a:tc>
                  <a:txBody>
                    <a:bodyPr/>
                    <a:lstStyle/>
                    <a:p>
                      <a:pPr algn="ctr"/>
                      <a:r>
                        <a:rPr lang="en-US" sz="2800" dirty="0">
                          <a:latin typeface="Garamond" panose="02020404030301010803" pitchFamily="18" charset="0"/>
                        </a:rPr>
                        <a:t>4 (27)</a:t>
                      </a:r>
                    </a:p>
                  </a:txBody>
                  <a:tcPr marL="68580" marR="68580" marT="0" marB="0" anchor="b"/>
                </a:tc>
                <a:tc>
                  <a:txBody>
                    <a:bodyPr/>
                    <a:lstStyle/>
                    <a:p>
                      <a:pPr algn="ctr"/>
                      <a:r>
                        <a:rPr lang="en-US" sz="2800" dirty="0">
                          <a:latin typeface="Garamond" panose="02020404030301010803" pitchFamily="18" charset="0"/>
                        </a:rPr>
                        <a:t>12 (7)</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14 (13)</a:t>
                      </a:r>
                    </a:p>
                  </a:txBody>
                  <a:tcPr marL="68580" marR="68580" marT="0" marB="0" anchor="b"/>
                </a:tc>
                <a:tc>
                  <a:txBody>
                    <a:bodyPr/>
                    <a:lstStyle/>
                    <a:p>
                      <a:pPr marL="0" marR="0" algn="ctr">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37 (17)</a:t>
                      </a:r>
                    </a:p>
                  </a:txBody>
                  <a:tcPr marL="68580" marR="68580" marT="0" marB="0" anchor="b"/>
                </a:tc>
                <a:tc>
                  <a:txBody>
                    <a:bodyPr/>
                    <a:lstStyle/>
                    <a:p>
                      <a:pPr marL="0" marR="0" algn="ctr">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71.451***</a:t>
                      </a:r>
                    </a:p>
                  </a:txBody>
                  <a:tcPr marL="68580" marR="68580" marT="0" marB="0" anchor="b"/>
                </a:tc>
                <a:extLst>
                  <a:ext uri="{0D108BD9-81ED-4DB2-BD59-A6C34878D82A}">
                    <a16:rowId xmlns:a16="http://schemas.microsoft.com/office/drawing/2014/main" val="472169928"/>
                  </a:ext>
                </a:extLst>
              </a:tr>
              <a:tr h="411451">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Ever</a:t>
                      </a:r>
                    </a:p>
                  </a:txBody>
                  <a:tcPr marL="68580" marR="68580" marT="0" marB="0" anchor="b"/>
                </a:tc>
                <a:tc>
                  <a:txBody>
                    <a:bodyPr/>
                    <a:lstStyle/>
                    <a:p>
                      <a:pPr algn="ctr"/>
                      <a:r>
                        <a:rPr lang="en-US" sz="2800" dirty="0">
                          <a:latin typeface="Garamond" panose="02020404030301010803" pitchFamily="18" charset="0"/>
                        </a:rPr>
                        <a:t>8 (47)</a:t>
                      </a:r>
                    </a:p>
                  </a:txBody>
                  <a:tcPr marL="68580" marR="68580" marT="0" marB="0" anchor="b"/>
                </a:tc>
                <a:tc>
                  <a:txBody>
                    <a:bodyPr/>
                    <a:lstStyle/>
                    <a:p>
                      <a:pPr algn="ctr"/>
                      <a:r>
                        <a:rPr lang="en-US" sz="2800" dirty="0">
                          <a:latin typeface="Garamond" panose="02020404030301010803" pitchFamily="18" charset="0"/>
                        </a:rPr>
                        <a:t>23 (14)</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28 (25)</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52 (24)</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98.753***</a:t>
                      </a:r>
                    </a:p>
                  </a:txBody>
                  <a:tcPr marL="68580" marR="68580" marT="0" marB="0" anchor="b"/>
                </a:tc>
                <a:extLst>
                  <a:ext uri="{0D108BD9-81ED-4DB2-BD59-A6C34878D82A}">
                    <a16:rowId xmlns:a16="http://schemas.microsoft.com/office/drawing/2014/main" val="2370533851"/>
                  </a:ext>
                </a:extLst>
              </a:tr>
              <a:tr h="411451">
                <a:tc gridSpan="6">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.05, **p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.01, ***p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.001</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algn="ctr"/>
                      <a:endParaRPr lang="en-US" sz="2400" dirty="0">
                        <a:latin typeface="Garamond" panose="02020404030301010803" pitchFamily="18" charset="0"/>
                      </a:endParaRPr>
                    </a:p>
                  </a:txBody>
                  <a:tcPr marL="68580" marR="68580" marT="0" marB="0"/>
                </a:tc>
                <a:tc hMerge="1">
                  <a:txBody>
                    <a:bodyPr/>
                    <a:lstStyle/>
                    <a:p>
                      <a:pPr algn="ctr"/>
                      <a:endParaRPr lang="en-US" sz="2400" dirty="0">
                        <a:latin typeface="Garamond" panose="02020404030301010803"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8733601"/>
                  </a:ext>
                </a:extLst>
              </a:tr>
            </a:tbl>
          </a:graphicData>
        </a:graphic>
      </p:graphicFrame>
      <p:sp>
        <p:nvSpPr>
          <p:cNvPr id="25" name="TextBox 24"/>
          <p:cNvSpPr txBox="1"/>
          <p:nvPr/>
        </p:nvSpPr>
        <p:spPr>
          <a:xfrm>
            <a:off x="33425332" y="6309990"/>
            <a:ext cx="9810879" cy="5509200"/>
          </a:xfrm>
          <a:prstGeom prst="rect">
            <a:avLst/>
          </a:prstGeom>
          <a:noFill/>
        </p:spPr>
        <p:txBody>
          <a:bodyPr wrap="square" rtlCol="0">
            <a:spAutoFit/>
          </a:bodyPr>
          <a:lstStyle/>
          <a:p>
            <a:pPr marL="457200" indent="-457200">
              <a:buFont typeface="Arial"/>
              <a:buChar char="•"/>
            </a:pPr>
            <a:endParaRPr lang="en-US" dirty="0">
              <a:latin typeface="Garamond"/>
              <a:cs typeface="Garamond"/>
            </a:endParaRPr>
          </a:p>
          <a:p>
            <a:pPr marL="457200" indent="-457200">
              <a:buFont typeface="Arial"/>
              <a:buChar char="•"/>
            </a:pPr>
            <a:endParaRPr lang="en-US" dirty="0">
              <a:latin typeface="Garamond"/>
              <a:cs typeface="Garamond"/>
            </a:endParaRPr>
          </a:p>
          <a:p>
            <a:pPr marL="457200" indent="-457200">
              <a:buFont typeface="Arial"/>
              <a:buChar char="•"/>
            </a:pPr>
            <a:r>
              <a:rPr lang="en-US" dirty="0">
                <a:latin typeface="Garamond"/>
                <a:cs typeface="Garamond"/>
              </a:rPr>
              <a:t>68% reported that the incident happened at school. </a:t>
            </a:r>
          </a:p>
          <a:p>
            <a:pPr marL="457200" indent="-457200">
              <a:buFont typeface="Arial"/>
              <a:buChar char="•"/>
            </a:pPr>
            <a:r>
              <a:rPr lang="en-US" dirty="0">
                <a:latin typeface="Garamond"/>
                <a:cs typeface="Garamond"/>
              </a:rPr>
              <a:t>61% reported that the incident happened online. </a:t>
            </a:r>
          </a:p>
          <a:p>
            <a:pPr marL="457200" indent="-457200">
              <a:buFont typeface="Arial"/>
              <a:buChar char="•"/>
            </a:pPr>
            <a:r>
              <a:rPr lang="en-US" dirty="0">
                <a:latin typeface="Garamond"/>
                <a:cs typeface="Garamond"/>
              </a:rPr>
              <a:t>71 % reported reported that the same person had victimized them more than once.</a:t>
            </a:r>
          </a:p>
          <a:p>
            <a:pPr marL="457200" indent="-457200">
              <a:buFont typeface="Arial"/>
              <a:buChar char="•"/>
            </a:pPr>
            <a:r>
              <a:rPr lang="en-US" dirty="0">
                <a:latin typeface="Garamond"/>
                <a:cs typeface="Garamond"/>
              </a:rPr>
              <a:t> 39% reported that the victimization went on for more than one year. </a:t>
            </a:r>
          </a:p>
          <a:p>
            <a:pPr marL="457200" indent="-457200">
              <a:buFont typeface="Arial"/>
              <a:buChar char="•"/>
            </a:pPr>
            <a:r>
              <a:rPr lang="en-US" dirty="0">
                <a:latin typeface="Garamond"/>
                <a:cs typeface="Garamond"/>
              </a:rPr>
              <a:t>The most common type of victimization experience for youth with disabilities is being called names, followed by having rumors spread about them.</a:t>
            </a:r>
          </a:p>
        </p:txBody>
      </p:sp>
      <p:sp>
        <p:nvSpPr>
          <p:cNvPr id="49" name="TextBox 48">
            <a:extLst>
              <a:ext uri="{FF2B5EF4-FFF2-40B4-BE49-F238E27FC236}">
                <a16:creationId xmlns:a16="http://schemas.microsoft.com/office/drawing/2014/main" id="{22FE1DDD-9C2A-DB48-9165-837E1CC0A1EC}"/>
              </a:ext>
            </a:extLst>
          </p:cNvPr>
          <p:cNvSpPr txBox="1"/>
          <p:nvPr/>
        </p:nvSpPr>
        <p:spPr>
          <a:xfrm>
            <a:off x="23161522" y="22950673"/>
            <a:ext cx="10898148" cy="584775"/>
          </a:xfrm>
          <a:prstGeom prst="rect">
            <a:avLst/>
          </a:prstGeom>
          <a:noFill/>
        </p:spPr>
        <p:txBody>
          <a:bodyPr wrap="square" rtlCol="0">
            <a:spAutoFit/>
          </a:bodyPr>
          <a:lstStyle/>
          <a:p>
            <a:pPr algn="ctr"/>
            <a:r>
              <a:rPr lang="en-US" b="1" dirty="0">
                <a:latin typeface="Garamond" panose="02020404030301010803" pitchFamily="18" charset="0"/>
              </a:rPr>
              <a:t>Figure 3. Distress Symptoms</a:t>
            </a:r>
            <a:endParaRPr lang="en-US" dirty="0">
              <a:latin typeface="Garamond" panose="02020404030301010803" pitchFamily="18" charset="0"/>
            </a:endParaRPr>
          </a:p>
        </p:txBody>
      </p:sp>
      <p:graphicFrame>
        <p:nvGraphicFramePr>
          <p:cNvPr id="2" name="Chart 1">
            <a:extLst>
              <a:ext uri="{FF2B5EF4-FFF2-40B4-BE49-F238E27FC236}">
                <a16:creationId xmlns:a16="http://schemas.microsoft.com/office/drawing/2014/main" id="{5300D618-FEA0-9443-B01E-585ACBB9CC82}"/>
              </a:ext>
            </a:extLst>
          </p:cNvPr>
          <p:cNvGraphicFramePr/>
          <p:nvPr>
            <p:extLst>
              <p:ext uri="{D42A27DB-BD31-4B8C-83A1-F6EECF244321}">
                <p14:modId xmlns:p14="http://schemas.microsoft.com/office/powerpoint/2010/main" val="1451481885"/>
              </p:ext>
            </p:extLst>
          </p:nvPr>
        </p:nvGraphicFramePr>
        <p:xfrm>
          <a:off x="24614366" y="13815942"/>
          <a:ext cx="7452360" cy="41895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a:extLst>
              <a:ext uri="{FF2B5EF4-FFF2-40B4-BE49-F238E27FC236}">
                <a16:creationId xmlns:a16="http://schemas.microsoft.com/office/drawing/2014/main" id="{0D8246DC-E21F-B24A-B6D6-CF5D0FA7FE89}"/>
              </a:ext>
            </a:extLst>
          </p:cNvPr>
          <p:cNvGraphicFramePr/>
          <p:nvPr>
            <p:extLst>
              <p:ext uri="{D42A27DB-BD31-4B8C-83A1-F6EECF244321}">
                <p14:modId xmlns:p14="http://schemas.microsoft.com/office/powerpoint/2010/main" val="337247020"/>
              </p:ext>
            </p:extLst>
          </p:nvPr>
        </p:nvGraphicFramePr>
        <p:xfrm>
          <a:off x="24732300" y="23535448"/>
          <a:ext cx="7452360" cy="41148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a:extLst>
              <a:ext uri="{FF2B5EF4-FFF2-40B4-BE49-F238E27FC236}">
                <a16:creationId xmlns:a16="http://schemas.microsoft.com/office/drawing/2014/main" id="{2195E7B1-EE43-5744-A314-18E0D0386567}"/>
              </a:ext>
            </a:extLst>
          </p:cNvPr>
          <p:cNvGraphicFramePr/>
          <p:nvPr>
            <p:extLst>
              <p:ext uri="{D42A27DB-BD31-4B8C-83A1-F6EECF244321}">
                <p14:modId xmlns:p14="http://schemas.microsoft.com/office/powerpoint/2010/main" val="3831744602"/>
              </p:ext>
            </p:extLst>
          </p:nvPr>
        </p:nvGraphicFramePr>
        <p:xfrm>
          <a:off x="24614366" y="18657304"/>
          <a:ext cx="7452360" cy="4045789"/>
        </p:xfrm>
        <a:graphic>
          <a:graphicData uri="http://schemas.openxmlformats.org/drawingml/2006/chart">
            <c:chart xmlns:c="http://schemas.openxmlformats.org/drawingml/2006/chart" xmlns:r="http://schemas.openxmlformats.org/officeDocument/2006/relationships" r:id="rId5"/>
          </a:graphicData>
        </a:graphic>
      </p:graphicFrame>
      <p:sp>
        <p:nvSpPr>
          <p:cNvPr id="52" name="TextBox 51">
            <a:extLst>
              <a:ext uri="{FF2B5EF4-FFF2-40B4-BE49-F238E27FC236}">
                <a16:creationId xmlns:a16="http://schemas.microsoft.com/office/drawing/2014/main" id="{782EA9C1-D3E7-0F4A-BD04-C90AEF348185}"/>
              </a:ext>
            </a:extLst>
          </p:cNvPr>
          <p:cNvSpPr txBox="1"/>
          <p:nvPr/>
        </p:nvSpPr>
        <p:spPr>
          <a:xfrm>
            <a:off x="33250351" y="5994540"/>
            <a:ext cx="10465868" cy="1077218"/>
          </a:xfrm>
          <a:prstGeom prst="rect">
            <a:avLst/>
          </a:prstGeom>
          <a:noFill/>
        </p:spPr>
        <p:txBody>
          <a:bodyPr wrap="square" rtlCol="0" anchor="t">
            <a:spAutoFit/>
          </a:bodyPr>
          <a:lstStyle/>
          <a:p>
            <a:pPr algn="ctr"/>
            <a:r>
              <a:rPr lang="en-US" b="1" dirty="0">
                <a:latin typeface="Garamond"/>
              </a:rPr>
              <a:t>31 participants with disabilities reported details of their bias victimization experiences.</a:t>
            </a:r>
          </a:p>
        </p:txBody>
      </p:sp>
      <p:graphicFrame>
        <p:nvGraphicFramePr>
          <p:cNvPr id="54" name="Table 53">
            <a:extLst>
              <a:ext uri="{FF2B5EF4-FFF2-40B4-BE49-F238E27FC236}">
                <a16:creationId xmlns:a16="http://schemas.microsoft.com/office/drawing/2014/main" id="{EEFB6D48-1477-4945-8824-8223A332B770}"/>
              </a:ext>
            </a:extLst>
          </p:cNvPr>
          <p:cNvGraphicFramePr>
            <a:graphicFrameLocks noGrp="1"/>
          </p:cNvGraphicFramePr>
          <p:nvPr>
            <p:extLst>
              <p:ext uri="{D42A27DB-BD31-4B8C-83A1-F6EECF244321}">
                <p14:modId xmlns:p14="http://schemas.microsoft.com/office/powerpoint/2010/main" val="1976443653"/>
              </p:ext>
            </p:extLst>
          </p:nvPr>
        </p:nvGraphicFramePr>
        <p:xfrm>
          <a:off x="12005129" y="28506491"/>
          <a:ext cx="17843632" cy="3804221"/>
        </p:xfrm>
        <a:graphic>
          <a:graphicData uri="http://schemas.openxmlformats.org/drawingml/2006/table">
            <a:tbl>
              <a:tblPr firstRow="1" firstCol="1" bandRow="1">
                <a:tableStyleId>{7DF18680-E054-41AD-8BC1-D1AEF772440D}</a:tableStyleId>
              </a:tblPr>
              <a:tblGrid>
                <a:gridCol w="4138994">
                  <a:extLst>
                    <a:ext uri="{9D8B030D-6E8A-4147-A177-3AD203B41FA5}">
                      <a16:colId xmlns:a16="http://schemas.microsoft.com/office/drawing/2014/main" val="3470168371"/>
                    </a:ext>
                  </a:extLst>
                </a:gridCol>
                <a:gridCol w="3064061">
                  <a:extLst>
                    <a:ext uri="{9D8B030D-6E8A-4147-A177-3AD203B41FA5}">
                      <a16:colId xmlns:a16="http://schemas.microsoft.com/office/drawing/2014/main" val="785837623"/>
                    </a:ext>
                  </a:extLst>
                </a:gridCol>
                <a:gridCol w="2905570">
                  <a:extLst>
                    <a:ext uri="{9D8B030D-6E8A-4147-A177-3AD203B41FA5}">
                      <a16:colId xmlns:a16="http://schemas.microsoft.com/office/drawing/2014/main" val="1796091816"/>
                    </a:ext>
                  </a:extLst>
                </a:gridCol>
                <a:gridCol w="2588604">
                  <a:extLst>
                    <a:ext uri="{9D8B030D-6E8A-4147-A177-3AD203B41FA5}">
                      <a16:colId xmlns:a16="http://schemas.microsoft.com/office/drawing/2014/main" val="20003"/>
                    </a:ext>
                  </a:extLst>
                </a:gridCol>
                <a:gridCol w="2430116">
                  <a:extLst>
                    <a:ext uri="{9D8B030D-6E8A-4147-A177-3AD203B41FA5}">
                      <a16:colId xmlns:a16="http://schemas.microsoft.com/office/drawing/2014/main" val="20004"/>
                    </a:ext>
                  </a:extLst>
                </a:gridCol>
                <a:gridCol w="2716287">
                  <a:extLst>
                    <a:ext uri="{9D8B030D-6E8A-4147-A177-3AD203B41FA5}">
                      <a16:colId xmlns:a16="http://schemas.microsoft.com/office/drawing/2014/main" val="453757356"/>
                    </a:ext>
                  </a:extLst>
                </a:gridCol>
              </a:tblGrid>
              <a:tr h="708275">
                <a:tc>
                  <a:txBody>
                    <a:bodyPr/>
                    <a:lstStyle/>
                    <a:p>
                      <a:pPr marL="0" marR="0" algn="l">
                        <a:lnSpc>
                          <a:spcPct val="107000"/>
                        </a:lnSpc>
                        <a:spcBef>
                          <a:spcPts val="0"/>
                        </a:spcBef>
                        <a:spcAft>
                          <a:spcPts val="0"/>
                        </a:spcAft>
                      </a:pPr>
                      <a:endParaRPr lang="en-US" sz="2800" dirty="0">
                        <a:effectLst/>
                        <a:latin typeface="Garamond" panose="02020404030301010803" pitchFamily="18" charset="0"/>
                        <a:ea typeface="+mn-ea"/>
                        <a:cs typeface="+mn-cs"/>
                      </a:endParaRPr>
                    </a:p>
                  </a:txBody>
                  <a:tcPr marL="68580" marR="68580" marT="0" marB="0" anchor="b"/>
                </a:tc>
                <a:tc>
                  <a:txBody>
                    <a:bodyPr/>
                    <a:lstStyle/>
                    <a:p>
                      <a:pPr algn="ctr"/>
                      <a:r>
                        <a:rPr lang="en-US" sz="2800" dirty="0">
                          <a:latin typeface="Garamond" panose="02020404030301010803" pitchFamily="18" charset="0"/>
                        </a:rPr>
                        <a:t>B</a:t>
                      </a:r>
                    </a:p>
                  </a:txBody>
                  <a:tcPr marL="68580" marR="68580" marT="0" marB="0" anchor="b"/>
                </a:tc>
                <a:tc>
                  <a:txBody>
                    <a:bodyPr/>
                    <a:lstStyle/>
                    <a:p>
                      <a:pPr marL="0" marR="0" algn="ctr">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SE B</a:t>
                      </a: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rPr>
                        <a:t>β</a:t>
                      </a:r>
                    </a:p>
                  </a:txBody>
                  <a:tcPr marL="68580" marR="68580" marT="0" marB="0" anchor="b"/>
                </a:tc>
                <a:tc>
                  <a:txBody>
                    <a:bodyPr/>
                    <a:lstStyle/>
                    <a:p>
                      <a:pPr marL="0" marR="0" algn="ctr">
                        <a:lnSpc>
                          <a:spcPct val="107000"/>
                        </a:lnSpc>
                        <a:spcBef>
                          <a:spcPts val="0"/>
                        </a:spcBef>
                        <a:spcAft>
                          <a:spcPts val="0"/>
                        </a:spcAft>
                      </a:pPr>
                      <a:r>
                        <a:rPr lang="en-US" sz="2800" baseline="0" dirty="0">
                          <a:effectLst/>
                          <a:latin typeface="Garamond" panose="02020404030301010803" pitchFamily="18" charset="0"/>
                        </a:rPr>
                        <a:t>t</a:t>
                      </a:r>
                    </a:p>
                  </a:txBody>
                  <a:tcPr marL="68580" marR="68580" marT="0" marB="0" anchor="b"/>
                </a:tc>
                <a:tc>
                  <a:txBody>
                    <a:bodyPr/>
                    <a:lstStyle/>
                    <a:p>
                      <a:pPr marL="0" marR="0" algn="ctr">
                        <a:lnSpc>
                          <a:spcPct val="107000"/>
                        </a:lnSpc>
                        <a:spcBef>
                          <a:spcPts val="0"/>
                        </a:spcBef>
                        <a:spcAft>
                          <a:spcPts val="0"/>
                        </a:spcAft>
                      </a:pPr>
                      <a:r>
                        <a:rPr lang="en-US" sz="2800" strike="noStrike" baseline="30000" dirty="0">
                          <a:effectLst/>
                          <a:latin typeface="Garamond" panose="02020404030301010803" pitchFamily="18" charset="0"/>
                        </a:rPr>
                        <a:t>p</a:t>
                      </a:r>
                    </a:p>
                  </a:txBody>
                  <a:tcPr marL="68580" marR="68580" marT="0" marB="0" anchor="b"/>
                </a:tc>
                <a:extLst>
                  <a:ext uri="{0D108BD9-81ED-4DB2-BD59-A6C34878D82A}">
                    <a16:rowId xmlns:a16="http://schemas.microsoft.com/office/drawing/2014/main" val="1777367541"/>
                  </a:ext>
                </a:extLst>
              </a:tr>
              <a:tr h="355585">
                <a:tc>
                  <a:txBody>
                    <a:bodyPr/>
                    <a:lstStyle/>
                    <a:p>
                      <a:pPr marL="0" marR="0" indent="0" algn="l" defTabSz="3291840" rtl="0" eaLnBrk="1" fontAlgn="auto" latinLnBrk="0" hangingPunct="1">
                        <a:lnSpc>
                          <a:spcPct val="107000"/>
                        </a:lnSpc>
                        <a:spcBef>
                          <a:spcPts val="0"/>
                        </a:spcBef>
                        <a:spcAft>
                          <a:spcPts val="0"/>
                        </a:spcAft>
                        <a:buClrTx/>
                        <a:buSzTx/>
                        <a:buFontTx/>
                        <a:buNone/>
                        <a:tabLst/>
                        <a:defRPr/>
                      </a:pPr>
                      <a:r>
                        <a:rPr lang="en-US" sz="2800" dirty="0" err="1" smtClean="0">
                          <a:effectLst/>
                          <a:latin typeface="Garamond" panose="02020404030301010803" pitchFamily="18" charset="0"/>
                          <a:ea typeface="Calibri" panose="020F0502020204030204" pitchFamily="34" charset="0"/>
                          <a:cs typeface="Times New Roman" panose="02020603050405020304" pitchFamily="18" charset="0"/>
                        </a:rPr>
                        <a:t>Race</a:t>
                      </a:r>
                      <a:r>
                        <a:rPr lang="en-US" sz="2800" baseline="30000" dirty="0" err="1" smtClean="0">
                          <a:effectLst/>
                          <a:latin typeface="Garamond" panose="02020404030301010803" pitchFamily="18" charset="0"/>
                          <a:ea typeface="Calibri" panose="020F0502020204030204" pitchFamily="34" charset="0"/>
                          <a:cs typeface="Times New Roman" panose="02020603050405020304" pitchFamily="18" charset="0"/>
                        </a:rPr>
                        <a:t>a</a:t>
                      </a:r>
                      <a:endParaRPr lang="en-US" sz="2800" baseline="30000" dirty="0" smtClean="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-.094</a:t>
                      </a:r>
                    </a:p>
                  </a:txBody>
                  <a:tcPr marL="68580" marR="68580" marT="0" marB="0" anchor="b"/>
                </a:tc>
                <a:tc>
                  <a:txBody>
                    <a:bodyPr/>
                    <a:lstStyle/>
                    <a:p>
                      <a:pPr algn="ctr"/>
                      <a:r>
                        <a:rPr lang="en-US" sz="2800" dirty="0">
                          <a:latin typeface="Garamond" panose="02020404030301010803" pitchFamily="18" charset="0"/>
                        </a:rPr>
                        <a:t>.140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-.047</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-.671</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.503</a:t>
                      </a:r>
                    </a:p>
                  </a:txBody>
                  <a:tcPr marL="68580" marR="68580" marT="0" marB="0" anchor="b"/>
                </a:tc>
                <a:extLst>
                  <a:ext uri="{0D108BD9-81ED-4DB2-BD59-A6C34878D82A}">
                    <a16:rowId xmlns:a16="http://schemas.microsoft.com/office/drawing/2014/main" val="1945357219"/>
                  </a:ext>
                </a:extLst>
              </a:tr>
              <a:tr h="355585">
                <a:tc>
                  <a:txBody>
                    <a:bodyPr/>
                    <a:lstStyle/>
                    <a:p>
                      <a:pPr marL="0" marR="0" indent="0" algn="l" defTabSz="3291840" rtl="0" eaLnBrk="1" fontAlgn="auto" latinLnBrk="0" hangingPunct="1">
                        <a:lnSpc>
                          <a:spcPct val="107000"/>
                        </a:lnSpc>
                        <a:spcBef>
                          <a:spcPts val="0"/>
                        </a:spcBef>
                        <a:spcAft>
                          <a:spcPts val="0"/>
                        </a:spcAft>
                        <a:buClrTx/>
                        <a:buSzTx/>
                        <a:buFontTx/>
                        <a:buNone/>
                        <a:tabLst/>
                        <a:defRPr/>
                      </a:pPr>
                      <a:r>
                        <a:rPr lang="en-US" sz="2800" dirty="0" smtClean="0">
                          <a:effectLst/>
                          <a:latin typeface="Garamond" panose="02020404030301010803" pitchFamily="18" charset="0"/>
                          <a:ea typeface="Calibri" panose="020F0502020204030204" pitchFamily="34" charset="0"/>
                          <a:cs typeface="Times New Roman" panose="02020603050405020304" pitchFamily="18" charset="0"/>
                        </a:rPr>
                        <a:t>Sexual </a:t>
                      </a:r>
                      <a:r>
                        <a:rPr lang="en-US" sz="2800" dirty="0" err="1" smtClean="0">
                          <a:effectLst/>
                          <a:latin typeface="Garamond" panose="02020404030301010803" pitchFamily="18" charset="0"/>
                          <a:ea typeface="Calibri" panose="020F0502020204030204" pitchFamily="34" charset="0"/>
                          <a:cs typeface="Times New Roman" panose="02020603050405020304" pitchFamily="18" charset="0"/>
                        </a:rPr>
                        <a:t>Orientation</a:t>
                      </a:r>
                      <a:r>
                        <a:rPr lang="en-US" sz="2800" baseline="30000" dirty="0" err="1" smtClean="0">
                          <a:effectLst/>
                          <a:latin typeface="Garamond" panose="02020404030301010803" pitchFamily="18" charset="0"/>
                          <a:ea typeface="Calibri" panose="020F0502020204030204" pitchFamily="34" charset="0"/>
                          <a:cs typeface="Times New Roman" panose="02020603050405020304" pitchFamily="18" charset="0"/>
                        </a:rPr>
                        <a:t>a</a:t>
                      </a:r>
                      <a:endParaRPr lang="en-US" sz="2800" baseline="30000" dirty="0" smtClean="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.613</a:t>
                      </a:r>
                    </a:p>
                  </a:txBody>
                  <a:tcPr marL="68580" marR="68580" marT="0" marB="0" anchor="b"/>
                </a:tc>
                <a:tc>
                  <a:txBody>
                    <a:bodyPr/>
                    <a:lstStyle/>
                    <a:p>
                      <a:pPr algn="ctr"/>
                      <a:r>
                        <a:rPr lang="en-US" sz="2800" dirty="0">
                          <a:latin typeface="Garamond" panose="02020404030301010803" pitchFamily="18" charset="0"/>
                        </a:rPr>
                        <a:t>.133</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.302</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4.601</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a:t>
                      </a:r>
                      <a:r>
                        <a:rPr lang="en-US" sz="2800" b="1"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000</a:t>
                      </a:r>
                    </a:p>
                  </a:txBody>
                  <a:tcPr marL="68580" marR="68580" marT="0" marB="0" anchor="b"/>
                </a:tc>
                <a:extLst>
                  <a:ext uri="{0D108BD9-81ED-4DB2-BD59-A6C34878D82A}">
                    <a16:rowId xmlns:a16="http://schemas.microsoft.com/office/drawing/2014/main" val="2370533851"/>
                  </a:ext>
                </a:extLst>
              </a:tr>
              <a:tr h="355585">
                <a:tc>
                  <a:txBody>
                    <a:bodyPr/>
                    <a:lstStyle/>
                    <a:p>
                      <a:pPr marL="0" marR="0" indent="0" algn="l" defTabSz="3291840" rtl="0" eaLnBrk="1" fontAlgn="auto" latinLnBrk="0" hangingPunct="1">
                        <a:lnSpc>
                          <a:spcPct val="107000"/>
                        </a:lnSpc>
                        <a:spcBef>
                          <a:spcPts val="0"/>
                        </a:spcBef>
                        <a:spcAft>
                          <a:spcPts val="0"/>
                        </a:spcAft>
                        <a:buClrTx/>
                        <a:buSzTx/>
                        <a:buFontTx/>
                        <a:buNone/>
                        <a:tabLst/>
                        <a:defRPr/>
                      </a:pPr>
                      <a:r>
                        <a:rPr lang="en-US" sz="2800" dirty="0">
                          <a:effectLst/>
                          <a:latin typeface="Garamond" panose="02020404030301010803" pitchFamily="18" charset="0"/>
                          <a:ea typeface="Calibri" panose="020F0502020204030204" pitchFamily="34" charset="0"/>
                          <a:cs typeface="Times New Roman" panose="02020603050405020304" pitchFamily="18" charset="0"/>
                        </a:rPr>
                        <a:t>Country of </a:t>
                      </a:r>
                      <a:r>
                        <a:rPr lang="en-US" sz="2800" dirty="0" err="1" smtClean="0">
                          <a:effectLst/>
                          <a:latin typeface="Garamond" panose="02020404030301010803" pitchFamily="18" charset="0"/>
                          <a:ea typeface="Calibri" panose="020F0502020204030204" pitchFamily="34" charset="0"/>
                          <a:cs typeface="Times New Roman" panose="02020603050405020304" pitchFamily="18" charset="0"/>
                        </a:rPr>
                        <a:t>Origin</a:t>
                      </a:r>
                      <a:r>
                        <a:rPr lang="en-US" sz="2800" baseline="30000" dirty="0" err="1" smtClean="0">
                          <a:effectLst/>
                          <a:latin typeface="Garamond" panose="02020404030301010803" pitchFamily="18" charset="0"/>
                          <a:ea typeface="Calibri" panose="020F0502020204030204" pitchFamily="34" charset="0"/>
                          <a:cs typeface="Times New Roman" panose="02020603050405020304" pitchFamily="18" charset="0"/>
                        </a:rPr>
                        <a:t>a</a:t>
                      </a:r>
                      <a:endParaRPr lang="en-US" sz="2800" baseline="30000" dirty="0" smtClean="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-.081</a:t>
                      </a:r>
                    </a:p>
                  </a:txBody>
                  <a:tcPr marL="68580" marR="68580" marT="0" marB="0" anchor="b"/>
                </a:tc>
                <a:tc>
                  <a:txBody>
                    <a:bodyPr/>
                    <a:lstStyle/>
                    <a:p>
                      <a:pPr algn="ctr"/>
                      <a:r>
                        <a:rPr lang="en-US" sz="2800" dirty="0">
                          <a:latin typeface="Garamond" panose="02020404030301010803" pitchFamily="18" charset="0"/>
                        </a:rPr>
                        <a:t>.169</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-.033</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-.481</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.631</a:t>
                      </a:r>
                    </a:p>
                  </a:txBody>
                  <a:tcPr marL="68580" marR="68580" marT="0" marB="0" anchor="b"/>
                </a:tc>
                <a:extLst>
                  <a:ext uri="{0D108BD9-81ED-4DB2-BD59-A6C34878D82A}">
                    <a16:rowId xmlns:a16="http://schemas.microsoft.com/office/drawing/2014/main" val="1367430668"/>
                  </a:ext>
                </a:extLst>
              </a:tr>
              <a:tr h="355585">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Bias </a:t>
                      </a:r>
                      <a:r>
                        <a:rPr lang="en-US" sz="2800" dirty="0" err="1" smtClean="0">
                          <a:effectLst/>
                          <a:latin typeface="Garamond" panose="02020404030301010803" pitchFamily="18" charset="0"/>
                          <a:ea typeface="Calibri" panose="020F0502020204030204" pitchFamily="34" charset="0"/>
                          <a:cs typeface="Times New Roman" panose="02020603050405020304" pitchFamily="18" charset="0"/>
                        </a:rPr>
                        <a:t>Victimization</a:t>
                      </a:r>
                      <a:r>
                        <a:rPr lang="en-US" sz="2800" baseline="30000" dirty="0" err="1" smtClean="0">
                          <a:effectLst/>
                          <a:latin typeface="Garamond" panose="02020404030301010803" pitchFamily="18" charset="0"/>
                          <a:ea typeface="Calibri" panose="020F0502020204030204" pitchFamily="34" charset="0"/>
                          <a:cs typeface="Times New Roman" panose="02020603050405020304" pitchFamily="18" charset="0"/>
                        </a:rPr>
                        <a:t>b</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.350</a:t>
                      </a:r>
                    </a:p>
                  </a:txBody>
                  <a:tcPr marL="68580" marR="68580" marT="0" marB="0" anchor="b"/>
                </a:tc>
                <a:tc>
                  <a:txBody>
                    <a:bodyPr/>
                    <a:lstStyle/>
                    <a:p>
                      <a:pPr algn="ctr"/>
                      <a:r>
                        <a:rPr lang="en-US" sz="2800" dirty="0">
                          <a:latin typeface="Garamond" panose="02020404030301010803" pitchFamily="18" charset="0"/>
                        </a:rPr>
                        <a:t>.176</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.138</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1.992</a:t>
                      </a:r>
                    </a:p>
                  </a:txBody>
                  <a:tcPr marL="68580" marR="68580" marT="0" marB="0" anchor="b"/>
                </a:tc>
                <a:tc>
                  <a:txBody>
                    <a:bodyPr/>
                    <a:lstStyle/>
                    <a:p>
                      <a:pPr marL="0" marR="0" algn="ctr">
                        <a:lnSpc>
                          <a:spcPct val="107000"/>
                        </a:lnSpc>
                        <a:spcBef>
                          <a:spcPts val="0"/>
                        </a:spcBef>
                        <a:spcAft>
                          <a:spcPts val="0"/>
                        </a:spcAft>
                      </a:pPr>
                      <a:r>
                        <a:rPr lang="en-US" sz="2800" b="1"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.048</a:t>
                      </a:r>
                    </a:p>
                  </a:txBody>
                  <a:tcPr marL="68580" marR="68580" marT="0" marB="0" anchor="b"/>
                </a:tc>
                <a:extLst>
                  <a:ext uri="{0D108BD9-81ED-4DB2-BD59-A6C34878D82A}">
                    <a16:rowId xmlns:a16="http://schemas.microsoft.com/office/drawing/2014/main" val="3452710684"/>
                  </a:ext>
                </a:extLst>
              </a:tr>
              <a:tr h="355585">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Other Victimization</a:t>
                      </a:r>
                    </a:p>
                  </a:txBody>
                  <a:tcPr marL="68580" marR="68580" marT="0" marB="0" anchor="b"/>
                </a:tc>
                <a:tc>
                  <a:txBody>
                    <a:bodyPr/>
                    <a:lstStyle/>
                    <a:p>
                      <a:pPr algn="ctr"/>
                      <a:r>
                        <a:rPr lang="en-US" sz="2800" dirty="0">
                          <a:latin typeface="Garamond" panose="02020404030301010803" pitchFamily="18" charset="0"/>
                        </a:rPr>
                        <a:t>.128</a:t>
                      </a:r>
                    </a:p>
                  </a:txBody>
                  <a:tcPr marL="68580" marR="68580" marT="0" marB="0" anchor="b"/>
                </a:tc>
                <a:tc>
                  <a:txBody>
                    <a:bodyPr/>
                    <a:lstStyle/>
                    <a:p>
                      <a:pPr algn="ctr"/>
                      <a:r>
                        <a:rPr lang="en-US" sz="2800" dirty="0">
                          <a:latin typeface="Garamond" panose="02020404030301010803" pitchFamily="18" charset="0"/>
                        </a:rPr>
                        <a:t>.050</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.178</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2.588</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a:t>
                      </a:r>
                      <a:r>
                        <a:rPr lang="en-US" sz="2800" b="1"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010</a:t>
                      </a:r>
                    </a:p>
                  </a:txBody>
                  <a:tcPr marL="68580" marR="68580" marT="0" marB="0" anchor="b"/>
                </a:tc>
                <a:extLst>
                  <a:ext uri="{0D108BD9-81ED-4DB2-BD59-A6C34878D82A}">
                    <a16:rowId xmlns:a16="http://schemas.microsoft.com/office/drawing/2014/main" val="764575788"/>
                  </a:ext>
                </a:extLst>
              </a:tr>
              <a:tr h="355585">
                <a:tc>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Social </a:t>
                      </a:r>
                      <a:r>
                        <a:rPr lang="en-US" sz="2800" dirty="0" smtClean="0">
                          <a:effectLst/>
                          <a:latin typeface="Garamond" panose="02020404030301010803" pitchFamily="18" charset="0"/>
                          <a:ea typeface="Calibri" panose="020F0502020204030204" pitchFamily="34" charset="0"/>
                          <a:cs typeface="Times New Roman" panose="02020603050405020304" pitchFamily="18" charset="0"/>
                        </a:rPr>
                        <a:t>Support</a:t>
                      </a:r>
                      <a:r>
                        <a:rPr lang="en-US" sz="2800" baseline="0" dirty="0" smtClean="0">
                          <a:effectLst/>
                          <a:latin typeface="Garamond" panose="02020404030301010803" pitchFamily="18" charset="0"/>
                          <a:ea typeface="Calibri" panose="020F0502020204030204" pitchFamily="34" charset="0"/>
                          <a:cs typeface="Times New Roman" panose="02020603050405020304" pitchFamily="18" charset="0"/>
                        </a:rPr>
                        <a:t> (</a:t>
                      </a:r>
                      <a:r>
                        <a:rPr lang="en-US" sz="2800" dirty="0" smtClean="0">
                          <a:effectLst/>
                          <a:latin typeface="Garamond" panose="02020404030301010803" pitchFamily="18" charset="0"/>
                          <a:ea typeface="Calibri" panose="020F0502020204030204" pitchFamily="34" charset="0"/>
                          <a:cs typeface="Times New Roman" panose="02020603050405020304" pitchFamily="18" charset="0"/>
                        </a:rPr>
                        <a:t>Mean)</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algn="ctr"/>
                      <a:r>
                        <a:rPr lang="en-US" sz="2800" dirty="0">
                          <a:latin typeface="Garamond" panose="02020404030301010803" pitchFamily="18" charset="0"/>
                        </a:rPr>
                        <a:t>-.074</a:t>
                      </a:r>
                    </a:p>
                  </a:txBody>
                  <a:tcPr marL="68580" marR="68580" marT="0" marB="0" anchor="b"/>
                </a:tc>
                <a:tc>
                  <a:txBody>
                    <a:bodyPr/>
                    <a:lstStyle/>
                    <a:p>
                      <a:pPr algn="ctr"/>
                      <a:r>
                        <a:rPr lang="en-US" sz="2800" dirty="0">
                          <a:latin typeface="Garamond" panose="02020404030301010803" pitchFamily="18" charset="0"/>
                        </a:rPr>
                        <a:t>.069</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-.071</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-1.075</a:t>
                      </a:r>
                    </a:p>
                  </a:txBody>
                  <a:tcPr marL="68580" marR="68580" marT="0" marB="0" anchor="b"/>
                </a:tc>
                <a:tc>
                  <a:txBody>
                    <a:bodyPr/>
                    <a:lstStyle/>
                    <a:p>
                      <a:pPr marL="0" marR="0" algn="ctr">
                        <a:lnSpc>
                          <a:spcPct val="107000"/>
                        </a:lnSpc>
                        <a:spcBef>
                          <a:spcPts val="0"/>
                        </a:spcBef>
                        <a:spcAft>
                          <a:spcPts val="0"/>
                        </a:spcAft>
                      </a:pPr>
                      <a:r>
                        <a:rPr lang="en-US" sz="28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.284</a:t>
                      </a:r>
                    </a:p>
                  </a:txBody>
                  <a:tcPr marL="68580" marR="68580" marT="0" marB="0" anchor="b"/>
                </a:tc>
                <a:extLst>
                  <a:ext uri="{0D108BD9-81ED-4DB2-BD59-A6C34878D82A}">
                    <a16:rowId xmlns:a16="http://schemas.microsoft.com/office/drawing/2014/main" val="3134990316"/>
                  </a:ext>
                </a:extLst>
              </a:tr>
              <a:tr h="355585">
                <a:tc gridSpan="6">
                  <a:txBody>
                    <a:bodyPr/>
                    <a:lstStyle/>
                    <a:p>
                      <a:pPr marL="0" marR="0">
                        <a:lnSpc>
                          <a:spcPct val="107000"/>
                        </a:lnSpc>
                        <a:spcBef>
                          <a:spcPts val="0"/>
                        </a:spcBef>
                        <a:spcAft>
                          <a:spcPts val="0"/>
                        </a:spcAft>
                      </a:pPr>
                      <a:r>
                        <a:rPr lang="en-US" sz="2800" dirty="0">
                          <a:effectLst/>
                          <a:latin typeface="Garamond" panose="02020404030301010803" pitchFamily="18" charset="0"/>
                          <a:ea typeface="Calibri" panose="020F0502020204030204" pitchFamily="34" charset="0"/>
                          <a:cs typeface="Times New Roman" panose="02020603050405020304" pitchFamily="18" charset="0"/>
                        </a:rPr>
                        <a:t>*p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.05, **p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.01, ***p</a:t>
                      </a:r>
                      <a:r>
                        <a:rPr lang="en-US" sz="2800" u="sng"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&lt;</a:t>
                      </a:r>
                      <a:r>
                        <a:rPr lang="en-US" sz="2800" u="none" baseline="0" dirty="0">
                          <a:solidFill>
                            <a:schemeClr val="bg1"/>
                          </a:solidFill>
                          <a:effectLst/>
                          <a:latin typeface="Garamond" panose="02020404030301010803" pitchFamily="18" charset="0"/>
                          <a:ea typeface="Calibri" panose="020F0502020204030204" pitchFamily="34" charset="0"/>
                          <a:cs typeface="Times New Roman" panose="02020603050405020304" pitchFamily="18" charset="0"/>
                        </a:rPr>
                        <a:t> .001</a:t>
                      </a:r>
                      <a:endParaRPr lang="en-US" sz="28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algn="ctr"/>
                      <a:endParaRPr lang="en-US" sz="2400" dirty="0">
                        <a:latin typeface="Garamond" panose="02020404030301010803" pitchFamily="18" charset="0"/>
                      </a:endParaRPr>
                    </a:p>
                  </a:txBody>
                  <a:tcPr marL="68580" marR="68580" marT="0" marB="0"/>
                </a:tc>
                <a:tc hMerge="1">
                  <a:txBody>
                    <a:bodyPr/>
                    <a:lstStyle/>
                    <a:p>
                      <a:pPr algn="ctr"/>
                      <a:endParaRPr lang="en-US" sz="2400" dirty="0">
                        <a:latin typeface="Garamond" panose="02020404030301010803"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pPr marL="0" marR="0" algn="ctr">
                        <a:lnSpc>
                          <a:spcPct val="107000"/>
                        </a:lnSpc>
                        <a:spcBef>
                          <a:spcPts val="0"/>
                        </a:spcBef>
                        <a:spcAft>
                          <a:spcPts val="0"/>
                        </a:spcAft>
                      </a:pPr>
                      <a:endParaRPr lang="en-US" sz="2400" dirty="0">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8733601"/>
                  </a:ext>
                </a:extLst>
              </a:tr>
            </a:tbl>
          </a:graphicData>
        </a:graphic>
      </p:graphicFrame>
      <p:sp>
        <p:nvSpPr>
          <p:cNvPr id="55" name="TextBox 54">
            <a:extLst>
              <a:ext uri="{FF2B5EF4-FFF2-40B4-BE49-F238E27FC236}">
                <a16:creationId xmlns:a16="http://schemas.microsoft.com/office/drawing/2014/main" id="{0B65DD11-D00B-C04E-951F-E87F22D9DBB1}"/>
              </a:ext>
            </a:extLst>
          </p:cNvPr>
          <p:cNvSpPr txBox="1"/>
          <p:nvPr/>
        </p:nvSpPr>
        <p:spPr>
          <a:xfrm>
            <a:off x="10590853" y="27788954"/>
            <a:ext cx="20705224" cy="1077218"/>
          </a:xfrm>
          <a:prstGeom prst="rect">
            <a:avLst/>
          </a:prstGeom>
          <a:noFill/>
        </p:spPr>
        <p:txBody>
          <a:bodyPr wrap="square" rtlCol="0">
            <a:spAutoFit/>
          </a:bodyPr>
          <a:lstStyle/>
          <a:p>
            <a:r>
              <a:rPr lang="en-US" b="1" dirty="0">
                <a:latin typeface="Garamond" panose="02020404030301010803" pitchFamily="18" charset="0"/>
              </a:rPr>
              <a:t>Table 3. Multiple </a:t>
            </a:r>
            <a:r>
              <a:rPr lang="en-US" b="1" dirty="0">
                <a:solidFill>
                  <a:srgbClr val="000000"/>
                </a:solidFill>
                <a:latin typeface="Garamond" panose="02020404030301010803" pitchFamily="18" charset="0"/>
              </a:rPr>
              <a:t>Regression Analysis: Predictors of Emotional Distress for Youth with Disabilities (n=230)</a:t>
            </a:r>
          </a:p>
          <a:p>
            <a:pPr algn="ctr"/>
            <a:r>
              <a:rPr lang="en-US" b="1" dirty="0">
                <a:latin typeface="Garamond" panose="02020404030301010803" pitchFamily="18" charset="0"/>
              </a:rPr>
              <a:t>  </a:t>
            </a:r>
          </a:p>
        </p:txBody>
      </p:sp>
      <p:sp>
        <p:nvSpPr>
          <p:cNvPr id="56" name="Rectangle 1">
            <a:extLst>
              <a:ext uri="{FF2B5EF4-FFF2-40B4-BE49-F238E27FC236}">
                <a16:creationId xmlns:a16="http://schemas.microsoft.com/office/drawing/2014/main" id="{4A672BF7-C5E0-594F-ADAD-EE9A7D2ADD3B}"/>
              </a:ext>
            </a:extLst>
          </p:cNvPr>
          <p:cNvSpPr>
            <a:spLocks noChangeArrowheads="1"/>
          </p:cNvSpPr>
          <p:nvPr/>
        </p:nvSpPr>
        <p:spPr bwMode="auto">
          <a:xfrm>
            <a:off x="280995" y="11576889"/>
            <a:ext cx="9313664" cy="84638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lang="en-US" altLang="en-US" sz="4800" b="1" dirty="0">
                <a:latin typeface="Garamond" panose="02020404030301010803" pitchFamily="18" charset="0"/>
                <a:ea typeface="Calibri" panose="020F0502020204030204" pitchFamily="34" charset="0"/>
                <a:cs typeface="Times New Roman" panose="02020603050405020304" pitchFamily="18" charset="0"/>
              </a:rPr>
              <a:t>Research Question: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i="0" u="none" strike="noStrike" cap="none" normalizeH="0" baseline="0" dirty="0">
                <a:ln>
                  <a:noFill/>
                </a:ln>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To what degree do bias victimization experiences impact youth with disabilities?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Garamond" panose="02020404030301010803"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800" b="1" i="0" u="none" strike="noStrike" cap="none" normalizeH="0" baseline="0" dirty="0">
                <a:ln>
                  <a:noFill/>
                </a:ln>
                <a:solidFill>
                  <a:schemeClr val="tx1"/>
                </a:solidFill>
                <a:effectLst/>
                <a:latin typeface="Garamond" panose="02020404030301010803" pitchFamily="18" charset="0"/>
                <a:ea typeface="Calibri" panose="020F0502020204030204" pitchFamily="34" charset="0"/>
                <a:cs typeface="Times New Roman" panose="02020603050405020304" pitchFamily="18" charset="0"/>
              </a:rPr>
              <a:t>Objectives: </a:t>
            </a:r>
            <a:endParaRPr lang="en-US" altLang="en-US" sz="4800" dirty="0">
              <a:latin typeface="Garamond" panose="02020404030301010803" pitchFamily="18" charset="0"/>
              <a:ea typeface="Calibri" panose="020F0502020204030204" pitchFamily="34" charset="0"/>
              <a:cs typeface="Times New Roman" panose="02020603050405020304" pitchFamily="18" charset="0"/>
            </a:endParaRPr>
          </a:p>
          <a:p>
            <a:pPr eaLnBrk="0" hangingPunct="0"/>
            <a:endParaRPr lang="en-US" altLang="en-US" dirty="0">
              <a:latin typeface="Garamond" panose="02020404030301010803" pitchFamily="18" charset="0"/>
              <a:ea typeface="Calibri" panose="020F0502020204030204" pitchFamily="34" charset="0"/>
              <a:cs typeface="Times New Roman" panose="02020603050405020304" pitchFamily="18" charset="0"/>
            </a:endParaRPr>
          </a:p>
          <a:p>
            <a:pPr marL="457200" indent="-457200" eaLnBrk="0" hangingPunct="0">
              <a:buFont typeface="Arial" panose="020B0604020202020204" pitchFamily="34" charset="0"/>
              <a:buChar char="•"/>
            </a:pPr>
            <a:r>
              <a:rPr lang="en-US" altLang="en-US" dirty="0">
                <a:latin typeface="Garamond"/>
                <a:ea typeface="Calibri" panose="020F0502020204030204" pitchFamily="34" charset="0"/>
                <a:cs typeface="Times New Roman"/>
              </a:rPr>
              <a:t>Explore rates and characteristics of bias victimization experiences that youth with disabilities </a:t>
            </a:r>
            <a:r>
              <a:rPr lang="en-US" altLang="en-US" dirty="0" smtClean="0">
                <a:latin typeface="Garamond"/>
                <a:ea typeface="Calibri" panose="020F0502020204030204" pitchFamily="34" charset="0"/>
                <a:cs typeface="Times New Roman"/>
              </a:rPr>
              <a:t>report.</a:t>
            </a:r>
          </a:p>
          <a:p>
            <a:pPr marL="457200" indent="-457200" eaLnBrk="0" hangingPunct="0">
              <a:buFont typeface="Arial" panose="020B0604020202020204" pitchFamily="34" charset="0"/>
              <a:buChar char="•"/>
            </a:pPr>
            <a:r>
              <a:rPr lang="en-US" altLang="en-US" dirty="0" smtClean="0">
                <a:latin typeface="Garamond"/>
                <a:ea typeface="Calibri" panose="020F0502020204030204" pitchFamily="34" charset="0"/>
                <a:cs typeface="Times New Roman"/>
              </a:rPr>
              <a:t>Compare </a:t>
            </a:r>
            <a:r>
              <a:rPr lang="en-US" altLang="en-US" dirty="0">
                <a:latin typeface="Garamond"/>
                <a:ea typeface="Calibri" panose="020F0502020204030204" pitchFamily="34" charset="0"/>
                <a:cs typeface="Times New Roman"/>
              </a:rPr>
              <a:t>differences in bias victimization rates for youth with different types of disability versus no reported disability. </a:t>
            </a:r>
            <a:endParaRPr lang="en-US" altLang="en-US" dirty="0">
              <a:latin typeface="Garamond" panose="02020404030301010803" pitchFamily="18" charset="0"/>
              <a:ea typeface="Calibri" panose="020F0502020204030204" pitchFamily="34" charset="0"/>
              <a:cs typeface="Times New Roman" panose="02020603050405020304" pitchFamily="18" charset="0"/>
            </a:endParaRPr>
          </a:p>
          <a:p>
            <a:pPr marL="457200" indent="-457200" eaLnBrk="0" hangingPunct="0">
              <a:buFont typeface="Arial" panose="020B0604020202020204" pitchFamily="34" charset="0"/>
              <a:buChar char="•"/>
            </a:pPr>
            <a:r>
              <a:rPr lang="en-US" altLang="en-US" dirty="0">
                <a:latin typeface="Garamond" panose="02020404030301010803" pitchFamily="18" charset="0"/>
                <a:ea typeface="Calibri" panose="020F0502020204030204" pitchFamily="34" charset="0"/>
                <a:cs typeface="Times New Roman" panose="02020603050405020304" pitchFamily="18" charset="0"/>
              </a:rPr>
              <a:t>Understand how youth with disabilities experience general victimization and social support differently.</a:t>
            </a:r>
          </a:p>
          <a:p>
            <a:pPr marL="457200" indent="-457200" eaLnBrk="0" hangingPunct="0">
              <a:buFont typeface="Arial" panose="020B0604020202020204" pitchFamily="34" charset="0"/>
              <a:buChar char="•"/>
            </a:pPr>
            <a:r>
              <a:rPr lang="en-US" altLang="en-US" dirty="0">
                <a:latin typeface="Garamond" panose="02020404030301010803" pitchFamily="18" charset="0"/>
                <a:ea typeface="Calibri" panose="020F0502020204030204" pitchFamily="34" charset="0"/>
                <a:cs typeface="Times New Roman" panose="02020603050405020304" pitchFamily="18" charset="0"/>
              </a:rPr>
              <a:t>Explore whether experiencing disability victimization is uniquely related to increased distress symptomology.</a:t>
            </a:r>
          </a:p>
          <a:p>
            <a:pPr marL="800100" lvl="1" indent="-342900">
              <a:buFont typeface="Arial" panose="020B0604020202020204" pitchFamily="34" charset="0"/>
              <a:buChar char="•"/>
            </a:pPr>
            <a:endParaRPr lang="en-US" dirty="0">
              <a:latin typeface="Garamond" panose="02020404030301010803" pitchFamily="18" charset="0"/>
            </a:endParaRPr>
          </a:p>
        </p:txBody>
      </p:sp>
      <p:sp>
        <p:nvSpPr>
          <p:cNvPr id="5" name="TextBox 4"/>
          <p:cNvSpPr txBox="1"/>
          <p:nvPr/>
        </p:nvSpPr>
        <p:spPr>
          <a:xfrm>
            <a:off x="10464518" y="22064959"/>
            <a:ext cx="12525334" cy="400110"/>
          </a:xfrm>
          <a:prstGeom prst="rect">
            <a:avLst/>
          </a:prstGeom>
          <a:noFill/>
        </p:spPr>
        <p:txBody>
          <a:bodyPr wrap="square" rtlCol="0">
            <a:spAutoFit/>
          </a:bodyPr>
          <a:lstStyle/>
          <a:p>
            <a:r>
              <a:rPr lang="en-US" sz="2000" baseline="30000" dirty="0" err="1" smtClean="0">
                <a:latin typeface="Garamond" panose="02020404030301010803" pitchFamily="18" charset="0"/>
                <a:ea typeface="Calibri" panose="020F0502020204030204" pitchFamily="34" charset="0"/>
                <a:cs typeface="Times New Roman" panose="02020603050405020304" pitchFamily="18" charset="0"/>
              </a:rPr>
              <a:t>a</a:t>
            </a:r>
            <a:r>
              <a:rPr lang="en-US" sz="2000" dirty="0" err="1" smtClean="0">
                <a:latin typeface="Garamond" panose="02020404030301010803" pitchFamily="18" charset="0"/>
              </a:rPr>
              <a:t>Other</a:t>
            </a:r>
            <a:r>
              <a:rPr lang="en-US" sz="2000" dirty="0" smtClean="0">
                <a:latin typeface="Garamond" panose="02020404030301010803" pitchFamily="18" charset="0"/>
              </a:rPr>
              <a:t> </a:t>
            </a:r>
            <a:r>
              <a:rPr lang="en-US" sz="2000" dirty="0">
                <a:latin typeface="Garamond" panose="02020404030301010803" pitchFamily="18" charset="0"/>
              </a:rPr>
              <a:t>demographics (age, gender and religion) were not significant for differences between disability status.</a:t>
            </a:r>
          </a:p>
        </p:txBody>
      </p:sp>
      <p:sp>
        <p:nvSpPr>
          <p:cNvPr id="57" name="TextBox 56"/>
          <p:cNvSpPr txBox="1"/>
          <p:nvPr/>
        </p:nvSpPr>
        <p:spPr>
          <a:xfrm>
            <a:off x="33051357" y="25041974"/>
            <a:ext cx="10258805" cy="830997"/>
          </a:xfrm>
          <a:prstGeom prst="rect">
            <a:avLst/>
          </a:prstGeom>
          <a:noFill/>
        </p:spPr>
        <p:txBody>
          <a:bodyPr wrap="square" rtlCol="0">
            <a:spAutoFit/>
          </a:bodyPr>
          <a:lstStyle/>
          <a:p>
            <a:pPr algn="ctr"/>
            <a:r>
              <a:rPr lang="en-US" sz="4800" b="1" dirty="0">
                <a:latin typeface="Garamond" panose="02020404030301010803" pitchFamily="18" charset="0"/>
              </a:rPr>
              <a:t>Future Directions  </a:t>
            </a:r>
          </a:p>
        </p:txBody>
      </p:sp>
      <p:sp>
        <p:nvSpPr>
          <p:cNvPr id="58" name="TextBox 57">
            <a:extLst>
              <a:ext uri="{FF2B5EF4-FFF2-40B4-BE49-F238E27FC236}">
                <a16:creationId xmlns:a16="http://schemas.microsoft.com/office/drawing/2014/main" id="{B50B1F0B-9DA9-7849-A82D-85CA78C95D6E}"/>
              </a:ext>
            </a:extLst>
          </p:cNvPr>
          <p:cNvSpPr txBox="1"/>
          <p:nvPr/>
        </p:nvSpPr>
        <p:spPr>
          <a:xfrm>
            <a:off x="33553400" y="25885729"/>
            <a:ext cx="9584944" cy="2554545"/>
          </a:xfrm>
          <a:prstGeom prst="rect">
            <a:avLst/>
          </a:prstGeom>
          <a:noFill/>
        </p:spPr>
        <p:txBody>
          <a:bodyPr wrap="square" rtlCol="0">
            <a:spAutoFit/>
          </a:bodyPr>
          <a:lstStyle/>
          <a:p>
            <a:pPr marL="457200" indent="-457200">
              <a:buFont typeface="Arial" panose="020B0604020202020204" pitchFamily="34" charset="0"/>
              <a:buChar char="•"/>
            </a:pPr>
            <a:r>
              <a:rPr lang="en-US" dirty="0">
                <a:latin typeface="Garamond" panose="02020404030301010803" pitchFamily="18" charset="0"/>
              </a:rPr>
              <a:t>Future studies should include a larger sample size, younger participants, and measures to determine differences among types of disability. </a:t>
            </a:r>
          </a:p>
          <a:p>
            <a:pPr marL="457200" indent="-457200">
              <a:buFont typeface="Arial" panose="020B0604020202020204" pitchFamily="34" charset="0"/>
              <a:buChar char="•"/>
            </a:pPr>
            <a:r>
              <a:rPr lang="en-US" dirty="0">
                <a:latin typeface="Garamond" panose="02020404030301010803" pitchFamily="18" charset="0"/>
              </a:rPr>
              <a:t>Future studies should be done with multiple measures of respondent disability status.</a:t>
            </a:r>
          </a:p>
        </p:txBody>
      </p:sp>
      <p:pic>
        <p:nvPicPr>
          <p:cNvPr id="15" name="Picture 14">
            <a:extLst>
              <a:ext uri="{FF2B5EF4-FFF2-40B4-BE49-F238E27FC236}">
                <a16:creationId xmlns:a16="http://schemas.microsoft.com/office/drawing/2014/main" id="{2A6969E9-C864-0E41-A0EB-1816E0BC61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36114" y="314231"/>
            <a:ext cx="8321712" cy="4292529"/>
          </a:xfrm>
          <a:prstGeom prst="rect">
            <a:avLst/>
          </a:prstGeom>
        </p:spPr>
      </p:pic>
      <p:sp>
        <p:nvSpPr>
          <p:cNvPr id="59" name="TextBox 58"/>
          <p:cNvSpPr txBox="1"/>
          <p:nvPr/>
        </p:nvSpPr>
        <p:spPr>
          <a:xfrm>
            <a:off x="12206966" y="32308595"/>
            <a:ext cx="18120634" cy="400110"/>
          </a:xfrm>
          <a:prstGeom prst="rect">
            <a:avLst/>
          </a:prstGeom>
          <a:noFill/>
        </p:spPr>
        <p:txBody>
          <a:bodyPr wrap="square" rtlCol="0">
            <a:spAutoFit/>
          </a:bodyPr>
          <a:lstStyle/>
          <a:p>
            <a:r>
              <a:rPr lang="en-US" sz="2000" baseline="30000" dirty="0" err="1" smtClean="0">
                <a:latin typeface="Garamond" panose="02020404030301010803" pitchFamily="18" charset="0"/>
                <a:ea typeface="Calibri" panose="020F0502020204030204" pitchFamily="34" charset="0"/>
                <a:cs typeface="Times New Roman" panose="02020603050405020304" pitchFamily="18" charset="0"/>
              </a:rPr>
              <a:t>a</a:t>
            </a:r>
            <a:r>
              <a:rPr lang="en-US" sz="2000" dirty="0" err="1" smtClean="0">
                <a:latin typeface="Garamond" panose="02020404030301010803" pitchFamily="18" charset="0"/>
                <a:ea typeface="Calibri" panose="020F0502020204030204" pitchFamily="34" charset="0"/>
                <a:cs typeface="Times New Roman" panose="02020603050405020304" pitchFamily="18" charset="0"/>
              </a:rPr>
              <a:t>Minority</a:t>
            </a:r>
            <a:r>
              <a:rPr lang="en-US" sz="2000" dirty="0" smtClean="0">
                <a:latin typeface="Garamond" panose="02020404030301010803" pitchFamily="18" charset="0"/>
                <a:ea typeface="Calibri" panose="020F0502020204030204" pitchFamily="34" charset="0"/>
                <a:cs typeface="Times New Roman" panose="02020603050405020304" pitchFamily="18" charset="0"/>
              </a:rPr>
              <a:t> status for all variables tested; </a:t>
            </a:r>
            <a:r>
              <a:rPr lang="en-US" sz="2000" baseline="30000" dirty="0" err="1" smtClean="0">
                <a:latin typeface="Garamond" panose="02020404030301010803" pitchFamily="18" charset="0"/>
                <a:ea typeface="Calibri" panose="020F0502020204030204" pitchFamily="34" charset="0"/>
                <a:cs typeface="Times New Roman" panose="02020603050405020304" pitchFamily="18" charset="0"/>
              </a:rPr>
              <a:t>b</a:t>
            </a:r>
            <a:r>
              <a:rPr lang="en-US" sz="2000" dirty="0" err="1" smtClean="0">
                <a:latin typeface="Garamond" panose="02020404030301010803" pitchFamily="18" charset="0"/>
              </a:rPr>
              <a:t>Past</a:t>
            </a:r>
            <a:r>
              <a:rPr lang="en-US" sz="2000" dirty="0" smtClean="0">
                <a:latin typeface="Garamond" panose="02020404030301010803" pitchFamily="18" charset="0"/>
              </a:rPr>
              <a:t> </a:t>
            </a:r>
            <a:r>
              <a:rPr lang="en-US" sz="2000" dirty="0">
                <a:latin typeface="Garamond" panose="02020404030301010803" pitchFamily="18" charset="0"/>
              </a:rPr>
              <a:t>year disability-based bias victimization</a:t>
            </a:r>
          </a:p>
        </p:txBody>
      </p:sp>
      <p:sp>
        <p:nvSpPr>
          <p:cNvPr id="10" name="TextBox 9"/>
          <p:cNvSpPr txBox="1"/>
          <p:nvPr/>
        </p:nvSpPr>
        <p:spPr>
          <a:xfrm>
            <a:off x="30438084" y="16408671"/>
            <a:ext cx="1472508" cy="523220"/>
          </a:xfrm>
          <a:prstGeom prst="rect">
            <a:avLst/>
          </a:prstGeom>
          <a:noFill/>
        </p:spPr>
        <p:txBody>
          <a:bodyPr wrap="square" rtlCol="0" anchor="t">
            <a:spAutoFit/>
          </a:bodyPr>
          <a:lstStyle/>
          <a:p>
            <a:r>
              <a:rPr lang="en-US" sz="2800" dirty="0">
                <a:latin typeface="Garamond"/>
              </a:rPr>
              <a:t>p=.000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41357</TotalTime>
  <Words>1231</Words>
  <Application>Microsoft Office PowerPoint</Application>
  <PresentationFormat>Custom</PresentationFormat>
  <Paragraphs>183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Garamond</vt:lpstr>
      <vt:lpstr>Helvetica</vt:lpstr>
      <vt:lpstr>Times New Roman</vt:lpstr>
      <vt:lpstr>Office Theme</vt:lpstr>
      <vt:lpstr>PowerPoint Presentation</vt:lpstr>
    </vt:vector>
  </TitlesOfParts>
  <Company>Swarthmore College</Company>
  <LinksUpToDate>false</LinksUpToDate>
  <SharedDoc>false</SharedDoc>
  <HyperlinkBase>http://www.swarthmore.edu/NatSci/cpurrin1/posteradvice.htm</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scientific posters (Swarthmore College)</dc:title>
  <dc:creator>Colin Purrington</dc:creator>
  <dc:description>Suggestions and gripes to: cpurrin1@swarthmore.edu</dc:description>
  <cp:lastModifiedBy>Rosatone, Sarah</cp:lastModifiedBy>
  <cp:revision>1355</cp:revision>
  <cp:lastPrinted>2004-05-01T11:19:50Z</cp:lastPrinted>
  <dcterms:created xsi:type="dcterms:W3CDTF">2000-07-07T15:10:51Z</dcterms:created>
  <dcterms:modified xsi:type="dcterms:W3CDTF">2019-04-15T16:49:52Z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wner">
    <vt:lpwstr>Colin Purrington</vt:lpwstr>
  </property>
</Properties>
</file>