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402336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mith, Matthew (NatRes)" initials="SM(" lastIdx="9" clrIdx="0">
    <p:extLst>
      <p:ext uri="{19B8F6BF-5375-455C-9EA6-DF929625EA0E}">
        <p15:presenceInfo xmlns:p15="http://schemas.microsoft.com/office/powerpoint/2012/main" userId="Smith, Matthew (NatRes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DEF"/>
    <a:srgbClr val="0032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2" autoAdjust="0"/>
    <p:restoredTop sz="94673"/>
  </p:normalViewPr>
  <p:slideViewPr>
    <p:cSldViewPr snapToGrid="0" snapToObjects="1">
      <p:cViewPr>
        <p:scale>
          <a:sx n="25" d="100"/>
          <a:sy n="25" d="100"/>
        </p:scale>
        <p:origin x="288" y="-20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78E64-0C45-7C41-A7A2-818DBDF77BF4}" type="datetimeFigureOut">
              <a:rPr lang="en-US" smtClean="0"/>
              <a:t>4/10/2019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CE01B-27AD-1243-80FB-286602F23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82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9716" y="2716577"/>
            <a:ext cx="12824460" cy="2166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292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4584" dirty="0" smtClean="0">
                <a:ea typeface="Tahoma" panose="020B0604030504040204" pitchFamily="34" charset="0"/>
                <a:cs typeface="Tahoma" panose="020B0604030504040204" pitchFamily="34" charset="0"/>
              </a:rPr>
              <a:t>Alex McGinn</a:t>
            </a:r>
            <a:r>
              <a:rPr lang="en-US" sz="4584" baseline="30000" dirty="0" smtClean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4584" baseline="30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4400" baseline="30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667" dirty="0" smtClean="0">
                <a:ea typeface="Tahoma" panose="020B0604030504040204" pitchFamily="34" charset="0"/>
                <a:cs typeface="Tahoma" panose="020B0604030504040204" pitchFamily="34" charset="0"/>
              </a:rPr>
              <a:t>University </a:t>
            </a:r>
            <a:r>
              <a:rPr lang="en-US" sz="3667" dirty="0">
                <a:ea typeface="Tahoma" panose="020B0604030504040204" pitchFamily="34" charset="0"/>
                <a:cs typeface="Tahoma" panose="020B0604030504040204" pitchFamily="34" charset="0"/>
              </a:rPr>
              <a:t>of New Hampshire, Durham, New Hampshire, USA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6951" y="15521550"/>
            <a:ext cx="13929991" cy="797782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584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TESTING FACILITY</a:t>
            </a:r>
            <a:endParaRPr lang="en-US" sz="2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3965" y="5794780"/>
            <a:ext cx="13929991" cy="797782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584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INTRODUCTION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089806" y="14564972"/>
            <a:ext cx="24674085" cy="797782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584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RESULTS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592797" y="31207037"/>
            <a:ext cx="7169364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50" dirty="0" smtClean="0">
                <a:ea typeface="Tahoma" panose="020B0604030504040204" pitchFamily="34" charset="0"/>
                <a:cs typeface="Tahoma" panose="020B0604030504040204" pitchFamily="34" charset="0"/>
              </a:rPr>
              <a:t>Many thanks to the support </a:t>
            </a:r>
            <a:r>
              <a:rPr lang="en-US" sz="2750" dirty="0">
                <a:ea typeface="Tahoma" panose="020B0604030504040204" pitchFamily="34" charset="0"/>
                <a:cs typeface="Tahoma" panose="020B0604030504040204" pitchFamily="34" charset="0"/>
              </a:rPr>
              <a:t>from </a:t>
            </a:r>
            <a:r>
              <a:rPr lang="en-US" sz="2750" dirty="0" smtClean="0">
                <a:ea typeface="Tahoma" panose="020B0604030504040204" pitchFamily="34" charset="0"/>
                <a:cs typeface="Tahoma" panose="020B0604030504040204" pitchFamily="34" charset="0"/>
              </a:rPr>
              <a:t>mentors</a:t>
            </a:r>
            <a:r>
              <a:rPr lang="en-US" sz="2750" b="1" dirty="0" smtClean="0">
                <a:ea typeface="Tahoma" panose="020B0604030504040204" pitchFamily="34" charset="0"/>
                <a:cs typeface="Tahoma" panose="020B0604030504040204" pitchFamily="34" charset="0"/>
              </a:rPr>
              <a:t>, Connor </a:t>
            </a:r>
            <a:r>
              <a:rPr lang="en-US" sz="2750" b="1" dirty="0" err="1" smtClean="0">
                <a:ea typeface="Tahoma" panose="020B0604030504040204" pitchFamily="34" charset="0"/>
                <a:cs typeface="Tahoma" panose="020B0604030504040204" pitchFamily="34" charset="0"/>
              </a:rPr>
              <a:t>Heany</a:t>
            </a:r>
            <a:r>
              <a:rPr lang="en-US" sz="2750" b="1" dirty="0" smtClean="0">
                <a:ea typeface="Tahoma" panose="020B0604030504040204" pitchFamily="34" charset="0"/>
                <a:cs typeface="Tahoma" panose="020B0604030504040204" pitchFamily="34" charset="0"/>
              </a:rPr>
              <a:t> and Melissa </a:t>
            </a:r>
            <a:r>
              <a:rPr lang="en-US" sz="2750" b="1" dirty="0" err="1" smtClean="0">
                <a:ea typeface="Tahoma" panose="020B0604030504040204" pitchFamily="34" charset="0"/>
                <a:cs typeface="Tahoma" panose="020B0604030504040204" pitchFamily="34" charset="0"/>
              </a:rPr>
              <a:t>Zajac</a:t>
            </a:r>
            <a:r>
              <a:rPr lang="en-US" sz="2750" b="1" dirty="0" smtClean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750" dirty="0" smtClean="0">
                <a:ea typeface="Tahoma" panose="020B0604030504040204" pitchFamily="34" charset="0"/>
                <a:cs typeface="Tahoma" panose="020B0604030504040204" pitchFamily="34" charset="0"/>
              </a:rPr>
              <a:t>for this amazing opportunity and all their help</a:t>
            </a:r>
            <a:endParaRPr lang="en-US" sz="275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779644" y="30081778"/>
            <a:ext cx="18873949" cy="797782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584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ACKNOWLEDGMENTS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042772" y="5769158"/>
            <a:ext cx="24610821" cy="797782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584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METHODS</a:t>
            </a:r>
            <a:endParaRPr lang="en-US" sz="2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9716" y="6872028"/>
            <a:ext cx="12547679" cy="29696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933" b="1" dirty="0" smtClean="0">
                <a:ea typeface="Tahoma" panose="020B0604030504040204" pitchFamily="34" charset="0"/>
                <a:cs typeface="Tahoma" panose="020B0604030504040204" pitchFamily="34" charset="0"/>
              </a:rPr>
              <a:t>What is a PCB?</a:t>
            </a:r>
          </a:p>
          <a:p>
            <a:endParaRPr lang="en-US" sz="1100" b="1" dirty="0" smtClean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44300" indent="-457200">
              <a:buFont typeface="Arial" panose="020B0604020202020204" pitchFamily="34" charset="0"/>
              <a:buChar char="•"/>
            </a:pP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Polychlorinated Biphenyls 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(PCBs) are a chemical compound that were largely used in transformer oil as a coolant due to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dielectric strength and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resistance to flammability.</a:t>
            </a:r>
          </a:p>
          <a:p>
            <a:pPr marL="844300" indent="-457200">
              <a:buFont typeface="Arial" panose="020B0604020202020204" pitchFamily="34" charset="0"/>
              <a:buChar char="•"/>
            </a:pP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They were deployed in thousands of generators worldwide and were used by major electrical providers.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9513" y="17218557"/>
            <a:ext cx="8276851" cy="36465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AU" sz="2933" b="1" dirty="0" err="1" smtClean="0">
                <a:ea typeface="Tahoma" panose="020B0604030504040204" pitchFamily="34" charset="0"/>
                <a:cs typeface="Tahoma" panose="020B0604030504040204" pitchFamily="34" charset="0"/>
              </a:rPr>
              <a:t>Doble</a:t>
            </a:r>
            <a:r>
              <a:rPr lang="en-AU" sz="2933" b="1" dirty="0" smtClean="0">
                <a:ea typeface="Tahoma" panose="020B0604030504040204" pitchFamily="34" charset="0"/>
                <a:cs typeface="Tahoma" panose="020B0604030504040204" pitchFamily="34" charset="0"/>
              </a:rPr>
              <a:t> Electrical </a:t>
            </a:r>
            <a:r>
              <a:rPr lang="en-AU" sz="2933" b="1" dirty="0">
                <a:ea typeface="Tahoma" panose="020B0604030504040204" pitchFamily="34" charset="0"/>
                <a:cs typeface="Tahoma" panose="020B0604030504040204" pitchFamily="34" charset="0"/>
              </a:rPr>
              <a:t>Engineering Materials Laboratory </a:t>
            </a:r>
          </a:p>
          <a:p>
            <a:r>
              <a:rPr lang="en-AU" sz="2933" b="1" dirty="0" smtClean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AU" sz="2933" b="1" dirty="0" smtClean="0">
                <a:ea typeface="Tahoma" panose="020B0604030504040204" pitchFamily="34" charset="0"/>
                <a:cs typeface="Tahoma" panose="020B0604030504040204" pitchFamily="34" charset="0"/>
              </a:rPr>
              <a:t>Watertown, MA</a:t>
            </a:r>
          </a:p>
          <a:p>
            <a:pPr marL="419115" indent="-419115">
              <a:buFont typeface="Arial" charset="0"/>
              <a:buChar char="•"/>
            </a:pPr>
            <a:endParaRPr lang="en-AU" sz="1283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19115" indent="-419115">
              <a:buFont typeface="Arial" charset="0"/>
              <a:buChar char="•"/>
            </a:pPr>
            <a:r>
              <a:rPr lang="en-AU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Provides analytical services and test results for industrial power users in over 110 countries </a:t>
            </a:r>
            <a:endParaRPr lang="en-AU" sz="2933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19115" indent="-419115">
              <a:buFont typeface="Arial" charset="0"/>
              <a:buChar char="•"/>
            </a:pPr>
            <a:endParaRPr lang="en-AU" sz="1283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19115" indent="-419115">
              <a:buFont typeface="Arial" charset="0"/>
              <a:buChar char="•"/>
            </a:pPr>
            <a:r>
              <a:rPr lang="en-AU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Oil testing lab runs over 50 different types of screen tests on oil samples delivered </a:t>
            </a:r>
            <a:r>
              <a:rPr lang="en-AU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from all over the world</a:t>
            </a:r>
            <a:endParaRPr lang="en-US" sz="2933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4910979" y="15508219"/>
            <a:ext cx="16537597" cy="543675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933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Aroclors</a:t>
            </a:r>
            <a:endParaRPr lang="en-US" sz="2933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6950" y="351786"/>
            <a:ext cx="39439297" cy="2562508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Methodology of Quantifying PCB Presence in Electrical Generator Insulating Oil</a:t>
            </a:r>
            <a:endParaRPr lang="en-US" sz="88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5309697" y="23519550"/>
            <a:ext cx="24234301" cy="543675"/>
          </a:xfrm>
          <a:prstGeom prst="rect">
            <a:avLst/>
          </a:prstGeom>
          <a:solidFill>
            <a:srgbClr val="003293"/>
          </a:solidFill>
          <a:ln>
            <a:solidFill>
              <a:srgbClr val="0032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933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Summary &amp; </a:t>
            </a:r>
            <a:r>
              <a:rPr lang="en-US" sz="2933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Takeaways</a:t>
            </a:r>
            <a:endParaRPr lang="en-US" sz="2933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7887703" y="31172792"/>
            <a:ext cx="1149530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1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2750" dirty="0" smtClean="0">
                <a:ea typeface="Tahoma" panose="020B0604030504040204" pitchFamily="34" charset="0"/>
                <a:cs typeface="Tahoma" panose="020B0604030504040204" pitchFamily="34" charset="0"/>
              </a:rPr>
              <a:t>A huge thank you to my advisor </a:t>
            </a:r>
            <a:r>
              <a:rPr lang="en-US" sz="2750" b="1" dirty="0" smtClean="0">
                <a:ea typeface="Tahoma" panose="020B0604030504040204" pitchFamily="34" charset="0"/>
                <a:cs typeface="Tahoma" panose="020B0604030504040204" pitchFamily="34" charset="0"/>
              </a:rPr>
              <a:t>John Aber </a:t>
            </a:r>
            <a:r>
              <a:rPr lang="en-US" sz="2750" dirty="0" smtClean="0">
                <a:ea typeface="Tahoma" panose="020B0604030504040204" pitchFamily="34" charset="0"/>
                <a:cs typeface="Tahoma" panose="020B0604030504040204" pitchFamily="34" charset="0"/>
              </a:rPr>
              <a:t>for supporting my work</a:t>
            </a:r>
            <a:endParaRPr lang="en-US" sz="275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08999" y="31141170"/>
            <a:ext cx="7909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a typeface="Tahoma" panose="020B0604030504040204" pitchFamily="34" charset="0"/>
                <a:cs typeface="Tahoma" panose="020B0604030504040204" pitchFamily="34" charset="0"/>
              </a:rPr>
              <a:t>Figure 1</a:t>
            </a:r>
            <a:r>
              <a:rPr lang="en-US" sz="2800" dirty="0"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800" b="1" dirty="0" smtClean="0">
                <a:ea typeface="Tahoma" panose="020B0604030504040204" pitchFamily="34" charset="0"/>
                <a:cs typeface="Tahoma" panose="020B0604030504040204" pitchFamily="34" charset="0"/>
              </a:rPr>
              <a:t>Materials Laboratory Interns</a:t>
            </a:r>
            <a:endParaRPr lang="en-US" sz="28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9411945" y="27231708"/>
            <a:ext cx="497201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a typeface="Tahoma" panose="020B0604030504040204" pitchFamily="34" charset="0"/>
                <a:cs typeface="Tahoma" panose="020B0604030504040204" pitchFamily="34" charset="0"/>
              </a:rPr>
              <a:t>Figure </a:t>
            </a:r>
            <a:r>
              <a:rPr lang="en-US" sz="2800" b="1" dirty="0" smtClean="0"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en-US" sz="2800" b="1" dirty="0"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sz="2800" b="1" dirty="0" smtClean="0">
                <a:ea typeface="Tahoma" panose="020B0604030504040204" pitchFamily="34" charset="0"/>
                <a:cs typeface="Tahoma" panose="020B0604030504040204" pitchFamily="34" charset="0"/>
              </a:rPr>
              <a:t>ontaminated Oil Containers (these cylinders are the recommended shipping and storage apparatus however we received samples stored in everything from beer bottles to mason jars)</a:t>
            </a:r>
            <a:endParaRPr lang="en-US" sz="28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264686" y="4272400"/>
            <a:ext cx="6261201" cy="543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933" b="1" dirty="0">
                <a:solidFill>
                  <a:srgbClr val="00329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College of Life Sciences and </a:t>
            </a:r>
            <a:r>
              <a:rPr lang="en-US" sz="2933" b="1" dirty="0" smtClean="0">
                <a:solidFill>
                  <a:srgbClr val="00329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Agriculture</a:t>
            </a:r>
            <a:endParaRPr lang="en-US" sz="2933" b="1" dirty="0">
              <a:solidFill>
                <a:srgbClr val="003294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7056" y="3127267"/>
            <a:ext cx="9220200" cy="1715067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15414867" y="24861454"/>
            <a:ext cx="12190919" cy="330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50" b="1" dirty="0"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esting </a:t>
            </a:r>
            <a:r>
              <a:rPr lang="en-US" sz="3150" b="1" dirty="0">
                <a:ea typeface="Tahoma" panose="020B0604030504040204" pitchFamily="34" charset="0"/>
                <a:cs typeface="Tahoma" panose="020B0604030504040204" pitchFamily="34" charset="0"/>
              </a:rPr>
              <a:t>findings:</a:t>
            </a:r>
          </a:p>
          <a:p>
            <a:pPr marL="457200" indent="-457200">
              <a:buFontTx/>
              <a:buChar char="-"/>
            </a:pPr>
            <a:r>
              <a:rPr lang="en-US" sz="2950" dirty="0" smtClean="0">
                <a:ea typeface="Tahoma" panose="020B0604030504040204" pitchFamily="34" charset="0"/>
                <a:cs typeface="Tahoma" panose="020B0604030504040204" pitchFamily="34" charset="0"/>
              </a:rPr>
              <a:t>Of the thousands of samples tested over the summer only three were found to breach the 50ppm disposal limit. </a:t>
            </a:r>
          </a:p>
          <a:p>
            <a:pPr marL="457200" indent="-457200">
              <a:buFontTx/>
              <a:buChar char="-"/>
            </a:pPr>
            <a:r>
              <a:rPr lang="en-US" sz="2950" dirty="0" smtClean="0">
                <a:ea typeface="Tahoma" panose="020B0604030504040204" pitchFamily="34" charset="0"/>
                <a:cs typeface="Tahoma" panose="020B0604030504040204" pitchFamily="34" charset="0"/>
              </a:rPr>
              <a:t>These oils need to be held and shipped to a licensed storage facility. </a:t>
            </a:r>
          </a:p>
          <a:p>
            <a:pPr marL="457200" indent="-457200">
              <a:buFontTx/>
              <a:buChar char="-"/>
            </a:pPr>
            <a:r>
              <a:rPr lang="en-US" sz="2950" dirty="0" smtClean="0">
                <a:ea typeface="Tahoma" panose="020B0604030504040204" pitchFamily="34" charset="0"/>
                <a:cs typeface="Tahoma" panose="020B0604030504040204" pitchFamily="34" charset="0"/>
              </a:rPr>
              <a:t>The generators these oils were sampled from are now designated “PCB contaminated generators” and need to be shut down or have their oil replaced.</a:t>
            </a:r>
            <a:endParaRPr lang="en-US" sz="295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15328702" y="24238588"/>
            <a:ext cx="12183165" cy="615885"/>
          </a:xfrm>
          <a:prstGeom prst="rect">
            <a:avLst/>
          </a:prstGeom>
          <a:solidFill>
            <a:schemeClr val="accent6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Summary</a:t>
            </a:r>
          </a:p>
        </p:txBody>
      </p:sp>
      <p:sp>
        <p:nvSpPr>
          <p:cNvPr id="105" name="Rectangle 104"/>
          <p:cNvSpPr/>
          <p:nvPr/>
        </p:nvSpPr>
        <p:spPr>
          <a:xfrm>
            <a:off x="15089805" y="10139875"/>
            <a:ext cx="7380935" cy="512384"/>
          </a:xfrm>
          <a:prstGeom prst="rect">
            <a:avLst/>
          </a:prstGeom>
          <a:solidFill>
            <a:srgbClr val="6D8838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Gas Chromatography</a:t>
            </a:r>
            <a:endParaRPr lang="en-US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15328703" y="24231606"/>
            <a:ext cx="12190919" cy="54892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33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15091934" y="10137115"/>
            <a:ext cx="7380936" cy="40902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33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5191343" y="10706899"/>
            <a:ext cx="7059057" cy="324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1947" indent="-261947">
              <a:buFont typeface="Arial" panose="020B0604020202020204" pitchFamily="34" charset="0"/>
              <a:buChar char="•"/>
            </a:pP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~5mL of solution is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then transferred to a GC compatible container and loaded into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Gas Chromatography Machine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61947" indent="-261947">
              <a:buFont typeface="Arial" panose="020B0604020202020204" pitchFamily="34" charset="0"/>
              <a:buChar char="•"/>
            </a:pP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The gas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chromatography machine vaporizes a small amount of the sample and runs tests on it to provide us with chromatograph.</a:t>
            </a:r>
            <a:endParaRPr lang="en-US" sz="293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909716" y="9959224"/>
            <a:ext cx="13752819" cy="46057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933" b="1" dirty="0" smtClean="0">
                <a:ea typeface="Tahoma" panose="020B0604030504040204" pitchFamily="34" charset="0"/>
                <a:cs typeface="Tahoma" panose="020B0604030504040204" pitchFamily="34" charset="0"/>
              </a:rPr>
              <a:t>Why do we care?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Despite their efficiency at serving their purpose there was a dark side to them as well. PCBs are incredibly toxic and do not biodegrade. This means they would have nearly infinite residence times in whatever system they were transported to.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PCBs cause a number of detrimental health effects and varying types of cancer to plants, aquatic species, and anyone who consumes them.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Beginning in the 70s concern grew over the possibility of PCBs leaching out of generators and penetrating groundwater and freshwater sources and by 1979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production was banned in the U.S.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and in 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most of the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world</a:t>
            </a:r>
            <a:r>
              <a:rPr lang="en-US" sz="2933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933" dirty="0" smtClean="0">
                <a:ea typeface="Tahoma" panose="020B0604030504040204" pitchFamily="34" charset="0"/>
                <a:cs typeface="Tahoma" panose="020B0604030504040204" pitchFamily="34" charset="0"/>
              </a:rPr>
              <a:t>as well.</a:t>
            </a:r>
            <a:endParaRPr lang="en-US" sz="2933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2933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2" name="Text Box 14">
            <a:extLst>
              <a:ext uri="{FF2B5EF4-FFF2-40B4-BE49-F238E27FC236}">
                <a16:creationId xmlns:a16="http://schemas.microsoft.com/office/drawing/2014/main" xmlns="" id="{20A05010-9AFE-4804-8E66-5254FDDD6712}"/>
              </a:ext>
            </a:extLst>
          </p:cNvPr>
          <p:cNvSpPr txBox="1"/>
          <p:nvPr/>
        </p:nvSpPr>
        <p:spPr>
          <a:xfrm>
            <a:off x="22704722" y="6647410"/>
            <a:ext cx="7639061" cy="364363"/>
          </a:xfrm>
          <a:prstGeom prst="rect">
            <a:avLst/>
          </a:prstGeom>
          <a:solidFill>
            <a:prstClr val="white"/>
          </a:solidFill>
          <a:ln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Figure 3: Image of  </a:t>
            </a:r>
            <a:r>
              <a:rPr lang="en-US" sz="2400" b="1" dirty="0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Gas Chromatography Machine </a:t>
            </a:r>
            <a:endParaRPr lang="en-US" sz="2400" b="1" dirty="0">
              <a:effectLst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Text Box 14">
            <a:extLst>
              <a:ext uri="{FF2B5EF4-FFF2-40B4-BE49-F238E27FC236}">
                <a16:creationId xmlns:a16="http://schemas.microsoft.com/office/drawing/2014/main" xmlns="" id="{20A05010-9AFE-4804-8E66-5254FDDD6712}"/>
              </a:ext>
            </a:extLst>
          </p:cNvPr>
          <p:cNvSpPr txBox="1"/>
          <p:nvPr/>
        </p:nvSpPr>
        <p:spPr>
          <a:xfrm>
            <a:off x="29756750" y="6660349"/>
            <a:ext cx="5081338" cy="326342"/>
          </a:xfrm>
          <a:prstGeom prst="rect">
            <a:avLst/>
          </a:prstGeom>
          <a:solidFill>
            <a:prstClr val="white"/>
          </a:solidFill>
          <a:ln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r"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Figure 4: </a:t>
            </a:r>
            <a:r>
              <a:rPr lang="en-US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Sample Preparation</a:t>
            </a:r>
            <a:r>
              <a:rPr lang="en-US" sz="2400" b="1" dirty="0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Hood</a:t>
            </a:r>
            <a:endParaRPr lang="en-US" sz="2400" b="1" dirty="0">
              <a:effectLst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5627014" y="6672268"/>
            <a:ext cx="4026580" cy="66311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Integration</a:t>
            </a:r>
            <a:endParaRPr lang="en-US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802462" y="25109636"/>
            <a:ext cx="11765804" cy="639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1947" indent="-261947">
              <a:buFont typeface="Arial" panose="020B0604020202020204" pitchFamily="34" charset="0"/>
              <a:buChar char="•"/>
            </a:pPr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Large utilities such as National Grid, SPX,  and </a:t>
            </a:r>
            <a:r>
              <a:rPr lang="en-US" sz="3150" b="1" dirty="0" err="1" smtClean="0">
                <a:ea typeface="Tahoma" panose="020B0604030504040204" pitchFamily="34" charset="0"/>
                <a:cs typeface="Tahoma" panose="020B0604030504040204" pitchFamily="34" charset="0"/>
              </a:rPr>
              <a:t>Eversource</a:t>
            </a:r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 adhere to EPA guidelines</a:t>
            </a:r>
          </a:p>
          <a:p>
            <a:endParaRPr lang="en-US" sz="3150" b="1" dirty="0" smtClean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1947" indent="-261947">
              <a:buFont typeface="Arial" panose="020B0604020202020204" pitchFamily="34" charset="0"/>
              <a:buChar char="•"/>
            </a:pPr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PCBs still have a presence in the environment and testing needs to be continued until older generators are completely phased out</a:t>
            </a:r>
          </a:p>
          <a:p>
            <a:pPr marL="261947" indent="-261947">
              <a:buFont typeface="Arial" panose="020B0604020202020204" pitchFamily="34" charset="0"/>
              <a:buChar char="•"/>
            </a:pPr>
            <a:endParaRPr lang="en-US" sz="3150" b="1" dirty="0" smtClean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1947" indent="-261947">
              <a:buFont typeface="Arial" panose="020B0604020202020204" pitchFamily="34" charset="0"/>
              <a:buChar char="•"/>
            </a:pPr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I gained valuable lab experience and was able to provide an important service for the electrical grid while making great friends and will forever be grateful for this opportunity</a:t>
            </a:r>
            <a:endParaRPr lang="en-US" sz="3150" b="1" dirty="0" smtClean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1947" indent="-261947">
              <a:buFont typeface="Arial" panose="020B0604020202020204" pitchFamily="34" charset="0"/>
              <a:buChar char="•"/>
            </a:pPr>
            <a:endParaRPr lang="en-US" sz="3150" b="1" dirty="0" smtClean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1947" indent="-261947">
              <a:buFont typeface="Arial" panose="020B0604020202020204" pitchFamily="34" charset="0"/>
              <a:buChar char="•"/>
            </a:pPr>
            <a:endParaRPr lang="en-US" sz="3150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150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150" b="1" dirty="0" smtClean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315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27691951" y="24254550"/>
            <a:ext cx="11895022" cy="64324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Takeaways</a:t>
            </a:r>
            <a:endParaRPr lang="en-US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7691952" y="24254550"/>
            <a:ext cx="11895022" cy="54662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33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68CD87D2-BFCF-4B86-8587-0BFF407ECFEB}"/>
              </a:ext>
            </a:extLst>
          </p:cNvPr>
          <p:cNvSpPr txBox="1"/>
          <p:nvPr/>
        </p:nvSpPr>
        <p:spPr>
          <a:xfrm>
            <a:off x="15115040" y="7121664"/>
            <a:ext cx="7357830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Oil samples are received in vials and bottles and a small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amount (.1998 +/-.0002g) is pipetted from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these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containers.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Samples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are then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diluted with heptane and </a:t>
            </a:r>
            <a:r>
              <a:rPr lang="en-US" sz="2930" dirty="0" err="1">
                <a:ea typeface="Tahoma" panose="020B0604030504040204" pitchFamily="34" charset="0"/>
                <a:cs typeface="Tahoma" panose="020B0604030504040204" pitchFamily="34" charset="0"/>
              </a:rPr>
              <a:t>florisil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(two </a:t>
            </a:r>
            <a:r>
              <a:rPr lang="en-US" sz="2930" dirty="0">
                <a:ea typeface="Tahoma" panose="020B0604030504040204" pitchFamily="34" charset="0"/>
                <a:cs typeface="Tahoma" panose="020B0604030504040204" pitchFamily="34" charset="0"/>
              </a:rPr>
              <a:t>chemicals which help separate the PCBS from the </a:t>
            </a:r>
            <a:r>
              <a:rPr lang="en-US" sz="2930" dirty="0" smtClean="0">
                <a:ea typeface="Tahoma" panose="020B0604030504040204" pitchFamily="34" charset="0"/>
                <a:cs typeface="Tahoma" panose="020B0604030504040204" pitchFamily="34" charset="0"/>
              </a:rPr>
              <a:t>oil).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baseline="-250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xmlns="" id="{E7685B67-9217-49DB-9F20-49BD35FD5020}"/>
              </a:ext>
            </a:extLst>
          </p:cNvPr>
          <p:cNvSpPr/>
          <p:nvPr/>
        </p:nvSpPr>
        <p:spPr>
          <a:xfrm>
            <a:off x="15089805" y="6672267"/>
            <a:ext cx="7383065" cy="47522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Sample Prep</a:t>
            </a:r>
            <a:endParaRPr lang="en-US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xmlns="" id="{C22B79AA-1956-4BE1-ACA3-D21073752895}"/>
              </a:ext>
            </a:extLst>
          </p:cNvPr>
          <p:cNvSpPr/>
          <p:nvPr/>
        </p:nvSpPr>
        <p:spPr>
          <a:xfrm>
            <a:off x="15089805" y="6672268"/>
            <a:ext cx="7380937" cy="3178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33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3" name="Text Box 20">
            <a:extLst>
              <a:ext uri="{FF2B5EF4-FFF2-40B4-BE49-F238E27FC236}">
                <a16:creationId xmlns:a16="http://schemas.microsoft.com/office/drawing/2014/main" xmlns="" id="{886DEB3B-1442-490A-9C19-BEEFD1A0AD64}"/>
              </a:ext>
            </a:extLst>
          </p:cNvPr>
          <p:cNvSpPr txBox="1"/>
          <p:nvPr/>
        </p:nvSpPr>
        <p:spPr>
          <a:xfrm>
            <a:off x="15043168" y="23036972"/>
            <a:ext cx="5997280" cy="483812"/>
          </a:xfrm>
          <a:prstGeom prst="rect">
            <a:avLst/>
          </a:prstGeom>
          <a:solidFill>
            <a:prstClr val="white"/>
          </a:solidFill>
          <a:ln>
            <a:noFill/>
          </a:ln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000"/>
              </a:spcAft>
            </a:pPr>
            <a:r>
              <a:rPr lang="en-US" sz="28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Figure 6: </a:t>
            </a:r>
            <a:r>
              <a:rPr lang="en-US" sz="2800" b="1" dirty="0" err="1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Aroclor</a:t>
            </a:r>
            <a:r>
              <a:rPr lang="en-US" sz="2800" b="1" dirty="0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1254 </a:t>
            </a:r>
            <a:endParaRPr lang="en-US" sz="2800" b="1" dirty="0">
              <a:effectLst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6" name="Text Box 14">
            <a:extLst>
              <a:ext uri="{FF2B5EF4-FFF2-40B4-BE49-F238E27FC236}">
                <a16:creationId xmlns:a16="http://schemas.microsoft.com/office/drawing/2014/main" xmlns="" id="{C1450744-D7D8-4182-BBBF-4AB4CFA48453}"/>
              </a:ext>
            </a:extLst>
          </p:cNvPr>
          <p:cNvSpPr txBox="1"/>
          <p:nvPr/>
        </p:nvSpPr>
        <p:spPr>
          <a:xfrm>
            <a:off x="14910979" y="19590220"/>
            <a:ext cx="4443491" cy="985611"/>
          </a:xfrm>
          <a:prstGeom prst="rect">
            <a:avLst/>
          </a:prstGeom>
          <a:solidFill>
            <a:prstClr val="white"/>
          </a:solidFill>
          <a:ln>
            <a:noFill/>
          </a:ln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000"/>
              </a:spcAft>
            </a:pPr>
            <a:r>
              <a:rPr lang="en-US" sz="28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Figure 5: </a:t>
            </a:r>
            <a:r>
              <a:rPr lang="en-US" sz="2800" b="1" dirty="0" err="1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Aroclor</a:t>
            </a:r>
            <a:r>
              <a:rPr lang="en-US" sz="2800" b="1" dirty="0" smtClean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1242</a:t>
            </a:r>
            <a:endParaRPr lang="en-US" sz="28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875" y="16746320"/>
            <a:ext cx="5387596" cy="100584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15" y="20973951"/>
            <a:ext cx="7946649" cy="10058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8480" y="2944699"/>
            <a:ext cx="3810000" cy="2794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4828" y="7160177"/>
            <a:ext cx="6593806" cy="70438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9840" y="7121664"/>
            <a:ext cx="5655022" cy="702600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5627014" y="7335379"/>
            <a:ext cx="4026579" cy="36994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930" dirty="0" smtClean="0"/>
              <a:t>The resulting chromatograph </a:t>
            </a:r>
            <a:r>
              <a:rPr lang="en-US" sz="2930" dirty="0"/>
              <a:t>can be integrated by hand or using a </a:t>
            </a:r>
            <a:r>
              <a:rPr lang="en-US" sz="2930" dirty="0" smtClean="0"/>
              <a:t>computer </a:t>
            </a:r>
            <a:r>
              <a:rPr lang="en-US" sz="2930" dirty="0"/>
              <a:t>program to provide readout of the PCB concentration in parts per </a:t>
            </a:r>
            <a:r>
              <a:rPr lang="en-US" sz="2930" dirty="0" smtClean="0"/>
              <a:t>million (ppm)</a:t>
            </a:r>
            <a:endParaRPr lang="en-US" sz="2930" dirty="0"/>
          </a:p>
        </p:txBody>
      </p:sp>
      <p:sp>
        <p:nvSpPr>
          <p:cNvPr id="35" name="TextBox 34"/>
          <p:cNvSpPr txBox="1"/>
          <p:nvPr/>
        </p:nvSpPr>
        <p:spPr>
          <a:xfrm>
            <a:off x="25525887" y="20112876"/>
            <a:ext cx="10022779" cy="27976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 err="1" smtClean="0"/>
              <a:t>Aroclor</a:t>
            </a:r>
            <a:r>
              <a:rPr lang="en-US" sz="2930" dirty="0" smtClean="0"/>
              <a:t> type was determined by peak arrival times and peak sizes observed on the chromatograph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 smtClean="0"/>
              <a:t>Many samples read completely clean however others contained multiple </a:t>
            </a:r>
            <a:r>
              <a:rPr lang="en-US" sz="2930" dirty="0" err="1" smtClean="0"/>
              <a:t>aroclors</a:t>
            </a:r>
            <a:endParaRPr lang="en-US" sz="293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 smtClean="0"/>
              <a:t>The most carcinogenic is 1254 which is also the rarest. </a:t>
            </a:r>
            <a:endParaRPr lang="en-US" sz="293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930" dirty="0" smtClean="0"/>
              <a:t>1260 and 1242 are relatively equal in toxicity. </a:t>
            </a:r>
            <a:endParaRPr lang="en-US" sz="293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0979" y="16215729"/>
            <a:ext cx="10058400" cy="324725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0979" y="20112876"/>
            <a:ext cx="10058400" cy="2894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0266" y="16236932"/>
            <a:ext cx="10058400" cy="322604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5525887" y="19472670"/>
            <a:ext cx="6101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7: </a:t>
            </a:r>
            <a:r>
              <a:rPr lang="en-US" sz="2800" b="1" dirty="0" err="1" smtClean="0"/>
              <a:t>Aroclor</a:t>
            </a:r>
            <a:r>
              <a:rPr lang="en-US" sz="2800" b="1" dirty="0" smtClean="0"/>
              <a:t> 1260</a:t>
            </a:r>
            <a:endParaRPr lang="en-US" sz="2800" b="1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561" y="16348200"/>
            <a:ext cx="3403413" cy="4227631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36456517" y="21205948"/>
            <a:ext cx="2857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8: Chemical Structure of 1242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24114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16524</TotalTime>
  <Words>649</Words>
  <Application>Microsoft Office PowerPoint</Application>
  <PresentationFormat>Custom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Allison Leach</dc:creator>
  <cp:lastModifiedBy>McGinn, Alex J</cp:lastModifiedBy>
  <cp:revision>111</cp:revision>
  <cp:lastPrinted>2017-04-06T18:25:39Z</cp:lastPrinted>
  <dcterms:created xsi:type="dcterms:W3CDTF">2017-03-31T17:02:06Z</dcterms:created>
  <dcterms:modified xsi:type="dcterms:W3CDTF">2019-04-17T17:53:53Z</dcterms:modified>
</cp:coreProperties>
</file>