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32918400" cy="21945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Comments="0">
  <p:normalViewPr vertBarState="minimized">
    <p:restoredLeft sz="34544" autoAdjust="0"/>
    <p:restoredTop sz="95051" autoAdjust="0"/>
  </p:normalViewPr>
  <p:slideViewPr>
    <p:cSldViewPr snapToGrid="0">
      <p:cViewPr varScale="1">
        <p:scale>
          <a:sx n="30" d="100"/>
          <a:sy n="30" d="100"/>
        </p:scale>
        <p:origin x="-584" y="-152"/>
      </p:cViewPr>
      <p:guideLst>
        <p:guide orient="horz" pos="6912"/>
        <p:guide pos="10368"/>
      </p:guideLst>
    </p:cSldViewPr>
  </p:slideViewPr>
  <p:outlineViewPr>
    <p:cViewPr>
      <p:scale>
        <a:sx n="33" d="100"/>
        <a:sy n="33" d="100"/>
      </p:scale>
      <p:origin x="288" y="0"/>
    </p:cViewPr>
  </p:outlineViewPr>
  <p:notesTextViewPr>
    <p:cViewPr>
      <p:scale>
        <a:sx n="100" d="100"/>
        <a:sy n="100" d="100"/>
      </p:scale>
      <p:origin x="0" y="1256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5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1" Type="http://schemas.openxmlformats.org/officeDocument/2006/relationships/hyperlink" Target="https://www.cochrane.org/CD007798/PVD_replacing-peripheral-venous-catheter-when-clinically-indicated-versus-routine-replacement" TargetMode="External"/><Relationship Id="rId12" Type="http://schemas.openxmlformats.org/officeDocument/2006/relationships/hyperlink" Target="https://www.ncbi.nlm.nih.gov/pubmed/26272489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hyperlink" Target="https://acphospitalist.org/archives/2013/01/catheter.htm" TargetMode="External"/><Relationship Id="rId4" Type="http://schemas.openxmlformats.org/officeDocument/2006/relationships/hyperlink" Target="https://pulmccm.org/randomized-controlled-trials/time-to-retire-routine-replacement-of-peripheral-ivs-lancet/" TargetMode="External"/><Relationship Id="rId5" Type="http://schemas.openxmlformats.org/officeDocument/2006/relationships/hyperlink" Target="https://www.ncbi.nlm.nih.gov/pmc/articles/PMC5831386/" TargetMode="External"/><Relationship Id="rId6" Type="http://schemas.openxmlformats.org/officeDocument/2006/relationships/hyperlink" Target="https://www.ncbi.nlm.nih.gov/pmc/articles/PMC5345884/" TargetMode="External"/><Relationship Id="rId7" Type="http://schemas.openxmlformats.org/officeDocument/2006/relationships/hyperlink" Target="https://www.google.com/search?q=intravenous+peripheral+line&amp;rlz=1C1GCEA_enUS813US813&amp;source=lnms&amp;tbm=isch&amp;sa=X&amp;ved=0ahUKEwjqxsv8j6ThAhXPMd8KHXVlAKoQ_AUIDigB&amp;biw=1600&amp;bih=725%23imgrc=6_5A_9smpo3XqM:" TargetMode="External"/><Relationship Id="rId8" Type="http://schemas.openxmlformats.org/officeDocument/2006/relationships/hyperlink" Target="https://www.ncbi.nlm.nih.gov/pubmed/22998716" TargetMode="External"/><Relationship Id="rId9" Type="http://schemas.openxmlformats.org/officeDocument/2006/relationships/hyperlink" Target="https://www.americannursetoday.com/rotating-peripheral-iv-catheters/" TargetMode="External"/><Relationship Id="rId10" Type="http://schemas.openxmlformats.org/officeDocument/2006/relationships/hyperlink" Target="https://www.hopkinsmedicine.org/evidence-based-practice/_docs/EBP%20Exemplar%20Posters/Routine%20Versus%20Clinically%20Indicated%20Rotation%20of%20Peripheral.pdf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 dirty="0">
                <a:solidFill>
                  <a:schemeClr val="hlink"/>
                </a:solidFill>
                <a:hlinkClick r:id="rId3"/>
              </a:rPr>
              <a:t>https://acphospitalist.org/archives/2013/01/catheter.htm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 dirty="0">
                <a:solidFill>
                  <a:schemeClr val="hlink"/>
                </a:solidFill>
                <a:hlinkClick r:id="rId4"/>
              </a:rPr>
              <a:t>https://pulmccm.org/randomized-controlled-trials/time-to-retire-routine-replacement-of-peripheral-ivs-lancet/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 dirty="0">
                <a:solidFill>
                  <a:schemeClr val="hlink"/>
                </a:solidFill>
                <a:hlinkClick r:id="rId5"/>
              </a:rPr>
              <a:t>https://www.ncbi.nlm.nih.gov/pmc/articles/PMC5831386/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 dirty="0">
                <a:solidFill>
                  <a:schemeClr val="hlink"/>
                </a:solidFill>
                <a:hlinkClick r:id="rId6"/>
              </a:rPr>
              <a:t>https://www.ncbi.nlm.nih.gov/pmc/articles/PMC5345884/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 dirty="0">
                <a:solidFill>
                  <a:schemeClr val="hlink"/>
                </a:solidFill>
                <a:hlinkClick r:id="rId7"/>
              </a:rPr>
              <a:t>https://www.google.com/search?q=intravenous+peripheral+line&amp;rlz=1C1GCEA_enUS813US813&amp;source=lnms&amp;tbm=isch&amp;sa=X&amp;ved=0ahUKEwjqxsv8j6ThAhXPMd8KHXVlAKoQ_AUIDigB&amp;biw=1600&amp;bih=725#imgrc=6_5A_9smpo3XqM: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Main article source </a:t>
            </a:r>
            <a:r>
              <a:rPr lang="en" u="sng" dirty="0">
                <a:solidFill>
                  <a:schemeClr val="hlink"/>
                </a:solidFill>
                <a:hlinkClick r:id="rId8"/>
              </a:rPr>
              <a:t>https://www.ncbi.nlm.nih.gov/pubmed/22998716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Good </a:t>
            </a:r>
            <a:r>
              <a:rPr lang="en" u="sng" dirty="0">
                <a:solidFill>
                  <a:schemeClr val="hlink"/>
                </a:solidFill>
                <a:hlinkClick r:id="rId9"/>
              </a:rPr>
              <a:t>https://www.americannursetoday.com/rotating-peripheral-iv-catheters/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 dirty="0">
                <a:solidFill>
                  <a:schemeClr val="hlink"/>
                </a:solidFill>
                <a:hlinkClick r:id="rId10"/>
              </a:rPr>
              <a:t>https://www.hopkinsmedicine.org/evidence-based-practice/_docs/EBP%20Exemplar%20Posters/Routine%20Versus%20Clinically%20Indicated%20Rotation%20of%20Peripheral.pdf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 dirty="0">
                <a:solidFill>
                  <a:schemeClr val="hlink"/>
                </a:solidFill>
                <a:hlinkClick r:id="rId11"/>
              </a:rPr>
              <a:t>https://www.cochrane.org/CD007798/PVD_replacing-peripheral-venous-catheter-when-clinically-indicated-versus-routine-replacement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 dirty="0">
                <a:solidFill>
                  <a:schemeClr val="hlink"/>
                </a:solidFill>
                <a:hlinkClick r:id="rId12"/>
              </a:rPr>
              <a:t>https://</a:t>
            </a:r>
            <a:r>
              <a:rPr lang="en" u="sng" dirty="0" smtClean="0">
                <a:solidFill>
                  <a:schemeClr val="hlink"/>
                </a:solidFill>
                <a:hlinkClick r:id="rId12"/>
              </a:rPr>
              <a:t>www.ncbi.nlm.nih.gov/pubmed/26272489</a:t>
            </a:r>
            <a:endParaRPr lang="en-US" u="sng" dirty="0" smtClean="0">
              <a:solidFill>
                <a:schemeClr val="hlink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u="sng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122149" y="3176853"/>
            <a:ext cx="30674160" cy="8757760"/>
          </a:xfrm>
          <a:prstGeom prst="rect">
            <a:avLst/>
          </a:prstGeom>
        </p:spPr>
        <p:txBody>
          <a:bodyPr spcFirstLastPara="1" wrap="square" lIns="351072" tIns="351072" rIns="351072" bIns="351072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200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200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200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200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200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200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200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200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200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1122120" y="12092267"/>
            <a:ext cx="30674160" cy="3381760"/>
          </a:xfrm>
          <a:prstGeom prst="rect">
            <a:avLst/>
          </a:prstGeom>
        </p:spPr>
        <p:txBody>
          <a:bodyPr spcFirstLastPara="1" wrap="square" lIns="351072" tIns="351072" rIns="351072" bIns="351072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0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30500849" y="19896393"/>
            <a:ext cx="1975320" cy="1679360"/>
          </a:xfrm>
          <a:prstGeom prst="rect">
            <a:avLst/>
          </a:prstGeom>
        </p:spPr>
        <p:txBody>
          <a:bodyPr spcFirstLastPara="1" wrap="square" lIns="351072" tIns="351072" rIns="351072" bIns="351072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122120" y="9176960"/>
            <a:ext cx="30674160" cy="3591680"/>
          </a:xfrm>
          <a:prstGeom prst="rect">
            <a:avLst/>
          </a:prstGeom>
        </p:spPr>
        <p:txBody>
          <a:bodyPr spcFirstLastPara="1" wrap="square" lIns="351072" tIns="351072" rIns="351072" bIns="351072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13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30500849" y="19896393"/>
            <a:ext cx="1975320" cy="1679360"/>
          </a:xfrm>
          <a:prstGeom prst="rect">
            <a:avLst/>
          </a:prstGeom>
        </p:spPr>
        <p:txBody>
          <a:bodyPr spcFirstLastPara="1" wrap="square" lIns="351072" tIns="351072" rIns="351072" bIns="351072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1122120" y="1898773"/>
            <a:ext cx="30674160" cy="2443520"/>
          </a:xfrm>
          <a:prstGeom prst="rect">
            <a:avLst/>
          </a:prstGeom>
        </p:spPr>
        <p:txBody>
          <a:bodyPr spcFirstLastPara="1" wrap="square" lIns="351072" tIns="351072" rIns="351072" bIns="351072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1122120" y="4917227"/>
            <a:ext cx="14399640" cy="14576640"/>
          </a:xfrm>
          <a:prstGeom prst="rect">
            <a:avLst/>
          </a:prstGeom>
        </p:spPr>
        <p:txBody>
          <a:bodyPr spcFirstLastPara="1" wrap="square" lIns="351072" tIns="351072" rIns="351072" bIns="351072" anchor="t" anchorCtr="0"/>
          <a:lstStyle>
            <a:lvl1pPr marL="1755648" lvl="0" indent="-1219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5400"/>
            </a:lvl1pPr>
            <a:lvl2pPr marL="3511296" lvl="1" indent="-1170432">
              <a:spcBef>
                <a:spcPts val="6144"/>
              </a:spcBef>
              <a:spcAft>
                <a:spcPts val="0"/>
              </a:spcAft>
              <a:buSzPts val="1200"/>
              <a:buChar char="○"/>
              <a:defRPr sz="4600"/>
            </a:lvl2pPr>
            <a:lvl3pPr marL="5266944" lvl="2" indent="-1170432">
              <a:spcBef>
                <a:spcPts val="6144"/>
              </a:spcBef>
              <a:spcAft>
                <a:spcPts val="0"/>
              </a:spcAft>
              <a:buSzPts val="1200"/>
              <a:buChar char="■"/>
              <a:defRPr sz="4600"/>
            </a:lvl3pPr>
            <a:lvl4pPr marL="7022592" lvl="3" indent="-1170432">
              <a:spcBef>
                <a:spcPts val="6144"/>
              </a:spcBef>
              <a:spcAft>
                <a:spcPts val="0"/>
              </a:spcAft>
              <a:buSzPts val="1200"/>
              <a:buChar char="●"/>
              <a:defRPr sz="4600"/>
            </a:lvl4pPr>
            <a:lvl5pPr marL="8778240" lvl="4" indent="-1170432">
              <a:spcBef>
                <a:spcPts val="6144"/>
              </a:spcBef>
              <a:spcAft>
                <a:spcPts val="0"/>
              </a:spcAft>
              <a:buSzPts val="1200"/>
              <a:buChar char="○"/>
              <a:defRPr sz="4600"/>
            </a:lvl5pPr>
            <a:lvl6pPr marL="10533888" lvl="5" indent="-1170432">
              <a:spcBef>
                <a:spcPts val="6144"/>
              </a:spcBef>
              <a:spcAft>
                <a:spcPts val="0"/>
              </a:spcAft>
              <a:buSzPts val="1200"/>
              <a:buChar char="■"/>
              <a:defRPr sz="4600"/>
            </a:lvl6pPr>
            <a:lvl7pPr marL="12289536" lvl="6" indent="-1170432">
              <a:spcBef>
                <a:spcPts val="6144"/>
              </a:spcBef>
              <a:spcAft>
                <a:spcPts val="0"/>
              </a:spcAft>
              <a:buSzPts val="1200"/>
              <a:buChar char="●"/>
              <a:defRPr sz="4600"/>
            </a:lvl7pPr>
            <a:lvl8pPr marL="14045184" lvl="7" indent="-1170432">
              <a:spcBef>
                <a:spcPts val="6144"/>
              </a:spcBef>
              <a:spcAft>
                <a:spcPts val="0"/>
              </a:spcAft>
              <a:buSzPts val="1200"/>
              <a:buChar char="○"/>
              <a:defRPr sz="4600"/>
            </a:lvl8pPr>
            <a:lvl9pPr marL="15800832" lvl="8" indent="-1170432">
              <a:spcBef>
                <a:spcPts val="6144"/>
              </a:spcBef>
              <a:spcAft>
                <a:spcPts val="6144"/>
              </a:spcAft>
              <a:buSzPts val="1200"/>
              <a:buChar char="■"/>
              <a:defRPr sz="46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17396640" y="4917227"/>
            <a:ext cx="14399640" cy="14576640"/>
          </a:xfrm>
          <a:prstGeom prst="rect">
            <a:avLst/>
          </a:prstGeom>
        </p:spPr>
        <p:txBody>
          <a:bodyPr spcFirstLastPara="1" wrap="square" lIns="351072" tIns="351072" rIns="351072" bIns="351072" anchor="t" anchorCtr="0"/>
          <a:lstStyle>
            <a:lvl1pPr marL="1755648" lvl="0" indent="-1219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5400"/>
            </a:lvl1pPr>
            <a:lvl2pPr marL="3511296" lvl="1" indent="-1170432">
              <a:spcBef>
                <a:spcPts val="6144"/>
              </a:spcBef>
              <a:spcAft>
                <a:spcPts val="0"/>
              </a:spcAft>
              <a:buSzPts val="1200"/>
              <a:buChar char="○"/>
              <a:defRPr sz="4600"/>
            </a:lvl2pPr>
            <a:lvl3pPr marL="5266944" lvl="2" indent="-1170432">
              <a:spcBef>
                <a:spcPts val="6144"/>
              </a:spcBef>
              <a:spcAft>
                <a:spcPts val="0"/>
              </a:spcAft>
              <a:buSzPts val="1200"/>
              <a:buChar char="■"/>
              <a:defRPr sz="4600"/>
            </a:lvl3pPr>
            <a:lvl4pPr marL="7022592" lvl="3" indent="-1170432">
              <a:spcBef>
                <a:spcPts val="6144"/>
              </a:spcBef>
              <a:spcAft>
                <a:spcPts val="0"/>
              </a:spcAft>
              <a:buSzPts val="1200"/>
              <a:buChar char="●"/>
              <a:defRPr sz="4600"/>
            </a:lvl4pPr>
            <a:lvl5pPr marL="8778240" lvl="4" indent="-1170432">
              <a:spcBef>
                <a:spcPts val="6144"/>
              </a:spcBef>
              <a:spcAft>
                <a:spcPts val="0"/>
              </a:spcAft>
              <a:buSzPts val="1200"/>
              <a:buChar char="○"/>
              <a:defRPr sz="4600"/>
            </a:lvl5pPr>
            <a:lvl6pPr marL="10533888" lvl="5" indent="-1170432">
              <a:spcBef>
                <a:spcPts val="6144"/>
              </a:spcBef>
              <a:spcAft>
                <a:spcPts val="0"/>
              </a:spcAft>
              <a:buSzPts val="1200"/>
              <a:buChar char="■"/>
              <a:defRPr sz="4600"/>
            </a:lvl6pPr>
            <a:lvl7pPr marL="12289536" lvl="6" indent="-1170432">
              <a:spcBef>
                <a:spcPts val="6144"/>
              </a:spcBef>
              <a:spcAft>
                <a:spcPts val="0"/>
              </a:spcAft>
              <a:buSzPts val="1200"/>
              <a:buChar char="●"/>
              <a:defRPr sz="4600"/>
            </a:lvl7pPr>
            <a:lvl8pPr marL="14045184" lvl="7" indent="-1170432">
              <a:spcBef>
                <a:spcPts val="6144"/>
              </a:spcBef>
              <a:spcAft>
                <a:spcPts val="0"/>
              </a:spcAft>
              <a:buSzPts val="1200"/>
              <a:buChar char="○"/>
              <a:defRPr sz="4600"/>
            </a:lvl8pPr>
            <a:lvl9pPr marL="15800832" lvl="8" indent="-1170432">
              <a:spcBef>
                <a:spcPts val="6144"/>
              </a:spcBef>
              <a:spcAft>
                <a:spcPts val="6144"/>
              </a:spcAft>
              <a:buSzPts val="1200"/>
              <a:buChar char="■"/>
              <a:defRPr sz="4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30500849" y="19896393"/>
            <a:ext cx="1975320" cy="1679360"/>
          </a:xfrm>
          <a:prstGeom prst="rect">
            <a:avLst/>
          </a:prstGeom>
        </p:spPr>
        <p:txBody>
          <a:bodyPr spcFirstLastPara="1" wrap="square" lIns="351072" tIns="351072" rIns="351072" bIns="351072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1122120" y="1898773"/>
            <a:ext cx="30674160" cy="2443520"/>
          </a:xfrm>
          <a:prstGeom prst="rect">
            <a:avLst/>
          </a:prstGeom>
        </p:spPr>
        <p:txBody>
          <a:bodyPr spcFirstLastPara="1" wrap="square" lIns="351072" tIns="351072" rIns="351072" bIns="351072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30500849" y="19896393"/>
            <a:ext cx="1975320" cy="1679360"/>
          </a:xfrm>
          <a:prstGeom prst="rect">
            <a:avLst/>
          </a:prstGeom>
        </p:spPr>
        <p:txBody>
          <a:bodyPr spcFirstLastPara="1" wrap="square" lIns="351072" tIns="351072" rIns="351072" bIns="351072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1122120" y="2370560"/>
            <a:ext cx="10108800" cy="3224320"/>
          </a:xfrm>
          <a:prstGeom prst="rect">
            <a:avLst/>
          </a:prstGeom>
        </p:spPr>
        <p:txBody>
          <a:bodyPr spcFirstLastPara="1" wrap="square" lIns="351072" tIns="351072" rIns="351072" bIns="351072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9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9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9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9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9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9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9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9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9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1122120" y="5928960"/>
            <a:ext cx="10108800" cy="13565440"/>
          </a:xfrm>
          <a:prstGeom prst="rect">
            <a:avLst/>
          </a:prstGeom>
        </p:spPr>
        <p:txBody>
          <a:bodyPr spcFirstLastPara="1" wrap="square" lIns="351072" tIns="351072" rIns="351072" bIns="351072" anchor="t" anchorCtr="0"/>
          <a:lstStyle>
            <a:lvl1pPr marL="1755648" lvl="0" indent="-1170432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4600"/>
            </a:lvl1pPr>
            <a:lvl2pPr marL="3511296" lvl="1" indent="-1170432">
              <a:spcBef>
                <a:spcPts val="6144"/>
              </a:spcBef>
              <a:spcAft>
                <a:spcPts val="0"/>
              </a:spcAft>
              <a:buSzPts val="1200"/>
              <a:buChar char="○"/>
              <a:defRPr sz="4600"/>
            </a:lvl2pPr>
            <a:lvl3pPr marL="5266944" lvl="2" indent="-1170432">
              <a:spcBef>
                <a:spcPts val="6144"/>
              </a:spcBef>
              <a:spcAft>
                <a:spcPts val="0"/>
              </a:spcAft>
              <a:buSzPts val="1200"/>
              <a:buChar char="■"/>
              <a:defRPr sz="4600"/>
            </a:lvl3pPr>
            <a:lvl4pPr marL="7022592" lvl="3" indent="-1170432">
              <a:spcBef>
                <a:spcPts val="6144"/>
              </a:spcBef>
              <a:spcAft>
                <a:spcPts val="0"/>
              </a:spcAft>
              <a:buSzPts val="1200"/>
              <a:buChar char="●"/>
              <a:defRPr sz="4600"/>
            </a:lvl4pPr>
            <a:lvl5pPr marL="8778240" lvl="4" indent="-1170432">
              <a:spcBef>
                <a:spcPts val="6144"/>
              </a:spcBef>
              <a:spcAft>
                <a:spcPts val="0"/>
              </a:spcAft>
              <a:buSzPts val="1200"/>
              <a:buChar char="○"/>
              <a:defRPr sz="4600"/>
            </a:lvl5pPr>
            <a:lvl6pPr marL="10533888" lvl="5" indent="-1170432">
              <a:spcBef>
                <a:spcPts val="6144"/>
              </a:spcBef>
              <a:spcAft>
                <a:spcPts val="0"/>
              </a:spcAft>
              <a:buSzPts val="1200"/>
              <a:buChar char="■"/>
              <a:defRPr sz="4600"/>
            </a:lvl6pPr>
            <a:lvl7pPr marL="12289536" lvl="6" indent="-1170432">
              <a:spcBef>
                <a:spcPts val="6144"/>
              </a:spcBef>
              <a:spcAft>
                <a:spcPts val="0"/>
              </a:spcAft>
              <a:buSzPts val="1200"/>
              <a:buChar char="●"/>
              <a:defRPr sz="4600"/>
            </a:lvl7pPr>
            <a:lvl8pPr marL="14045184" lvl="7" indent="-1170432">
              <a:spcBef>
                <a:spcPts val="6144"/>
              </a:spcBef>
              <a:spcAft>
                <a:spcPts val="0"/>
              </a:spcAft>
              <a:buSzPts val="1200"/>
              <a:buChar char="○"/>
              <a:defRPr sz="4600"/>
            </a:lvl8pPr>
            <a:lvl9pPr marL="15800832" lvl="8" indent="-1170432">
              <a:spcBef>
                <a:spcPts val="6144"/>
              </a:spcBef>
              <a:spcAft>
                <a:spcPts val="6144"/>
              </a:spcAft>
              <a:buSzPts val="1200"/>
              <a:buChar char="■"/>
              <a:defRPr sz="4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30500849" y="19896393"/>
            <a:ext cx="1975320" cy="1679360"/>
          </a:xfrm>
          <a:prstGeom prst="rect">
            <a:avLst/>
          </a:prstGeom>
        </p:spPr>
        <p:txBody>
          <a:bodyPr spcFirstLastPara="1" wrap="square" lIns="351072" tIns="351072" rIns="351072" bIns="351072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1764900" y="1920640"/>
            <a:ext cx="22924080" cy="17454080"/>
          </a:xfrm>
          <a:prstGeom prst="rect">
            <a:avLst/>
          </a:prstGeom>
        </p:spPr>
        <p:txBody>
          <a:bodyPr spcFirstLastPara="1" wrap="square" lIns="351072" tIns="351072" rIns="351072" bIns="351072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18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18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18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18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18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18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18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18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18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30500849" y="19896393"/>
            <a:ext cx="1975320" cy="1679360"/>
          </a:xfrm>
          <a:prstGeom prst="rect">
            <a:avLst/>
          </a:prstGeom>
        </p:spPr>
        <p:txBody>
          <a:bodyPr spcFirstLastPara="1" wrap="square" lIns="351072" tIns="351072" rIns="351072" bIns="351072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16459200" y="-533"/>
            <a:ext cx="16459200" cy="219456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351072" tIns="351072" rIns="351072" bIns="351072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955800" y="5261547"/>
            <a:ext cx="14562720" cy="6324480"/>
          </a:xfrm>
          <a:prstGeom prst="rect">
            <a:avLst/>
          </a:prstGeom>
        </p:spPr>
        <p:txBody>
          <a:bodyPr spcFirstLastPara="1" wrap="square" lIns="351072" tIns="351072" rIns="351072" bIns="351072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61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61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61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61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61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61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61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61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161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955800" y="11959787"/>
            <a:ext cx="14562720" cy="5269760"/>
          </a:xfrm>
          <a:prstGeom prst="rect">
            <a:avLst/>
          </a:prstGeom>
        </p:spPr>
        <p:txBody>
          <a:bodyPr spcFirstLastPara="1" wrap="square" lIns="351072" tIns="351072" rIns="351072" bIns="351072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8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8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8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8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8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8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8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8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8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17782200" y="3089387"/>
            <a:ext cx="13813200" cy="15765760"/>
          </a:xfrm>
          <a:prstGeom prst="rect">
            <a:avLst/>
          </a:prstGeom>
        </p:spPr>
        <p:txBody>
          <a:bodyPr spcFirstLastPara="1" wrap="square" lIns="351072" tIns="351072" rIns="351072" bIns="351072" anchor="ctr" anchorCtr="0"/>
          <a:lstStyle>
            <a:lvl1pPr marL="1755648" lvl="0" indent="-1316736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3511296" lvl="1" indent="-1219200">
              <a:spcBef>
                <a:spcPts val="6144"/>
              </a:spcBef>
              <a:spcAft>
                <a:spcPts val="0"/>
              </a:spcAft>
              <a:buSzPts val="1400"/>
              <a:buChar char="○"/>
              <a:defRPr/>
            </a:lvl2pPr>
            <a:lvl3pPr marL="5266944" lvl="2" indent="-1219200">
              <a:spcBef>
                <a:spcPts val="6144"/>
              </a:spcBef>
              <a:spcAft>
                <a:spcPts val="0"/>
              </a:spcAft>
              <a:buSzPts val="1400"/>
              <a:buChar char="■"/>
              <a:defRPr/>
            </a:lvl3pPr>
            <a:lvl4pPr marL="7022592" lvl="3" indent="-1219200">
              <a:spcBef>
                <a:spcPts val="6144"/>
              </a:spcBef>
              <a:spcAft>
                <a:spcPts val="0"/>
              </a:spcAft>
              <a:buSzPts val="1400"/>
              <a:buChar char="●"/>
              <a:defRPr/>
            </a:lvl4pPr>
            <a:lvl5pPr marL="8778240" lvl="4" indent="-1219200">
              <a:spcBef>
                <a:spcPts val="6144"/>
              </a:spcBef>
              <a:spcAft>
                <a:spcPts val="0"/>
              </a:spcAft>
              <a:buSzPts val="1400"/>
              <a:buChar char="○"/>
              <a:defRPr/>
            </a:lvl5pPr>
            <a:lvl6pPr marL="10533888" lvl="5" indent="-1219200">
              <a:spcBef>
                <a:spcPts val="6144"/>
              </a:spcBef>
              <a:spcAft>
                <a:spcPts val="0"/>
              </a:spcAft>
              <a:buSzPts val="1400"/>
              <a:buChar char="■"/>
              <a:defRPr/>
            </a:lvl6pPr>
            <a:lvl7pPr marL="12289536" lvl="6" indent="-1219200">
              <a:spcBef>
                <a:spcPts val="6144"/>
              </a:spcBef>
              <a:spcAft>
                <a:spcPts val="0"/>
              </a:spcAft>
              <a:buSzPts val="1400"/>
              <a:buChar char="●"/>
              <a:defRPr/>
            </a:lvl7pPr>
            <a:lvl8pPr marL="14045184" lvl="7" indent="-1219200">
              <a:spcBef>
                <a:spcPts val="6144"/>
              </a:spcBef>
              <a:spcAft>
                <a:spcPts val="0"/>
              </a:spcAft>
              <a:buSzPts val="1400"/>
              <a:buChar char="○"/>
              <a:defRPr/>
            </a:lvl8pPr>
            <a:lvl9pPr marL="15800832" lvl="8" indent="-1219200">
              <a:spcBef>
                <a:spcPts val="6144"/>
              </a:spcBef>
              <a:spcAft>
                <a:spcPts val="6144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30500849" y="19896393"/>
            <a:ext cx="1975320" cy="1679360"/>
          </a:xfrm>
          <a:prstGeom prst="rect">
            <a:avLst/>
          </a:prstGeom>
        </p:spPr>
        <p:txBody>
          <a:bodyPr spcFirstLastPara="1" wrap="square" lIns="351072" tIns="351072" rIns="351072" bIns="351072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1122120" y="18050453"/>
            <a:ext cx="21595680" cy="2581760"/>
          </a:xfrm>
          <a:prstGeom prst="rect">
            <a:avLst/>
          </a:prstGeom>
        </p:spPr>
        <p:txBody>
          <a:bodyPr spcFirstLastPara="1" wrap="square" lIns="351072" tIns="351072" rIns="351072" bIns="351072" anchor="ctr" anchorCtr="0"/>
          <a:lstStyle>
            <a:lvl1pPr marL="1755648" lvl="0" indent="-87782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30500849" y="19896393"/>
            <a:ext cx="1975320" cy="1679360"/>
          </a:xfrm>
          <a:prstGeom prst="rect">
            <a:avLst/>
          </a:prstGeom>
        </p:spPr>
        <p:txBody>
          <a:bodyPr spcFirstLastPara="1" wrap="square" lIns="351072" tIns="351072" rIns="351072" bIns="351072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1122120" y="4719467"/>
            <a:ext cx="30674160" cy="8377600"/>
          </a:xfrm>
          <a:prstGeom prst="rect">
            <a:avLst/>
          </a:prstGeom>
        </p:spPr>
        <p:txBody>
          <a:bodyPr spcFirstLastPara="1" wrap="square" lIns="351072" tIns="351072" rIns="351072" bIns="351072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61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61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61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61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61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61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61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61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461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1122120" y="13449493"/>
            <a:ext cx="30674160" cy="5550080"/>
          </a:xfrm>
          <a:prstGeom prst="rect">
            <a:avLst/>
          </a:prstGeom>
        </p:spPr>
        <p:txBody>
          <a:bodyPr spcFirstLastPara="1" wrap="square" lIns="351072" tIns="351072" rIns="351072" bIns="351072" anchor="t" anchorCtr="0"/>
          <a:lstStyle>
            <a:lvl1pPr marL="1755648" lvl="0" indent="-1316736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3511296" lvl="1" indent="-1219200" algn="ctr">
              <a:spcBef>
                <a:spcPts val="6144"/>
              </a:spcBef>
              <a:spcAft>
                <a:spcPts val="0"/>
              </a:spcAft>
              <a:buSzPts val="1400"/>
              <a:buChar char="○"/>
              <a:defRPr/>
            </a:lvl2pPr>
            <a:lvl3pPr marL="5266944" lvl="2" indent="-1219200" algn="ctr">
              <a:spcBef>
                <a:spcPts val="6144"/>
              </a:spcBef>
              <a:spcAft>
                <a:spcPts val="0"/>
              </a:spcAft>
              <a:buSzPts val="1400"/>
              <a:buChar char="■"/>
              <a:defRPr/>
            </a:lvl3pPr>
            <a:lvl4pPr marL="7022592" lvl="3" indent="-1219200" algn="ctr">
              <a:spcBef>
                <a:spcPts val="6144"/>
              </a:spcBef>
              <a:spcAft>
                <a:spcPts val="0"/>
              </a:spcAft>
              <a:buSzPts val="1400"/>
              <a:buChar char="●"/>
              <a:defRPr/>
            </a:lvl4pPr>
            <a:lvl5pPr marL="8778240" lvl="4" indent="-1219200" algn="ctr">
              <a:spcBef>
                <a:spcPts val="6144"/>
              </a:spcBef>
              <a:spcAft>
                <a:spcPts val="0"/>
              </a:spcAft>
              <a:buSzPts val="1400"/>
              <a:buChar char="○"/>
              <a:defRPr/>
            </a:lvl5pPr>
            <a:lvl6pPr marL="10533888" lvl="5" indent="-1219200" algn="ctr">
              <a:spcBef>
                <a:spcPts val="6144"/>
              </a:spcBef>
              <a:spcAft>
                <a:spcPts val="0"/>
              </a:spcAft>
              <a:buSzPts val="1400"/>
              <a:buChar char="■"/>
              <a:defRPr/>
            </a:lvl6pPr>
            <a:lvl7pPr marL="12289536" lvl="6" indent="-1219200" algn="ctr">
              <a:spcBef>
                <a:spcPts val="6144"/>
              </a:spcBef>
              <a:spcAft>
                <a:spcPts val="0"/>
              </a:spcAft>
              <a:buSzPts val="1400"/>
              <a:buChar char="●"/>
              <a:defRPr/>
            </a:lvl7pPr>
            <a:lvl8pPr marL="14045184" lvl="7" indent="-1219200" algn="ctr">
              <a:spcBef>
                <a:spcPts val="6144"/>
              </a:spcBef>
              <a:spcAft>
                <a:spcPts val="0"/>
              </a:spcAft>
              <a:buSzPts val="1400"/>
              <a:buChar char="○"/>
              <a:defRPr/>
            </a:lvl8pPr>
            <a:lvl9pPr marL="15800832" lvl="8" indent="-1219200" algn="ctr">
              <a:spcBef>
                <a:spcPts val="6144"/>
              </a:spcBef>
              <a:spcAft>
                <a:spcPts val="6144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30500849" y="19896393"/>
            <a:ext cx="1975320" cy="1679360"/>
          </a:xfrm>
          <a:prstGeom prst="rect">
            <a:avLst/>
          </a:prstGeom>
        </p:spPr>
        <p:txBody>
          <a:bodyPr spcFirstLastPara="1" wrap="square" lIns="351072" tIns="351072" rIns="351072" bIns="351072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30500849" y="19896393"/>
            <a:ext cx="1975320" cy="1679360"/>
          </a:xfrm>
          <a:prstGeom prst="rect">
            <a:avLst/>
          </a:prstGeom>
        </p:spPr>
        <p:txBody>
          <a:bodyPr spcFirstLastPara="1" wrap="square" lIns="351072" tIns="351072" rIns="351072" bIns="351072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122120" y="1898773"/>
            <a:ext cx="30674160" cy="244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1072" tIns="351072" rIns="351072" bIns="351072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122120" y="4917227"/>
            <a:ext cx="30674160" cy="14576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1072" tIns="351072" rIns="351072" bIns="351072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30500849" y="19896393"/>
            <a:ext cx="1975320" cy="1679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1072" tIns="351072" rIns="351072" bIns="351072" anchor="ctr" anchorCtr="0">
            <a:noAutofit/>
          </a:bodyPr>
          <a:lstStyle>
            <a:lvl1pPr lvl="0" algn="r">
              <a:buNone/>
              <a:defRPr sz="3800">
                <a:solidFill>
                  <a:schemeClr val="dk2"/>
                </a:solidFill>
              </a:defRPr>
            </a:lvl1pPr>
            <a:lvl2pPr lvl="1" algn="r">
              <a:buNone/>
              <a:defRPr sz="3800">
                <a:solidFill>
                  <a:schemeClr val="dk2"/>
                </a:solidFill>
              </a:defRPr>
            </a:lvl2pPr>
            <a:lvl3pPr lvl="2" algn="r">
              <a:buNone/>
              <a:defRPr sz="3800">
                <a:solidFill>
                  <a:schemeClr val="dk2"/>
                </a:solidFill>
              </a:defRPr>
            </a:lvl3pPr>
            <a:lvl4pPr lvl="3" algn="r">
              <a:buNone/>
              <a:defRPr sz="3800">
                <a:solidFill>
                  <a:schemeClr val="dk2"/>
                </a:solidFill>
              </a:defRPr>
            </a:lvl4pPr>
            <a:lvl5pPr lvl="4" algn="r">
              <a:buNone/>
              <a:defRPr sz="3800">
                <a:solidFill>
                  <a:schemeClr val="dk2"/>
                </a:solidFill>
              </a:defRPr>
            </a:lvl5pPr>
            <a:lvl6pPr lvl="5" algn="r">
              <a:buNone/>
              <a:defRPr sz="3800">
                <a:solidFill>
                  <a:schemeClr val="dk2"/>
                </a:solidFill>
              </a:defRPr>
            </a:lvl6pPr>
            <a:lvl7pPr lvl="6" algn="r">
              <a:buNone/>
              <a:defRPr sz="3800">
                <a:solidFill>
                  <a:schemeClr val="dk2"/>
                </a:solidFill>
              </a:defRPr>
            </a:lvl7pPr>
            <a:lvl8pPr lvl="7" algn="r">
              <a:buNone/>
              <a:defRPr sz="3800">
                <a:solidFill>
                  <a:schemeClr val="dk2"/>
                </a:solidFill>
              </a:defRPr>
            </a:lvl8pPr>
            <a:lvl9pPr lvl="8" algn="r">
              <a:buNone/>
              <a:defRPr sz="3800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5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A4C2F4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12330068" y="1978970"/>
            <a:ext cx="9305587" cy="3327432"/>
          </a:xfrm>
          <a:prstGeom prst="rect">
            <a:avLst/>
          </a:prstGeom>
        </p:spPr>
        <p:txBody>
          <a:bodyPr spcFirstLastPara="1" wrap="square" lIns="351072" tIns="351072" rIns="351072" bIns="351072" anchor="t" anchorCtr="0">
            <a:noAutofit/>
          </a:bodyPr>
          <a:lstStyle/>
          <a:p>
            <a:pPr marL="0" indent="0"/>
            <a:r>
              <a:rPr lang="en" sz="5400" dirty="0">
                <a:latin typeface="Times New Roman"/>
                <a:ea typeface="Times New Roman"/>
                <a:cs typeface="Times New Roman"/>
                <a:sym typeface="Times New Roman"/>
              </a:rPr>
              <a:t>Carly </a:t>
            </a:r>
            <a:r>
              <a:rPr lang="en" sz="5400" dirty="0" smtClean="0">
                <a:latin typeface="Times New Roman"/>
                <a:ea typeface="Times New Roman"/>
                <a:cs typeface="Times New Roman"/>
                <a:sym typeface="Times New Roman"/>
              </a:rPr>
              <a:t>Searing</a:t>
            </a:r>
            <a:endParaRPr sz="54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indent="0"/>
            <a:r>
              <a:rPr lang="en" sz="5400" dirty="0">
                <a:latin typeface="Times New Roman"/>
                <a:ea typeface="Times New Roman"/>
                <a:cs typeface="Times New Roman"/>
                <a:sym typeface="Times New Roman"/>
              </a:rPr>
              <a:t>University of New Hampshire Senior Practicum</a:t>
            </a:r>
            <a:endParaRPr sz="54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indent="0"/>
            <a:endParaRPr sz="4600" dirty="0"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761110" y="571413"/>
            <a:ext cx="2644920" cy="3134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2230" y="571413"/>
            <a:ext cx="2644920" cy="313472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812800" y="9560061"/>
            <a:ext cx="11369184" cy="11609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1072" tIns="351072" rIns="351072" bIns="351072" anchor="t" anchorCtr="0">
            <a:noAutofit/>
          </a:bodyPr>
          <a:lstStyle/>
          <a:p>
            <a:pPr algn="ctr"/>
            <a:r>
              <a:rPr lang="en" sz="6600" u="sng" dirty="0">
                <a:latin typeface="Times New Roman"/>
                <a:ea typeface="Times New Roman"/>
                <a:cs typeface="Times New Roman"/>
                <a:sym typeface="Times New Roman"/>
              </a:rPr>
              <a:t>Portsmouth Regional </a:t>
            </a:r>
            <a:r>
              <a:rPr lang="en" sz="6600" u="sng" dirty="0" smtClean="0">
                <a:latin typeface="Times New Roman"/>
                <a:ea typeface="Times New Roman"/>
                <a:cs typeface="Times New Roman"/>
                <a:sym typeface="Times New Roman"/>
              </a:rPr>
              <a:t>Hospital</a:t>
            </a:r>
            <a:endParaRPr sz="6600" u="sng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/>
            <a:r>
              <a:rPr lang="en" sz="5000" dirty="0">
                <a:latin typeface="Times New Roman"/>
                <a:ea typeface="Times New Roman"/>
                <a:cs typeface="Times New Roman"/>
                <a:sym typeface="Times New Roman"/>
              </a:rPr>
              <a:t>IV Therapy-Adult Peripheral Lines Policy</a:t>
            </a:r>
            <a:endParaRPr sz="50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/>
            <a:endParaRPr sz="3800" u="sng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3800" dirty="0">
                <a:latin typeface="Times New Roman"/>
                <a:ea typeface="Times New Roman"/>
                <a:cs typeface="Times New Roman"/>
                <a:sym typeface="Times New Roman"/>
              </a:rPr>
              <a:t>“All peripheral Intravenous Catheters in adults must be changed and/or rotated every </a:t>
            </a:r>
            <a:r>
              <a:rPr lang="en" sz="3800" b="1" i="1" dirty="0">
                <a:latin typeface="Times New Roman"/>
                <a:ea typeface="Times New Roman"/>
                <a:cs typeface="Times New Roman"/>
                <a:sym typeface="Times New Roman"/>
              </a:rPr>
              <a:t>96 hours</a:t>
            </a:r>
            <a:r>
              <a:rPr lang="en" sz="3800" dirty="0">
                <a:latin typeface="Times New Roman"/>
                <a:ea typeface="Times New Roman"/>
                <a:cs typeface="Times New Roman"/>
                <a:sym typeface="Times New Roman"/>
              </a:rPr>
              <a:t> unless otherwise ordered by the physician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”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3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en" sz="3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Portsmouth Hospital, 2018</a:t>
            </a:r>
            <a:r>
              <a:rPr lang="en" sz="3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3800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sz="38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r>
              <a:rPr lang="en" sz="3800" dirty="0">
                <a:latin typeface="Times New Roman"/>
                <a:ea typeface="Times New Roman"/>
                <a:cs typeface="Times New Roman"/>
                <a:sym typeface="Times New Roman"/>
              </a:rPr>
              <a:t>The policy also states: </a:t>
            </a:r>
            <a:endParaRPr lang="en-US" sz="3800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lang="en-US" sz="3800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4">
              <a:buFont typeface="Arial"/>
              <a:buChar char="•"/>
            </a:pP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The 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Antecubital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 Vein (AC) should be avoided and only used in emergency 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situations</a:t>
            </a:r>
          </a:p>
          <a:p>
            <a:pPr lvl="4">
              <a:buFont typeface="Arial"/>
              <a:buChar char="•"/>
            </a:pP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AC sites should be reassessed 24 hours after placement and removed when situation resolves or the AC site is no longer 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needed</a:t>
            </a:r>
            <a:endParaRPr lang="en-US" sz="3800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4">
              <a:buFont typeface="Arial"/>
              <a:buChar char="•"/>
            </a:pP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Whenever possible, avoid areas of 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flexion</a:t>
            </a:r>
          </a:p>
          <a:p>
            <a:pPr>
              <a:buFont typeface="Arial"/>
              <a:buChar char="•"/>
            </a:pPr>
            <a:endParaRPr sz="3800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755648" indent="-1121664">
              <a:buSzPts val="1000"/>
              <a:buFont typeface="Times New Roman"/>
              <a:buChar char="●"/>
            </a:pPr>
            <a:endParaRPr sz="3800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755648" indent="-1121664">
              <a:buSzPts val="1000"/>
              <a:buFont typeface="Times New Roman"/>
              <a:buChar char="●"/>
            </a:pPr>
            <a:endParaRPr sz="3800" dirty="0" smtClean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914400" y="3302000"/>
            <a:ext cx="11151313" cy="726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1072" tIns="351072" rIns="351072" bIns="351072" anchor="t" anchorCtr="0">
            <a:noAutofit/>
          </a:bodyPr>
          <a:lstStyle/>
          <a:p>
            <a:pPr algn="ctr"/>
            <a:r>
              <a:rPr lang="en" sz="6600" u="sng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Nursing Practice</a:t>
            </a:r>
            <a:endParaRPr sz="6600" u="sng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Clr>
                <a:schemeClr val="dk1"/>
              </a:buClr>
              <a:buSzPts val="1100"/>
            </a:pPr>
            <a:endParaRPr sz="3800" b="1" u="sng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Clr>
                <a:schemeClr val="dk1"/>
              </a:buClr>
              <a:buSzPts val="1100"/>
            </a:pP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At 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ortsmouth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 Regional Hospital (PRH)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" sz="3800" dirty="0">
                <a:latin typeface="Times New Roman"/>
                <a:ea typeface="Times New Roman"/>
                <a:cs typeface="Times New Roman"/>
                <a:sym typeface="Times New Roman"/>
              </a:rPr>
              <a:t>Peripheral Intravenous Catheters (PIVs) must be changed or rotated every 96 hours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 Research suggests that changing PIVs based on clinical indications rather than a standardized policy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 can 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decrease 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the </a:t>
            </a:r>
            <a:r>
              <a:rPr lang="en" sz="3800" dirty="0">
                <a:latin typeface="Times New Roman"/>
                <a:ea typeface="Times New Roman"/>
                <a:cs typeface="Times New Roman"/>
                <a:sym typeface="Times New Roman"/>
              </a:rPr>
              <a:t>risk of 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infection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, the number of 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invasive </a:t>
            </a:r>
            <a:r>
              <a:rPr lang="en" sz="3800" dirty="0">
                <a:latin typeface="Times New Roman"/>
                <a:ea typeface="Times New Roman"/>
                <a:cs typeface="Times New Roman"/>
                <a:sym typeface="Times New Roman"/>
              </a:rPr>
              <a:t>procedures 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on a patient, and decrease 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unnecessary </a:t>
            </a:r>
            <a:r>
              <a:rPr lang="en" sz="3800" dirty="0">
                <a:latin typeface="Times New Roman"/>
                <a:ea typeface="Times New Roman"/>
                <a:cs typeface="Times New Roman"/>
                <a:sym typeface="Times New Roman"/>
              </a:rPr>
              <a:t>costs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8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7211885" y="571413"/>
            <a:ext cx="19277051" cy="1560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1072" tIns="351072" rIns="351072" bIns="351072" anchor="t" anchorCtr="0">
            <a:noAutofit/>
          </a:bodyPr>
          <a:lstStyle/>
          <a:p>
            <a:pPr algn="ctr"/>
            <a:r>
              <a:rPr lang="en" sz="7000" u="sng" dirty="0">
                <a:latin typeface="Times New Roman"/>
                <a:ea typeface="Times New Roman"/>
                <a:cs typeface="Times New Roman"/>
                <a:sym typeface="Times New Roman"/>
              </a:rPr>
              <a:t>Intravenous Therapy - Adult Peripheral Lines</a:t>
            </a:r>
            <a:endParaRPr sz="7000" u="sng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" name="Picture 10" descr="IV-Cannulation-e146639416125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45252" y="5495507"/>
            <a:ext cx="7361388" cy="553560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2887502" y="12513461"/>
            <a:ext cx="19284221" cy="9541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u="sng" dirty="0" smtClean="0">
                <a:latin typeface="Times New Roman"/>
                <a:ea typeface="Times New Roman"/>
                <a:cs typeface="Times New Roman"/>
                <a:sym typeface="Times New Roman"/>
              </a:rPr>
              <a:t>Evidence Based Research</a:t>
            </a:r>
          </a:p>
          <a:p>
            <a:endParaRPr lang="en-US" sz="3800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Font typeface="Arial"/>
              <a:buChar char="•"/>
            </a:pP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large, 3283 patient study focused on changing PIVs every 72-96 hours vs. when clinically indicated. Results were equivalent regarding phlebitis, occlusion, infiltration, infusion failure, catheter related bloodstream infection, all bloodstream infections, and mortality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. “Peripheral intravenous catheters can be removed as clinically indicated; this policy will avoid millions of catheter insertions, associated discomfort, and substantial costs in both equipment and staff workload” 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Rickard 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et al, 2015)</a:t>
            </a:r>
            <a:endParaRPr lang="en-US" sz="3800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Font typeface="Arial"/>
              <a:buChar char="•"/>
            </a:pP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The Infusion Nurses’ Society (INS) Standard of Practice recommends rotation of PIVs only if clinically indicated. “Rotating PIVs upon clinical indication has many benefits, including avoiding unneeded 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needle 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sticks, promoting vessel preservation, and saving time” (Barnhart et al, 2019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</a:p>
          <a:p>
            <a:pPr>
              <a:buFont typeface="Arial"/>
              <a:buChar char="•"/>
            </a:pP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The decision to replace the short peripheral catheter should be based on assessment of the patient’s condition” (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Rickard 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et al, 2015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lang="en-US" sz="3800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Font typeface="Arial"/>
              <a:buChar char="•"/>
            </a:pPr>
            <a:endParaRPr lang="en-US" sz="3800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1353744" y="3716411"/>
            <a:ext cx="10817979" cy="9455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6600" u="sng" dirty="0" smtClean="0">
                <a:latin typeface="Times New Roman"/>
                <a:ea typeface="Times New Roman"/>
                <a:cs typeface="Times New Roman"/>
                <a:sym typeface="Times New Roman"/>
              </a:rPr>
              <a:t>Recommendations</a:t>
            </a:r>
            <a:endParaRPr lang="en-US" sz="3800" u="sng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/>
            <a:endParaRPr lang="en-US" sz="3800" u="sng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Font typeface="Arial"/>
              <a:buChar char="•"/>
            </a:pP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Develop </a:t>
            </a:r>
            <a:r>
              <a:rPr lang="en-US" sz="3800" b="1" dirty="0" smtClean="0">
                <a:latin typeface="Times New Roman"/>
                <a:ea typeface="Times New Roman"/>
                <a:cs typeface="Times New Roman"/>
                <a:sym typeface="Times New Roman"/>
              </a:rPr>
              <a:t>monitoring guidelines 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and </a:t>
            </a:r>
            <a:r>
              <a:rPr lang="en-US" sz="3800" b="1" dirty="0" smtClean="0">
                <a:latin typeface="Times New Roman"/>
                <a:ea typeface="Times New Roman"/>
                <a:cs typeface="Times New Roman"/>
                <a:sym typeface="Times New Roman"/>
              </a:rPr>
              <a:t>clinical indications 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for changing a PIV. For example: phlebitis, suspected infection, infiltration, pain, malfunction or 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occlusion</a:t>
            </a:r>
            <a:endParaRPr lang="en-US" sz="6600" u="sng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Font typeface="Arial"/>
              <a:buChar char="•"/>
            </a:pPr>
            <a:r>
              <a:rPr lang="en-US" sz="3800" b="1" dirty="0" smtClean="0">
                <a:latin typeface="Times New Roman"/>
                <a:ea typeface="Times New Roman"/>
                <a:cs typeface="Times New Roman"/>
                <a:sym typeface="Times New Roman"/>
              </a:rPr>
              <a:t>Use PIVs appropriately: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 knowing when a patient no longer needs an IV, avoiding PIVs for inappropriate medications (too alkaline or acidic), “treating the catheters with the respect they deserve” (Colwell, 2013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</a:p>
          <a:p>
            <a:pPr>
              <a:buFont typeface="Arial"/>
              <a:buChar char="•"/>
            </a:pPr>
            <a:r>
              <a:rPr lang="en" sz="3800" b="1" dirty="0" smtClean="0">
                <a:latin typeface="Times New Roman"/>
                <a:ea typeface="Times New Roman"/>
                <a:cs typeface="Times New Roman"/>
                <a:sym typeface="Times New Roman"/>
              </a:rPr>
              <a:t>Track results: 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Carefully trac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king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the results of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whether 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leaving catheters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 in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 longer 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than 96 hours 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has unintended consequences (e.g. bloodstream </a:t>
            </a:r>
            <a:r>
              <a:rPr lang="en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infection</a:t>
            </a:r>
            <a:r>
              <a:rPr lang="en-US" sz="3800" dirty="0" smtClean="0"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lang="en-US" sz="3800" dirty="0" smtClean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Font typeface="Arial"/>
              <a:buChar char="•"/>
            </a:pPr>
            <a:endParaRPr lang="en-US" sz="3800" dirty="0" smtClean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4518</TotalTime>
  <Words>458</Words>
  <Application>Microsoft Macintosh PowerPoint</Application>
  <PresentationFormat>Custom</PresentationFormat>
  <Paragraphs>46</Paragraphs>
  <Slides>1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Simple Light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Carly Searing</cp:lastModifiedBy>
  <cp:revision>16</cp:revision>
  <dcterms:created xsi:type="dcterms:W3CDTF">2019-04-17T00:50:11Z</dcterms:created>
  <dcterms:modified xsi:type="dcterms:W3CDTF">2019-04-17T01:26:23Z</dcterms:modified>
</cp:coreProperties>
</file>