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43891200" cy="32918400"/>
  <p:notesSz cx="9144000" cy="6858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1662" y="414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524300" y="514350"/>
            <a:ext cx="60963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291840" y="5387343"/>
            <a:ext cx="37307519" cy="11460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b" anchorCtr="0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400"/>
              <a:buFont typeface="Calibri"/>
              <a:buNone/>
              <a:defRPr sz="29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5486400" y="17289783"/>
            <a:ext cx="32918401" cy="7947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lvl="0" algn="ctr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1800"/>
              <a:buNone/>
              <a:defRPr sz="11800"/>
            </a:lvl1pPr>
            <a:lvl2pPr lvl="1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None/>
              <a:defRPr sz="9800"/>
            </a:lvl2pPr>
            <a:lvl3pPr lvl="2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None/>
              <a:defRPr sz="8800"/>
            </a:lvl3pPr>
            <a:lvl4pPr lvl="3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4pPr>
            <a:lvl5pPr lvl="4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5pPr>
            <a:lvl6pPr lvl="5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6pPr>
            <a:lvl7pPr lvl="6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7pPr>
            <a:lvl8pPr lvl="7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8pPr>
            <a:lvl9pPr lvl="8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3429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2994662" y="8206751"/>
            <a:ext cx="37856160" cy="13693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b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400"/>
              <a:buFont typeface="Calibri"/>
              <a:buNone/>
              <a:defRPr sz="29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2286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1800"/>
              <a:buNone/>
              <a:defRPr sz="1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9800"/>
              <a:buNone/>
              <a:defRPr sz="9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8800"/>
              <a:buNone/>
              <a:defRPr sz="8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18653759" cy="20886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3429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22219920" y="8763000"/>
            <a:ext cx="18653759" cy="20886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3429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b" anchorCtr="0"/>
          <a:lstStyle>
            <a:lvl1pPr marL="457200" lvl="0" indent="-2286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1800"/>
              <a:buNone/>
              <a:defRPr sz="11800" b="1"/>
            </a:lvl1pPr>
            <a:lvl2pPr marL="914400" lvl="1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None/>
              <a:defRPr sz="9800" b="1"/>
            </a:lvl2pPr>
            <a:lvl3pPr marL="1371600" lvl="2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None/>
              <a:defRPr sz="8800" b="1"/>
            </a:lvl3pPr>
            <a:lvl4pPr marL="1828800" lvl="3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4pPr>
            <a:lvl5pPr marL="2286000" lvl="4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5pPr>
            <a:lvl6pPr marL="2743200" lvl="5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6pPr>
            <a:lvl7pPr marL="3200400" lvl="6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7pPr>
            <a:lvl8pPr marL="3657600" lvl="7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8pPr>
            <a:lvl9pPr marL="4114800" lvl="8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3023242" y="12024360"/>
            <a:ext cx="18568032" cy="17686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3429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22219922" y="8069584"/>
            <a:ext cx="18659477" cy="3954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b" anchorCtr="0"/>
          <a:lstStyle>
            <a:lvl1pPr marL="457200" lvl="0" indent="-2286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1800"/>
              <a:buNone/>
              <a:defRPr sz="11800" b="1"/>
            </a:lvl1pPr>
            <a:lvl2pPr marL="914400" lvl="1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None/>
              <a:defRPr sz="9800" b="1"/>
            </a:lvl2pPr>
            <a:lvl3pPr marL="1371600" lvl="2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None/>
              <a:defRPr sz="8800" b="1"/>
            </a:lvl3pPr>
            <a:lvl4pPr marL="1828800" lvl="3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4pPr>
            <a:lvl5pPr marL="2286000" lvl="4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5pPr>
            <a:lvl6pPr marL="2743200" lvl="5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6pPr>
            <a:lvl7pPr marL="3200400" lvl="6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7pPr>
            <a:lvl8pPr marL="3657600" lvl="7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8pPr>
            <a:lvl9pPr marL="4114800" lvl="8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22219922" y="12024360"/>
            <a:ext cx="18659477" cy="17686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3429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b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700"/>
              <a:buFont typeface="Calibri"/>
              <a:buNone/>
              <a:defRPr sz="157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18659477" y="4739648"/>
            <a:ext cx="22219920" cy="233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122555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5700"/>
              <a:buChar char="•"/>
              <a:defRPr sz="15700"/>
            </a:lvl1pPr>
            <a:lvl2pPr marL="914400" lvl="1" indent="-109855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3700"/>
              <a:buChar char="•"/>
              <a:defRPr sz="13700"/>
            </a:lvl2pPr>
            <a:lvl3pPr marL="1371600" lvl="2" indent="-977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1800"/>
              <a:buChar char="•"/>
              <a:defRPr sz="11800"/>
            </a:lvl3pPr>
            <a:lvl4pPr marL="1828800" lvl="3" indent="-850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4pPr>
            <a:lvl5pPr marL="2286000" lvl="4" indent="-850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5pPr>
            <a:lvl6pPr marL="2743200" lvl="5" indent="-850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6pPr>
            <a:lvl7pPr marL="3200400" lvl="6" indent="-850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7pPr>
            <a:lvl8pPr marL="3657600" lvl="7" indent="-850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8pPr>
            <a:lvl9pPr marL="4114800" lvl="8" indent="-850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3023237" y="9875520"/>
            <a:ext cx="14156054" cy="1829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2286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1pPr>
            <a:lvl2pPr marL="914400" lvl="1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6900"/>
              <a:buNone/>
              <a:defRPr sz="6900"/>
            </a:lvl2pPr>
            <a:lvl3pPr marL="1371600" lvl="2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5900"/>
              <a:buNone/>
              <a:defRPr sz="5900"/>
            </a:lvl3pPr>
            <a:lvl4pPr marL="1828800" lvl="3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4pPr>
            <a:lvl5pPr marL="2286000" lvl="4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5pPr>
            <a:lvl6pPr marL="2743200" lvl="5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6pPr>
            <a:lvl7pPr marL="3200400" lvl="6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7pPr>
            <a:lvl8pPr marL="3657600" lvl="7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8pPr>
            <a:lvl9pPr marL="4114800" lvl="8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b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700"/>
              <a:buFont typeface="Calibri"/>
              <a:buNone/>
              <a:defRPr sz="157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8659477" y="4739648"/>
            <a:ext cx="22219920" cy="233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R="0" lvl="0" algn="l" rtl="0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5700"/>
              <a:buFont typeface="Arial"/>
              <a:buNone/>
              <a:defRPr sz="15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3700"/>
              <a:buFont typeface="Arial"/>
              <a:buNone/>
              <a:defRPr sz="13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1800"/>
              <a:buFont typeface="Arial"/>
              <a:buNone/>
              <a:defRPr sz="1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sz="9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sz="9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sz="9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sz="9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sz="9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sz="9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3023237" y="9875520"/>
            <a:ext cx="14156054" cy="1829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2286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1pPr>
            <a:lvl2pPr marL="914400" lvl="1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6900"/>
              <a:buNone/>
              <a:defRPr sz="6900"/>
            </a:lvl2pPr>
            <a:lvl3pPr marL="1371600" lvl="2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5900"/>
              <a:buNone/>
              <a:defRPr sz="5900"/>
            </a:lvl3pPr>
            <a:lvl4pPr marL="1828800" lvl="3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4pPr>
            <a:lvl5pPr marL="2286000" lvl="4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5pPr>
            <a:lvl6pPr marL="2743200" lvl="5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6pPr>
            <a:lvl7pPr marL="3200400" lvl="6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7pPr>
            <a:lvl8pPr marL="3657600" lvl="7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8pPr>
            <a:lvl9pPr marL="4114800" lvl="8" indent="-228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11502390" y="278131"/>
            <a:ext cx="20886423" cy="37856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3429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22193250" y="10968991"/>
            <a:ext cx="27896822" cy="9464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2990852" y="1779270"/>
            <a:ext cx="27896822" cy="27843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lvl="0" indent="-3429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600"/>
              <a:buFont typeface="Calibri"/>
              <a:buNone/>
              <a:defRPr sz="2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/>
          <a:lstStyle>
            <a:lvl1pPr marL="457200" marR="0" lvl="0" indent="-1098550" algn="l" rtl="0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3700"/>
              <a:buFont typeface="Arial"/>
              <a:buChar char="•"/>
              <a:defRPr sz="13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977900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1800"/>
              <a:buFont typeface="Arial"/>
              <a:buChar char="•"/>
              <a:defRPr sz="1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850900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Char char="•"/>
              <a:defRPr sz="9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787400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sz="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787400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sz="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787400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sz="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787400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sz="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787400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sz="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787400" algn="l" rtl="0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sz="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308570" y="522514"/>
            <a:ext cx="43273919" cy="3947886"/>
          </a:xfrm>
          <a:prstGeom prst="rect">
            <a:avLst/>
          </a:prstGeom>
          <a:solidFill>
            <a:srgbClr val="002060"/>
          </a:solidFill>
          <a:ln w="1016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400"/>
              <a:buFont typeface="Cambria"/>
              <a:buNone/>
            </a:pPr>
            <a:r>
              <a:rPr lang="en-US" sz="8400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Christian Book Reader</a:t>
            </a:r>
            <a:br>
              <a:rPr lang="en-US" sz="8400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lang="en-US" sz="5600" u="sng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John Schlim</a:t>
            </a:r>
            <a:br>
              <a:rPr lang="en-US" sz="5600" u="sng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lang="en-US" sz="5600" u="sng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Gordon College: Hugh McSorley</a:t>
            </a:r>
            <a:br>
              <a:rPr lang="en-US" sz="5600" u="sng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lang="en-US" sz="5600" u="sng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Sponsor: Win </a:t>
            </a:r>
            <a:r>
              <a:rPr lang="en-US" sz="5600" u="sng" dirty="0" err="1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Mattina</a:t>
            </a:r>
            <a:br>
              <a:rPr lang="en-US" sz="5600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lang="en-US" sz="5600" i="1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Computer Science, University of New Hampshire, Durham, NH 03824</a:t>
            </a:r>
            <a:endParaRPr sz="9300" i="1" dirty="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308713" y="6293251"/>
            <a:ext cx="10914743" cy="6991779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Christian Book Distributors, a catalog and internet retailer, needed a new eBook reader application that carried over existing functionality from the current app while providing a fresh, stable platform for customers to read their eBooks.</a:t>
            </a:r>
          </a:p>
          <a:p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sz="37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endParaRPr sz="37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endParaRPr sz="37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endParaRPr sz="37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endParaRPr sz="37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308713" y="13776000"/>
            <a:ext cx="10914600" cy="913200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300"/>
              <a:buFont typeface="Arial"/>
              <a:buNone/>
            </a:pPr>
            <a:r>
              <a:rPr lang="en-US" sz="6300" b="0" i="0" u="none" strike="noStrike" cap="none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5800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Current Issues</a:t>
            </a:r>
            <a:endParaRPr dirty="0"/>
          </a:p>
        </p:txBody>
      </p:sp>
      <p:sp>
        <p:nvSpPr>
          <p:cNvPr id="87" name="Google Shape;87;p13"/>
          <p:cNvSpPr txBox="1"/>
          <p:nvPr/>
        </p:nvSpPr>
        <p:spPr>
          <a:xfrm>
            <a:off x="308713" y="24179838"/>
            <a:ext cx="10914600" cy="7807800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755650" marR="0" lvl="0" indent="-571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Provide clear documentation for current and new employees</a:t>
            </a:r>
          </a:p>
          <a:p>
            <a:pPr marL="184150" marR="0" lvl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</a:pPr>
            <a:endParaRPr lang="en-US" sz="36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755650" marR="0" lvl="0" indent="-571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Reduce the learning curve required to be able to maintain Android and IOS versions</a:t>
            </a:r>
          </a:p>
          <a:p>
            <a:pPr marL="755650" marR="0" lvl="0" indent="-571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755650" marR="0" lvl="0" indent="-571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Make it easier to keep Android and IOS at similar feature sets</a:t>
            </a:r>
          </a:p>
          <a:p>
            <a:pPr marL="755650" marR="0" lvl="0" indent="-571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755650" marR="0" lvl="0" indent="-571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Create a new application that keeps existing functionality while increasing stability and usability</a:t>
            </a:r>
          </a:p>
          <a:p>
            <a:pPr marL="755650" marR="0" lvl="0" indent="-571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755650" marR="0" lvl="0" indent="-571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endParaRPr lang="en-US" sz="36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755650" marR="0" lvl="0" indent="-571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endParaRPr sz="36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32667746" y="15084139"/>
            <a:ext cx="10914743" cy="7152984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React-Native is very cool, but can be frustrating. Have to test both Android and IOS app frequently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React-Native is a learning curve in itself 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Planning and adapting is key to success in any project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Primary features implemented. Reading books, Library, Bookmarks, Notes, Settings, table of contents…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Moving into internal beta within the company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308713" y="4925746"/>
            <a:ext cx="10914743" cy="913158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Arial"/>
              <a:buNone/>
            </a:pPr>
            <a:r>
              <a:rPr lang="en-US" sz="5800" b="0" i="0" u="none" strike="noStrike" cap="none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Introduction</a:t>
            </a:r>
            <a:endParaRPr dirty="0"/>
          </a:p>
        </p:txBody>
      </p:sp>
      <p:sp>
        <p:nvSpPr>
          <p:cNvPr id="91" name="Google Shape;91;p13"/>
          <p:cNvSpPr txBox="1"/>
          <p:nvPr/>
        </p:nvSpPr>
        <p:spPr>
          <a:xfrm>
            <a:off x="32705240" y="4927623"/>
            <a:ext cx="10914743" cy="913158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Arial"/>
              <a:buNone/>
            </a:pPr>
            <a:r>
              <a:rPr lang="en-US" sz="5800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Solution</a:t>
            </a:r>
            <a:endParaRPr sz="5800" dirty="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92" name="Google Shape;92;p13"/>
          <p:cNvSpPr txBox="1"/>
          <p:nvPr/>
        </p:nvSpPr>
        <p:spPr>
          <a:xfrm>
            <a:off x="32705380" y="13713758"/>
            <a:ext cx="10914600" cy="913200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Arial"/>
              <a:buNone/>
            </a:pPr>
            <a:r>
              <a:rPr lang="en-US" sz="5800" b="0" i="0" u="none" strike="noStrike" cap="none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Conclusions</a:t>
            </a:r>
            <a:endParaRPr dirty="0"/>
          </a:p>
        </p:txBody>
      </p:sp>
      <p:sp>
        <p:nvSpPr>
          <p:cNvPr id="93" name="Google Shape;93;p13"/>
          <p:cNvSpPr txBox="1"/>
          <p:nvPr/>
        </p:nvSpPr>
        <p:spPr>
          <a:xfrm>
            <a:off x="32667746" y="6293251"/>
            <a:ext cx="10914743" cy="7041546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Rewrite both IOS and Android versions by utilizing React-Native framework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Allows both Android and IOS to be built while only using JavaScript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Use a library to render EPUB files</a:t>
            </a:r>
          </a:p>
          <a:p>
            <a: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Reduces learning curve by only having one repository using primarily JavaScript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Keeps both Platforms closer in feature sets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98" name="Google Shape;98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56639" y="1324300"/>
            <a:ext cx="2344313" cy="2762844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3"/>
          <p:cNvSpPr txBox="1"/>
          <p:nvPr/>
        </p:nvSpPr>
        <p:spPr>
          <a:xfrm>
            <a:off x="33080568" y="12216858"/>
            <a:ext cx="5657401" cy="553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9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02" name="Google Shape;102;p13"/>
          <p:cNvSpPr txBox="1"/>
          <p:nvPr/>
        </p:nvSpPr>
        <p:spPr>
          <a:xfrm>
            <a:off x="308863" y="22799126"/>
            <a:ext cx="10914600" cy="913200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300"/>
              <a:buFont typeface="Arial"/>
              <a:buNone/>
            </a:pPr>
            <a:r>
              <a:rPr lang="en-US" sz="6300" b="0" u="none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5800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Goals</a:t>
            </a:r>
            <a:endParaRPr dirty="0"/>
          </a:p>
        </p:txBody>
      </p:sp>
      <p:sp>
        <p:nvSpPr>
          <p:cNvPr id="103" name="Google Shape;103;p13"/>
          <p:cNvSpPr txBox="1"/>
          <p:nvPr/>
        </p:nvSpPr>
        <p:spPr>
          <a:xfrm>
            <a:off x="308570" y="15144746"/>
            <a:ext cx="10914743" cy="7123354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641350" indent="-457200" algn="just">
              <a:lnSpc>
                <a:spcPct val="90000"/>
              </a:lnSpc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Lacks documentation</a:t>
            </a:r>
          </a:p>
          <a:p>
            <a:pPr marL="184150" marR="0" lvl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641350" marR="0" lvl="0" indent="-4572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Current app outdated and hard to maintain</a:t>
            </a:r>
          </a:p>
          <a:p>
            <a:pPr marL="184150" marR="0" lvl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641350" marR="0" lvl="0" indent="-4572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Has many existing bugs</a:t>
            </a:r>
          </a:p>
          <a:p>
            <a:pPr marL="184150" marR="0" lvl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641350" marR="0" lvl="0" indent="-4572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r>
              <a:rPr lang="en-US" sz="3600" b="0" u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Written in a separate language for each platform</a:t>
            </a:r>
          </a:p>
          <a:p>
            <a:pPr marL="641350" marR="0" lvl="0" indent="-4572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641350" marR="0" lvl="0" indent="-4572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r>
              <a:rPr lang="en-US" sz="3600" b="0" u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Each platform is at different stages of development</a:t>
            </a:r>
          </a:p>
          <a:p>
            <a:pPr marL="641350" marR="0" lvl="0" indent="-4572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 panose="020B0604020202020204" pitchFamily="34" charset="0"/>
              <a:buChar char="•"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400027" marR="0" lvl="0" indent="-215877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lang="en-US"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endParaRPr lang="en-US" sz="29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04" name="Google Shape;104;p13"/>
          <p:cNvSpPr txBox="1"/>
          <p:nvPr/>
        </p:nvSpPr>
        <p:spPr>
          <a:xfrm>
            <a:off x="32702654" y="24183870"/>
            <a:ext cx="10887955" cy="7807800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b="0" u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Optimizations to reader display and how bookmarks are loaded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b="0" u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Android and IOS highlights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b="0" u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Reading display settings (margins, font family…)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b="0" u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End of book page with suggestions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b="0" u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Bookmarks in bookmark list will show a snippet of text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r>
              <a:rPr lang="en-US" sz="3600" b="0" u="none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General bug fixing and UI tweaking</a:t>
            </a: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 panose="020B0604020202020204" pitchFamily="34" charset="0"/>
              <a:buChar char="•"/>
            </a:pPr>
            <a:endParaRPr sz="36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endParaRPr sz="3700" b="0" u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2" name="Google Shape;112;p13"/>
          <p:cNvSpPr txBox="1"/>
          <p:nvPr/>
        </p:nvSpPr>
        <p:spPr>
          <a:xfrm>
            <a:off x="32687105" y="22801070"/>
            <a:ext cx="10914600" cy="913200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Arial"/>
              <a:buNone/>
            </a:pPr>
            <a:r>
              <a:rPr lang="en-US" sz="5800" dirty="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Future Work</a:t>
            </a:r>
            <a:endParaRPr dirty="0"/>
          </a:p>
        </p:txBody>
      </p:sp>
      <p:sp>
        <p:nvSpPr>
          <p:cNvPr id="36" name="Google Shape;108;p13">
            <a:extLst>
              <a:ext uri="{FF2B5EF4-FFF2-40B4-BE49-F238E27FC236}">
                <a16:creationId xmlns:a16="http://schemas.microsoft.com/office/drawing/2014/main" id="{E4DAB155-638B-4025-83F9-69CAD821D231}"/>
              </a:ext>
            </a:extLst>
          </p:cNvPr>
          <p:cNvSpPr txBox="1"/>
          <p:nvPr/>
        </p:nvSpPr>
        <p:spPr>
          <a:xfrm>
            <a:off x="11517890" y="21073104"/>
            <a:ext cx="10179179" cy="10316441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endParaRPr sz="37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0C9EA68-2559-44A5-B3A0-6673A70599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17890" y="8646201"/>
            <a:ext cx="5018807" cy="103164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 descr="A screenshot of a newspaper&#10;&#10;Description automatically generated">
            <a:extLst>
              <a:ext uri="{FF2B5EF4-FFF2-40B4-BE49-F238E27FC236}">
                <a16:creationId xmlns:a16="http://schemas.microsoft.com/office/drawing/2014/main" id="{EB410694-1895-42B7-B332-A9EA64003C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24713" y="21073106"/>
            <a:ext cx="5018808" cy="103164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1BFD1E88-149E-4ABF-98D2-464485CC0B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95793" y="8646201"/>
            <a:ext cx="5018805" cy="103164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58F24676-27A2-4DA4-9F03-028F4E184E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03713" y="21073104"/>
            <a:ext cx="5018808" cy="103164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7" name="Google Shape;109;p13">
            <a:extLst>
              <a:ext uri="{FF2B5EF4-FFF2-40B4-BE49-F238E27FC236}">
                <a16:creationId xmlns:a16="http://schemas.microsoft.com/office/drawing/2014/main" id="{4DB170C0-BA0F-4DF3-BE2A-F52658A896F0}"/>
              </a:ext>
            </a:extLst>
          </p:cNvPr>
          <p:cNvSpPr txBox="1"/>
          <p:nvPr/>
        </p:nvSpPr>
        <p:spPr>
          <a:xfrm>
            <a:off x="11517740" y="20085556"/>
            <a:ext cx="10241024" cy="761166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717"/>
              <a:buFont typeface="Arial"/>
              <a:buNone/>
            </a:pPr>
            <a:r>
              <a:rPr lang="en-US" sz="5800" dirty="0">
                <a:solidFill>
                  <a:schemeClr val="lt1"/>
                </a:solidFill>
                <a:latin typeface="Cambria"/>
                <a:ea typeface="Cambria"/>
                <a:sym typeface="Cambria"/>
              </a:rPr>
              <a:t>Reader</a:t>
            </a:r>
            <a:endParaRPr sz="5800" dirty="0"/>
          </a:p>
        </p:txBody>
      </p:sp>
      <p:sp>
        <p:nvSpPr>
          <p:cNvPr id="46" name="Google Shape;108;p13">
            <a:extLst>
              <a:ext uri="{FF2B5EF4-FFF2-40B4-BE49-F238E27FC236}">
                <a16:creationId xmlns:a16="http://schemas.microsoft.com/office/drawing/2014/main" id="{D960C515-D22C-4747-A51F-E6D6DF7F186B}"/>
              </a:ext>
            </a:extLst>
          </p:cNvPr>
          <p:cNvSpPr txBox="1"/>
          <p:nvPr/>
        </p:nvSpPr>
        <p:spPr>
          <a:xfrm>
            <a:off x="22167053" y="21055766"/>
            <a:ext cx="10241174" cy="10316442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endParaRPr sz="37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" name="Google Shape;109;p13">
            <a:extLst>
              <a:ext uri="{FF2B5EF4-FFF2-40B4-BE49-F238E27FC236}">
                <a16:creationId xmlns:a16="http://schemas.microsoft.com/office/drawing/2014/main" id="{D74EBAD3-710B-418C-B6DC-5C10257F48FC}"/>
              </a:ext>
            </a:extLst>
          </p:cNvPr>
          <p:cNvSpPr txBox="1"/>
          <p:nvPr/>
        </p:nvSpPr>
        <p:spPr>
          <a:xfrm>
            <a:off x="22189955" y="20085556"/>
            <a:ext cx="10214237" cy="761166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717"/>
              <a:buFont typeface="Arial"/>
              <a:buNone/>
            </a:pPr>
            <a:r>
              <a:rPr lang="en-US" sz="5800" dirty="0">
                <a:solidFill>
                  <a:schemeClr val="lt1"/>
                </a:solidFill>
                <a:latin typeface="Cambria"/>
                <a:ea typeface="Cambria"/>
                <a:sym typeface="Cambria"/>
              </a:rPr>
              <a:t>Bookmarks</a:t>
            </a:r>
            <a:endParaRPr sz="5800" dirty="0"/>
          </a:p>
        </p:txBody>
      </p:sp>
      <p:sp>
        <p:nvSpPr>
          <p:cNvPr id="50" name="Google Shape;108;p13">
            <a:extLst>
              <a:ext uri="{FF2B5EF4-FFF2-40B4-BE49-F238E27FC236}">
                <a16:creationId xmlns:a16="http://schemas.microsoft.com/office/drawing/2014/main" id="{E3B7F2D0-77E3-4400-BF30-F3D726617086}"/>
              </a:ext>
            </a:extLst>
          </p:cNvPr>
          <p:cNvSpPr txBox="1"/>
          <p:nvPr/>
        </p:nvSpPr>
        <p:spPr>
          <a:xfrm>
            <a:off x="22189955" y="8589366"/>
            <a:ext cx="10214237" cy="10373268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endParaRPr sz="37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3" name="Google Shape;109;p13">
            <a:extLst>
              <a:ext uri="{FF2B5EF4-FFF2-40B4-BE49-F238E27FC236}">
                <a16:creationId xmlns:a16="http://schemas.microsoft.com/office/drawing/2014/main" id="{E0711AAF-05EA-4A52-AC2A-25B4681D41ED}"/>
              </a:ext>
            </a:extLst>
          </p:cNvPr>
          <p:cNvSpPr txBox="1"/>
          <p:nvPr/>
        </p:nvSpPr>
        <p:spPr>
          <a:xfrm>
            <a:off x="11456045" y="7683747"/>
            <a:ext cx="10241024" cy="761166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717"/>
              <a:buFont typeface="Arial"/>
              <a:buNone/>
            </a:pPr>
            <a:r>
              <a:rPr lang="en-US" sz="5800" dirty="0">
                <a:solidFill>
                  <a:schemeClr val="lt1"/>
                </a:solidFill>
                <a:latin typeface="Cambria"/>
                <a:ea typeface="Cambria"/>
                <a:sym typeface="Cambria"/>
              </a:rPr>
              <a:t>Login</a:t>
            </a:r>
            <a:endParaRPr sz="5800" dirty="0"/>
          </a:p>
        </p:txBody>
      </p:sp>
      <p:sp>
        <p:nvSpPr>
          <p:cNvPr id="54" name="Google Shape;108;p13">
            <a:extLst>
              <a:ext uri="{FF2B5EF4-FFF2-40B4-BE49-F238E27FC236}">
                <a16:creationId xmlns:a16="http://schemas.microsoft.com/office/drawing/2014/main" id="{19D2E14E-9D54-4E8D-82C8-E1D756BC63FC}"/>
              </a:ext>
            </a:extLst>
          </p:cNvPr>
          <p:cNvSpPr txBox="1"/>
          <p:nvPr/>
        </p:nvSpPr>
        <p:spPr>
          <a:xfrm>
            <a:off x="11482974" y="8589366"/>
            <a:ext cx="10214095" cy="10364599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endParaRPr sz="3700" b="0" i="0" u="none" strike="noStrike" cap="none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7" name="Google Shape;109;p13">
            <a:extLst>
              <a:ext uri="{FF2B5EF4-FFF2-40B4-BE49-F238E27FC236}">
                <a16:creationId xmlns:a16="http://schemas.microsoft.com/office/drawing/2014/main" id="{CB68BB25-E942-41D4-ACC2-478E9DB3A71F}"/>
              </a:ext>
            </a:extLst>
          </p:cNvPr>
          <p:cNvSpPr txBox="1"/>
          <p:nvPr/>
        </p:nvSpPr>
        <p:spPr>
          <a:xfrm>
            <a:off x="22208934" y="7691920"/>
            <a:ext cx="10195258" cy="761166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717"/>
              <a:buFont typeface="Arial"/>
              <a:buNone/>
            </a:pPr>
            <a:r>
              <a:rPr lang="en-US" sz="5800" dirty="0">
                <a:solidFill>
                  <a:schemeClr val="lt1"/>
                </a:solidFill>
                <a:latin typeface="Cambria"/>
                <a:ea typeface="Cambria"/>
                <a:sym typeface="Cambria"/>
              </a:rPr>
              <a:t>Table of Contents</a:t>
            </a:r>
            <a:endParaRPr sz="5800" dirty="0"/>
          </a:p>
        </p:txBody>
      </p:sp>
      <p:sp>
        <p:nvSpPr>
          <p:cNvPr id="58" name="Google Shape;109;p13">
            <a:extLst>
              <a:ext uri="{FF2B5EF4-FFF2-40B4-BE49-F238E27FC236}">
                <a16:creationId xmlns:a16="http://schemas.microsoft.com/office/drawing/2014/main" id="{8F459A23-9470-4846-97B6-E07CD1CD3DCA}"/>
              </a:ext>
            </a:extLst>
          </p:cNvPr>
          <p:cNvSpPr txBox="1"/>
          <p:nvPr/>
        </p:nvSpPr>
        <p:spPr>
          <a:xfrm>
            <a:off x="11456045" y="5601991"/>
            <a:ext cx="20930617" cy="1085117"/>
          </a:xfrm>
          <a:prstGeom prst="rect">
            <a:avLst/>
          </a:prstGeom>
          <a:solidFill>
            <a:srgbClr val="002060"/>
          </a:solidFill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717"/>
              <a:buFont typeface="Arial"/>
              <a:buNone/>
            </a:pPr>
            <a:r>
              <a:rPr lang="en-US" sz="5800" dirty="0">
                <a:solidFill>
                  <a:schemeClr val="lt1"/>
                </a:solidFill>
                <a:latin typeface="Cambria"/>
                <a:ea typeface="Cambria"/>
                <a:sym typeface="Cambria"/>
              </a:rPr>
              <a:t>Old Versus New Screen Samples</a:t>
            </a:r>
            <a:endParaRPr sz="5800" dirty="0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DA5B5BA2-563D-4CE6-BF9D-06ADC048E6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208934" y="8589365"/>
            <a:ext cx="5046454" cy="103732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764D26A7-C917-4259-BABB-5179248EC8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357738" y="8580949"/>
            <a:ext cx="5046454" cy="103732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84455FF5-31F6-4A85-B7AC-9C6DDFAC8C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385321" y="21073104"/>
            <a:ext cx="5018871" cy="103165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 descr="A screenshot of text&#10;&#10;Description automatically generated">
            <a:extLst>
              <a:ext uri="{FF2B5EF4-FFF2-40B4-BE49-F238E27FC236}">
                <a16:creationId xmlns:a16="http://schemas.microsoft.com/office/drawing/2014/main" id="{A7C9768C-C06C-4A01-AF9A-63C35EA6025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193716" y="21073104"/>
            <a:ext cx="5018871" cy="103165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descr="A picture containing clipart&#10;&#10;Description automatically generated">
            <a:extLst>
              <a:ext uri="{FF2B5EF4-FFF2-40B4-BE49-F238E27FC236}">
                <a16:creationId xmlns:a16="http://schemas.microsoft.com/office/drawing/2014/main" id="{A056EAF5-15D1-4FFC-B470-A7C27BECEC5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4000" b="96500" l="3000" r="97500">
                        <a14:foregroundMark x1="28500" y1="13500" x2="16000" y2="24000"/>
                        <a14:foregroundMark x1="16000" y1="24000" x2="9000" y2="36000"/>
                        <a14:foregroundMark x1="10500" y1="33500" x2="8500" y2="40000"/>
                        <a14:foregroundMark x1="8500" y1="40000" x2="10500" y2="64000"/>
                        <a14:foregroundMark x1="10500" y1="64000" x2="24500" y2="82500"/>
                        <a14:foregroundMark x1="24500" y1="82500" x2="37000" y2="89000"/>
                        <a14:foregroundMark x1="37000" y1="89000" x2="53000" y2="90000"/>
                        <a14:foregroundMark x1="53000" y1="90000" x2="68000" y2="88000"/>
                        <a14:foregroundMark x1="68000" y1="88000" x2="75500" y2="84500"/>
                        <a14:foregroundMark x1="75500" y1="84500" x2="87000" y2="63500"/>
                        <a14:foregroundMark x1="87000" y1="63500" x2="92000" y2="40500"/>
                        <a14:foregroundMark x1="92000" y1="40500" x2="79500" y2="20500"/>
                        <a14:foregroundMark x1="79500" y1="20500" x2="65500" y2="13000"/>
                        <a14:foregroundMark x1="65500" y1="13000" x2="42500" y2="9500"/>
                        <a14:foregroundMark x1="42500" y1="9500" x2="35500" y2="10500"/>
                        <a14:foregroundMark x1="35500" y1="10500" x2="29000" y2="13500"/>
                        <a14:foregroundMark x1="29000" y1="13500" x2="28000" y2="14500"/>
                        <a14:foregroundMark x1="10500" y1="29500" x2="4000" y2="43500"/>
                        <a14:foregroundMark x1="4000" y1="43500" x2="2500" y2="50000"/>
                        <a14:foregroundMark x1="2500" y1="50000" x2="3000" y2="58000"/>
                        <a14:foregroundMark x1="3000" y1="58000" x2="4000" y2="58500"/>
                        <a14:foregroundMark x1="35500" y1="8500" x2="41000" y2="4500"/>
                        <a14:foregroundMark x1="41000" y1="4500" x2="48500" y2="4000"/>
                        <a14:foregroundMark x1="48500" y1="4000" x2="56000" y2="6500"/>
                        <a14:foregroundMark x1="89500" y1="30500" x2="95000" y2="37000"/>
                        <a14:foregroundMark x1="95000" y1="37000" x2="97500" y2="44000"/>
                        <a14:foregroundMark x1="97500" y1="44000" x2="97500" y2="49500"/>
                        <a14:foregroundMark x1="70000" y1="90000" x2="64000" y2="95500"/>
                        <a14:foregroundMark x1="64000" y1="95500" x2="52500" y2="96500"/>
                        <a14:backgroundMark x1="3500" y1="2000" x2="3500" y2="2000"/>
                        <a14:backgroundMark x1="6000" y1="3500" x2="5500" y2="3500"/>
                        <a14:backgroundMark x1="5500" y1="3500" x2="8500" y2="11500"/>
                        <a14:backgroundMark x1="8500" y1="11500" x2="4000" y2="5500"/>
                        <a14:backgroundMark x1="4000" y1="5500" x2="11000" y2="4000"/>
                        <a14:backgroundMark x1="11000" y1="4000" x2="3500" y2="5500"/>
                        <a14:backgroundMark x1="3500" y1="5500" x2="9500" y2="8500"/>
                        <a14:backgroundMark x1="2000" y1="4000" x2="12500" y2="10500"/>
                        <a14:backgroundMark x1="4500" y1="4500" x2="10500" y2="10500"/>
                        <a14:backgroundMark x1="6000" y1="5500" x2="6000" y2="5500"/>
                        <a14:backgroundMark x1="8500" y1="7000" x2="7000" y2="14000"/>
                        <a14:backgroundMark x1="7000" y1="14000" x2="7000" y2="6000"/>
                        <a14:backgroundMark x1="7000" y1="6000" x2="14000" y2="7500"/>
                        <a14:backgroundMark x1="14000" y1="7500" x2="9500" y2="13500"/>
                        <a14:backgroundMark x1="9500" y1="13500" x2="4500" y2="7500"/>
                        <a14:backgroundMark x1="4500" y1="7500" x2="10000" y2="2500"/>
                        <a14:backgroundMark x1="10000" y1="2500" x2="6500" y2="9000"/>
                        <a14:backgroundMark x1="6500" y1="9000" x2="1500" y2="4500"/>
                        <a14:backgroundMark x1="1500" y1="4500" x2="1500" y2="1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890247" y="1324300"/>
            <a:ext cx="2344314" cy="234431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292</Words>
  <Application>Microsoft Office PowerPoint</Application>
  <PresentationFormat>Custom</PresentationFormat>
  <Paragraphs>96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Cambria</vt:lpstr>
      <vt:lpstr>Office Theme</vt:lpstr>
      <vt:lpstr>Christian Book Reader John Schlim Gordon College: Hugh McSorley Sponsor: Win Mattina Computer Science, University of New Hampshire, Durham, NH 03824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Christian Book Reader John Schlim Computer Science, University of New Hampshire, Durham, NH 03824</dc:title>
  <cp:lastModifiedBy>John Schlim</cp:lastModifiedBy>
  <cp:revision>51</cp:revision>
  <dcterms:modified xsi:type="dcterms:W3CDTF">2019-04-16T20:50:16Z</dcterms:modified>
</cp:coreProperties>
</file>