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32918400" cy="219456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6912" userDrawn="1">
          <p15:clr>
            <a:srgbClr val="A4A3A4"/>
          </p15:clr>
        </p15:guide>
        <p15:guide id="2" pos="103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07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126" autoAdjust="0"/>
  </p:normalViewPr>
  <p:slideViewPr>
    <p:cSldViewPr>
      <p:cViewPr>
        <p:scale>
          <a:sx n="28" d="100"/>
          <a:sy n="28" d="100"/>
        </p:scale>
        <p:origin x="588" y="36"/>
      </p:cViewPr>
      <p:guideLst>
        <p:guide orient="horz" pos="6912"/>
        <p:guide pos="10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914400" cy="9144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Jackie\Downloads\CHAR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300" dirty="0">
                <a:latin typeface="Century Gothic" panose="020B0502020202020204" pitchFamily="34" charset="0"/>
              </a:rPr>
              <a:t>Patient Refusal Rate &amp; Percentage of RNs Educated on VTE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Patient Refusal Rates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Sheet1!$A$1:$D$1</c:f>
              <c:strCache>
                <c:ptCount val="4"/>
                <c:pt idx="0">
                  <c:v>Baseline</c:v>
                </c:pt>
                <c:pt idx="1">
                  <c:v>Weeks 1-4</c:v>
                </c:pt>
                <c:pt idx="2">
                  <c:v>Weeks 5-9</c:v>
                </c:pt>
                <c:pt idx="3">
                  <c:v>Weeks 10-13</c:v>
                </c:pt>
              </c:strCache>
            </c:strRef>
          </c:cat>
          <c:val>
            <c:numRef>
              <c:f>Sheet1!$A$2:$D$2</c:f>
              <c:numCache>
                <c:formatCode>0%</c:formatCode>
                <c:ptCount val="4"/>
                <c:pt idx="0">
                  <c:v>0.17</c:v>
                </c:pt>
                <c:pt idx="1">
                  <c:v>0.14000000000000001</c:v>
                </c:pt>
                <c:pt idx="2">
                  <c:v>0.11</c:v>
                </c:pt>
                <c:pt idx="3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5B-4DE3-89D1-4277BE9AD8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21631344"/>
        <c:axId val="521630032"/>
      </c:barChart>
      <c:lineChart>
        <c:grouping val="standard"/>
        <c:varyColors val="0"/>
        <c:ser>
          <c:idx val="1"/>
          <c:order val="1"/>
          <c:tx>
            <c:v>RNs Educated on VTE</c:v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Sheet1!$A$1:$D$1</c:f>
              <c:strCache>
                <c:ptCount val="4"/>
                <c:pt idx="0">
                  <c:v>Baseline</c:v>
                </c:pt>
                <c:pt idx="1">
                  <c:v>Weeks 1-4</c:v>
                </c:pt>
                <c:pt idx="2">
                  <c:v>Weeks 5-9</c:v>
                </c:pt>
                <c:pt idx="3">
                  <c:v>Weeks 10-13</c:v>
                </c:pt>
              </c:strCache>
            </c:strRef>
          </c:cat>
          <c:val>
            <c:numRef>
              <c:f>Sheet1!$A$3:$D$3</c:f>
              <c:numCache>
                <c:formatCode>0%</c:formatCode>
                <c:ptCount val="4"/>
                <c:pt idx="0">
                  <c:v>0</c:v>
                </c:pt>
                <c:pt idx="1">
                  <c:v>0.4</c:v>
                </c:pt>
                <c:pt idx="2">
                  <c:v>0.57999999999999996</c:v>
                </c:pt>
                <c:pt idx="3">
                  <c:v>0.81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E5B-4DE3-89D1-4277BE9AD8A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2372568"/>
        <c:axId val="232372240"/>
      </c:lineChart>
      <c:catAx>
        <c:axId val="521631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1630032"/>
        <c:crosses val="autoZero"/>
        <c:auto val="1"/>
        <c:lblAlgn val="ctr"/>
        <c:lblOffset val="100"/>
        <c:noMultiLvlLbl val="0"/>
      </c:catAx>
      <c:valAx>
        <c:axId val="52163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21631344"/>
        <c:crosses val="autoZero"/>
        <c:crossBetween val="between"/>
      </c:valAx>
      <c:valAx>
        <c:axId val="232372240"/>
        <c:scaling>
          <c:orientation val="minMax"/>
        </c:scaling>
        <c:delete val="0"/>
        <c:axPos val="r"/>
        <c:numFmt formatCode="0%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32372568"/>
        <c:crosses val="max"/>
        <c:crossBetween val="between"/>
      </c:valAx>
      <c:catAx>
        <c:axId val="23237256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32372240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rgbClr val="FFFFFF"/>
    </a:solidFill>
    <a:ln>
      <a:solidFill>
        <a:schemeClr val="tx1"/>
      </a:solidFill>
    </a:ln>
    <a:effectLst/>
  </c:spPr>
  <c:txPr>
    <a:bodyPr/>
    <a:lstStyle/>
    <a:p>
      <a:pPr>
        <a:defRPr sz="1400"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7826722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84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830275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userDrawn="1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2DA0531-BB57-4EDC-B0EB-A2BFF2B7292B}"/>
              </a:ext>
            </a:extLst>
          </p:cNvPr>
          <p:cNvSpPr/>
          <p:nvPr userDrawn="1"/>
        </p:nvSpPr>
        <p:spPr>
          <a:xfrm>
            <a:off x="558269" y="2438400"/>
            <a:ext cx="10287000" cy="18592800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6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EA0E1384-DA69-42B9-A15C-96D3C143EFB5}"/>
              </a:ext>
            </a:extLst>
          </p:cNvPr>
          <p:cNvSpPr/>
          <p:nvPr userDrawn="1"/>
        </p:nvSpPr>
        <p:spPr>
          <a:xfrm>
            <a:off x="11315700" y="2438400"/>
            <a:ext cx="10287000" cy="185928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60" dirty="0"/>
              <a:t>cv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B17B1CA-F0F0-4D8E-B413-94B5C0E46D58}"/>
              </a:ext>
            </a:extLst>
          </p:cNvPr>
          <p:cNvSpPr/>
          <p:nvPr userDrawn="1"/>
        </p:nvSpPr>
        <p:spPr>
          <a:xfrm>
            <a:off x="22073131" y="2534653"/>
            <a:ext cx="10287000" cy="18496547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60" dirty="0"/>
              <a:t>cv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12" userDrawn="1">
          <p15:clr>
            <a:srgbClr val="FBAE40"/>
          </p15:clr>
        </p15:guide>
        <p15:guide id="2" pos="1036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F7C74-2D0A-4BBC-A37F-062DB232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FAA297-E00D-4977-B70B-E431A0E1F41A}"/>
              </a:ext>
            </a:extLst>
          </p:cNvPr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70B7D6-888B-4144-BBA1-422861F59A1A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065AFD8-7752-40AE-902A-5F123FBCC70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220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2468880" y="3591562"/>
            <a:ext cx="27980640" cy="7640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3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4114800" y="11526521"/>
            <a:ext cx="24688801" cy="5298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ctr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96639" marR="0" lvl="1" indent="-4157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93278" marR="0" lvl="2" indent="-1385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None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89917" marR="0" lvl="3" indent="-5542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586556" marR="0" lvl="4" indent="-2771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983195" marR="0" lvl="5" indent="0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379834" marR="0" lvl="6" indent="-4156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776473" marR="0" lvl="7" indent="-1385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1173113" marR="0" lvl="8" indent="-5542" algn="ctr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2245997" y="5471167"/>
            <a:ext cx="28392120" cy="91287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832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body" idx="1"/>
          </p:nvPr>
        </p:nvSpPr>
        <p:spPr>
          <a:xfrm>
            <a:off x="2245997" y="14686287"/>
            <a:ext cx="28392120" cy="48005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12470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3440"/>
              <a:buFont typeface="Arial"/>
              <a:buNone/>
              <a:defRPr sz="611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1200"/>
              <a:buFont typeface="Arial"/>
              <a:buNone/>
              <a:defRPr sz="549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rgbClr val="888888"/>
              </a:buClr>
              <a:buSzPts val="10080"/>
              <a:buFont typeface="Arial"/>
              <a:buNone/>
              <a:defRPr sz="4888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title"/>
          </p:nvPr>
        </p:nvSpPr>
        <p:spPr>
          <a:xfrm>
            <a:off x="2263140" y="1168406"/>
            <a:ext cx="28392120" cy="424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344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body" idx="1"/>
          </p:nvPr>
        </p:nvSpPr>
        <p:spPr>
          <a:xfrm>
            <a:off x="2263140" y="5842000"/>
            <a:ext cx="13990320" cy="13924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body" idx="2"/>
          </p:nvPr>
        </p:nvSpPr>
        <p:spPr>
          <a:xfrm>
            <a:off x="16664941" y="5842000"/>
            <a:ext cx="13990320" cy="13924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2267428" y="1168406"/>
            <a:ext cx="28392120" cy="424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344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2267431" y="5379722"/>
            <a:ext cx="13926024" cy="2636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249400" marR="0" lvl="0" indent="-12470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7331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None/>
              <a:defRPr sz="611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None/>
              <a:defRPr sz="549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2"/>
          </p:nvPr>
        </p:nvSpPr>
        <p:spPr>
          <a:xfrm>
            <a:off x="2267431" y="8016241"/>
            <a:ext cx="13926024" cy="11790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3"/>
          </p:nvPr>
        </p:nvSpPr>
        <p:spPr>
          <a:xfrm>
            <a:off x="16664943" y="5379722"/>
            <a:ext cx="13994609" cy="2636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249400" marR="0" lvl="0" indent="-12470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7331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None/>
              <a:defRPr sz="611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None/>
              <a:defRPr sz="549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4888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4"/>
          </p:nvPr>
        </p:nvSpPr>
        <p:spPr>
          <a:xfrm>
            <a:off x="16664943" y="8016241"/>
            <a:ext cx="13994609" cy="11790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2263140" y="1168406"/>
            <a:ext cx="28392120" cy="424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344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97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13994609" y="3159765"/>
            <a:ext cx="16664940" cy="155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745429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7920"/>
              <a:buFont typeface="Arial"/>
              <a:buChar char="•"/>
              <a:defRPr sz="97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667837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2267428" y="6583680"/>
            <a:ext cx="10617041" cy="12197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12470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None/>
              <a:defRPr sz="42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None/>
              <a:defRPr sz="366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2267428" y="1463040"/>
            <a:ext cx="10617041" cy="5120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97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3994609" y="3159765"/>
            <a:ext cx="16664940" cy="1559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0" marR="0" lvl="0" indent="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977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96639" marR="0" lvl="1" indent="-4157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93278" marR="0" lvl="2" indent="-138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89917" marR="0" lvl="3" indent="-5542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586556" marR="0" lvl="4" indent="-2771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983195" marR="0" lvl="5" indent="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379834" marR="0" lvl="6" indent="-415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776473" marR="0" lvl="7" indent="-138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1173113" marR="0" lvl="8" indent="-5542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2267428" y="6583680"/>
            <a:ext cx="10617041" cy="12197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124700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None/>
              <a:defRPr sz="488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None/>
              <a:defRPr sz="42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None/>
              <a:defRPr sz="366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12470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None/>
              <a:defRPr sz="30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2263140" y="1168406"/>
            <a:ext cx="28392120" cy="424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344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9497060" y="-1391919"/>
            <a:ext cx="13924281" cy="283921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17807307" y="6918326"/>
            <a:ext cx="18597881" cy="70980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1344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982"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3405507" y="26036"/>
            <a:ext cx="18597881" cy="20882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249400" marR="0" lvl="0" indent="-667837" algn="l" rtl="0">
              <a:lnSpc>
                <a:spcPct val="90000"/>
              </a:lnSpc>
              <a:spcBef>
                <a:spcPts val="3055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855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98800" marR="0" lvl="1" indent="-590246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733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748199" marR="0" lvl="2" indent="-512655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611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997599" marR="0" lvl="3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246999" marR="0" lvl="4" indent="-473860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1496399" marR="0" lvl="5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1745799" marR="0" lvl="6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1995198" marR="0" lvl="7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2244598" marR="0" lvl="8" indent="-473859" algn="l" rtl="0">
              <a:lnSpc>
                <a:spcPct val="90000"/>
              </a:lnSpc>
              <a:spcBef>
                <a:spcPts val="1527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5498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63140" y="1168406"/>
            <a:ext cx="28392120" cy="4241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  <a:defRPr sz="246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63140" y="5842000"/>
            <a:ext cx="28392120" cy="139242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marR="0" lvl="0" indent="-1224280" algn="l" rtl="0">
              <a:lnSpc>
                <a:spcPct val="90000"/>
              </a:lnSpc>
              <a:spcBef>
                <a:spcPts val="5600"/>
              </a:spcBef>
              <a:spcAft>
                <a:spcPts val="0"/>
              </a:spcAft>
              <a:buClr>
                <a:schemeClr val="dk1"/>
              </a:buClr>
              <a:buSzPts val="15680"/>
              <a:buFont typeface="Arial"/>
              <a:buChar char="•"/>
              <a:defRPr sz="156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1082040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3440"/>
              <a:buFont typeface="Arial"/>
              <a:buChar char="•"/>
              <a:defRPr sz="13439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939800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1200"/>
              <a:buFont typeface="Arial"/>
              <a:buChar char="•"/>
              <a:defRPr sz="1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868680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868680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868679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868679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868679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868679" algn="l" rtl="0">
              <a:lnSpc>
                <a:spcPct val="90000"/>
              </a:lnSpc>
              <a:spcBef>
                <a:spcPts val="2800"/>
              </a:spcBef>
              <a:spcAft>
                <a:spcPts val="0"/>
              </a:spcAft>
              <a:buClr>
                <a:schemeClr val="dk1"/>
              </a:buClr>
              <a:buSzPts val="10080"/>
              <a:buFont typeface="Arial"/>
              <a:buChar char="•"/>
              <a:defRPr sz="100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2263140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0904221" y="20340325"/>
            <a:ext cx="11109959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1370727" marR="0" lvl="1" indent="-595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2741453" marR="0" lvl="2" indent="-498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4112179" marR="0" lvl="3" indent="-401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5482905" marR="0" lvl="4" indent="-303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6853632" marR="0" lvl="5" indent="-206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8224358" marR="0" lvl="6" indent="-109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9595084" marR="0" lvl="7" indent="-119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10965812" marR="0" lvl="8" indent="-607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539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23248619" y="20340325"/>
            <a:ext cx="7406640" cy="116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665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0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763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914400" y="399663"/>
            <a:ext cx="31089600" cy="27364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6000" b="1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Reducing Patient Refusal Rate of Venous Thromboembolism Prophylaxis</a:t>
            </a:r>
            <a:endParaRPr sz="6000" b="1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3"/>
          <p:cNvSpPr txBox="1"/>
          <p:nvPr/>
        </p:nvSpPr>
        <p:spPr>
          <a:xfrm>
            <a:off x="8106706" y="1465373"/>
            <a:ext cx="16704987" cy="10304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3600" i="1" dirty="0">
                <a:solidFill>
                  <a:schemeClr val="dk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Calibri"/>
              </a:rPr>
              <a:t>Jacqueline R. Dwyer – University of New Hampshire – Department of Nursing</a:t>
            </a:r>
            <a:endParaRPr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Google Shape;86;p13"/>
          <p:cNvSpPr txBox="1"/>
          <p:nvPr/>
        </p:nvSpPr>
        <p:spPr>
          <a:xfrm>
            <a:off x="1653128" y="6080271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4400" b="1" u="sng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Goal</a:t>
            </a:r>
            <a:endParaRPr sz="4400" b="1" u="sng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 txBox="1"/>
          <p:nvPr/>
        </p:nvSpPr>
        <p:spPr>
          <a:xfrm>
            <a:off x="1703928" y="305367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4400" b="1" u="sng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Clinical Question</a:t>
            </a:r>
            <a:endParaRPr sz="4400" b="1" u="sng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1195928" y="4015370"/>
            <a:ext cx="9144000" cy="20649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patients on medical units, does education regarding healthcare-associated venous thromboembolisms (HA-VTE) provided by the nurse reduce prophylaxis refusal rates compared to no patient education? 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buClr>
                <a:schemeClr val="dk1"/>
              </a:buClr>
              <a:buSzPts val="4000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Google Shape;91;p13"/>
          <p:cNvSpPr txBox="1"/>
          <p:nvPr/>
        </p:nvSpPr>
        <p:spPr>
          <a:xfrm>
            <a:off x="1713674" y="13670107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4400" b="1" u="sng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Evidence</a:t>
            </a:r>
            <a:endParaRPr sz="4400" b="1" u="sng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3"/>
          <p:cNvSpPr txBox="1"/>
          <p:nvPr/>
        </p:nvSpPr>
        <p:spPr>
          <a:xfrm>
            <a:off x="23172831" y="3053670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4400" b="1" u="sng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Practice Recommendations</a:t>
            </a:r>
            <a:endParaRPr sz="4400" b="1" u="sng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3"/>
          <p:cNvSpPr txBox="1"/>
          <p:nvPr/>
        </p:nvSpPr>
        <p:spPr>
          <a:xfrm>
            <a:off x="12344400" y="8889651"/>
            <a:ext cx="8229600" cy="13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9868" tIns="24927" rIns="49868" bIns="24927" anchor="t" anchorCtr="0">
            <a:noAutofit/>
          </a:bodyPr>
          <a:lstStyle/>
          <a:p>
            <a:pPr algn="ctr"/>
            <a:r>
              <a:rPr lang="en-US" sz="4400" b="1" u="sng" dirty="0">
                <a:solidFill>
                  <a:schemeClr val="dk1"/>
                </a:solidFill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Clinical Implications</a:t>
            </a:r>
            <a:endParaRPr sz="4400" b="1" u="sng" dirty="0">
              <a:solidFill>
                <a:schemeClr val="dk1"/>
              </a:solidFill>
              <a:latin typeface="Century Gothic" panose="020B0502020202020204" pitchFamily="34" charset="0"/>
              <a:ea typeface="Calibri"/>
              <a:cs typeface="Calibri"/>
              <a:sym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544CA03-BD37-486A-A96D-A2B2D2F39FD9}"/>
              </a:ext>
            </a:extLst>
          </p:cNvPr>
          <p:cNvSpPr txBox="1"/>
          <p:nvPr/>
        </p:nvSpPr>
        <p:spPr>
          <a:xfrm>
            <a:off x="1246728" y="7042010"/>
            <a:ext cx="91440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policy that provides nurses with a standardized procedure to follow in the event that a patient or family member refuses a dose of  venous thromboembolism (VTE) prophylaxis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turn, reduce the number of patients who do not receive ordered VTE prophylaxis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55F9BA8-8441-43F2-A0CF-0CBFF5DFB8D8}"/>
              </a:ext>
            </a:extLst>
          </p:cNvPr>
          <p:cNvSpPr txBox="1"/>
          <p:nvPr/>
        </p:nvSpPr>
        <p:spPr>
          <a:xfrm>
            <a:off x="12344400" y="3047158"/>
            <a:ext cx="8229600" cy="1371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400" b="1" u="sng" dirty="0">
                <a:latin typeface="Century Gothic" panose="020B0502020202020204" pitchFamily="34" charset="0"/>
                <a:ea typeface="Calibri"/>
                <a:cs typeface="Calibri"/>
                <a:sym typeface="Calibri"/>
              </a:rPr>
              <a:t>Research Implications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7F00AAC-2851-4A6F-A46F-BB29D851DF11}"/>
              </a:ext>
            </a:extLst>
          </p:cNvPr>
          <p:cNvSpPr txBox="1"/>
          <p:nvPr/>
        </p:nvSpPr>
        <p:spPr>
          <a:xfrm>
            <a:off x="11887200" y="4015370"/>
            <a:ext cx="91440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Center for Disease Control and Prevention reports that as of 2018: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year, 900,000 Americans develop a VTE, 100,000 of which result in death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50% of blood clots are related to recent hospitalization or surgery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VTE is the leading cause of preventable hospital death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VTEs costs the U.S. $10 billion annually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 70% of HA-VTE can be prevented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046475A-EFD4-4B00-8F70-C30060697EE1}"/>
              </a:ext>
            </a:extLst>
          </p:cNvPr>
          <p:cNvSpPr txBox="1"/>
          <p:nvPr/>
        </p:nvSpPr>
        <p:spPr>
          <a:xfrm>
            <a:off x="11887199" y="9848745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86% of ordered VTE prophylaxis doses are administered to patients on the Brigham and Women’s Hospital (BWH) medical units, which is significantly below the hospital average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doses not administered, 80% were due to patient/family refusal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Between October &amp; December of 2018, a VTE Prophylaxis QI Initiative was piloted on floors 10AB, 14AB, and 14CD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RNs from each pod were selected as champions to educate nurses on their units about patient teaching tools and resources regarding HA-VTE education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(Ryan, 2019)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4FD96FB-A9BB-474C-8ED0-5453A52EC4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7174" y="9458564"/>
            <a:ext cx="7121508" cy="400584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2E1B542-FA6D-4EAA-BB78-3224C70FE760}"/>
              </a:ext>
            </a:extLst>
          </p:cNvPr>
          <p:cNvSpPr txBox="1"/>
          <p:nvPr/>
        </p:nvSpPr>
        <p:spPr>
          <a:xfrm>
            <a:off x="22715631" y="4015370"/>
            <a:ext cx="9144000" cy="9879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the responsibility of RNs to integrate VTE prophylaxis compliance into the culture of the medical units at BWH: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collected during the QI initiative suggests a positive correlation between VTE education provided by the RN and a decrease in patient refusal rates of prophylaxis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BWH’s medical units should implement a policy that includes a standardized procedure for nurses to follow in the event that a patient refuses ordered VTE prophylaxis: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policy should provide nurses with a script to educate the patient about HA-VTE in the event that prophylaxis is refused</a:t>
            </a:r>
          </a:p>
          <a:p>
            <a:pPr marL="304815" lvl="6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patient continues to refuse post education, the RN is responsible for documenting the refusal in the EMAR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nurse should then document that the patient was educated on VTE under the “Education” tab in the documenting system, Epic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nurse will page the Responding Clinician informing him/her that the patient refused prophylaxis despite education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then becomes the responsibility of the provider to discuss VTE and prophylaxis with the patient at the bedside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If the patient is still noncompliant, the team will need to discuss a new prophylaxis plan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58DBBE-FCD7-4A82-81AC-A360030A68E2}"/>
              </a:ext>
            </a:extLst>
          </p:cNvPr>
          <p:cNvSpPr txBox="1"/>
          <p:nvPr/>
        </p:nvSpPr>
        <p:spPr>
          <a:xfrm>
            <a:off x="19435216" y="9575451"/>
            <a:ext cx="184731" cy="1785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56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72F7720-1A10-4E9E-9576-F6F36CC610A2}"/>
              </a:ext>
            </a:extLst>
          </p:cNvPr>
          <p:cNvSpPr txBox="1"/>
          <p:nvPr/>
        </p:nvSpPr>
        <p:spPr>
          <a:xfrm>
            <a:off x="1256474" y="14733887"/>
            <a:ext cx="9144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Despite the availability of VTE prevention guidelines, prophylaxis is underutilized for patients on medical-surgical units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358 hospitals conducted in 2010 found that approximately 50% of inpatients were at risk for developing a HA-VTE, but only half received prophylaxis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 community hospital created an education program that was associated with a significant improvement in the quantity and quality of VTE prophylaxis in medically ill patients</a:t>
            </a:r>
          </a:p>
          <a:p>
            <a:pPr marL="304815" indent="-304815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healthcare institutions lack policies that encourage the application of VTE prophylaxis, perpetuating the underutilization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(Cardoso, 2016;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Dobesh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Stacy, 2005)</a:t>
            </a:r>
          </a:p>
        </p:txBody>
      </p:sp>
      <p:pic>
        <p:nvPicPr>
          <p:cNvPr id="1030" name="Picture 6" descr="Image result for nurse patient education">
            <a:extLst>
              <a:ext uri="{FF2B5EF4-FFF2-40B4-BE49-F238E27FC236}">
                <a16:creationId xmlns:a16="http://schemas.microsoft.com/office/drawing/2014/main" id="{93E91D18-A4B6-4AC5-8FFB-8892DFFA70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5124" y="14823491"/>
            <a:ext cx="8518337" cy="567889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Chart 27">
            <a:extLst>
              <a:ext uri="{FF2B5EF4-FFF2-40B4-BE49-F238E27FC236}">
                <a16:creationId xmlns:a16="http://schemas.microsoft.com/office/drawing/2014/main" id="{EB98DD2D-4679-405A-8538-D0ACE3FD917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510594"/>
              </p:ext>
            </p:extLst>
          </p:nvPr>
        </p:nvGraphicFramePr>
        <p:xfrm>
          <a:off x="12412295" y="15393292"/>
          <a:ext cx="8089395" cy="51090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575</Words>
  <Application>Microsoft Office PowerPoint</Application>
  <PresentationFormat>Custom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Times New Roman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 Lyons</dc:creator>
  <cp:lastModifiedBy>Jackie Dwyer</cp:lastModifiedBy>
  <cp:revision>111</cp:revision>
  <dcterms:modified xsi:type="dcterms:W3CDTF">2019-04-18T01:03:01Z</dcterms:modified>
</cp:coreProperties>
</file>