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E2E2"/>
    <a:srgbClr val="66C2BD"/>
    <a:srgbClr val="238B45"/>
    <a:srgbClr val="EDF8FB"/>
    <a:srgbClr val="66C2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0920B1-5CA9-8948-8B11-9BC62DBBE6B5}" v="534" dt="2019-04-18T15:35:35.878"/>
    <p1510:client id="{6C4F0561-992E-4C21-AAAC-8710BD553340}" v="2461" dt="2019-04-18T16:06:55.294"/>
    <p1510:client id="{30E856A6-6115-4333-8573-9E7CE482A349}" v="8" dt="2019-04-18T15:00:20.0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90"/>
  </p:normalViewPr>
  <p:slideViewPr>
    <p:cSldViewPr>
      <p:cViewPr varScale="1">
        <p:scale>
          <a:sx n="24" d="100"/>
          <a:sy n="24" d="100"/>
        </p:scale>
        <p:origin x="672" y="8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FE861C-486B-4E18-A0E9-A790238A915C}" type="datetimeFigureOut">
              <a:rPr lang="en-US" smtClean="0"/>
              <a:t>4/18/2019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811066-0135-4CAA-8AD4-89A97190AC00}"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389120" rtl="0" eaLnBrk="1" latinLnBrk="0" hangingPunct="1">
      <a:defRPr sz="5760" kern="1200">
        <a:solidFill>
          <a:schemeClr val="tx1"/>
        </a:solidFill>
        <a:latin typeface="+mn-lt"/>
        <a:ea typeface="+mn-ea"/>
        <a:cs typeface="+mn-cs"/>
      </a:defRPr>
    </a:lvl1pPr>
    <a:lvl2pPr marL="2194560" algn="l" defTabSz="4389120" rtl="0" eaLnBrk="1" latinLnBrk="0" hangingPunct="1">
      <a:defRPr sz="5760" kern="1200">
        <a:solidFill>
          <a:schemeClr val="tx1"/>
        </a:solidFill>
        <a:latin typeface="+mn-lt"/>
        <a:ea typeface="+mn-ea"/>
        <a:cs typeface="+mn-cs"/>
      </a:defRPr>
    </a:lvl2pPr>
    <a:lvl3pPr marL="4389120" algn="l" defTabSz="4389120" rtl="0" eaLnBrk="1" latinLnBrk="0" hangingPunct="1">
      <a:defRPr sz="5760" kern="1200">
        <a:solidFill>
          <a:schemeClr val="tx1"/>
        </a:solidFill>
        <a:latin typeface="+mn-lt"/>
        <a:ea typeface="+mn-ea"/>
        <a:cs typeface="+mn-cs"/>
      </a:defRPr>
    </a:lvl3pPr>
    <a:lvl4pPr marL="6583680" algn="l" defTabSz="4389120" rtl="0" eaLnBrk="1" latinLnBrk="0" hangingPunct="1">
      <a:defRPr sz="5760" kern="1200">
        <a:solidFill>
          <a:schemeClr val="tx1"/>
        </a:solidFill>
        <a:latin typeface="+mn-lt"/>
        <a:ea typeface="+mn-ea"/>
        <a:cs typeface="+mn-cs"/>
      </a:defRPr>
    </a:lvl4pPr>
    <a:lvl5pPr marL="8778240" algn="l" defTabSz="4389120" rtl="0" eaLnBrk="1" latinLnBrk="0" hangingPunct="1">
      <a:defRPr sz="5760" kern="1200">
        <a:solidFill>
          <a:schemeClr val="tx1"/>
        </a:solidFill>
        <a:latin typeface="+mn-lt"/>
        <a:ea typeface="+mn-ea"/>
        <a:cs typeface="+mn-cs"/>
      </a:defRPr>
    </a:lvl5pPr>
    <a:lvl6pPr marL="10972800" algn="l" defTabSz="4389120" rtl="0" eaLnBrk="1" latinLnBrk="0" hangingPunct="1">
      <a:defRPr sz="5760" kern="1200">
        <a:solidFill>
          <a:schemeClr val="tx1"/>
        </a:solidFill>
        <a:latin typeface="+mn-lt"/>
        <a:ea typeface="+mn-ea"/>
        <a:cs typeface="+mn-cs"/>
      </a:defRPr>
    </a:lvl6pPr>
    <a:lvl7pPr marL="13167360" algn="l" defTabSz="4389120" rtl="0" eaLnBrk="1" latinLnBrk="0" hangingPunct="1">
      <a:defRPr sz="5760" kern="1200">
        <a:solidFill>
          <a:schemeClr val="tx1"/>
        </a:solidFill>
        <a:latin typeface="+mn-lt"/>
        <a:ea typeface="+mn-ea"/>
        <a:cs typeface="+mn-cs"/>
      </a:defRPr>
    </a:lvl7pPr>
    <a:lvl8pPr marL="15361920" algn="l" defTabSz="4389120" rtl="0" eaLnBrk="1" latinLnBrk="0" hangingPunct="1">
      <a:defRPr sz="5760" kern="1200">
        <a:solidFill>
          <a:schemeClr val="tx1"/>
        </a:solidFill>
        <a:latin typeface="+mn-lt"/>
        <a:ea typeface="+mn-ea"/>
        <a:cs typeface="+mn-cs"/>
      </a:defRPr>
    </a:lvl8pPr>
    <a:lvl9pPr marL="17556480" algn="l" defTabSz="4389120" rtl="0" eaLnBrk="1" latinLnBrk="0" hangingPunct="1">
      <a:defRPr sz="576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811066-0135-4CAA-8AD4-89A97190AC00}"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102BAB4-8B8D-41DD-85C7-81A0CA962007}"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02BAB4-8B8D-41DD-85C7-81A0CA962007}"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02BAB4-8B8D-41DD-85C7-81A0CA962007}"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3"/>
            <a:ext cx="19385280" cy="21724622"/>
          </a:xfrm>
        </p:spPr>
        <p:txBody>
          <a:bodyPr/>
          <a:lstStyle>
            <a:lvl1pPr>
              <a:defRPr sz="13440"/>
            </a:lvl1pPr>
            <a:lvl2pPr>
              <a:defRPr sz="11520"/>
            </a:lvl2pPr>
            <a:lvl3pPr>
              <a:defRPr sz="9600"/>
            </a:lvl3pPr>
            <a:lvl4pPr>
              <a:defRPr sz="8640"/>
            </a:lvl4pPr>
            <a:lvl5pPr>
              <a:defRPr sz="8640"/>
            </a:lvl5pPr>
            <a:lvl6pPr>
              <a:defRPr sz="8640"/>
            </a:lvl6pPr>
            <a:lvl7pPr>
              <a:defRPr sz="8640"/>
            </a:lvl7pPr>
            <a:lvl8pPr>
              <a:defRPr sz="8640"/>
            </a:lvl8pPr>
            <a:lvl9pPr>
              <a:defRPr sz="86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3"/>
            <a:ext cx="19385280" cy="21724622"/>
          </a:xfrm>
        </p:spPr>
        <p:txBody>
          <a:bodyPr/>
          <a:lstStyle>
            <a:lvl1pPr>
              <a:defRPr sz="13440"/>
            </a:lvl1pPr>
            <a:lvl2pPr>
              <a:defRPr sz="11520"/>
            </a:lvl2pPr>
            <a:lvl3pPr>
              <a:defRPr sz="9600"/>
            </a:lvl3pPr>
            <a:lvl4pPr>
              <a:defRPr sz="8640"/>
            </a:lvl4pPr>
            <a:lvl5pPr>
              <a:defRPr sz="8640"/>
            </a:lvl5pPr>
            <a:lvl6pPr>
              <a:defRPr sz="8640"/>
            </a:lvl6pPr>
            <a:lvl7pPr>
              <a:defRPr sz="8640"/>
            </a:lvl7pPr>
            <a:lvl8pPr>
              <a:defRPr sz="8640"/>
            </a:lvl8pPr>
            <a:lvl9pPr>
              <a:defRPr sz="86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02BAB4-8B8D-41DD-85C7-81A0CA962007}" type="datetimeFigureOut">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20"/>
            </a:lvl1pPr>
            <a:lvl2pPr>
              <a:defRPr sz="9600"/>
            </a:lvl2pPr>
            <a:lvl3pPr>
              <a:defRPr sz="8640"/>
            </a:lvl3pPr>
            <a:lvl4pPr>
              <a:defRPr sz="7680"/>
            </a:lvl4pPr>
            <a:lvl5pPr>
              <a:defRPr sz="7680"/>
            </a:lvl5pPr>
            <a:lvl6pPr>
              <a:defRPr sz="7680"/>
            </a:lvl6pPr>
            <a:lvl7pPr>
              <a:defRPr sz="7680"/>
            </a:lvl7pPr>
            <a:lvl8pPr>
              <a:defRPr sz="7680"/>
            </a:lvl8pPr>
            <a:lvl9pPr>
              <a:defRPr sz="7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20"/>
            </a:lvl1pPr>
            <a:lvl2pPr>
              <a:defRPr sz="9600"/>
            </a:lvl2pPr>
            <a:lvl3pPr>
              <a:defRPr sz="8640"/>
            </a:lvl3pPr>
            <a:lvl4pPr>
              <a:defRPr sz="7680"/>
            </a:lvl4pPr>
            <a:lvl5pPr>
              <a:defRPr sz="7680"/>
            </a:lvl5pPr>
            <a:lvl6pPr>
              <a:defRPr sz="7680"/>
            </a:lvl6pPr>
            <a:lvl7pPr>
              <a:defRPr sz="7680"/>
            </a:lvl7pPr>
            <a:lvl8pPr>
              <a:defRPr sz="7680"/>
            </a:lvl8pPr>
            <a:lvl9pPr>
              <a:defRPr sz="7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102BAB4-8B8D-41DD-85C7-81A0CA962007}" type="datetimeFigureOut">
              <a:rPr lang="en-US" smtClean="0"/>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102BAB4-8B8D-41DD-85C7-81A0CA962007}" type="datetimeFigureOut">
              <a:rPr lang="en-US" smtClean="0"/>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02BAB4-8B8D-41DD-85C7-81A0CA962007}" type="datetimeFigureOut">
              <a:rPr lang="en-US" smtClean="0"/>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Click to edit Master text styles</a:t>
            </a:r>
          </a:p>
        </p:txBody>
      </p:sp>
      <p:sp>
        <p:nvSpPr>
          <p:cNvPr id="5" name="Date Placeholder 4"/>
          <p:cNvSpPr>
            <a:spLocks noGrp="1"/>
          </p:cNvSpPr>
          <p:nvPr>
            <p:ph type="dt" sz="half" idx="10"/>
          </p:nvPr>
        </p:nvSpPr>
        <p:spPr/>
        <p:txBody>
          <a:bodyPr/>
          <a:lstStyle/>
          <a:p>
            <a:fld id="{8102BAB4-8B8D-41DD-85C7-81A0CA962007}" type="datetimeFigureOut">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Click to edit Master text styles</a:t>
            </a:r>
          </a:p>
        </p:txBody>
      </p:sp>
      <p:sp>
        <p:nvSpPr>
          <p:cNvPr id="5" name="Date Placeholder 4"/>
          <p:cNvSpPr>
            <a:spLocks noGrp="1"/>
          </p:cNvSpPr>
          <p:nvPr>
            <p:ph type="dt" sz="half" idx="10"/>
          </p:nvPr>
        </p:nvSpPr>
        <p:spPr/>
        <p:txBody>
          <a:bodyPr/>
          <a:lstStyle/>
          <a:p>
            <a:fld id="{8102BAB4-8B8D-41DD-85C7-81A0CA962007}" type="datetimeFigureOut">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02BAB4-8B8D-41DD-85C7-81A0CA962007}"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02BAB4-8B8D-41DD-85C7-81A0CA962007}" type="datetimeFigureOut">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8102BAB4-8B8D-41DD-85C7-81A0CA962007}" type="datetimeFigureOut">
              <a:rPr lang="en-US" smtClean="0"/>
              <a:t>4/18/2019</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B044824F-EBE0-443F-8A8F-F64816AF04D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2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36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4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2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g"/><Relationship Id="rId7" Type="http://schemas.openxmlformats.org/officeDocument/2006/relationships/image" Target="../media/image5.svg"/><Relationship Id="rId12" Type="http://schemas.openxmlformats.org/officeDocument/2006/relationships/image" Target="../media/image10.sv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7E2740-9484-4FAB-A334-B22A31E2162D}"/>
              </a:ext>
            </a:extLst>
          </p:cNvPr>
          <p:cNvSpPr/>
          <p:nvPr/>
        </p:nvSpPr>
        <p:spPr>
          <a:xfrm>
            <a:off x="29522391" y="17790644"/>
            <a:ext cx="14138784" cy="1396636"/>
          </a:xfrm>
          <a:prstGeom prst="rect">
            <a:avLst/>
          </a:prstGeom>
          <a:solidFill>
            <a:srgbClr val="002060"/>
          </a:solidFill>
          <a:ln>
            <a:solidFill>
              <a:srgbClr val="B2E2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35025F3-E000-4160-A823-6A7BAE4F4F29}"/>
              </a:ext>
            </a:extLst>
          </p:cNvPr>
          <p:cNvSpPr/>
          <p:nvPr/>
        </p:nvSpPr>
        <p:spPr>
          <a:xfrm>
            <a:off x="29526401" y="25943042"/>
            <a:ext cx="14138785" cy="1234970"/>
          </a:xfrm>
          <a:prstGeom prst="rect">
            <a:avLst/>
          </a:prstGeom>
          <a:solidFill>
            <a:srgbClr val="002060"/>
          </a:solidFill>
          <a:ln>
            <a:solidFill>
              <a:srgbClr val="66C2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Rectangle 30">
            <a:extLst>
              <a:ext uri="{FF2B5EF4-FFF2-40B4-BE49-F238E27FC236}">
                <a16:creationId xmlns:a16="http://schemas.microsoft.com/office/drawing/2014/main" id="{CCC04AF5-5299-4960-A9BE-84B9E493E697}"/>
              </a:ext>
            </a:extLst>
          </p:cNvPr>
          <p:cNvSpPr/>
          <p:nvPr/>
        </p:nvSpPr>
        <p:spPr>
          <a:xfrm>
            <a:off x="29522390" y="5566390"/>
            <a:ext cx="14138785" cy="1234970"/>
          </a:xfrm>
          <a:prstGeom prst="rect">
            <a:avLst/>
          </a:prstGeom>
          <a:solidFill>
            <a:schemeClr val="accent1">
              <a:lumMod val="50000"/>
            </a:schemeClr>
          </a:solidFill>
          <a:ln>
            <a:solidFill>
              <a:srgbClr val="66C2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63C2862-9167-46C6-BDA2-E4C6BE602220}"/>
              </a:ext>
            </a:extLst>
          </p:cNvPr>
          <p:cNvSpPr/>
          <p:nvPr/>
        </p:nvSpPr>
        <p:spPr>
          <a:xfrm>
            <a:off x="230027" y="20274456"/>
            <a:ext cx="14138784" cy="1396636"/>
          </a:xfrm>
          <a:prstGeom prst="rect">
            <a:avLst/>
          </a:prstGeom>
          <a:solidFill>
            <a:srgbClr val="002060"/>
          </a:solidFill>
          <a:ln>
            <a:solidFill>
              <a:srgbClr val="B2E2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F5DE3AC-D6D1-4CDC-830C-B33804D6E4F6}"/>
              </a:ext>
            </a:extLst>
          </p:cNvPr>
          <p:cNvSpPr/>
          <p:nvPr/>
        </p:nvSpPr>
        <p:spPr>
          <a:xfrm>
            <a:off x="230026" y="13288305"/>
            <a:ext cx="14138785" cy="1234970"/>
          </a:xfrm>
          <a:prstGeom prst="rect">
            <a:avLst/>
          </a:prstGeom>
          <a:solidFill>
            <a:schemeClr val="accent1">
              <a:lumMod val="50000"/>
            </a:schemeClr>
          </a:solidFill>
          <a:ln>
            <a:solidFill>
              <a:srgbClr val="66C2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B07D369-1384-4656-A75B-6E75D224E967}"/>
              </a:ext>
            </a:extLst>
          </p:cNvPr>
          <p:cNvSpPr/>
          <p:nvPr/>
        </p:nvSpPr>
        <p:spPr>
          <a:xfrm>
            <a:off x="230026" y="5656885"/>
            <a:ext cx="14138785" cy="1181921"/>
          </a:xfrm>
          <a:prstGeom prst="rect">
            <a:avLst/>
          </a:prstGeom>
          <a:solidFill>
            <a:srgbClr val="002060"/>
          </a:solidFill>
          <a:ln>
            <a:solidFill>
              <a:srgbClr val="B2E2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30DEEBF-526B-4193-A9A1-E78C1B40B3AA}"/>
              </a:ext>
            </a:extLst>
          </p:cNvPr>
          <p:cNvSpPr/>
          <p:nvPr/>
        </p:nvSpPr>
        <p:spPr>
          <a:xfrm>
            <a:off x="16042" y="-25411"/>
            <a:ext cx="43875157" cy="529381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238B45"/>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 name="Title 1"/>
          <p:cNvSpPr>
            <a:spLocks noGrp="1"/>
          </p:cNvSpPr>
          <p:nvPr>
            <p:ph type="ctrTitle"/>
          </p:nvPr>
        </p:nvSpPr>
        <p:spPr>
          <a:xfrm>
            <a:off x="2819400" y="-432068"/>
            <a:ext cx="28712160" cy="2346958"/>
          </a:xfrm>
        </p:spPr>
        <p:txBody>
          <a:bodyPr>
            <a:noAutofit/>
          </a:bodyPr>
          <a:lstStyle/>
          <a:p>
            <a:r>
              <a:rPr lang="en-US" sz="10000" b="1" dirty="0">
                <a:effectLst>
                  <a:outerShdw blurRad="50800" dist="38100" dir="2700000" algn="tl" rotWithShape="0">
                    <a:prstClr val="black">
                      <a:alpha val="40000"/>
                    </a:prstClr>
                  </a:outerShdw>
                </a:effectLst>
              </a:rPr>
              <a:t>UNH Paul College – Academics Programs</a:t>
            </a:r>
          </a:p>
        </p:txBody>
      </p:sp>
      <p:sp>
        <p:nvSpPr>
          <p:cNvPr id="4" name="TextBox 3">
            <a:extLst>
              <a:ext uri="{FF2B5EF4-FFF2-40B4-BE49-F238E27FC236}">
                <a16:creationId xmlns:a16="http://schemas.microsoft.com/office/drawing/2014/main" id="{C5E26FA4-301A-4280-BF76-8A06A9BF130E}"/>
              </a:ext>
            </a:extLst>
          </p:cNvPr>
          <p:cNvSpPr txBox="1"/>
          <p:nvPr/>
        </p:nvSpPr>
        <p:spPr>
          <a:xfrm>
            <a:off x="7735522" y="1446530"/>
            <a:ext cx="26403300" cy="1107996"/>
          </a:xfrm>
          <a:prstGeom prst="rect">
            <a:avLst/>
          </a:prstGeom>
          <a:noFill/>
        </p:spPr>
        <p:txBody>
          <a:bodyPr wrap="square" rtlCol="0">
            <a:spAutoFit/>
          </a:bodyPr>
          <a:lstStyle/>
          <a:p>
            <a:pPr algn="ctr"/>
            <a:r>
              <a:rPr lang="en-US" sz="6600" b="1" dirty="0">
                <a:ln>
                  <a:solidFill>
                    <a:schemeClr val="bg1">
                      <a:lumMod val="85000"/>
                    </a:schemeClr>
                  </a:solidFill>
                </a:ln>
                <a:solidFill>
                  <a:schemeClr val="bg1"/>
                </a:solidFill>
                <a:effectLst>
                  <a:outerShdw blurRad="50800" dist="38100" dir="8100000" algn="tr" rotWithShape="0">
                    <a:prstClr val="black">
                      <a:alpha val="40000"/>
                    </a:prstClr>
                  </a:outerShdw>
                </a:effectLst>
              </a:rPr>
              <a:t>Will Bernard, Clayton Bentley, Danielle Doolin, Jacob Mannix</a:t>
            </a:r>
          </a:p>
        </p:txBody>
      </p:sp>
      <p:sp>
        <p:nvSpPr>
          <p:cNvPr id="5" name="TextBox 4">
            <a:extLst>
              <a:ext uri="{FF2B5EF4-FFF2-40B4-BE49-F238E27FC236}">
                <a16:creationId xmlns:a16="http://schemas.microsoft.com/office/drawing/2014/main" id="{D0B8A056-436C-4F0E-8FB8-1E12CBE53D4C}"/>
              </a:ext>
            </a:extLst>
          </p:cNvPr>
          <p:cNvSpPr txBox="1"/>
          <p:nvPr/>
        </p:nvSpPr>
        <p:spPr>
          <a:xfrm>
            <a:off x="8169182" y="2742821"/>
            <a:ext cx="25831800" cy="2308324"/>
          </a:xfrm>
          <a:prstGeom prst="rect">
            <a:avLst/>
          </a:prstGeom>
          <a:noFill/>
        </p:spPr>
        <p:txBody>
          <a:bodyPr wrap="square" rtlCol="0">
            <a:spAutoFit/>
          </a:bodyPr>
          <a:lstStyle/>
          <a:p>
            <a:pPr algn="ctr"/>
            <a:r>
              <a:rPr lang="en-US" sz="4800" dirty="0">
                <a:solidFill>
                  <a:schemeClr val="bg1"/>
                </a:solidFill>
                <a:effectLst>
                  <a:outerShdw blurRad="50800" dist="38100" dir="5400000" algn="t" rotWithShape="0">
                    <a:prstClr val="black">
                      <a:alpha val="40000"/>
                    </a:prstClr>
                  </a:outerShdw>
                </a:effectLst>
              </a:rPr>
              <a:t>DS Major Capstone Project Spring 2019</a:t>
            </a:r>
          </a:p>
          <a:p>
            <a:pPr algn="ctr"/>
            <a:r>
              <a:rPr lang="en-US" sz="4800" dirty="0">
                <a:solidFill>
                  <a:schemeClr val="bg1"/>
                </a:solidFill>
                <a:effectLst>
                  <a:outerShdw blurRad="50800" dist="38100" dir="5400000" algn="t" rotWithShape="0">
                    <a:prstClr val="black">
                      <a:alpha val="40000"/>
                    </a:prstClr>
                  </a:outerShdw>
                </a:effectLst>
              </a:rPr>
              <a:t>Client: Jen </a:t>
            </a:r>
            <a:r>
              <a:rPr lang="en-US" sz="4800" dirty="0" err="1">
                <a:solidFill>
                  <a:schemeClr val="bg1"/>
                </a:solidFill>
                <a:effectLst>
                  <a:outerShdw blurRad="50800" dist="38100" dir="5400000" algn="t" rotWithShape="0">
                    <a:prstClr val="black">
                      <a:alpha val="40000"/>
                    </a:prstClr>
                  </a:outerShdw>
                </a:effectLst>
              </a:rPr>
              <a:t>Chagnon</a:t>
            </a:r>
            <a:endParaRPr lang="en-US" sz="4800" dirty="0">
              <a:solidFill>
                <a:schemeClr val="bg1"/>
              </a:solidFill>
              <a:effectLst>
                <a:outerShdw blurRad="50800" dist="38100" dir="5400000" algn="t" rotWithShape="0">
                  <a:prstClr val="black">
                    <a:alpha val="40000"/>
                  </a:prstClr>
                </a:outerShdw>
              </a:effectLst>
            </a:endParaRPr>
          </a:p>
          <a:p>
            <a:pPr algn="ctr"/>
            <a:r>
              <a:rPr lang="en-US" sz="4800" dirty="0">
                <a:solidFill>
                  <a:schemeClr val="bg1"/>
                </a:solidFill>
                <a:effectLst>
                  <a:outerShdw blurRad="50800" dist="38100" dir="5400000" algn="t" rotWithShape="0">
                    <a:prstClr val="black">
                      <a:alpha val="40000"/>
                    </a:prstClr>
                  </a:outerShdw>
                </a:effectLst>
              </a:rPr>
              <a:t>Faculty Advisors: Kholekile Gwebu, Russell Miles, Peter </a:t>
            </a:r>
            <a:r>
              <a:rPr lang="en-US" sz="4800" dirty="0" err="1">
                <a:solidFill>
                  <a:schemeClr val="bg1"/>
                </a:solidFill>
                <a:effectLst>
                  <a:outerShdw blurRad="50800" dist="38100" dir="5400000" algn="t" rotWithShape="0">
                    <a:prstClr val="black">
                      <a:alpha val="40000"/>
                    </a:prstClr>
                  </a:outerShdw>
                </a:effectLst>
              </a:rPr>
              <a:t>Zaimes</a:t>
            </a:r>
            <a:endParaRPr lang="en-US" sz="4800" dirty="0">
              <a:solidFill>
                <a:schemeClr val="bg1"/>
              </a:solidFill>
              <a:effectLst>
                <a:outerShdw blurRad="50800" dist="38100" dir="5400000" algn="t" rotWithShape="0">
                  <a:prstClr val="black">
                    <a:alpha val="40000"/>
                  </a:prstClr>
                </a:outerShdw>
              </a:effectLst>
            </a:endParaRPr>
          </a:p>
        </p:txBody>
      </p:sp>
      <p:pic>
        <p:nvPicPr>
          <p:cNvPr id="20" name="Picture 19">
            <a:extLst>
              <a:ext uri="{FF2B5EF4-FFF2-40B4-BE49-F238E27FC236}">
                <a16:creationId xmlns:a16="http://schemas.microsoft.com/office/drawing/2014/main" id="{489E50B4-5433-40F8-B424-6D58FDCCE2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8920" y="848066"/>
            <a:ext cx="3646170" cy="3546858"/>
          </a:xfrm>
          <a:prstGeom prst="rect">
            <a:avLst/>
          </a:prstGeom>
          <a:noFill/>
        </p:spPr>
      </p:pic>
      <p:sp>
        <p:nvSpPr>
          <p:cNvPr id="34" name="TextBox 33">
            <a:extLst>
              <a:ext uri="{FF2B5EF4-FFF2-40B4-BE49-F238E27FC236}">
                <a16:creationId xmlns:a16="http://schemas.microsoft.com/office/drawing/2014/main" id="{524399C9-96BA-4419-8F59-95AF03507378}"/>
              </a:ext>
            </a:extLst>
          </p:cNvPr>
          <p:cNvSpPr txBox="1"/>
          <p:nvPr/>
        </p:nvSpPr>
        <p:spPr>
          <a:xfrm>
            <a:off x="230026" y="7038805"/>
            <a:ext cx="14418881" cy="5632311"/>
          </a:xfrm>
          <a:prstGeom prst="rect">
            <a:avLst/>
          </a:prstGeom>
          <a:noFill/>
        </p:spPr>
        <p:txBody>
          <a:bodyPr wrap="square" rtlCol="0" anchor="t">
            <a:spAutoFit/>
          </a:bodyPr>
          <a:lstStyle/>
          <a:p>
            <a:pPr>
              <a:spcAft>
                <a:spcPts val="1200"/>
              </a:spcAft>
            </a:pPr>
            <a:r>
              <a:rPr lang="en-US" sz="4000" dirty="0">
                <a:latin typeface="Cambria" panose="02040503050406030204" pitchFamily="18" charset="0"/>
                <a:cs typeface="Calibri"/>
              </a:rPr>
              <a:t>Paul College Business in Practice (BIP) courses are new and exciting experiential/hands-on courses taught by industry leaders and companies meant to bridge the gap between theory and practical application. The process to connect these potential instructors to UNH and ultimately students is currently done by our client,  Jen </a:t>
            </a:r>
            <a:r>
              <a:rPr lang="en-US" sz="4000" dirty="0" err="1">
                <a:latin typeface="Cambria" panose="02040503050406030204" pitchFamily="18" charset="0"/>
                <a:cs typeface="Calibri"/>
              </a:rPr>
              <a:t>Chagnon</a:t>
            </a:r>
            <a:r>
              <a:rPr lang="en-US" sz="4000" dirty="0">
                <a:latin typeface="Cambria" panose="02040503050406030204" pitchFamily="18" charset="0"/>
                <a:cs typeface="Calibri"/>
              </a:rPr>
              <a:t>, who </a:t>
            </a:r>
            <a:r>
              <a:rPr lang="en-US" sz="4000" dirty="0">
                <a:latin typeface="Cambria" panose="02040503050406030204" pitchFamily="18" charset="0"/>
              </a:rPr>
              <a:t>is experiencing issues with:</a:t>
            </a:r>
          </a:p>
          <a:p>
            <a:pPr marL="571500" indent="-571500">
              <a:spcAft>
                <a:spcPts val="1200"/>
              </a:spcAft>
              <a:buFont typeface="Arial" panose="020B0604020202020204" pitchFamily="34" charset="0"/>
              <a:buChar char="•"/>
            </a:pPr>
            <a:r>
              <a:rPr lang="en-US" sz="3000" dirty="0">
                <a:latin typeface="Cambria" panose="02040503050406030204" pitchFamily="18" charset="0"/>
              </a:rPr>
              <a:t>paper dependency</a:t>
            </a:r>
          </a:p>
          <a:p>
            <a:pPr marL="571500" indent="-571500">
              <a:spcAft>
                <a:spcPts val="1200"/>
              </a:spcAft>
              <a:buFont typeface="Arial" panose="020B0604020202020204" pitchFamily="34" charset="0"/>
              <a:buChar char="•"/>
            </a:pPr>
            <a:r>
              <a:rPr lang="en-US" sz="3000" dirty="0">
                <a:latin typeface="Cambria" panose="02040503050406030204" pitchFamily="18" charset="0"/>
              </a:rPr>
              <a:t>lag time between contact with potential instructors and when decisions are made</a:t>
            </a:r>
          </a:p>
          <a:p>
            <a:pPr marL="571500" indent="-571500">
              <a:spcAft>
                <a:spcPts val="1200"/>
              </a:spcAft>
              <a:buFont typeface="Arial" panose="020B0604020202020204" pitchFamily="34" charset="0"/>
              <a:buChar char="•"/>
            </a:pPr>
            <a:r>
              <a:rPr lang="en-US" sz="3000" dirty="0">
                <a:latin typeface="Cambria" panose="02040503050406030204" pitchFamily="18" charset="0"/>
              </a:rPr>
              <a:t>transparency communicating the status of the course/instruction partnership</a:t>
            </a:r>
          </a:p>
        </p:txBody>
      </p:sp>
      <p:pic>
        <p:nvPicPr>
          <p:cNvPr id="1030" name="Picture 6" descr="Image result for unh paul college logo">
            <a:extLst>
              <a:ext uri="{FF2B5EF4-FFF2-40B4-BE49-F238E27FC236}">
                <a16:creationId xmlns:a16="http://schemas.microsoft.com/office/drawing/2014/main" id="{34502973-E425-497E-B29B-A86DF4F575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47886" y="322789"/>
            <a:ext cx="4819100" cy="3546858"/>
          </a:xfrm>
          <a:prstGeom prst="rect">
            <a:avLst/>
          </a:prstGeom>
          <a:noFill/>
          <a:effectLst/>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414AE9D2-7D40-40D4-A2FA-4DFCE0A28322}"/>
              </a:ext>
            </a:extLst>
          </p:cNvPr>
          <p:cNvSpPr txBox="1"/>
          <p:nvPr/>
        </p:nvSpPr>
        <p:spPr>
          <a:xfrm>
            <a:off x="4418434" y="5452710"/>
            <a:ext cx="5334000" cy="1421928"/>
          </a:xfrm>
          <a:prstGeom prst="rect">
            <a:avLst/>
          </a:prstGeom>
          <a:noFill/>
        </p:spPr>
        <p:txBody>
          <a:bodyPr wrap="square" rtlCol="0">
            <a:spAutoFit/>
          </a:bodyPr>
          <a:lstStyle/>
          <a:p>
            <a:r>
              <a:rPr lang="en-US" dirty="0">
                <a:solidFill>
                  <a:schemeClr val="bg1"/>
                </a:solidFill>
              </a:rPr>
              <a:t>Motivation</a:t>
            </a:r>
          </a:p>
        </p:txBody>
      </p:sp>
      <p:sp>
        <p:nvSpPr>
          <p:cNvPr id="29" name="TextBox 28">
            <a:extLst>
              <a:ext uri="{FF2B5EF4-FFF2-40B4-BE49-F238E27FC236}">
                <a16:creationId xmlns:a16="http://schemas.microsoft.com/office/drawing/2014/main" id="{697C6C5B-46B3-42A2-84B2-A0F54BD25A3B}"/>
              </a:ext>
            </a:extLst>
          </p:cNvPr>
          <p:cNvSpPr txBox="1"/>
          <p:nvPr/>
        </p:nvSpPr>
        <p:spPr>
          <a:xfrm>
            <a:off x="4612006" y="13194826"/>
            <a:ext cx="5518158" cy="1421928"/>
          </a:xfrm>
          <a:prstGeom prst="rect">
            <a:avLst/>
          </a:prstGeom>
          <a:noFill/>
        </p:spPr>
        <p:txBody>
          <a:bodyPr wrap="square" rtlCol="0">
            <a:spAutoFit/>
          </a:bodyPr>
          <a:lstStyle/>
          <a:p>
            <a:r>
              <a:rPr lang="en-US" dirty="0">
                <a:solidFill>
                  <a:schemeClr val="bg1"/>
                </a:solidFill>
              </a:rPr>
              <a:t>Objective</a:t>
            </a:r>
          </a:p>
        </p:txBody>
      </p:sp>
      <p:sp>
        <p:nvSpPr>
          <p:cNvPr id="30" name="TextBox 29">
            <a:extLst>
              <a:ext uri="{FF2B5EF4-FFF2-40B4-BE49-F238E27FC236}">
                <a16:creationId xmlns:a16="http://schemas.microsoft.com/office/drawing/2014/main" id="{CBE34595-EBE4-4F00-BD9A-56EE22B968F3}"/>
              </a:ext>
            </a:extLst>
          </p:cNvPr>
          <p:cNvSpPr txBox="1"/>
          <p:nvPr/>
        </p:nvSpPr>
        <p:spPr>
          <a:xfrm>
            <a:off x="4418434" y="20180977"/>
            <a:ext cx="5029200" cy="1421928"/>
          </a:xfrm>
          <a:prstGeom prst="rect">
            <a:avLst/>
          </a:prstGeom>
          <a:noFill/>
        </p:spPr>
        <p:txBody>
          <a:bodyPr wrap="square" rtlCol="0">
            <a:spAutoFit/>
          </a:bodyPr>
          <a:lstStyle/>
          <a:p>
            <a:r>
              <a:rPr lang="en-US" dirty="0">
                <a:solidFill>
                  <a:schemeClr val="bg1"/>
                </a:solidFill>
              </a:rPr>
              <a:t>Tools Used</a:t>
            </a:r>
          </a:p>
        </p:txBody>
      </p:sp>
      <p:sp>
        <p:nvSpPr>
          <p:cNvPr id="43" name="TextBox 42">
            <a:extLst>
              <a:ext uri="{FF2B5EF4-FFF2-40B4-BE49-F238E27FC236}">
                <a16:creationId xmlns:a16="http://schemas.microsoft.com/office/drawing/2014/main" id="{10429868-AF6A-4BC7-82FA-3EBC13D8D685}"/>
              </a:ext>
            </a:extLst>
          </p:cNvPr>
          <p:cNvSpPr txBox="1"/>
          <p:nvPr/>
        </p:nvSpPr>
        <p:spPr>
          <a:xfrm>
            <a:off x="34856389" y="5428689"/>
            <a:ext cx="4616377" cy="1421928"/>
          </a:xfrm>
          <a:prstGeom prst="rect">
            <a:avLst/>
          </a:prstGeom>
          <a:noFill/>
        </p:spPr>
        <p:txBody>
          <a:bodyPr wrap="square" rtlCol="0">
            <a:spAutoFit/>
          </a:bodyPr>
          <a:lstStyle/>
          <a:p>
            <a:r>
              <a:rPr lang="en-US" dirty="0">
                <a:solidFill>
                  <a:schemeClr val="bg1"/>
                </a:solidFill>
              </a:rPr>
              <a:t>Solution </a:t>
            </a:r>
          </a:p>
        </p:txBody>
      </p:sp>
      <p:sp>
        <p:nvSpPr>
          <p:cNvPr id="44" name="TextBox 43">
            <a:extLst>
              <a:ext uri="{FF2B5EF4-FFF2-40B4-BE49-F238E27FC236}">
                <a16:creationId xmlns:a16="http://schemas.microsoft.com/office/drawing/2014/main" id="{2C5B9422-EDA4-4D7A-AB1B-011C28909261}"/>
              </a:ext>
            </a:extLst>
          </p:cNvPr>
          <p:cNvSpPr txBox="1"/>
          <p:nvPr/>
        </p:nvSpPr>
        <p:spPr>
          <a:xfrm>
            <a:off x="34000982" y="17741387"/>
            <a:ext cx="5181600" cy="1421928"/>
          </a:xfrm>
          <a:prstGeom prst="rect">
            <a:avLst/>
          </a:prstGeom>
          <a:noFill/>
        </p:spPr>
        <p:txBody>
          <a:bodyPr wrap="square" rtlCol="0">
            <a:spAutoFit/>
          </a:bodyPr>
          <a:lstStyle/>
          <a:p>
            <a:r>
              <a:rPr lang="en-US" dirty="0">
                <a:solidFill>
                  <a:schemeClr val="bg1"/>
                </a:solidFill>
              </a:rPr>
              <a:t>Next Steps</a:t>
            </a:r>
          </a:p>
        </p:txBody>
      </p:sp>
      <p:sp>
        <p:nvSpPr>
          <p:cNvPr id="45" name="TextBox 44">
            <a:extLst>
              <a:ext uri="{FF2B5EF4-FFF2-40B4-BE49-F238E27FC236}">
                <a16:creationId xmlns:a16="http://schemas.microsoft.com/office/drawing/2014/main" id="{B6456287-DD9F-4955-B50C-3035B211F168}"/>
              </a:ext>
            </a:extLst>
          </p:cNvPr>
          <p:cNvSpPr txBox="1"/>
          <p:nvPr/>
        </p:nvSpPr>
        <p:spPr>
          <a:xfrm>
            <a:off x="32554477" y="25831800"/>
            <a:ext cx="9220200" cy="1421928"/>
          </a:xfrm>
          <a:prstGeom prst="rect">
            <a:avLst/>
          </a:prstGeom>
          <a:noFill/>
        </p:spPr>
        <p:txBody>
          <a:bodyPr wrap="square" rtlCol="0">
            <a:spAutoFit/>
          </a:bodyPr>
          <a:lstStyle/>
          <a:p>
            <a:r>
              <a:rPr lang="en-US" dirty="0">
                <a:solidFill>
                  <a:schemeClr val="bg1"/>
                </a:solidFill>
              </a:rPr>
              <a:t>Acknowledgements</a:t>
            </a:r>
          </a:p>
        </p:txBody>
      </p:sp>
      <p:sp>
        <p:nvSpPr>
          <p:cNvPr id="47" name="TextBox 46">
            <a:extLst>
              <a:ext uri="{FF2B5EF4-FFF2-40B4-BE49-F238E27FC236}">
                <a16:creationId xmlns:a16="http://schemas.microsoft.com/office/drawing/2014/main" id="{A6E9EE49-CCF4-401E-B1F1-1371F6D35427}"/>
              </a:ext>
            </a:extLst>
          </p:cNvPr>
          <p:cNvSpPr txBox="1"/>
          <p:nvPr/>
        </p:nvSpPr>
        <p:spPr>
          <a:xfrm>
            <a:off x="14699291" y="5548600"/>
            <a:ext cx="14434790" cy="26742410"/>
          </a:xfrm>
          <a:prstGeom prst="rect">
            <a:avLst/>
          </a:prstGeom>
          <a:solidFill>
            <a:schemeClr val="accent1">
              <a:lumMod val="60000"/>
              <a:lumOff val="40000"/>
            </a:schemeClr>
          </a:solidFill>
          <a:effectLst>
            <a:softEdge rad="63500"/>
          </a:effectLst>
        </p:spPr>
        <p:txBody>
          <a:bodyPr wrap="square" rtlCol="0">
            <a:spAutoFit/>
          </a:bodyPr>
          <a:lstStyle/>
          <a:p>
            <a:endParaRPr lang="en-US" dirty="0"/>
          </a:p>
        </p:txBody>
      </p:sp>
      <p:sp>
        <p:nvSpPr>
          <p:cNvPr id="48" name="TextBox 47">
            <a:extLst>
              <a:ext uri="{FF2B5EF4-FFF2-40B4-BE49-F238E27FC236}">
                <a16:creationId xmlns:a16="http://schemas.microsoft.com/office/drawing/2014/main" id="{6183F7F5-BDC1-48AB-AFCA-D8C1F57C30B8}"/>
              </a:ext>
            </a:extLst>
          </p:cNvPr>
          <p:cNvSpPr txBox="1"/>
          <p:nvPr/>
        </p:nvSpPr>
        <p:spPr>
          <a:xfrm>
            <a:off x="14786608" y="5641095"/>
            <a:ext cx="14334024" cy="1421928"/>
          </a:xfrm>
          <a:prstGeom prst="rect">
            <a:avLst/>
          </a:prstGeom>
          <a:solidFill>
            <a:srgbClr val="002060"/>
          </a:solidFill>
          <a:ln>
            <a:solidFill>
              <a:srgbClr val="002060"/>
            </a:solidFill>
          </a:ln>
        </p:spPr>
        <p:txBody>
          <a:bodyPr wrap="square" rtlCol="0">
            <a:spAutoFit/>
          </a:bodyPr>
          <a:lstStyle/>
          <a:p>
            <a:pPr algn="ctr"/>
            <a:r>
              <a:rPr lang="en-US" b="1" dirty="0">
                <a:solidFill>
                  <a:schemeClr val="bg1"/>
                </a:solidFill>
                <a:effectLst>
                  <a:outerShdw blurRad="50800" dist="38100" dir="5400000" algn="t" rotWithShape="0">
                    <a:prstClr val="black">
                      <a:alpha val="40000"/>
                    </a:prstClr>
                  </a:outerShdw>
                </a:effectLst>
                <a:latin typeface="Cambria" panose="02040503050406030204" pitchFamily="18" charset="0"/>
              </a:rPr>
              <a:t>Previous Workflow</a:t>
            </a:r>
          </a:p>
        </p:txBody>
      </p:sp>
      <p:sp>
        <p:nvSpPr>
          <p:cNvPr id="52" name="TextBox 51">
            <a:extLst>
              <a:ext uri="{FF2B5EF4-FFF2-40B4-BE49-F238E27FC236}">
                <a16:creationId xmlns:a16="http://schemas.microsoft.com/office/drawing/2014/main" id="{4A0401F3-B9B5-4F7B-81AA-C0D2F6CB53C8}"/>
              </a:ext>
            </a:extLst>
          </p:cNvPr>
          <p:cNvSpPr txBox="1"/>
          <p:nvPr/>
        </p:nvSpPr>
        <p:spPr>
          <a:xfrm>
            <a:off x="14699291" y="20765044"/>
            <a:ext cx="14384406" cy="1421928"/>
          </a:xfrm>
          <a:prstGeom prst="rect">
            <a:avLst/>
          </a:prstGeom>
          <a:solidFill>
            <a:srgbClr val="002060"/>
          </a:solidFill>
          <a:ln>
            <a:solidFill>
              <a:srgbClr val="002060"/>
            </a:solidFill>
          </a:ln>
        </p:spPr>
        <p:txBody>
          <a:bodyPr wrap="square" rtlCol="0">
            <a:spAutoFit/>
          </a:bodyPr>
          <a:lstStyle/>
          <a:p>
            <a:pPr algn="ctr"/>
            <a:r>
              <a:rPr lang="en-US" b="1" dirty="0">
                <a:solidFill>
                  <a:schemeClr val="bg1"/>
                </a:solidFill>
                <a:effectLst>
                  <a:outerShdw blurRad="50800" dist="38100" dir="5400000" algn="t" rotWithShape="0">
                    <a:prstClr val="black">
                      <a:alpha val="40000"/>
                    </a:prstClr>
                  </a:outerShdw>
                </a:effectLst>
                <a:latin typeface="Cambria" panose="02040503050406030204" pitchFamily="18" charset="0"/>
              </a:rPr>
              <a:t>Updated Workflow</a:t>
            </a:r>
          </a:p>
        </p:txBody>
      </p:sp>
      <p:sp>
        <p:nvSpPr>
          <p:cNvPr id="49" name="TextBox 48">
            <a:extLst>
              <a:ext uri="{FF2B5EF4-FFF2-40B4-BE49-F238E27FC236}">
                <a16:creationId xmlns:a16="http://schemas.microsoft.com/office/drawing/2014/main" id="{A67116DF-293E-4AC8-A704-26D8A7DA5D92}"/>
              </a:ext>
            </a:extLst>
          </p:cNvPr>
          <p:cNvSpPr txBox="1"/>
          <p:nvPr/>
        </p:nvSpPr>
        <p:spPr>
          <a:xfrm>
            <a:off x="1089678" y="16037194"/>
            <a:ext cx="12302354" cy="2554545"/>
          </a:xfrm>
          <a:prstGeom prst="rect">
            <a:avLst/>
          </a:prstGeom>
          <a:noFill/>
          <a:ln>
            <a:solidFill>
              <a:srgbClr val="002060"/>
            </a:solidFill>
          </a:ln>
        </p:spPr>
        <p:txBody>
          <a:bodyPr wrap="square" rtlCol="0">
            <a:spAutoFit/>
          </a:bodyPr>
          <a:lstStyle/>
          <a:p>
            <a:r>
              <a:rPr lang="en-US" sz="4000" dirty="0">
                <a:latin typeface="Cambria" panose="02040503050406030204" pitchFamily="18" charset="0"/>
              </a:rPr>
              <a:t>Digitize Paul College BiP course business process workflow and automate BiP course business tasks to increase the speed, transparency, and independence of the system. </a:t>
            </a:r>
          </a:p>
        </p:txBody>
      </p:sp>
      <p:sp>
        <p:nvSpPr>
          <p:cNvPr id="51" name="TextBox 50">
            <a:extLst>
              <a:ext uri="{FF2B5EF4-FFF2-40B4-BE49-F238E27FC236}">
                <a16:creationId xmlns:a16="http://schemas.microsoft.com/office/drawing/2014/main" id="{D01235E7-383B-493A-ADFF-5E1C7779ED67}"/>
              </a:ext>
            </a:extLst>
          </p:cNvPr>
          <p:cNvSpPr txBox="1"/>
          <p:nvPr/>
        </p:nvSpPr>
        <p:spPr>
          <a:xfrm>
            <a:off x="898618" y="22635440"/>
            <a:ext cx="12801600" cy="9033242"/>
          </a:xfrm>
          <a:prstGeom prst="rect">
            <a:avLst/>
          </a:prstGeom>
          <a:noFill/>
        </p:spPr>
        <p:txBody>
          <a:bodyPr wrap="square" rtlCol="0">
            <a:spAutoFit/>
          </a:bodyPr>
          <a:lstStyle/>
          <a:p>
            <a:pPr marL="1143000" indent="-1143000">
              <a:spcAft>
                <a:spcPts val="600"/>
              </a:spcAft>
              <a:buBlip>
                <a:blip r:embed="rId6">
                  <a:extLst>
                    <a:ext uri="{96DAC541-7B7A-43D3-8B79-37D633B846F1}">
                      <asvg:svgBlip xmlns:asvg="http://schemas.microsoft.com/office/drawing/2016/SVG/main" r:embed="rId7"/>
                    </a:ext>
                  </a:extLst>
                </a:blip>
              </a:buBlip>
            </a:pPr>
            <a:r>
              <a:rPr lang="en-US" sz="8800" dirty="0">
                <a:latin typeface="Cambria" panose="02040503050406030204" pitchFamily="18" charset="0"/>
              </a:rPr>
              <a:t>Microsoft</a:t>
            </a:r>
          </a:p>
          <a:p>
            <a:pPr marL="3337560" lvl="1" indent="-1143000">
              <a:buBlip>
                <a:blip r:embed="rId6">
                  <a:extLst>
                    <a:ext uri="{96DAC541-7B7A-43D3-8B79-37D633B846F1}">
                      <asvg:svgBlip xmlns:asvg="http://schemas.microsoft.com/office/drawing/2016/SVG/main" r:embed="rId7"/>
                    </a:ext>
                  </a:extLst>
                </a:blip>
              </a:buBlip>
            </a:pPr>
            <a:r>
              <a:rPr lang="en-US" sz="8000" dirty="0">
                <a:latin typeface="Cambria" panose="02040503050406030204" pitchFamily="18" charset="0"/>
              </a:rPr>
              <a:t>Outlook</a:t>
            </a:r>
          </a:p>
          <a:p>
            <a:pPr marL="3337560" lvl="1" indent="-1143000">
              <a:buBlip>
                <a:blip r:embed="rId6">
                  <a:extLst>
                    <a:ext uri="{96DAC541-7B7A-43D3-8B79-37D633B846F1}">
                      <asvg:svgBlip xmlns:asvg="http://schemas.microsoft.com/office/drawing/2016/SVG/main" r:embed="rId7"/>
                    </a:ext>
                  </a:extLst>
                </a:blip>
              </a:buBlip>
            </a:pPr>
            <a:r>
              <a:rPr lang="en-US" sz="8000" dirty="0">
                <a:latin typeface="Cambria" panose="02040503050406030204" pitchFamily="18" charset="0"/>
              </a:rPr>
              <a:t>SharePoint</a:t>
            </a:r>
          </a:p>
          <a:p>
            <a:pPr marL="3337560" lvl="1" indent="-1143000">
              <a:buBlip>
                <a:blip r:embed="rId6">
                  <a:extLst>
                    <a:ext uri="{96DAC541-7B7A-43D3-8B79-37D633B846F1}">
                      <asvg:svgBlip xmlns:asvg="http://schemas.microsoft.com/office/drawing/2016/SVG/main" r:embed="rId7"/>
                    </a:ext>
                  </a:extLst>
                </a:blip>
              </a:buBlip>
            </a:pPr>
            <a:r>
              <a:rPr lang="en-US" sz="8000" dirty="0">
                <a:latin typeface="Cambria" panose="02040503050406030204" pitchFamily="18" charset="0"/>
              </a:rPr>
              <a:t>Flows</a:t>
            </a:r>
          </a:p>
          <a:p>
            <a:pPr marL="3337560" lvl="1" indent="-1143000">
              <a:buBlip>
                <a:blip r:embed="rId6">
                  <a:extLst>
                    <a:ext uri="{96DAC541-7B7A-43D3-8B79-37D633B846F1}">
                      <asvg:svgBlip xmlns:asvg="http://schemas.microsoft.com/office/drawing/2016/SVG/main" r:embed="rId7"/>
                    </a:ext>
                  </a:extLst>
                </a:blip>
              </a:buBlip>
            </a:pPr>
            <a:r>
              <a:rPr lang="en-US" sz="8000" dirty="0">
                <a:latin typeface="Cambria" panose="02040503050406030204" pitchFamily="18" charset="0"/>
              </a:rPr>
              <a:t>Forms</a:t>
            </a:r>
          </a:p>
          <a:p>
            <a:pPr marL="3337560" lvl="1" indent="-1143000">
              <a:buBlip>
                <a:blip r:embed="rId6">
                  <a:extLst>
                    <a:ext uri="{96DAC541-7B7A-43D3-8B79-37D633B846F1}">
                      <asvg:svgBlip xmlns:asvg="http://schemas.microsoft.com/office/drawing/2016/SVG/main" r:embed="rId7"/>
                    </a:ext>
                  </a:extLst>
                </a:blip>
              </a:buBlip>
            </a:pPr>
            <a:r>
              <a:rPr lang="en-US" sz="8000" dirty="0">
                <a:latin typeface="Cambria" panose="02040503050406030204" pitchFamily="18" charset="0"/>
              </a:rPr>
              <a:t>Power BI</a:t>
            </a:r>
          </a:p>
          <a:p>
            <a:pPr marL="1143000" indent="-1143000">
              <a:spcAft>
                <a:spcPts val="600"/>
              </a:spcAft>
              <a:buBlip>
                <a:blip r:embed="rId6">
                  <a:extLst>
                    <a:ext uri="{96DAC541-7B7A-43D3-8B79-37D633B846F1}">
                      <asvg:svgBlip xmlns:asvg="http://schemas.microsoft.com/office/drawing/2016/SVG/main" r:embed="rId7"/>
                    </a:ext>
                  </a:extLst>
                </a:blip>
              </a:buBlip>
            </a:pPr>
            <a:r>
              <a:rPr lang="en-US" sz="8800" dirty="0">
                <a:latin typeface="Cambria" panose="02040503050406030204" pitchFamily="18" charset="0"/>
              </a:rPr>
              <a:t>Calendly</a:t>
            </a:r>
          </a:p>
        </p:txBody>
      </p:sp>
      <p:pic>
        <p:nvPicPr>
          <p:cNvPr id="1032" name="Picture 8" descr="Image result for sharepoint logo">
            <a:extLst>
              <a:ext uri="{FF2B5EF4-FFF2-40B4-BE49-F238E27FC236}">
                <a16:creationId xmlns:a16="http://schemas.microsoft.com/office/drawing/2014/main" id="{4184A503-FD2E-4E7F-AE44-B2B2A9D7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46864" y="22834739"/>
            <a:ext cx="4114800" cy="259232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alendly logo">
            <a:extLst>
              <a:ext uri="{FF2B5EF4-FFF2-40B4-BE49-F238E27FC236}">
                <a16:creationId xmlns:a16="http://schemas.microsoft.com/office/drawing/2014/main" id="{90389636-F4CA-40D3-9B32-0C32237FCF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14873" y="29286428"/>
            <a:ext cx="2377440" cy="237744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microsoft forms logo">
            <a:extLst>
              <a:ext uri="{FF2B5EF4-FFF2-40B4-BE49-F238E27FC236}">
                <a16:creationId xmlns:a16="http://schemas.microsoft.com/office/drawing/2014/main" id="{FA938CB6-AE49-45B7-9CF0-8260C2F31B9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46193" y="26391411"/>
            <a:ext cx="4114800" cy="2317282"/>
          </a:xfrm>
          <a:prstGeom prst="rect">
            <a:avLst/>
          </a:prstGeom>
          <a:noFill/>
          <a:extLst>
            <a:ext uri="{909E8E84-426E-40DD-AFC4-6F175D3DCCD1}">
              <a14:hiddenFill xmlns:a14="http://schemas.microsoft.com/office/drawing/2010/main">
                <a:solidFill>
                  <a:srgbClr val="FFFFFF"/>
                </a:solidFill>
              </a14:hiddenFill>
            </a:ext>
          </a:extLst>
        </p:spPr>
      </p:pic>
      <p:sp>
        <p:nvSpPr>
          <p:cNvPr id="53" name="TextBox 52">
            <a:extLst>
              <a:ext uri="{FF2B5EF4-FFF2-40B4-BE49-F238E27FC236}">
                <a16:creationId xmlns:a16="http://schemas.microsoft.com/office/drawing/2014/main" id="{81B0B1ED-CE89-40E0-994A-28C89365D80C}"/>
              </a:ext>
            </a:extLst>
          </p:cNvPr>
          <p:cNvSpPr txBox="1"/>
          <p:nvPr/>
        </p:nvSpPr>
        <p:spPr>
          <a:xfrm>
            <a:off x="29921049" y="7197683"/>
            <a:ext cx="13341465" cy="10433625"/>
          </a:xfrm>
          <a:prstGeom prst="rect">
            <a:avLst/>
          </a:prstGeom>
          <a:noFill/>
        </p:spPr>
        <p:txBody>
          <a:bodyPr wrap="square" rtlCol="0">
            <a:spAutoFit/>
          </a:bodyPr>
          <a:lstStyle/>
          <a:p>
            <a:r>
              <a:rPr lang="en-US" sz="3200" b="1" u="sng" dirty="0">
                <a:latin typeface="Cambria" panose="02040503050406030204" pitchFamily="18" charset="0"/>
              </a:rPr>
              <a:t>SharePoint:</a:t>
            </a:r>
            <a:r>
              <a:rPr lang="en-US" sz="3200" dirty="0">
                <a:latin typeface="Cambria" panose="02040503050406030204" pitchFamily="18" charset="0"/>
              </a:rPr>
              <a:t> SharePoint will be where potential BIP instructors will find the online forms. Forms can be found in different locations across the SharePoint site.</a:t>
            </a:r>
          </a:p>
          <a:p>
            <a:r>
              <a:rPr lang="en-US" sz="3200" dirty="0">
                <a:latin typeface="Cambria" panose="02040503050406030204" pitchFamily="18" charset="0"/>
              </a:rPr>
              <a:t> </a:t>
            </a:r>
          </a:p>
          <a:p>
            <a:r>
              <a:rPr lang="en-US" sz="3200" b="1" u="sng" dirty="0">
                <a:latin typeface="Cambria" panose="02040503050406030204" pitchFamily="18" charset="0"/>
              </a:rPr>
              <a:t>Digitized Forms:</a:t>
            </a:r>
            <a:r>
              <a:rPr lang="en-US" sz="3200" b="1" dirty="0">
                <a:latin typeface="Cambria" panose="02040503050406030204" pitchFamily="18" charset="0"/>
              </a:rPr>
              <a:t> </a:t>
            </a:r>
            <a:r>
              <a:rPr lang="en-US" sz="3200" dirty="0">
                <a:latin typeface="Cambria" panose="02040503050406030204" pitchFamily="18" charset="0"/>
              </a:rPr>
              <a:t>Jen’s BiP forms will be available for online use via SharePoint. This will allow Jen to complete the process without being reliant on paper forms. </a:t>
            </a:r>
          </a:p>
          <a:p>
            <a:r>
              <a:rPr lang="en-US" sz="3200" dirty="0">
                <a:latin typeface="Cambria" panose="02040503050406030204" pitchFamily="18" charset="0"/>
              </a:rPr>
              <a:t> </a:t>
            </a:r>
          </a:p>
          <a:p>
            <a:r>
              <a:rPr lang="en-US" sz="3200" b="1" u="sng" dirty="0">
                <a:latin typeface="Cambria" panose="02040503050406030204" pitchFamily="18" charset="0"/>
              </a:rPr>
              <a:t>Work-Flow:</a:t>
            </a:r>
            <a:r>
              <a:rPr lang="en-US" sz="3200" b="1" dirty="0">
                <a:latin typeface="Cambria" panose="02040503050406030204" pitchFamily="18" charset="0"/>
              </a:rPr>
              <a:t> </a:t>
            </a:r>
            <a:r>
              <a:rPr lang="en-US" sz="3200" dirty="0">
                <a:latin typeface="Cambria" panose="02040503050406030204" pitchFamily="18" charset="0"/>
              </a:rPr>
              <a:t>Microsoft flows will connect to the BiP form and send Jen an approval request with the form for convenience. Jen can choose to accept or decline; if accepted, there will be an email sent to the potential BIP instructor with a link to a Calendly page to </a:t>
            </a:r>
            <a:r>
              <a:rPr lang="en-US" sz="3200">
                <a:latin typeface="Cambria" panose="02040503050406030204" pitchFamily="18" charset="0"/>
              </a:rPr>
              <a:t>schedule meetings, </a:t>
            </a:r>
            <a:r>
              <a:rPr lang="en-US" sz="3200" dirty="0">
                <a:latin typeface="Cambria" panose="02040503050406030204" pitchFamily="18" charset="0"/>
              </a:rPr>
              <a:t>this reduces lag time of contact between BiP instructors and Jen and increases transparency.</a:t>
            </a:r>
          </a:p>
          <a:p>
            <a:r>
              <a:rPr lang="en-US" sz="3200" dirty="0">
                <a:latin typeface="Cambria" panose="02040503050406030204" pitchFamily="18" charset="0"/>
              </a:rPr>
              <a:t> </a:t>
            </a:r>
          </a:p>
          <a:p>
            <a:r>
              <a:rPr lang="en-US" sz="3200" b="1" u="sng" dirty="0">
                <a:latin typeface="Cambria" panose="02040503050406030204" pitchFamily="18" charset="0"/>
              </a:rPr>
              <a:t>Meeting Maker:</a:t>
            </a:r>
            <a:r>
              <a:rPr lang="en-US" sz="3200" b="1" dirty="0">
                <a:latin typeface="Cambria" panose="02040503050406030204" pitchFamily="18" charset="0"/>
              </a:rPr>
              <a:t> </a:t>
            </a:r>
            <a:r>
              <a:rPr lang="en-US" sz="3200" dirty="0">
                <a:latin typeface="Cambria" panose="02040503050406030204" pitchFamily="18" charset="0"/>
              </a:rPr>
              <a:t>The meeting maker will be a Calendly page. On this page Jen will be able to create meeting times based on her schedule and when a potential BIP instructor registers for a meeting, an email will be sent to Jen with the name of the instructor, the instructor’s email, and the requested time of the meeting, decreasing lag time of contact between Jen and the BiP instructor. </a:t>
            </a:r>
          </a:p>
        </p:txBody>
      </p:sp>
      <p:sp>
        <p:nvSpPr>
          <p:cNvPr id="54" name="TextBox 53">
            <a:extLst>
              <a:ext uri="{FF2B5EF4-FFF2-40B4-BE49-F238E27FC236}">
                <a16:creationId xmlns:a16="http://schemas.microsoft.com/office/drawing/2014/main" id="{51BE00F4-15C5-4DED-9895-C2183504FD11}"/>
              </a:ext>
            </a:extLst>
          </p:cNvPr>
          <p:cNvSpPr txBox="1"/>
          <p:nvPr/>
        </p:nvSpPr>
        <p:spPr>
          <a:xfrm>
            <a:off x="29772244" y="19564347"/>
            <a:ext cx="11473210" cy="6186309"/>
          </a:xfrm>
          <a:prstGeom prst="rect">
            <a:avLst/>
          </a:prstGeom>
          <a:noFill/>
        </p:spPr>
        <p:txBody>
          <a:bodyPr wrap="square" rtlCol="0">
            <a:spAutoFit/>
          </a:bodyPr>
          <a:lstStyle/>
          <a:p>
            <a:pPr marL="1143000" indent="-1143000">
              <a:buBlip>
                <a:blip r:embed="rId11">
                  <a:extLst>
                    <a:ext uri="{96DAC541-7B7A-43D3-8B79-37D633B846F1}">
                      <asvg:svgBlip xmlns:asvg="http://schemas.microsoft.com/office/drawing/2016/SVG/main" r:embed="rId12"/>
                    </a:ext>
                  </a:extLst>
                </a:blip>
              </a:buBlip>
            </a:pPr>
            <a:r>
              <a:rPr lang="en-US" sz="6400" dirty="0">
                <a:latin typeface="Cambria" panose="02040503050406030204" pitchFamily="18" charset="0"/>
              </a:rPr>
              <a:t>Continue Working with BIP Coordinators</a:t>
            </a:r>
          </a:p>
          <a:p>
            <a:pPr marL="1143000" indent="-1143000">
              <a:buBlip>
                <a:blip r:embed="rId11">
                  <a:extLst>
                    <a:ext uri="{96DAC541-7B7A-43D3-8B79-37D633B846F1}">
                      <asvg:svgBlip xmlns:asvg="http://schemas.microsoft.com/office/drawing/2016/SVG/main" r:embed="rId12"/>
                    </a:ext>
                  </a:extLst>
                </a:blip>
              </a:buBlip>
            </a:pPr>
            <a:r>
              <a:rPr lang="en-US" sz="6400" dirty="0">
                <a:latin typeface="Cambria" panose="02040503050406030204" pitchFamily="18" charset="0"/>
              </a:rPr>
              <a:t>Broaden administration adoption of digital form use</a:t>
            </a:r>
          </a:p>
          <a:p>
            <a:pPr marL="1143000" indent="-1143000">
              <a:buBlip>
                <a:blip r:embed="rId11">
                  <a:extLst>
                    <a:ext uri="{96DAC541-7B7A-43D3-8B79-37D633B846F1}">
                      <asvg:svgBlip xmlns:asvg="http://schemas.microsoft.com/office/drawing/2016/SVG/main" r:embed="rId12"/>
                    </a:ext>
                  </a:extLst>
                </a:blip>
              </a:buBlip>
            </a:pPr>
            <a:r>
              <a:rPr lang="en-US" sz="6400" dirty="0">
                <a:latin typeface="Cambria" panose="02040503050406030204" pitchFamily="18" charset="0"/>
              </a:rPr>
              <a:t>Budget expense for fully featured services</a:t>
            </a:r>
          </a:p>
        </p:txBody>
      </p:sp>
      <p:sp>
        <p:nvSpPr>
          <p:cNvPr id="55" name="TextBox 54">
            <a:extLst>
              <a:ext uri="{FF2B5EF4-FFF2-40B4-BE49-F238E27FC236}">
                <a16:creationId xmlns:a16="http://schemas.microsoft.com/office/drawing/2014/main" id="{88208B14-F36F-4DFA-B9C0-5A82DD1FF06E}"/>
              </a:ext>
            </a:extLst>
          </p:cNvPr>
          <p:cNvSpPr txBox="1"/>
          <p:nvPr/>
        </p:nvSpPr>
        <p:spPr>
          <a:xfrm>
            <a:off x="30632400" y="28375108"/>
            <a:ext cx="12234586" cy="2862322"/>
          </a:xfrm>
          <a:prstGeom prst="rect">
            <a:avLst/>
          </a:prstGeom>
          <a:noFill/>
          <a:ln>
            <a:solidFill>
              <a:srgbClr val="002060"/>
            </a:solidFill>
          </a:ln>
        </p:spPr>
        <p:txBody>
          <a:bodyPr wrap="square" rtlCol="0">
            <a:spAutoFit/>
          </a:bodyPr>
          <a:lstStyle/>
          <a:p>
            <a:r>
              <a:rPr lang="en-US" sz="3600" dirty="0">
                <a:latin typeface="Cambria" panose="02040503050406030204" pitchFamily="18" charset="0"/>
              </a:rPr>
              <a:t>We would like to thank our client, advisors, and department for giving us the opportunity to give back to the UNH Community while learning valuable and applicable job skills during the process.  An additional thank you to Russ Miles for his endless support through the process.</a:t>
            </a:r>
          </a:p>
        </p:txBody>
      </p:sp>
      <p:sp>
        <p:nvSpPr>
          <p:cNvPr id="56" name="TextBox 55">
            <a:extLst>
              <a:ext uri="{FF2B5EF4-FFF2-40B4-BE49-F238E27FC236}">
                <a16:creationId xmlns:a16="http://schemas.microsoft.com/office/drawing/2014/main" id="{14DDE99C-D889-4B46-AA2A-B93D8DE2F629}"/>
              </a:ext>
            </a:extLst>
          </p:cNvPr>
          <p:cNvSpPr txBox="1"/>
          <p:nvPr/>
        </p:nvSpPr>
        <p:spPr>
          <a:xfrm>
            <a:off x="15835078" y="8708638"/>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64" name="TextBox 63">
            <a:extLst>
              <a:ext uri="{FF2B5EF4-FFF2-40B4-BE49-F238E27FC236}">
                <a16:creationId xmlns:a16="http://schemas.microsoft.com/office/drawing/2014/main" id="{A910B562-B08C-4263-A8B1-0E709E2B6AF6}"/>
              </a:ext>
            </a:extLst>
          </p:cNvPr>
          <p:cNvSpPr txBox="1"/>
          <p:nvPr/>
        </p:nvSpPr>
        <p:spPr>
          <a:xfrm>
            <a:off x="15835078" y="12423072"/>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65" name="TextBox 64">
            <a:extLst>
              <a:ext uri="{FF2B5EF4-FFF2-40B4-BE49-F238E27FC236}">
                <a16:creationId xmlns:a16="http://schemas.microsoft.com/office/drawing/2014/main" id="{70A2EB1A-B5DD-4531-BE8B-4623868674A5}"/>
              </a:ext>
            </a:extLst>
          </p:cNvPr>
          <p:cNvSpPr txBox="1"/>
          <p:nvPr/>
        </p:nvSpPr>
        <p:spPr>
          <a:xfrm>
            <a:off x="19737364" y="14878127"/>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66" name="TextBox 65">
            <a:extLst>
              <a:ext uri="{FF2B5EF4-FFF2-40B4-BE49-F238E27FC236}">
                <a16:creationId xmlns:a16="http://schemas.microsoft.com/office/drawing/2014/main" id="{9B8C6036-25E1-474C-8664-BA1A57ECDAED}"/>
              </a:ext>
            </a:extLst>
          </p:cNvPr>
          <p:cNvSpPr txBox="1"/>
          <p:nvPr/>
        </p:nvSpPr>
        <p:spPr>
          <a:xfrm>
            <a:off x="23697484" y="8686933"/>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67" name="TextBox 66">
            <a:extLst>
              <a:ext uri="{FF2B5EF4-FFF2-40B4-BE49-F238E27FC236}">
                <a16:creationId xmlns:a16="http://schemas.microsoft.com/office/drawing/2014/main" id="{839C7F1E-0170-4D9A-AD5E-637F79B5C5C0}"/>
              </a:ext>
            </a:extLst>
          </p:cNvPr>
          <p:cNvSpPr txBox="1"/>
          <p:nvPr/>
        </p:nvSpPr>
        <p:spPr>
          <a:xfrm>
            <a:off x="23686285" y="12423071"/>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71" name="TextBox 70">
            <a:extLst>
              <a:ext uri="{FF2B5EF4-FFF2-40B4-BE49-F238E27FC236}">
                <a16:creationId xmlns:a16="http://schemas.microsoft.com/office/drawing/2014/main" id="{146763B5-E730-4F3A-A016-BC9CDA375751}"/>
              </a:ext>
            </a:extLst>
          </p:cNvPr>
          <p:cNvSpPr txBox="1"/>
          <p:nvPr/>
        </p:nvSpPr>
        <p:spPr>
          <a:xfrm>
            <a:off x="15835077" y="23717796"/>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72" name="TextBox 71">
            <a:extLst>
              <a:ext uri="{FF2B5EF4-FFF2-40B4-BE49-F238E27FC236}">
                <a16:creationId xmlns:a16="http://schemas.microsoft.com/office/drawing/2014/main" id="{DB47923D-431E-4453-8094-B101EC017ACD}"/>
              </a:ext>
            </a:extLst>
          </p:cNvPr>
          <p:cNvSpPr txBox="1"/>
          <p:nvPr/>
        </p:nvSpPr>
        <p:spPr>
          <a:xfrm>
            <a:off x="15846276" y="27014948"/>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73" name="TextBox 72">
            <a:extLst>
              <a:ext uri="{FF2B5EF4-FFF2-40B4-BE49-F238E27FC236}">
                <a16:creationId xmlns:a16="http://schemas.microsoft.com/office/drawing/2014/main" id="{74DB7E53-C2E7-4525-A536-55C45C626E1F}"/>
              </a:ext>
            </a:extLst>
          </p:cNvPr>
          <p:cNvSpPr txBox="1"/>
          <p:nvPr/>
        </p:nvSpPr>
        <p:spPr>
          <a:xfrm>
            <a:off x="19762248" y="29930767"/>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74" name="TextBox 73">
            <a:extLst>
              <a:ext uri="{FF2B5EF4-FFF2-40B4-BE49-F238E27FC236}">
                <a16:creationId xmlns:a16="http://schemas.microsoft.com/office/drawing/2014/main" id="{D07C0586-521F-4A67-BDEE-4CF4452EEC61}"/>
              </a:ext>
            </a:extLst>
          </p:cNvPr>
          <p:cNvSpPr txBox="1"/>
          <p:nvPr/>
        </p:nvSpPr>
        <p:spPr>
          <a:xfrm>
            <a:off x="23691263" y="23540230"/>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75" name="TextBox 74">
            <a:extLst>
              <a:ext uri="{FF2B5EF4-FFF2-40B4-BE49-F238E27FC236}">
                <a16:creationId xmlns:a16="http://schemas.microsoft.com/office/drawing/2014/main" id="{92339757-4F33-424C-B436-9CC8FD2E9EC2}"/>
              </a:ext>
            </a:extLst>
          </p:cNvPr>
          <p:cNvSpPr txBox="1"/>
          <p:nvPr/>
        </p:nvSpPr>
        <p:spPr>
          <a:xfrm>
            <a:off x="23686285" y="26992964"/>
            <a:ext cx="4358640" cy="1384995"/>
          </a:xfrm>
          <a:prstGeom prst="rect">
            <a:avLst/>
          </a:prstGeom>
          <a:solidFill>
            <a:srgbClr val="002060"/>
          </a:solidFill>
        </p:spPr>
        <p:txBody>
          <a:bodyPr wrap="square" rtlCol="0">
            <a:spAutoFit/>
          </a:bodyPr>
          <a:lstStyle/>
          <a:p>
            <a:pPr algn="ctr"/>
            <a:r>
              <a:rPr lang="en-US" sz="2800" dirty="0">
                <a:solidFill>
                  <a:schemeClr val="bg1"/>
                </a:solidFill>
                <a:latin typeface="Cambria" panose="02040503050406030204" pitchFamily="18" charset="0"/>
              </a:rPr>
              <a:t>BIP Team Member sends Potential Instructor a Proposal Worksheet</a:t>
            </a:r>
          </a:p>
        </p:txBody>
      </p:sp>
      <p:sp>
        <p:nvSpPr>
          <p:cNvPr id="57" name="Arrow: Down 56">
            <a:extLst>
              <a:ext uri="{FF2B5EF4-FFF2-40B4-BE49-F238E27FC236}">
                <a16:creationId xmlns:a16="http://schemas.microsoft.com/office/drawing/2014/main" id="{2AF9919C-E94F-4218-95A4-81736A473B3D}"/>
              </a:ext>
            </a:extLst>
          </p:cNvPr>
          <p:cNvSpPr/>
          <p:nvPr/>
        </p:nvSpPr>
        <p:spPr>
          <a:xfrm>
            <a:off x="21330787" y="17403780"/>
            <a:ext cx="1171793" cy="124726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Arrow: Down 77">
            <a:extLst>
              <a:ext uri="{FF2B5EF4-FFF2-40B4-BE49-F238E27FC236}">
                <a16:creationId xmlns:a16="http://schemas.microsoft.com/office/drawing/2014/main" id="{E4C2DB5E-88C7-4332-8798-279BC6D2B6FE}"/>
              </a:ext>
            </a:extLst>
          </p:cNvPr>
          <p:cNvSpPr/>
          <p:nvPr/>
        </p:nvSpPr>
        <p:spPr>
          <a:xfrm>
            <a:off x="19607821" y="18954152"/>
            <a:ext cx="1171793" cy="124726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Arrow: Down 78">
            <a:extLst>
              <a:ext uri="{FF2B5EF4-FFF2-40B4-BE49-F238E27FC236}">
                <a16:creationId xmlns:a16="http://schemas.microsoft.com/office/drawing/2014/main" id="{C650211E-CD47-4D16-AEFD-490D8A83BB6B}"/>
              </a:ext>
            </a:extLst>
          </p:cNvPr>
          <p:cNvSpPr/>
          <p:nvPr/>
        </p:nvSpPr>
        <p:spPr>
          <a:xfrm>
            <a:off x="23111587" y="18864951"/>
            <a:ext cx="1171793" cy="124726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user exchange icon">
            <a:extLst>
              <a:ext uri="{FF2B5EF4-FFF2-40B4-BE49-F238E27FC236}">
                <a16:creationId xmlns:a16="http://schemas.microsoft.com/office/drawing/2014/main" id="{DEBB8DA1-1E65-490B-BE41-5F758AEA5DA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209598" y="19483203"/>
            <a:ext cx="2964790" cy="29647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budget expense icon">
            <a:extLst>
              <a:ext uri="{FF2B5EF4-FFF2-40B4-BE49-F238E27FC236}">
                <a16:creationId xmlns:a16="http://schemas.microsoft.com/office/drawing/2014/main" id="{05F09BB1-F258-4148-AF8F-705179DFF02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885074" y="23190268"/>
            <a:ext cx="2289314" cy="228931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A close up of a logo&#10;&#10;Description generated with very high confidence">
            <a:extLst>
              <a:ext uri="{FF2B5EF4-FFF2-40B4-BE49-F238E27FC236}">
                <a16:creationId xmlns:a16="http://schemas.microsoft.com/office/drawing/2014/main" id="{39A47510-C994-43D5-A2F6-B5A2FF3AD30C}"/>
              </a:ext>
            </a:extLst>
          </p:cNvPr>
          <p:cNvPicPr>
            <a:picLocks noChangeAspect="1"/>
          </p:cNvPicPr>
          <p:nvPr/>
        </p:nvPicPr>
        <p:blipFill>
          <a:blip r:embed="rId15"/>
          <a:stretch>
            <a:fillRect/>
          </a:stretch>
        </p:blipFill>
        <p:spPr>
          <a:xfrm>
            <a:off x="20906410" y="7804195"/>
            <a:ext cx="2078379" cy="909216"/>
          </a:xfrm>
          <a:prstGeom prst="rect">
            <a:avLst/>
          </a:prstGeom>
        </p:spPr>
      </p:pic>
      <p:pic>
        <p:nvPicPr>
          <p:cNvPr id="50" name="Picture 5" descr="A close up of a logo&#10;&#10;Description generated with very high confidence">
            <a:extLst>
              <a:ext uri="{FF2B5EF4-FFF2-40B4-BE49-F238E27FC236}">
                <a16:creationId xmlns:a16="http://schemas.microsoft.com/office/drawing/2014/main" id="{E6264B19-B738-4FDD-88C3-E1BA0EA16BFB}"/>
              </a:ext>
            </a:extLst>
          </p:cNvPr>
          <p:cNvPicPr>
            <a:picLocks noChangeAspect="1"/>
          </p:cNvPicPr>
          <p:nvPr/>
        </p:nvPicPr>
        <p:blipFill>
          <a:blip r:embed="rId15"/>
          <a:stretch>
            <a:fillRect/>
          </a:stretch>
        </p:blipFill>
        <p:spPr>
          <a:xfrm>
            <a:off x="20877495" y="11419315"/>
            <a:ext cx="2078379" cy="909216"/>
          </a:xfrm>
          <a:prstGeom prst="rect">
            <a:avLst/>
          </a:prstGeom>
        </p:spPr>
      </p:pic>
      <p:pic>
        <p:nvPicPr>
          <p:cNvPr id="58" name="Picture 5" descr="A close up of a logo&#10;&#10;Description generated with very high confidence">
            <a:extLst>
              <a:ext uri="{FF2B5EF4-FFF2-40B4-BE49-F238E27FC236}">
                <a16:creationId xmlns:a16="http://schemas.microsoft.com/office/drawing/2014/main" id="{60AF17F3-5C08-4F46-9B58-F71EB14937E5}"/>
              </a:ext>
            </a:extLst>
          </p:cNvPr>
          <p:cNvPicPr>
            <a:picLocks noChangeAspect="1"/>
          </p:cNvPicPr>
          <p:nvPr/>
        </p:nvPicPr>
        <p:blipFill>
          <a:blip r:embed="rId15"/>
          <a:stretch>
            <a:fillRect/>
          </a:stretch>
        </p:blipFill>
        <p:spPr>
          <a:xfrm>
            <a:off x="20902380" y="22567039"/>
            <a:ext cx="2078379" cy="909216"/>
          </a:xfrm>
          <a:prstGeom prst="rect">
            <a:avLst/>
          </a:prstGeom>
        </p:spPr>
      </p:pic>
      <p:pic>
        <p:nvPicPr>
          <p:cNvPr id="59" name="Picture 5" descr="A close up of a logo&#10;&#10;Description generated with very high confidence">
            <a:extLst>
              <a:ext uri="{FF2B5EF4-FFF2-40B4-BE49-F238E27FC236}">
                <a16:creationId xmlns:a16="http://schemas.microsoft.com/office/drawing/2014/main" id="{9B18D54C-C94D-4738-BE3F-FFA5EEFE63C8}"/>
              </a:ext>
            </a:extLst>
          </p:cNvPr>
          <p:cNvPicPr>
            <a:picLocks noChangeAspect="1"/>
          </p:cNvPicPr>
          <p:nvPr/>
        </p:nvPicPr>
        <p:blipFill>
          <a:blip r:embed="rId15"/>
          <a:stretch>
            <a:fillRect/>
          </a:stretch>
        </p:blipFill>
        <p:spPr>
          <a:xfrm>
            <a:off x="20902379" y="26008862"/>
            <a:ext cx="2078379" cy="909216"/>
          </a:xfrm>
          <a:prstGeom prst="rect">
            <a:avLst/>
          </a:prstGeom>
        </p:spPr>
      </p:pic>
      <p:pic>
        <p:nvPicPr>
          <p:cNvPr id="6" name="Picture 2" descr="Image result for objective logo">
            <a:extLst>
              <a:ext uri="{FF2B5EF4-FFF2-40B4-BE49-F238E27FC236}">
                <a16:creationId xmlns:a16="http://schemas.microsoft.com/office/drawing/2014/main" id="{974EE399-E461-4E0C-96C0-561AFA7A80A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169792" y="14462897"/>
            <a:ext cx="1395179" cy="1395179"/>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Image result for objective logo">
            <a:extLst>
              <a:ext uri="{FF2B5EF4-FFF2-40B4-BE49-F238E27FC236}">
                <a16:creationId xmlns:a16="http://schemas.microsoft.com/office/drawing/2014/main" id="{C62C3D71-2662-432A-BF48-4BA34BA0998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222" y="18717032"/>
            <a:ext cx="1395179" cy="13951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357</Words>
  <Application>Microsoft Office PowerPoint</Application>
  <PresentationFormat>Custom</PresentationFormat>
  <Paragraphs>47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Cambria</vt:lpstr>
      <vt:lpstr>Office Theme</vt:lpstr>
      <vt:lpstr>UNH Paul College – Academics Programs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UNH Academics Paul College</dc:title>
  <dc:creator/>
  <cp:lastModifiedBy/>
  <cp:revision>159</cp:revision>
  <dcterms:created xsi:type="dcterms:W3CDTF">2012-08-24T00:53:15Z</dcterms:created>
  <dcterms:modified xsi:type="dcterms:W3CDTF">2019-04-18T16:06:55Z</dcterms:modified>
</cp:coreProperties>
</file>