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36576000" cy="292608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434" autoAdjust="0"/>
  </p:normalViewPr>
  <p:slideViewPr>
    <p:cSldViewPr snapToGrid="0">
      <p:cViewPr>
        <p:scale>
          <a:sx n="30" d="100"/>
          <a:sy n="30" d="100"/>
        </p:scale>
        <p:origin x="354" y="24"/>
      </p:cViewPr>
      <p:guideLst>
        <p:guide orient="horz" pos="9216"/>
        <p:guide pos="1152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ttl10\Documents\Utah%20Jazz%20Data.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ttl10\Documents\Utah%20Jazz%20Data.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ttl10\Documents\Utah%20Jazz%20Data.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2000"/>
              <a:t>18-19</a:t>
            </a:r>
            <a:r>
              <a:rPr lang="en-US" sz="2000" baseline="0"/>
              <a:t> Utah Jazz Salary Distribution</a:t>
            </a:r>
            <a:endParaRPr lang="en-US" sz="200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cat>
            <c:strRef>
              <c:f>'Utha Jazz Salaries 18-19'!$A$2:$A$16</c:f>
              <c:strCache>
                <c:ptCount val="15"/>
                <c:pt idx="0">
                  <c:v>Royce O'Neale</c:v>
                </c:pt>
                <c:pt idx="1">
                  <c:v>Georges Niang</c:v>
                </c:pt>
                <c:pt idx="2">
                  <c:v>Tony Bradley </c:v>
                </c:pt>
                <c:pt idx="3">
                  <c:v>Grayson Allen</c:v>
                </c:pt>
                <c:pt idx="4">
                  <c:v>Raul Neto</c:v>
                </c:pt>
                <c:pt idx="5">
                  <c:v>Donovan Mitchell</c:v>
                </c:pt>
                <c:pt idx="6">
                  <c:v>Ekpe Udoh</c:v>
                </c:pt>
                <c:pt idx="7">
                  <c:v>Thabo Sefolosha </c:v>
                </c:pt>
                <c:pt idx="8">
                  <c:v>Jae Crowder</c:v>
                </c:pt>
                <c:pt idx="9">
                  <c:v>Kyle Korver</c:v>
                </c:pt>
                <c:pt idx="10">
                  <c:v>Dante Exum </c:v>
                </c:pt>
                <c:pt idx="11">
                  <c:v>Joe Ingles</c:v>
                </c:pt>
                <c:pt idx="12">
                  <c:v>Ricky Rubio</c:v>
                </c:pt>
                <c:pt idx="13">
                  <c:v>Derrick Favors</c:v>
                </c:pt>
                <c:pt idx="14">
                  <c:v>Rudy Gobert</c:v>
                </c:pt>
              </c:strCache>
            </c:strRef>
          </c:cat>
          <c:val>
            <c:numRef>
              <c:f>'Utha Jazz Salaries 18-19'!$I$2:$I$16</c:f>
              <c:numCache>
                <c:formatCode>"$"#,##0_);[Red]\("$"#,##0\)</c:formatCode>
                <c:ptCount val="15"/>
                <c:pt idx="0">
                  <c:v>1378242</c:v>
                </c:pt>
                <c:pt idx="1">
                  <c:v>1512601</c:v>
                </c:pt>
                <c:pt idx="2">
                  <c:v>1679520</c:v>
                </c:pt>
                <c:pt idx="3">
                  <c:v>2074320</c:v>
                </c:pt>
                <c:pt idx="4">
                  <c:v>2150000</c:v>
                </c:pt>
                <c:pt idx="5">
                  <c:v>3111480</c:v>
                </c:pt>
                <c:pt idx="6">
                  <c:v>3360000</c:v>
                </c:pt>
                <c:pt idx="7">
                  <c:v>5250000</c:v>
                </c:pt>
                <c:pt idx="8">
                  <c:v>7305825</c:v>
                </c:pt>
                <c:pt idx="9">
                  <c:v>7560000</c:v>
                </c:pt>
                <c:pt idx="10">
                  <c:v>9600000</c:v>
                </c:pt>
                <c:pt idx="11">
                  <c:v>13045455</c:v>
                </c:pt>
                <c:pt idx="12">
                  <c:v>14975000</c:v>
                </c:pt>
                <c:pt idx="13">
                  <c:v>16900000</c:v>
                </c:pt>
                <c:pt idx="14">
                  <c:v>23491573</c:v>
                </c:pt>
              </c:numCache>
            </c:numRef>
          </c:val>
          <c:extLst>
            <c:ext xmlns:c16="http://schemas.microsoft.com/office/drawing/2014/chart" uri="{C3380CC4-5D6E-409C-BE32-E72D297353CC}">
              <c16:uniqueId val="{00000000-CFF8-4003-B41A-B2CF2D37F0D6}"/>
            </c:ext>
          </c:extLst>
        </c:ser>
        <c:dLbls>
          <c:showLegendKey val="0"/>
          <c:showVal val="0"/>
          <c:showCatName val="0"/>
          <c:showSerName val="0"/>
          <c:showPercent val="0"/>
          <c:showBubbleSize val="0"/>
        </c:dLbls>
        <c:gapWidth val="219"/>
        <c:overlap val="-27"/>
        <c:axId val="705472312"/>
        <c:axId val="705468048"/>
      </c:barChart>
      <c:catAx>
        <c:axId val="70547231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600"/>
                  <a:t>Player</a:t>
                </a:r>
                <a:r>
                  <a:rPr lang="en-US" sz="1600" baseline="0"/>
                  <a:t> Name</a:t>
                </a:r>
                <a:endParaRPr lang="en-US" sz="1600"/>
              </a:p>
            </c:rich>
          </c:tx>
          <c:layout>
            <c:manualLayout>
              <c:xMode val="edge"/>
              <c:yMode val="edge"/>
              <c:x val="0.46376894357712689"/>
              <c:y val="0.95057693024860301"/>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05468048"/>
        <c:crosses val="autoZero"/>
        <c:auto val="1"/>
        <c:lblAlgn val="ctr"/>
        <c:lblOffset val="100"/>
        <c:noMultiLvlLbl val="0"/>
      </c:catAx>
      <c:valAx>
        <c:axId val="70546804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600"/>
                  <a:t>Cap</a:t>
                </a:r>
                <a:r>
                  <a:rPr lang="en-US" sz="1600" baseline="0"/>
                  <a:t> Hit</a:t>
                </a:r>
                <a:endParaRPr lang="en-US" sz="1600"/>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quot;$&quot;#,##0_);[Red]\(&quot;$&quot;#,##0\)"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7054723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2000"/>
              <a:t>Salary</a:t>
            </a:r>
            <a:r>
              <a:rPr lang="en-US" sz="2000" baseline="0"/>
              <a:t> Distribution</a:t>
            </a:r>
            <a:endParaRPr lang="en-US" sz="200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'Golden State Warriors 18-19'!$K$1</c:f>
              <c:strCache>
                <c:ptCount val="1"/>
                <c:pt idx="0">
                  <c:v>% of Roster</c:v>
                </c:pt>
              </c:strCache>
            </c:strRef>
          </c:tx>
          <c:spPr>
            <a:ln w="28575" cap="rnd">
              <a:solidFill>
                <a:schemeClr val="accent1"/>
              </a:solidFill>
              <a:round/>
            </a:ln>
            <a:effectLst/>
          </c:spPr>
          <c:marker>
            <c:symbol val="none"/>
          </c:marker>
          <c:val>
            <c:numRef>
              <c:f>'Golden State Warriors 18-19'!$K$2:$K$16</c:f>
              <c:numCache>
                <c:formatCode>General</c:formatCode>
                <c:ptCount val="15"/>
                <c:pt idx="0">
                  <c:v>6.666666666666667</c:v>
                </c:pt>
                <c:pt idx="1">
                  <c:v>13.333333333333334</c:v>
                </c:pt>
                <c:pt idx="2">
                  <c:v>20</c:v>
                </c:pt>
                <c:pt idx="3">
                  <c:v>26.666666666666668</c:v>
                </c:pt>
                <c:pt idx="4">
                  <c:v>33.333333333333336</c:v>
                </c:pt>
                <c:pt idx="5">
                  <c:v>40</c:v>
                </c:pt>
                <c:pt idx="6">
                  <c:v>46.666666666666664</c:v>
                </c:pt>
                <c:pt idx="7">
                  <c:v>53.333333333333329</c:v>
                </c:pt>
                <c:pt idx="8">
                  <c:v>59.999999999999993</c:v>
                </c:pt>
                <c:pt idx="9">
                  <c:v>66.666666666666657</c:v>
                </c:pt>
                <c:pt idx="10">
                  <c:v>73.333333333333329</c:v>
                </c:pt>
                <c:pt idx="11">
                  <c:v>80</c:v>
                </c:pt>
                <c:pt idx="12">
                  <c:v>86.666666666666671</c:v>
                </c:pt>
                <c:pt idx="13">
                  <c:v>93.333333333333343</c:v>
                </c:pt>
                <c:pt idx="14">
                  <c:v>100.00000000000001</c:v>
                </c:pt>
              </c:numCache>
            </c:numRef>
          </c:val>
          <c:smooth val="0"/>
          <c:extLst>
            <c:ext xmlns:c16="http://schemas.microsoft.com/office/drawing/2014/chart" uri="{C3380CC4-5D6E-409C-BE32-E72D297353CC}">
              <c16:uniqueId val="{00000000-4DC0-4DE5-92D8-69655EAED35A}"/>
            </c:ext>
          </c:extLst>
        </c:ser>
        <c:ser>
          <c:idx val="1"/>
          <c:order val="1"/>
          <c:tx>
            <c:strRef>
              <c:f>'Golden State Warriors 18-19'!$L$1</c:f>
              <c:strCache>
                <c:ptCount val="1"/>
                <c:pt idx="0">
                  <c:v>Cumulative Cap %</c:v>
                </c:pt>
              </c:strCache>
            </c:strRef>
          </c:tx>
          <c:spPr>
            <a:ln w="28575" cap="rnd">
              <a:solidFill>
                <a:schemeClr val="accent2"/>
              </a:solidFill>
              <a:round/>
            </a:ln>
            <a:effectLst/>
          </c:spPr>
          <c:marker>
            <c:symbol val="none"/>
          </c:marker>
          <c:val>
            <c:numRef>
              <c:f>'Golden State Warriors 18-19'!$L$2:$L$16</c:f>
              <c:numCache>
                <c:formatCode>General</c:formatCode>
                <c:ptCount val="15"/>
                <c:pt idx="0">
                  <c:v>0.21</c:v>
                </c:pt>
                <c:pt idx="1">
                  <c:v>1.1400000000000001</c:v>
                </c:pt>
                <c:pt idx="2">
                  <c:v>2.09</c:v>
                </c:pt>
                <c:pt idx="3">
                  <c:v>3.13</c:v>
                </c:pt>
                <c:pt idx="4">
                  <c:v>4.17</c:v>
                </c:pt>
                <c:pt idx="5">
                  <c:v>5.23</c:v>
                </c:pt>
                <c:pt idx="6">
                  <c:v>6.2900000000000009</c:v>
                </c:pt>
                <c:pt idx="7">
                  <c:v>7.4200000000000008</c:v>
                </c:pt>
                <c:pt idx="8">
                  <c:v>11.09</c:v>
                </c:pt>
                <c:pt idx="9">
                  <c:v>16.809999999999999</c:v>
                </c:pt>
                <c:pt idx="10">
                  <c:v>27.82</c:v>
                </c:pt>
                <c:pt idx="11">
                  <c:v>39.840000000000003</c:v>
                </c:pt>
                <c:pt idx="12">
                  <c:v>52.910000000000004</c:v>
                </c:pt>
                <c:pt idx="13">
                  <c:v>73.56</c:v>
                </c:pt>
                <c:pt idx="14">
                  <c:v>99.34</c:v>
                </c:pt>
              </c:numCache>
            </c:numRef>
          </c:val>
          <c:smooth val="0"/>
          <c:extLst>
            <c:ext xmlns:c16="http://schemas.microsoft.com/office/drawing/2014/chart" uri="{C3380CC4-5D6E-409C-BE32-E72D297353CC}">
              <c16:uniqueId val="{00000001-4DC0-4DE5-92D8-69655EAED35A}"/>
            </c:ext>
          </c:extLst>
        </c:ser>
        <c:dLbls>
          <c:showLegendKey val="0"/>
          <c:showVal val="0"/>
          <c:showCatName val="0"/>
          <c:showSerName val="0"/>
          <c:showPercent val="0"/>
          <c:showBubbleSize val="0"/>
        </c:dLbls>
        <c:smooth val="0"/>
        <c:axId val="763137256"/>
        <c:axId val="763144800"/>
      </c:lineChart>
      <c:catAx>
        <c:axId val="76313725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a:t>Roster</a:t>
                </a:r>
                <a:r>
                  <a:rPr lang="en-US" sz="1400" baseline="0"/>
                  <a:t> Size</a:t>
                </a:r>
                <a:endParaRPr lang="en-US" sz="1400"/>
              </a:p>
            </c:rich>
          </c:tx>
          <c:layout>
            <c:manualLayout>
              <c:xMode val="edge"/>
              <c:yMode val="edge"/>
              <c:x val="0.41926654162233229"/>
              <c:y val="0.89397276840905071"/>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63144800"/>
        <c:crosses val="autoZero"/>
        <c:auto val="1"/>
        <c:lblAlgn val="ctr"/>
        <c:lblOffset val="100"/>
        <c:noMultiLvlLbl val="0"/>
      </c:catAx>
      <c:valAx>
        <c:axId val="7631448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a:t>%</a:t>
                </a:r>
                <a:r>
                  <a:rPr lang="en-US" sz="1400" baseline="0"/>
                  <a:t> of Cap</a:t>
                </a:r>
                <a:endParaRPr lang="en-US" sz="1400"/>
              </a:p>
            </c:rich>
          </c:tx>
          <c:layout>
            <c:manualLayout>
              <c:xMode val="edge"/>
              <c:yMode val="edge"/>
              <c:x val="2.1910605215195854E-2"/>
              <c:y val="0.39537643589630739"/>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63137256"/>
        <c:crosses val="autoZero"/>
        <c:crossBetween val="between"/>
      </c:valAx>
      <c:spPr>
        <a:noFill/>
        <a:ln>
          <a:noFill/>
        </a:ln>
        <a:effectLst/>
      </c:spPr>
    </c:plotArea>
    <c:legend>
      <c:legendPos val="b"/>
      <c:layout>
        <c:manualLayout>
          <c:xMode val="edge"/>
          <c:yMode val="edge"/>
          <c:x val="0.32684932176770953"/>
          <c:y val="0.95913144645968529"/>
          <c:w val="0.33903706901494912"/>
          <c:h val="4.0868553540314684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2000"/>
              <a:t>Salary</a:t>
            </a:r>
            <a:r>
              <a:rPr lang="en-US" sz="2000" baseline="0"/>
              <a:t> Distribution</a:t>
            </a:r>
            <a:endParaRPr lang="en-US" sz="200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'Utha Jazz Salaries 18-19'!$K$1</c:f>
              <c:strCache>
                <c:ptCount val="1"/>
                <c:pt idx="0">
                  <c:v>% of Roster</c:v>
                </c:pt>
              </c:strCache>
            </c:strRef>
          </c:tx>
          <c:spPr>
            <a:ln w="28575" cap="rnd">
              <a:solidFill>
                <a:schemeClr val="accent1"/>
              </a:solidFill>
              <a:round/>
            </a:ln>
            <a:effectLst/>
          </c:spPr>
          <c:marker>
            <c:symbol val="none"/>
          </c:marker>
          <c:val>
            <c:numRef>
              <c:f>'Utha Jazz Salaries 18-19'!$K$2:$K$16</c:f>
              <c:numCache>
                <c:formatCode>General</c:formatCode>
                <c:ptCount val="15"/>
                <c:pt idx="0">
                  <c:v>6.666666666666667</c:v>
                </c:pt>
                <c:pt idx="1">
                  <c:v>13.333333333333334</c:v>
                </c:pt>
                <c:pt idx="2">
                  <c:v>20</c:v>
                </c:pt>
                <c:pt idx="3">
                  <c:v>26.666666666666668</c:v>
                </c:pt>
                <c:pt idx="4">
                  <c:v>33.333333333333336</c:v>
                </c:pt>
                <c:pt idx="5">
                  <c:v>40</c:v>
                </c:pt>
                <c:pt idx="6">
                  <c:v>46.666666666666664</c:v>
                </c:pt>
                <c:pt idx="7">
                  <c:v>53.333333333333329</c:v>
                </c:pt>
                <c:pt idx="8">
                  <c:v>59.999999999999993</c:v>
                </c:pt>
                <c:pt idx="9">
                  <c:v>66.666666666666657</c:v>
                </c:pt>
                <c:pt idx="10">
                  <c:v>73.333333333333329</c:v>
                </c:pt>
                <c:pt idx="11">
                  <c:v>80</c:v>
                </c:pt>
                <c:pt idx="12">
                  <c:v>86.666666666666671</c:v>
                </c:pt>
                <c:pt idx="13">
                  <c:v>93.333333333333343</c:v>
                </c:pt>
                <c:pt idx="14">
                  <c:v>100.00000000000001</c:v>
                </c:pt>
              </c:numCache>
            </c:numRef>
          </c:val>
          <c:smooth val="0"/>
          <c:extLst>
            <c:ext xmlns:c16="http://schemas.microsoft.com/office/drawing/2014/chart" uri="{C3380CC4-5D6E-409C-BE32-E72D297353CC}">
              <c16:uniqueId val="{00000000-FAB3-4F78-9462-75A0522A846B}"/>
            </c:ext>
          </c:extLst>
        </c:ser>
        <c:ser>
          <c:idx val="1"/>
          <c:order val="1"/>
          <c:tx>
            <c:strRef>
              <c:f>'Utha Jazz Salaries 18-19'!$L$1</c:f>
              <c:strCache>
                <c:ptCount val="1"/>
                <c:pt idx="0">
                  <c:v>Cumulative Cap %</c:v>
                </c:pt>
              </c:strCache>
            </c:strRef>
          </c:tx>
          <c:spPr>
            <a:ln w="28575" cap="rnd">
              <a:solidFill>
                <a:schemeClr val="accent2"/>
              </a:solidFill>
              <a:round/>
            </a:ln>
            <a:effectLst/>
          </c:spPr>
          <c:marker>
            <c:symbol val="none"/>
          </c:marker>
          <c:val>
            <c:numRef>
              <c:f>'Utha Jazz Salaries 18-19'!$L$2:$L$16</c:f>
              <c:numCache>
                <c:formatCode>General</c:formatCode>
                <c:ptCount val="15"/>
                <c:pt idx="0">
                  <c:v>1.22</c:v>
                </c:pt>
                <c:pt idx="1">
                  <c:v>2.5499999999999998</c:v>
                </c:pt>
                <c:pt idx="2">
                  <c:v>4.0299999999999994</c:v>
                </c:pt>
                <c:pt idx="3">
                  <c:v>5.8599999999999994</c:v>
                </c:pt>
                <c:pt idx="4">
                  <c:v>7.76</c:v>
                </c:pt>
                <c:pt idx="5">
                  <c:v>10.5</c:v>
                </c:pt>
                <c:pt idx="6">
                  <c:v>13.46</c:v>
                </c:pt>
                <c:pt idx="7">
                  <c:v>18.09</c:v>
                </c:pt>
                <c:pt idx="8">
                  <c:v>24.53</c:v>
                </c:pt>
                <c:pt idx="9">
                  <c:v>31.200000000000003</c:v>
                </c:pt>
                <c:pt idx="10">
                  <c:v>39.67</c:v>
                </c:pt>
                <c:pt idx="11">
                  <c:v>51.17</c:v>
                </c:pt>
                <c:pt idx="12">
                  <c:v>64.38</c:v>
                </c:pt>
                <c:pt idx="13">
                  <c:v>79.28</c:v>
                </c:pt>
                <c:pt idx="14">
                  <c:v>100</c:v>
                </c:pt>
              </c:numCache>
            </c:numRef>
          </c:val>
          <c:smooth val="0"/>
          <c:extLst>
            <c:ext xmlns:c16="http://schemas.microsoft.com/office/drawing/2014/chart" uri="{C3380CC4-5D6E-409C-BE32-E72D297353CC}">
              <c16:uniqueId val="{00000001-FAB3-4F78-9462-75A0522A846B}"/>
            </c:ext>
          </c:extLst>
        </c:ser>
        <c:dLbls>
          <c:showLegendKey val="0"/>
          <c:showVal val="0"/>
          <c:showCatName val="0"/>
          <c:showSerName val="0"/>
          <c:showPercent val="0"/>
          <c:showBubbleSize val="0"/>
        </c:dLbls>
        <c:smooth val="0"/>
        <c:axId val="781306632"/>
        <c:axId val="781305976"/>
      </c:lineChart>
      <c:catAx>
        <c:axId val="78130663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a:t>Roster</a:t>
                </a:r>
                <a:r>
                  <a:rPr lang="en-US" sz="1400" baseline="0"/>
                  <a:t> Size</a:t>
                </a:r>
                <a:endParaRPr lang="en-US" sz="1400"/>
              </a:p>
            </c:rich>
          </c:tx>
          <c:layout>
            <c:manualLayout>
              <c:xMode val="edge"/>
              <c:yMode val="edge"/>
              <c:x val="0.43518635170603676"/>
              <c:y val="0.76868000874890619"/>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81305976"/>
        <c:crosses val="autoZero"/>
        <c:auto val="1"/>
        <c:lblAlgn val="ctr"/>
        <c:lblOffset val="100"/>
        <c:noMultiLvlLbl val="0"/>
      </c:catAx>
      <c:valAx>
        <c:axId val="7813059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a:t>%</a:t>
                </a:r>
                <a:r>
                  <a:rPr lang="en-US" sz="1400" baseline="0"/>
                  <a:t> of Cap</a:t>
                </a:r>
                <a:endParaRPr lang="en-US" sz="1400"/>
              </a:p>
            </c:rich>
          </c:tx>
          <c:layout>
            <c:manualLayout>
              <c:xMode val="edge"/>
              <c:yMode val="edge"/>
              <c:x val="2.2222222222222223E-2"/>
              <c:y val="0.30724919801691453"/>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813066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4572000" y="15368696"/>
            <a:ext cx="27432000" cy="7064584"/>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9"/>
            <a:ext cx="31546800" cy="12171677"/>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2495552" y="19581716"/>
            <a:ext cx="31546800" cy="6400797"/>
          </a:xfrm>
        </p:spPr>
        <p:txBody>
          <a:bodyPr/>
          <a:lstStyle>
            <a:lvl1pPr marL="0" indent="0">
              <a:buNone/>
              <a:defRPr sz="10080">
                <a:solidFill>
                  <a:schemeClr val="tx1"/>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3"/>
            <a:ext cx="15473360" cy="351535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3"/>
            <a:ext cx="15549564" cy="351535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6"/>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6"/>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5040">
                <a:solidFill>
                  <a:schemeClr val="tx1">
                    <a:tint val="75000"/>
                  </a:schemeClr>
                </a:solidFill>
              </a:defRPr>
            </a:lvl1pPr>
          </a:lstStyle>
          <a:p>
            <a:fld id="{08E81BC7-D5A5-445F-BF4D-797F02B50EB4}" type="datetimeFigureOut">
              <a:rPr lang="en-US" smtClean="0"/>
              <a:t>4/18/2019</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504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chart" Target="../charts/chart3.xml"/><Relationship Id="rId5" Type="http://schemas.openxmlformats.org/officeDocument/2006/relationships/image" Target="../media/image4.png"/><Relationship Id="rId10" Type="http://schemas.openxmlformats.org/officeDocument/2006/relationships/chart" Target="../charts/chart2.xml"/><Relationship Id="rId4" Type="http://schemas.openxmlformats.org/officeDocument/2006/relationships/image" Target="../media/image3.png"/><Relationship Id="rId9"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7997" y="464457"/>
            <a:ext cx="35947162" cy="3509232"/>
          </a:xfrm>
          <a:solidFill>
            <a:srgbClr val="7030A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7200" dirty="0">
                <a:solidFill>
                  <a:schemeClr val="bg1"/>
                </a:solidFill>
                <a:latin typeface="Cambria" panose="02040503050406030204" pitchFamily="18" charset="0"/>
                <a:cs typeface="Arial" panose="020B0604020202020204" pitchFamily="34" charset="0"/>
              </a:rPr>
              <a:t>Economic Disadvantages of the Utah Jazz</a:t>
            </a:r>
            <a:br>
              <a:rPr lang="en-US" sz="7200" dirty="0">
                <a:solidFill>
                  <a:schemeClr val="bg1"/>
                </a:solidFill>
                <a:latin typeface="Cambria" panose="02040503050406030204" pitchFamily="18" charset="0"/>
                <a:cs typeface="Arial" panose="020B0604020202020204" pitchFamily="34" charset="0"/>
              </a:rPr>
            </a:br>
            <a:r>
              <a:rPr lang="en-US" sz="4800" u="sng" dirty="0">
                <a:solidFill>
                  <a:schemeClr val="bg1"/>
                </a:solidFill>
                <a:latin typeface="Cambria" panose="02040503050406030204" pitchFamily="18" charset="0"/>
                <a:cs typeface="Arial" panose="020B0604020202020204" pitchFamily="34" charset="0"/>
              </a:rPr>
              <a:t>By: Trevor Lacey</a:t>
            </a:r>
            <a:br>
              <a:rPr lang="en-US" sz="4800" dirty="0">
                <a:solidFill>
                  <a:schemeClr val="bg1"/>
                </a:solidFill>
                <a:latin typeface="Cambria" panose="02040503050406030204" pitchFamily="18" charset="0"/>
                <a:cs typeface="Arial" panose="020B0604020202020204" pitchFamily="34" charset="0"/>
              </a:rPr>
            </a:br>
            <a:r>
              <a:rPr lang="en-US" sz="4800" i="1" dirty="0">
                <a:solidFill>
                  <a:schemeClr val="bg1"/>
                </a:solidFill>
                <a:latin typeface="Cambria" panose="02040503050406030204" pitchFamily="18" charset="0"/>
                <a:cs typeface="Arial" panose="020B0604020202020204" pitchFamily="34" charset="0"/>
              </a:rPr>
              <a:t>Economics of Sports, University of New Hampshire, Durham, NH 03824</a:t>
            </a:r>
            <a:endParaRPr lang="en-US" sz="8000" i="1" dirty="0">
              <a:solidFill>
                <a:schemeClr val="bg1"/>
              </a:solidFill>
              <a:latin typeface="Cambria" panose="02040503050406030204" pitchFamily="18" charset="0"/>
              <a:cs typeface="Arial" panose="020B0604020202020204" pitchFamily="34" charset="0"/>
            </a:endParaRPr>
          </a:p>
        </p:txBody>
      </p:sp>
      <p:sp>
        <p:nvSpPr>
          <p:cNvPr id="6" name="Subtitle 2"/>
          <p:cNvSpPr txBox="1">
            <a:spLocks/>
          </p:cNvSpPr>
          <p:nvPr/>
        </p:nvSpPr>
        <p:spPr>
          <a:xfrm>
            <a:off x="307997" y="5418592"/>
            <a:ext cx="9095619" cy="6078308"/>
          </a:xfrm>
          <a:prstGeom prst="rect">
            <a:avLst/>
          </a:prstGeom>
          <a:noFill/>
          <a:ln>
            <a:solidFill>
              <a:srgbClr val="002060"/>
            </a:solidFill>
          </a:ln>
        </p:spPr>
        <p:txBody>
          <a:bodyPr vert="horz" lIns="91440" tIns="45720" rIns="91440" bIns="45720" rtlCol="0" anchor="t">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3500" dirty="0">
                <a:latin typeface="Cambria" panose="02040503050406030204" pitchFamily="18" charset="0"/>
              </a:rPr>
              <a:t>In todays NBA, small market teams are put at a disadvantage compared to teams who operate in a large market. For the purposes of this poster, a small market team will be defined as a team who is located in a metropolitan area that has a population of less than 2 million people. The poster will highlight the Utah Jazz, who are located in the Salt Lake City metropolitan area, and have a market population of 1,203,978 people. This is the smallest population of any current NBA franchise, and because of this Utah is put at a severe disadvantage compared to franchises such as the Los Angeles Lakers, whose metropolitan area population is 13,131,431.</a:t>
            </a:r>
          </a:p>
          <a:p>
            <a:endParaRPr lang="en-US" sz="3200" dirty="0">
              <a:latin typeface="Cambria" panose="02040503050406030204" pitchFamily="18" charset="0"/>
            </a:endParaRPr>
          </a:p>
          <a:p>
            <a:endParaRPr lang="en-US" sz="3200" dirty="0">
              <a:latin typeface="Cambria" panose="02040503050406030204" pitchFamily="18" charset="0"/>
            </a:endParaRPr>
          </a:p>
          <a:p>
            <a:pPr algn="l"/>
            <a:endParaRPr lang="en-US" sz="3200" dirty="0">
              <a:latin typeface="Cambria" panose="02040503050406030204" pitchFamily="18" charset="0"/>
            </a:endParaRPr>
          </a:p>
          <a:p>
            <a:pPr algn="l"/>
            <a:endParaRPr lang="en-US" sz="3200" dirty="0">
              <a:latin typeface="Cambria" panose="02040503050406030204" pitchFamily="18" charset="0"/>
            </a:endParaRPr>
          </a:p>
          <a:p>
            <a:endParaRPr lang="en-US" sz="3200" dirty="0">
              <a:latin typeface="Cambria" panose="02040503050406030204" pitchFamily="18" charset="0"/>
            </a:endParaRPr>
          </a:p>
          <a:p>
            <a:endParaRPr lang="en-US" sz="3200" dirty="0">
              <a:latin typeface="Cambria" panose="02040503050406030204" pitchFamily="18" charset="0"/>
            </a:endParaRPr>
          </a:p>
        </p:txBody>
      </p:sp>
      <p:sp>
        <p:nvSpPr>
          <p:cNvPr id="7" name="Subtitle 2"/>
          <p:cNvSpPr txBox="1">
            <a:spLocks/>
          </p:cNvSpPr>
          <p:nvPr/>
        </p:nvSpPr>
        <p:spPr>
          <a:xfrm>
            <a:off x="307997" y="12247002"/>
            <a:ext cx="9095619" cy="811696"/>
          </a:xfrm>
          <a:prstGeom prst="rect">
            <a:avLst/>
          </a:prstGeom>
          <a:solidFill>
            <a:srgbClr val="7030A0"/>
          </a:solidFill>
          <a:ln>
            <a:solidFill>
              <a:srgbClr val="002060"/>
            </a:solidFill>
          </a:ln>
        </p:spPr>
        <p:txBody>
          <a:bodyPr vert="horz" lIns="91440" tIns="45720" rIns="91440" bIns="45720"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400" dirty="0">
                <a:solidFill>
                  <a:schemeClr val="bg1"/>
                </a:solidFill>
                <a:latin typeface="Cambria" panose="02040503050406030204" pitchFamily="18" charset="0"/>
              </a:rPr>
              <a:t> </a:t>
            </a:r>
            <a:r>
              <a:rPr lang="en-US" sz="5000" dirty="0">
                <a:solidFill>
                  <a:schemeClr val="bg1"/>
                </a:solidFill>
                <a:latin typeface="Cambria" panose="02040503050406030204" pitchFamily="18" charset="0"/>
              </a:rPr>
              <a:t>NBA Salary Cap</a:t>
            </a:r>
          </a:p>
        </p:txBody>
      </p:sp>
      <p:sp>
        <p:nvSpPr>
          <p:cNvPr id="9" name="Subtitle 2"/>
          <p:cNvSpPr txBox="1">
            <a:spLocks/>
          </p:cNvSpPr>
          <p:nvPr/>
        </p:nvSpPr>
        <p:spPr>
          <a:xfrm>
            <a:off x="10261743" y="4389255"/>
            <a:ext cx="16368152" cy="623012"/>
          </a:xfrm>
          <a:prstGeom prst="rect">
            <a:avLst/>
          </a:prstGeom>
          <a:solidFill>
            <a:srgbClr val="7030A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Cambria" panose="02040503050406030204" pitchFamily="18" charset="0"/>
              </a:rPr>
              <a:t>Contract Zones</a:t>
            </a:r>
          </a:p>
        </p:txBody>
      </p:sp>
      <p:sp>
        <p:nvSpPr>
          <p:cNvPr id="12" name="Subtitle 2"/>
          <p:cNvSpPr txBox="1">
            <a:spLocks/>
          </p:cNvSpPr>
          <p:nvPr/>
        </p:nvSpPr>
        <p:spPr>
          <a:xfrm>
            <a:off x="27106897" y="13411933"/>
            <a:ext cx="9095619" cy="6402939"/>
          </a:xfrm>
          <a:prstGeom prst="rect">
            <a:avLst/>
          </a:prstGeom>
          <a:noFill/>
          <a:ln>
            <a:solidFill>
              <a:srgbClr val="002060"/>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100" dirty="0">
                <a:latin typeface="Cambria" panose="02040503050406030204" pitchFamily="18" charset="0"/>
              </a:rPr>
              <a:t>NBA free agency is another spot where small market teams such as Utah are at a disadvantage. One reason for this, is how difficult it is to retain players on small market teams. For example, the Utah Jazz recently lost their star player Gordon Hayward to the Boston Celtics, even though they were able to offer him more money using exceptions. Players often choose more desirable locations to play in order to maximize media coverage and endorsement opportunities. Additionally,  small market teams such as Utah often have to overpay less talented players compared to large markets, to incentivize them joining the team. This often leaves small markets teams with contracts that are not conducive to winning</a:t>
            </a:r>
          </a:p>
        </p:txBody>
      </p:sp>
      <p:sp>
        <p:nvSpPr>
          <p:cNvPr id="13" name="Subtitle 2"/>
          <p:cNvSpPr txBox="1">
            <a:spLocks/>
          </p:cNvSpPr>
          <p:nvPr/>
        </p:nvSpPr>
        <p:spPr>
          <a:xfrm>
            <a:off x="307997" y="4380109"/>
            <a:ext cx="9095619" cy="811696"/>
          </a:xfrm>
          <a:prstGeom prst="rect">
            <a:avLst/>
          </a:prstGeom>
          <a:solidFill>
            <a:srgbClr val="7030A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Introduction</a:t>
            </a:r>
          </a:p>
        </p:txBody>
      </p:sp>
      <p:sp>
        <p:nvSpPr>
          <p:cNvPr id="15" name="Subtitle 2"/>
          <p:cNvSpPr txBox="1">
            <a:spLocks/>
          </p:cNvSpPr>
          <p:nvPr/>
        </p:nvSpPr>
        <p:spPr>
          <a:xfrm>
            <a:off x="27159540" y="4380109"/>
            <a:ext cx="9095619" cy="811696"/>
          </a:xfrm>
          <a:prstGeom prst="rect">
            <a:avLst/>
          </a:prstGeom>
          <a:solidFill>
            <a:srgbClr val="7030A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Media</a:t>
            </a:r>
          </a:p>
        </p:txBody>
      </p:sp>
      <p:sp>
        <p:nvSpPr>
          <p:cNvPr id="16" name="Subtitle 2"/>
          <p:cNvSpPr txBox="1">
            <a:spLocks/>
          </p:cNvSpPr>
          <p:nvPr/>
        </p:nvSpPr>
        <p:spPr>
          <a:xfrm>
            <a:off x="10198639" y="5333397"/>
            <a:ext cx="16368152" cy="6384855"/>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sp>
        <p:nvSpPr>
          <p:cNvPr id="17" name="Subtitle 2"/>
          <p:cNvSpPr txBox="1">
            <a:spLocks/>
          </p:cNvSpPr>
          <p:nvPr/>
        </p:nvSpPr>
        <p:spPr>
          <a:xfrm>
            <a:off x="27077441" y="12226667"/>
            <a:ext cx="9095619" cy="811696"/>
          </a:xfrm>
          <a:prstGeom prst="rect">
            <a:avLst/>
          </a:prstGeom>
          <a:solidFill>
            <a:srgbClr val="7030A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Free Agency</a:t>
            </a:r>
          </a:p>
        </p:txBody>
      </p:sp>
      <p:sp>
        <p:nvSpPr>
          <p:cNvPr id="19" name="Subtitle 2"/>
          <p:cNvSpPr txBox="1">
            <a:spLocks/>
          </p:cNvSpPr>
          <p:nvPr/>
        </p:nvSpPr>
        <p:spPr>
          <a:xfrm>
            <a:off x="27143413" y="5459100"/>
            <a:ext cx="9095619" cy="6259152"/>
          </a:xfrm>
          <a:prstGeom prst="rect">
            <a:avLst/>
          </a:prstGeom>
          <a:noFill/>
          <a:ln>
            <a:solidFill>
              <a:srgbClr val="002060"/>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100" dirty="0">
                <a:latin typeface="Cambria" panose="02040503050406030204" pitchFamily="18" charset="0"/>
              </a:rPr>
              <a:t>One disadvantage the Utah Jazz constantly face is the media coverage that the team is given. Due to the small market that the Jazz operate in, they are consistently given less nationally televised games then their large market counterparts. Their number of nationally televised games has increased in recent years due to their recent success of making the playoffs for the last 3 years. This season the Utah Jazz played 17 nationally televised games, whereas the Lakers, who have missed the playoffs the last 6 seasons played 43 games on national TV. This type of media coverage makes destinations like LA far more desirable for free agents, and makes it harder for Utah to retain its young players.</a:t>
            </a:r>
          </a:p>
        </p:txBody>
      </p:sp>
      <p:sp>
        <p:nvSpPr>
          <p:cNvPr id="30" name="Subtitle 2"/>
          <p:cNvSpPr txBox="1">
            <a:spLocks/>
          </p:cNvSpPr>
          <p:nvPr/>
        </p:nvSpPr>
        <p:spPr>
          <a:xfrm>
            <a:off x="10104531" y="12247001"/>
            <a:ext cx="16541539" cy="726769"/>
          </a:xfrm>
          <a:prstGeom prst="rect">
            <a:avLst/>
          </a:prstGeom>
          <a:solidFill>
            <a:srgbClr val="7030A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Cambria" panose="02040503050406030204" pitchFamily="18" charset="0"/>
              </a:rPr>
              <a:t> Bilateral Monopoly</a:t>
            </a:r>
          </a:p>
        </p:txBody>
      </p:sp>
      <p:sp>
        <p:nvSpPr>
          <p:cNvPr id="32" name="Subtitle 2"/>
          <p:cNvSpPr txBox="1">
            <a:spLocks/>
          </p:cNvSpPr>
          <p:nvPr/>
        </p:nvSpPr>
        <p:spPr>
          <a:xfrm>
            <a:off x="10239414" y="20056390"/>
            <a:ext cx="16368152" cy="623012"/>
          </a:xfrm>
          <a:prstGeom prst="rect">
            <a:avLst/>
          </a:prstGeom>
          <a:solidFill>
            <a:srgbClr val="00206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Cambria" panose="02040503050406030204" pitchFamily="18" charset="0"/>
              </a:rPr>
              <a:t>sTAMD Simulations</a:t>
            </a:r>
          </a:p>
        </p:txBody>
      </p:sp>
      <p:sp>
        <p:nvSpPr>
          <p:cNvPr id="33" name="Subtitle 2"/>
          <p:cNvSpPr txBox="1">
            <a:spLocks/>
          </p:cNvSpPr>
          <p:nvPr/>
        </p:nvSpPr>
        <p:spPr>
          <a:xfrm>
            <a:off x="10261743" y="21056036"/>
            <a:ext cx="16368152" cy="7862767"/>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sp>
        <p:nvSpPr>
          <p:cNvPr id="60" name="TextBox 59"/>
          <p:cNvSpPr txBox="1"/>
          <p:nvPr/>
        </p:nvSpPr>
        <p:spPr>
          <a:xfrm>
            <a:off x="12717901" y="5451203"/>
            <a:ext cx="3343823" cy="615553"/>
          </a:xfrm>
          <a:prstGeom prst="rect">
            <a:avLst/>
          </a:prstGeom>
          <a:noFill/>
        </p:spPr>
        <p:txBody>
          <a:bodyPr wrap="square" rtlCol="0">
            <a:spAutoFit/>
          </a:bodyPr>
          <a:lstStyle/>
          <a:p>
            <a:r>
              <a:rPr lang="en-US" sz="3400" dirty="0">
                <a:latin typeface="Cambria" panose="02040503050406030204" pitchFamily="18" charset="0"/>
              </a:rPr>
              <a:t>Small Market</a:t>
            </a:r>
          </a:p>
        </p:txBody>
      </p:sp>
      <p:sp>
        <p:nvSpPr>
          <p:cNvPr id="64" name="TextBox 63"/>
          <p:cNvSpPr txBox="1"/>
          <p:nvPr/>
        </p:nvSpPr>
        <p:spPr>
          <a:xfrm>
            <a:off x="21190433" y="10774737"/>
            <a:ext cx="2529971" cy="400110"/>
          </a:xfrm>
          <a:prstGeom prst="rect">
            <a:avLst/>
          </a:prstGeom>
          <a:noFill/>
        </p:spPr>
        <p:txBody>
          <a:bodyPr wrap="square" rtlCol="0">
            <a:spAutoFit/>
          </a:bodyPr>
          <a:lstStyle/>
          <a:p>
            <a:r>
              <a:rPr lang="en-US" sz="2000" dirty="0">
                <a:latin typeface="Cambria" panose="02040503050406030204" pitchFamily="18" charset="0"/>
              </a:rPr>
              <a:t>Figure 2</a:t>
            </a:r>
          </a:p>
        </p:txBody>
      </p:sp>
      <p:sp>
        <p:nvSpPr>
          <p:cNvPr id="62" name="TextBox 61"/>
          <p:cNvSpPr txBox="1"/>
          <p:nvPr/>
        </p:nvSpPr>
        <p:spPr>
          <a:xfrm>
            <a:off x="13577633" y="10899072"/>
            <a:ext cx="1807935" cy="400110"/>
          </a:xfrm>
          <a:prstGeom prst="rect">
            <a:avLst/>
          </a:prstGeom>
          <a:noFill/>
        </p:spPr>
        <p:txBody>
          <a:bodyPr wrap="square" rtlCol="0">
            <a:spAutoFit/>
          </a:bodyPr>
          <a:lstStyle/>
          <a:p>
            <a:r>
              <a:rPr lang="en-US" sz="2000" dirty="0">
                <a:latin typeface="Cambria" panose="02040503050406030204" pitchFamily="18" charset="0"/>
              </a:rPr>
              <a:t>Figure 1</a:t>
            </a:r>
          </a:p>
        </p:txBody>
      </p:sp>
      <p:sp>
        <p:nvSpPr>
          <p:cNvPr id="149" name="Subtitle 2"/>
          <p:cNvSpPr txBox="1">
            <a:spLocks/>
          </p:cNvSpPr>
          <p:nvPr/>
        </p:nvSpPr>
        <p:spPr>
          <a:xfrm>
            <a:off x="10277920" y="20074569"/>
            <a:ext cx="16368152" cy="623012"/>
          </a:xfrm>
          <a:prstGeom prst="rect">
            <a:avLst/>
          </a:prstGeom>
          <a:solidFill>
            <a:srgbClr val="7030A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Cambria" panose="02040503050406030204" pitchFamily="18" charset="0"/>
              </a:rPr>
              <a:t>Lorenz Curve</a:t>
            </a:r>
          </a:p>
        </p:txBody>
      </p:sp>
      <p:sp>
        <p:nvSpPr>
          <p:cNvPr id="31" name="Subtitle 2"/>
          <p:cNvSpPr txBox="1">
            <a:spLocks/>
          </p:cNvSpPr>
          <p:nvPr/>
        </p:nvSpPr>
        <p:spPr>
          <a:xfrm>
            <a:off x="10104532" y="13350405"/>
            <a:ext cx="16541540" cy="6384855"/>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sp>
        <p:nvSpPr>
          <p:cNvPr id="4" name="TextBox 3"/>
          <p:cNvSpPr txBox="1"/>
          <p:nvPr/>
        </p:nvSpPr>
        <p:spPr>
          <a:xfrm>
            <a:off x="27487433" y="10859429"/>
            <a:ext cx="4714501" cy="484626"/>
          </a:xfrm>
          <a:prstGeom prst="rect">
            <a:avLst/>
          </a:prstGeom>
          <a:noFill/>
        </p:spPr>
        <p:txBody>
          <a:bodyPr wrap="square" rtlCol="0">
            <a:spAutoFit/>
          </a:bodyPr>
          <a:lstStyle/>
          <a:p>
            <a:endParaRPr lang="en-US" sz="2500" dirty="0">
              <a:latin typeface="Cambria" panose="02040503050406030204" pitchFamily="18" charset="0"/>
            </a:endParaRPr>
          </a:p>
        </p:txBody>
      </p:sp>
      <p:sp>
        <p:nvSpPr>
          <p:cNvPr id="98" name="Subtitle 2"/>
          <p:cNvSpPr txBox="1">
            <a:spLocks/>
          </p:cNvSpPr>
          <p:nvPr/>
        </p:nvSpPr>
        <p:spPr>
          <a:xfrm>
            <a:off x="307997" y="19962047"/>
            <a:ext cx="9095619" cy="811696"/>
          </a:xfrm>
          <a:prstGeom prst="rect">
            <a:avLst/>
          </a:prstGeom>
          <a:solidFill>
            <a:srgbClr val="7030A0"/>
          </a:solidFill>
          <a:ln>
            <a:solidFill>
              <a:srgbClr val="002060"/>
            </a:solidFill>
          </a:ln>
        </p:spPr>
        <p:txBody>
          <a:bodyPr vert="horz" lIns="91440" tIns="45720" rIns="91440" bIns="45720"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400" dirty="0">
                <a:solidFill>
                  <a:schemeClr val="bg1"/>
                </a:solidFill>
                <a:latin typeface="Cambria" panose="02040503050406030204" pitchFamily="18" charset="0"/>
              </a:rPr>
              <a:t> </a:t>
            </a:r>
            <a:r>
              <a:rPr lang="en-US" sz="5000" dirty="0">
                <a:solidFill>
                  <a:schemeClr val="bg1"/>
                </a:solidFill>
                <a:latin typeface="Cambria" panose="02040503050406030204" pitchFamily="18" charset="0"/>
              </a:rPr>
              <a:t>Utah Jazz Salary Distribution</a:t>
            </a:r>
          </a:p>
        </p:txBody>
      </p:sp>
      <p:sp>
        <p:nvSpPr>
          <p:cNvPr id="100" name="TextBox 99"/>
          <p:cNvSpPr txBox="1"/>
          <p:nvPr/>
        </p:nvSpPr>
        <p:spPr>
          <a:xfrm>
            <a:off x="10953640" y="13866516"/>
            <a:ext cx="4944544" cy="625324"/>
          </a:xfrm>
          <a:prstGeom prst="rect">
            <a:avLst/>
          </a:prstGeom>
          <a:noFill/>
        </p:spPr>
        <p:txBody>
          <a:bodyPr wrap="square" rtlCol="0">
            <a:spAutoFit/>
          </a:bodyPr>
          <a:lstStyle/>
          <a:p>
            <a:r>
              <a:rPr lang="en-US" sz="3400" dirty="0">
                <a:latin typeface="Cambria" panose="02040503050406030204" pitchFamily="18" charset="0"/>
              </a:rPr>
              <a:t>Monopsony Power</a:t>
            </a:r>
          </a:p>
        </p:txBody>
      </p:sp>
      <p:sp>
        <p:nvSpPr>
          <p:cNvPr id="101" name="TextBox 100"/>
          <p:cNvSpPr txBox="1"/>
          <p:nvPr/>
        </p:nvSpPr>
        <p:spPr>
          <a:xfrm>
            <a:off x="17570973" y="18813549"/>
            <a:ext cx="3752420" cy="400110"/>
          </a:xfrm>
          <a:prstGeom prst="rect">
            <a:avLst/>
          </a:prstGeom>
          <a:noFill/>
        </p:spPr>
        <p:txBody>
          <a:bodyPr wrap="square" rtlCol="0">
            <a:spAutoFit/>
          </a:bodyPr>
          <a:lstStyle/>
          <a:p>
            <a:r>
              <a:rPr lang="en-US" sz="2000" dirty="0">
                <a:latin typeface="Cambria" panose="02040503050406030204" pitchFamily="18" charset="0"/>
              </a:rPr>
              <a:t>Figure 4</a:t>
            </a:r>
          </a:p>
        </p:txBody>
      </p:sp>
      <p:sp>
        <p:nvSpPr>
          <p:cNvPr id="102" name="TextBox 101"/>
          <p:cNvSpPr txBox="1"/>
          <p:nvPr/>
        </p:nvSpPr>
        <p:spPr>
          <a:xfrm>
            <a:off x="12185974" y="18836776"/>
            <a:ext cx="4490207" cy="400110"/>
          </a:xfrm>
          <a:prstGeom prst="rect">
            <a:avLst/>
          </a:prstGeom>
          <a:noFill/>
        </p:spPr>
        <p:txBody>
          <a:bodyPr wrap="square" rtlCol="0">
            <a:spAutoFit/>
          </a:bodyPr>
          <a:lstStyle/>
          <a:p>
            <a:r>
              <a:rPr lang="en-US" sz="2000" dirty="0">
                <a:latin typeface="Cambria" panose="02040503050406030204" pitchFamily="18" charset="0"/>
              </a:rPr>
              <a:t>Figure 3</a:t>
            </a:r>
          </a:p>
        </p:txBody>
      </p:sp>
      <p:sp>
        <p:nvSpPr>
          <p:cNvPr id="103" name="TextBox 102"/>
          <p:cNvSpPr txBox="1"/>
          <p:nvPr/>
        </p:nvSpPr>
        <p:spPr>
          <a:xfrm>
            <a:off x="21726636" y="13888740"/>
            <a:ext cx="4677352" cy="615553"/>
          </a:xfrm>
          <a:prstGeom prst="rect">
            <a:avLst/>
          </a:prstGeom>
          <a:noFill/>
        </p:spPr>
        <p:txBody>
          <a:bodyPr wrap="square" rtlCol="0">
            <a:spAutoFit/>
          </a:bodyPr>
          <a:lstStyle/>
          <a:p>
            <a:r>
              <a:rPr lang="en-US" sz="3400" dirty="0">
                <a:latin typeface="Cambria" panose="02040503050406030204" pitchFamily="18" charset="0"/>
              </a:rPr>
              <a:t>Bilateral Monopoly</a:t>
            </a:r>
          </a:p>
        </p:txBody>
      </p:sp>
      <p:sp>
        <p:nvSpPr>
          <p:cNvPr id="104" name="TextBox 103"/>
          <p:cNvSpPr txBox="1"/>
          <p:nvPr/>
        </p:nvSpPr>
        <p:spPr>
          <a:xfrm>
            <a:off x="11964599" y="21300816"/>
            <a:ext cx="4944544" cy="625324"/>
          </a:xfrm>
          <a:prstGeom prst="rect">
            <a:avLst/>
          </a:prstGeom>
          <a:noFill/>
        </p:spPr>
        <p:txBody>
          <a:bodyPr wrap="square" rtlCol="0">
            <a:spAutoFit/>
          </a:bodyPr>
          <a:lstStyle/>
          <a:p>
            <a:r>
              <a:rPr lang="en-US" sz="3400" dirty="0">
                <a:latin typeface="Cambria" panose="02040503050406030204" pitchFamily="18" charset="0"/>
              </a:rPr>
              <a:t>18-19 Utah Jazz</a:t>
            </a:r>
          </a:p>
        </p:txBody>
      </p:sp>
      <p:sp>
        <p:nvSpPr>
          <p:cNvPr id="105" name="TextBox 104"/>
          <p:cNvSpPr txBox="1"/>
          <p:nvPr/>
        </p:nvSpPr>
        <p:spPr>
          <a:xfrm>
            <a:off x="22183940" y="28136137"/>
            <a:ext cx="2472272" cy="406461"/>
          </a:xfrm>
          <a:prstGeom prst="rect">
            <a:avLst/>
          </a:prstGeom>
          <a:noFill/>
        </p:spPr>
        <p:txBody>
          <a:bodyPr wrap="square" rtlCol="0">
            <a:spAutoFit/>
          </a:bodyPr>
          <a:lstStyle/>
          <a:p>
            <a:r>
              <a:rPr lang="en-US" sz="2000" dirty="0">
                <a:latin typeface="Cambria" panose="02040503050406030204" pitchFamily="18" charset="0"/>
              </a:rPr>
              <a:t>Figure 8</a:t>
            </a:r>
          </a:p>
        </p:txBody>
      </p:sp>
      <p:sp>
        <p:nvSpPr>
          <p:cNvPr id="106" name="TextBox 105"/>
          <p:cNvSpPr txBox="1"/>
          <p:nvPr/>
        </p:nvSpPr>
        <p:spPr>
          <a:xfrm>
            <a:off x="13961719" y="28140155"/>
            <a:ext cx="2541875" cy="406461"/>
          </a:xfrm>
          <a:prstGeom prst="rect">
            <a:avLst/>
          </a:prstGeom>
          <a:noFill/>
        </p:spPr>
        <p:txBody>
          <a:bodyPr wrap="square" rtlCol="0">
            <a:spAutoFit/>
          </a:bodyPr>
          <a:lstStyle/>
          <a:p>
            <a:r>
              <a:rPr lang="en-US" sz="2000" dirty="0">
                <a:latin typeface="Cambria" panose="02040503050406030204" pitchFamily="18" charset="0"/>
              </a:rPr>
              <a:t>Figure 7</a:t>
            </a:r>
          </a:p>
        </p:txBody>
      </p:sp>
      <p:sp>
        <p:nvSpPr>
          <p:cNvPr id="107" name="TextBox 106"/>
          <p:cNvSpPr txBox="1"/>
          <p:nvPr/>
        </p:nvSpPr>
        <p:spPr>
          <a:xfrm>
            <a:off x="20121322" y="21284520"/>
            <a:ext cx="5977593" cy="615553"/>
          </a:xfrm>
          <a:prstGeom prst="rect">
            <a:avLst/>
          </a:prstGeom>
          <a:noFill/>
        </p:spPr>
        <p:txBody>
          <a:bodyPr wrap="square" rtlCol="0">
            <a:spAutoFit/>
          </a:bodyPr>
          <a:lstStyle/>
          <a:p>
            <a:r>
              <a:rPr lang="en-US" sz="3400" dirty="0">
                <a:latin typeface="Cambria" panose="02040503050406030204" pitchFamily="18" charset="0"/>
              </a:rPr>
              <a:t>18-19 Golden State Warriors</a:t>
            </a:r>
          </a:p>
        </p:txBody>
      </p:sp>
      <p:pic>
        <p:nvPicPr>
          <p:cNvPr id="1026" name="Picture 2" descr="Image result for utah jazz logo">
            <a:extLst>
              <a:ext uri="{FF2B5EF4-FFF2-40B4-BE49-F238E27FC236}">
                <a16:creationId xmlns:a16="http://schemas.microsoft.com/office/drawing/2014/main" id="{BE836AE8-66A2-41DF-B25A-5317F7451A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44683" y="1127529"/>
            <a:ext cx="5028226" cy="218308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EFB8539-3C4E-490E-846E-5F8BC0D73932}"/>
              </a:ext>
            </a:extLst>
          </p:cNvPr>
          <p:cNvPicPr>
            <a:picLocks noChangeAspect="1"/>
          </p:cNvPicPr>
          <p:nvPr/>
        </p:nvPicPr>
        <p:blipFill>
          <a:blip r:embed="rId3"/>
          <a:stretch>
            <a:fillRect/>
          </a:stretch>
        </p:blipFill>
        <p:spPr>
          <a:xfrm>
            <a:off x="15670757" y="14736775"/>
            <a:ext cx="5276661" cy="4107318"/>
          </a:xfrm>
          <a:prstGeom prst="rect">
            <a:avLst/>
          </a:prstGeom>
        </p:spPr>
      </p:pic>
      <p:sp>
        <p:nvSpPr>
          <p:cNvPr id="51" name="TextBox 50">
            <a:extLst>
              <a:ext uri="{FF2B5EF4-FFF2-40B4-BE49-F238E27FC236}">
                <a16:creationId xmlns:a16="http://schemas.microsoft.com/office/drawing/2014/main" id="{9E3E4C61-53DF-4BFE-A01E-8D8DC6E26A0C}"/>
              </a:ext>
            </a:extLst>
          </p:cNvPr>
          <p:cNvSpPr txBox="1"/>
          <p:nvPr/>
        </p:nvSpPr>
        <p:spPr>
          <a:xfrm>
            <a:off x="16615753" y="13860790"/>
            <a:ext cx="4944544" cy="625324"/>
          </a:xfrm>
          <a:prstGeom prst="rect">
            <a:avLst/>
          </a:prstGeom>
          <a:noFill/>
        </p:spPr>
        <p:txBody>
          <a:bodyPr wrap="square" rtlCol="0">
            <a:spAutoFit/>
          </a:bodyPr>
          <a:lstStyle/>
          <a:p>
            <a:r>
              <a:rPr lang="en-US" sz="3400" dirty="0">
                <a:latin typeface="Cambria" panose="02040503050406030204" pitchFamily="18" charset="0"/>
              </a:rPr>
              <a:t>Monopoly Power</a:t>
            </a:r>
          </a:p>
        </p:txBody>
      </p:sp>
      <p:pic>
        <p:nvPicPr>
          <p:cNvPr id="14" name="Picture 13">
            <a:extLst>
              <a:ext uri="{FF2B5EF4-FFF2-40B4-BE49-F238E27FC236}">
                <a16:creationId xmlns:a16="http://schemas.microsoft.com/office/drawing/2014/main" id="{1C428D8C-4F8A-4438-BA30-849EC252937F}"/>
              </a:ext>
            </a:extLst>
          </p:cNvPr>
          <p:cNvPicPr>
            <a:picLocks noChangeAspect="1"/>
          </p:cNvPicPr>
          <p:nvPr/>
        </p:nvPicPr>
        <p:blipFill>
          <a:blip r:embed="rId4"/>
          <a:stretch>
            <a:fillRect/>
          </a:stretch>
        </p:blipFill>
        <p:spPr>
          <a:xfrm>
            <a:off x="10393578" y="14827573"/>
            <a:ext cx="5235006" cy="4125413"/>
          </a:xfrm>
          <a:prstGeom prst="rect">
            <a:avLst/>
          </a:prstGeom>
        </p:spPr>
      </p:pic>
      <p:pic>
        <p:nvPicPr>
          <p:cNvPr id="20" name="Picture 19">
            <a:extLst>
              <a:ext uri="{FF2B5EF4-FFF2-40B4-BE49-F238E27FC236}">
                <a16:creationId xmlns:a16="http://schemas.microsoft.com/office/drawing/2014/main" id="{3C41E62F-F187-4082-A56E-97BF47ED3C48}"/>
              </a:ext>
            </a:extLst>
          </p:cNvPr>
          <p:cNvPicPr>
            <a:picLocks noChangeAspect="1"/>
          </p:cNvPicPr>
          <p:nvPr/>
        </p:nvPicPr>
        <p:blipFill>
          <a:blip r:embed="rId5"/>
          <a:stretch>
            <a:fillRect/>
          </a:stretch>
        </p:blipFill>
        <p:spPr>
          <a:xfrm>
            <a:off x="21004826" y="14627882"/>
            <a:ext cx="5508817" cy="4325104"/>
          </a:xfrm>
          <a:prstGeom prst="rect">
            <a:avLst/>
          </a:prstGeom>
        </p:spPr>
      </p:pic>
      <p:sp>
        <p:nvSpPr>
          <p:cNvPr id="53" name="TextBox 52">
            <a:extLst>
              <a:ext uri="{FF2B5EF4-FFF2-40B4-BE49-F238E27FC236}">
                <a16:creationId xmlns:a16="http://schemas.microsoft.com/office/drawing/2014/main" id="{C07823F1-09BA-44EB-A08E-7AFB13227B51}"/>
              </a:ext>
            </a:extLst>
          </p:cNvPr>
          <p:cNvSpPr txBox="1"/>
          <p:nvPr/>
        </p:nvSpPr>
        <p:spPr>
          <a:xfrm>
            <a:off x="22992692" y="18813549"/>
            <a:ext cx="1860984" cy="400110"/>
          </a:xfrm>
          <a:prstGeom prst="rect">
            <a:avLst/>
          </a:prstGeom>
          <a:noFill/>
        </p:spPr>
        <p:txBody>
          <a:bodyPr wrap="square" rtlCol="0">
            <a:spAutoFit/>
          </a:bodyPr>
          <a:lstStyle/>
          <a:p>
            <a:r>
              <a:rPr lang="en-US" sz="2000" dirty="0">
                <a:latin typeface="Cambria" panose="02040503050406030204" pitchFamily="18" charset="0"/>
              </a:rPr>
              <a:t>Figure 5</a:t>
            </a:r>
          </a:p>
        </p:txBody>
      </p:sp>
      <p:sp>
        <p:nvSpPr>
          <p:cNvPr id="55" name="TextBox 54">
            <a:extLst>
              <a:ext uri="{FF2B5EF4-FFF2-40B4-BE49-F238E27FC236}">
                <a16:creationId xmlns:a16="http://schemas.microsoft.com/office/drawing/2014/main" id="{CCEC5D7E-85DF-4AB9-8F5C-C28FD58FCC32}"/>
              </a:ext>
            </a:extLst>
          </p:cNvPr>
          <p:cNvSpPr txBox="1"/>
          <p:nvPr/>
        </p:nvSpPr>
        <p:spPr>
          <a:xfrm>
            <a:off x="20514277" y="5461055"/>
            <a:ext cx="4944544" cy="625324"/>
          </a:xfrm>
          <a:prstGeom prst="rect">
            <a:avLst/>
          </a:prstGeom>
          <a:noFill/>
        </p:spPr>
        <p:txBody>
          <a:bodyPr wrap="square" rtlCol="0">
            <a:spAutoFit/>
          </a:bodyPr>
          <a:lstStyle/>
          <a:p>
            <a:r>
              <a:rPr lang="en-US" sz="3400" dirty="0">
                <a:latin typeface="Cambria" panose="02040503050406030204" pitchFamily="18" charset="0"/>
              </a:rPr>
              <a:t>Large Market</a:t>
            </a:r>
          </a:p>
        </p:txBody>
      </p:sp>
      <p:sp>
        <p:nvSpPr>
          <p:cNvPr id="56" name="Subtitle 2">
            <a:extLst>
              <a:ext uri="{FF2B5EF4-FFF2-40B4-BE49-F238E27FC236}">
                <a16:creationId xmlns:a16="http://schemas.microsoft.com/office/drawing/2014/main" id="{680FB4FC-701D-477C-B0F9-4EA069B67736}"/>
              </a:ext>
            </a:extLst>
          </p:cNvPr>
          <p:cNvSpPr txBox="1">
            <a:spLocks/>
          </p:cNvSpPr>
          <p:nvPr/>
        </p:nvSpPr>
        <p:spPr>
          <a:xfrm>
            <a:off x="27077442" y="19995260"/>
            <a:ext cx="9095619" cy="811696"/>
          </a:xfrm>
          <a:prstGeom prst="rect">
            <a:avLst/>
          </a:prstGeom>
          <a:solidFill>
            <a:srgbClr val="7030A0"/>
          </a:solidFill>
          <a:ln>
            <a:solidFill>
              <a:srgbClr val="002060"/>
            </a:solidFill>
          </a:ln>
        </p:spPr>
        <p:txBody>
          <a:bodyPr vert="horz" lIns="91440" tIns="45720" rIns="91440" bIns="45720"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400" dirty="0">
                <a:solidFill>
                  <a:schemeClr val="bg1"/>
                </a:solidFill>
                <a:latin typeface="Cambria" panose="02040503050406030204" pitchFamily="18" charset="0"/>
              </a:rPr>
              <a:t> </a:t>
            </a:r>
            <a:r>
              <a:rPr lang="en-US" sz="5000" dirty="0">
                <a:solidFill>
                  <a:schemeClr val="bg1"/>
                </a:solidFill>
                <a:latin typeface="Cambria" panose="02040503050406030204" pitchFamily="18" charset="0"/>
              </a:rPr>
              <a:t>Analysis of Roster Composition</a:t>
            </a:r>
          </a:p>
        </p:txBody>
      </p:sp>
      <p:pic>
        <p:nvPicPr>
          <p:cNvPr id="1028" name="Picture 4" descr="Image result for nba logo">
            <a:extLst>
              <a:ext uri="{FF2B5EF4-FFF2-40B4-BE49-F238E27FC236}">
                <a16:creationId xmlns:a16="http://schemas.microsoft.com/office/drawing/2014/main" id="{19520249-2673-4453-9CE7-82D0982F3DA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24674" y="708908"/>
            <a:ext cx="1259273" cy="284616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45CAAAD4-0991-43D1-864A-DF875A47F43E}"/>
              </a:ext>
            </a:extLst>
          </p:cNvPr>
          <p:cNvPicPr>
            <a:picLocks noChangeAspect="1"/>
          </p:cNvPicPr>
          <p:nvPr/>
        </p:nvPicPr>
        <p:blipFill>
          <a:blip r:embed="rId7"/>
          <a:stretch>
            <a:fillRect/>
          </a:stretch>
        </p:blipFill>
        <p:spPr>
          <a:xfrm>
            <a:off x="10363024" y="6107025"/>
            <a:ext cx="7661029" cy="4751777"/>
          </a:xfrm>
          <a:prstGeom prst="rect">
            <a:avLst/>
          </a:prstGeom>
        </p:spPr>
      </p:pic>
      <p:pic>
        <p:nvPicPr>
          <p:cNvPr id="22" name="Picture 21">
            <a:extLst>
              <a:ext uri="{FF2B5EF4-FFF2-40B4-BE49-F238E27FC236}">
                <a16:creationId xmlns:a16="http://schemas.microsoft.com/office/drawing/2014/main" id="{81433023-95E8-4CF6-9160-D90BB95664F7}"/>
              </a:ext>
            </a:extLst>
          </p:cNvPr>
          <p:cNvPicPr>
            <a:picLocks noChangeAspect="1"/>
          </p:cNvPicPr>
          <p:nvPr/>
        </p:nvPicPr>
        <p:blipFill>
          <a:blip r:embed="rId8"/>
          <a:stretch>
            <a:fillRect/>
          </a:stretch>
        </p:blipFill>
        <p:spPr>
          <a:xfrm>
            <a:off x="18024053" y="6615128"/>
            <a:ext cx="8319774" cy="4076926"/>
          </a:xfrm>
          <a:prstGeom prst="rect">
            <a:avLst/>
          </a:prstGeom>
        </p:spPr>
      </p:pic>
      <p:graphicFrame>
        <p:nvGraphicFramePr>
          <p:cNvPr id="65" name="Chart 64">
            <a:extLst>
              <a:ext uri="{FF2B5EF4-FFF2-40B4-BE49-F238E27FC236}">
                <a16:creationId xmlns:a16="http://schemas.microsoft.com/office/drawing/2014/main" id="{E8EE09A1-F3DD-474D-A5C1-A62E31501E9D}"/>
              </a:ext>
            </a:extLst>
          </p:cNvPr>
          <p:cNvGraphicFramePr>
            <a:graphicFrameLocks/>
          </p:cNvGraphicFramePr>
          <p:nvPr>
            <p:extLst>
              <p:ext uri="{D42A27DB-BD31-4B8C-83A1-F6EECF244321}">
                <p14:modId xmlns:p14="http://schemas.microsoft.com/office/powerpoint/2010/main" val="2123113846"/>
              </p:ext>
            </p:extLst>
          </p:nvPr>
        </p:nvGraphicFramePr>
        <p:xfrm>
          <a:off x="409639" y="21056201"/>
          <a:ext cx="8993977" cy="7493868"/>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66" name="Chart 65">
            <a:extLst>
              <a:ext uri="{FF2B5EF4-FFF2-40B4-BE49-F238E27FC236}">
                <a16:creationId xmlns:a16="http://schemas.microsoft.com/office/drawing/2014/main" id="{81364F67-A201-4F4D-9D52-6E0B5F54112B}"/>
              </a:ext>
            </a:extLst>
          </p:cNvPr>
          <p:cNvGraphicFramePr>
            <a:graphicFrameLocks/>
          </p:cNvGraphicFramePr>
          <p:nvPr>
            <p:extLst>
              <p:ext uri="{D42A27DB-BD31-4B8C-83A1-F6EECF244321}">
                <p14:modId xmlns:p14="http://schemas.microsoft.com/office/powerpoint/2010/main" val="1968830865"/>
              </p:ext>
            </p:extLst>
          </p:nvPr>
        </p:nvGraphicFramePr>
        <p:xfrm>
          <a:off x="19088025" y="22230308"/>
          <a:ext cx="7265614" cy="568025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67" name="Chart 66">
            <a:extLst>
              <a:ext uri="{FF2B5EF4-FFF2-40B4-BE49-F238E27FC236}">
                <a16:creationId xmlns:a16="http://schemas.microsoft.com/office/drawing/2014/main" id="{3F71F4DF-0AE5-42D4-829C-1BB464CAAC59}"/>
              </a:ext>
            </a:extLst>
          </p:cNvPr>
          <p:cNvGraphicFramePr>
            <a:graphicFrameLocks/>
          </p:cNvGraphicFramePr>
          <p:nvPr>
            <p:extLst>
              <p:ext uri="{D42A27DB-BD31-4B8C-83A1-F6EECF244321}">
                <p14:modId xmlns:p14="http://schemas.microsoft.com/office/powerpoint/2010/main" val="1570445816"/>
              </p:ext>
            </p:extLst>
          </p:nvPr>
        </p:nvGraphicFramePr>
        <p:xfrm>
          <a:off x="10601045" y="22170920"/>
          <a:ext cx="8103612" cy="5712329"/>
        </p:xfrm>
        <a:graphic>
          <a:graphicData uri="http://schemas.openxmlformats.org/drawingml/2006/chart">
            <c:chart xmlns:c="http://schemas.openxmlformats.org/drawingml/2006/chart" xmlns:r="http://schemas.openxmlformats.org/officeDocument/2006/relationships" r:id="rId11"/>
          </a:graphicData>
        </a:graphic>
      </p:graphicFrame>
      <p:sp>
        <p:nvSpPr>
          <p:cNvPr id="68" name="Subtitle 2">
            <a:extLst>
              <a:ext uri="{FF2B5EF4-FFF2-40B4-BE49-F238E27FC236}">
                <a16:creationId xmlns:a16="http://schemas.microsoft.com/office/drawing/2014/main" id="{4E00A74B-439A-437F-A529-68F3647896FE}"/>
              </a:ext>
            </a:extLst>
          </p:cNvPr>
          <p:cNvSpPr txBox="1">
            <a:spLocks/>
          </p:cNvSpPr>
          <p:nvPr/>
        </p:nvSpPr>
        <p:spPr>
          <a:xfrm>
            <a:off x="304580" y="21000529"/>
            <a:ext cx="9193980" cy="7995576"/>
          </a:xfrm>
          <a:prstGeom prst="rect">
            <a:avLst/>
          </a:prstGeom>
          <a:noFill/>
          <a:ln>
            <a:solidFill>
              <a:srgbClr val="002060"/>
            </a:solidFill>
          </a:ln>
        </p:spPr>
        <p:txBody>
          <a:bodyPr vert="horz" lIns="91440" tIns="45720" rIns="9144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endParaRPr lang="en-US" sz="3200" dirty="0">
              <a:latin typeface="Cambria" panose="02040503050406030204" pitchFamily="18" charset="0"/>
            </a:endParaRPr>
          </a:p>
          <a:p>
            <a:endParaRPr lang="en-US" sz="3200" dirty="0">
              <a:latin typeface="Cambria" panose="02040503050406030204" pitchFamily="18" charset="0"/>
            </a:endParaRPr>
          </a:p>
          <a:p>
            <a:endParaRPr lang="en-US" sz="3200" dirty="0">
              <a:latin typeface="Cambria" panose="02040503050406030204" pitchFamily="18" charset="0"/>
            </a:endParaRPr>
          </a:p>
          <a:p>
            <a:endParaRPr lang="en-US" sz="3200" dirty="0">
              <a:latin typeface="Cambria" panose="02040503050406030204" pitchFamily="18" charset="0"/>
            </a:endParaRPr>
          </a:p>
          <a:p>
            <a:endParaRPr lang="en-US" sz="3200" dirty="0">
              <a:latin typeface="Cambria" panose="02040503050406030204" pitchFamily="18" charset="0"/>
            </a:endParaRPr>
          </a:p>
          <a:p>
            <a:endParaRPr lang="en-US" sz="3200" dirty="0">
              <a:latin typeface="Cambria" panose="02040503050406030204" pitchFamily="18" charset="0"/>
            </a:endParaRPr>
          </a:p>
          <a:p>
            <a:endParaRPr lang="en-US" sz="3200" dirty="0">
              <a:latin typeface="Cambria" panose="02040503050406030204" pitchFamily="18" charset="0"/>
            </a:endParaRPr>
          </a:p>
        </p:txBody>
      </p:sp>
      <p:sp>
        <p:nvSpPr>
          <p:cNvPr id="69" name="Subtitle 2">
            <a:extLst>
              <a:ext uri="{FF2B5EF4-FFF2-40B4-BE49-F238E27FC236}">
                <a16:creationId xmlns:a16="http://schemas.microsoft.com/office/drawing/2014/main" id="{251BCF5D-7A7A-4DFB-B24E-C322BC16865D}"/>
              </a:ext>
            </a:extLst>
          </p:cNvPr>
          <p:cNvSpPr txBox="1">
            <a:spLocks/>
          </p:cNvSpPr>
          <p:nvPr/>
        </p:nvSpPr>
        <p:spPr>
          <a:xfrm>
            <a:off x="307997" y="13379473"/>
            <a:ext cx="9095619" cy="6402939"/>
          </a:xfrm>
          <a:prstGeom prst="rect">
            <a:avLst/>
          </a:prstGeom>
          <a:noFill/>
          <a:ln>
            <a:solidFill>
              <a:srgbClr val="002060"/>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050" dirty="0">
                <a:latin typeface="Cambria" panose="02040503050406030204" pitchFamily="18" charset="0"/>
              </a:rPr>
              <a:t>Unlike leagues such as the NFL or NHL, the NBA features a salary cap system known as a soft cap. This means that while there is a salary cap number, teams are allowed to exceed that cap number using different exceptions stated in the leagues collective bargaining agreement. While these exceptions are designed to help small market teams such as Utah retain free agents, these exceptions can actually hurt small market franchises. When a team uses an exception to exceed the salary cap, they are subject to a luxury tax. This means owners have to pay a set dollar amount for each dollar the team is over the tax threshold. The luxury tax bill is easier for large market, and more profitable teams to foot, then it is for a team such as the Utah Jazz, putting them at a disadvantage.</a:t>
            </a:r>
          </a:p>
        </p:txBody>
      </p:sp>
      <p:sp>
        <p:nvSpPr>
          <p:cNvPr id="70" name="Subtitle 2">
            <a:extLst>
              <a:ext uri="{FF2B5EF4-FFF2-40B4-BE49-F238E27FC236}">
                <a16:creationId xmlns:a16="http://schemas.microsoft.com/office/drawing/2014/main" id="{5CE04D8B-2B75-4D53-9476-70FF7C2A3479}"/>
              </a:ext>
            </a:extLst>
          </p:cNvPr>
          <p:cNvSpPr txBox="1">
            <a:spLocks/>
          </p:cNvSpPr>
          <p:nvPr/>
        </p:nvSpPr>
        <p:spPr>
          <a:xfrm>
            <a:off x="27070742" y="21065126"/>
            <a:ext cx="9095619" cy="7853677"/>
          </a:xfrm>
          <a:prstGeom prst="rect">
            <a:avLst/>
          </a:prstGeom>
          <a:noFill/>
          <a:ln>
            <a:solidFill>
              <a:srgbClr val="002060"/>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100" dirty="0">
                <a:latin typeface="Cambria" panose="02040503050406030204" pitchFamily="18" charset="0"/>
              </a:rPr>
              <a:t>Based on figures 6, 7, and 8, it is very clear that small market teams are forced to construct their rosters very differently than their large market counterparts. For the 18-19 season, the Utah Jazz spent 68.8% of its cap space on the top 1/3 of its roster. In comparison, the Golden State Warriors spent 82.53% of its cap space on the top 1/3 of its roster. This illustrates the difference in roster construction between large and small market franchises. Small market teams are forced to distribute their cap more evenly between multiple average players, one or two star players, and draft picks. In contrast, large market teams are able to attract 3 or even 4 stars, and fill the rest of the roster with veterans on minimum contracts and draft picks. In a league where star power reigns supreme, this makes it very difficult for small market teams to compete. </a:t>
            </a:r>
          </a:p>
        </p:txBody>
      </p:sp>
      <p:sp>
        <p:nvSpPr>
          <p:cNvPr id="72" name="TextBox 71">
            <a:extLst>
              <a:ext uri="{FF2B5EF4-FFF2-40B4-BE49-F238E27FC236}">
                <a16:creationId xmlns:a16="http://schemas.microsoft.com/office/drawing/2014/main" id="{77430DC8-6ED9-4153-A81A-5679EE048CF5}"/>
              </a:ext>
            </a:extLst>
          </p:cNvPr>
          <p:cNvSpPr txBox="1"/>
          <p:nvPr/>
        </p:nvSpPr>
        <p:spPr>
          <a:xfrm>
            <a:off x="4271776" y="28512343"/>
            <a:ext cx="2541875" cy="406461"/>
          </a:xfrm>
          <a:prstGeom prst="rect">
            <a:avLst/>
          </a:prstGeom>
          <a:noFill/>
        </p:spPr>
        <p:txBody>
          <a:bodyPr wrap="square" rtlCol="0">
            <a:spAutoFit/>
          </a:bodyPr>
          <a:lstStyle/>
          <a:p>
            <a:r>
              <a:rPr lang="en-US" sz="2000" dirty="0">
                <a:latin typeface="Cambria" panose="02040503050406030204" pitchFamily="18" charset="0"/>
              </a:rPr>
              <a:t>Figure 6</a:t>
            </a: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2454</TotalTime>
  <Words>790</Words>
  <Application>Microsoft Office PowerPoint</Application>
  <PresentationFormat>Custom</PresentationFormat>
  <Paragraphs>49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Office Theme</vt:lpstr>
      <vt:lpstr>Economic Disadvantages of the Utah Jazz By: Trevor Lacey Economics of Sports,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Trevor Lacey</cp:lastModifiedBy>
  <cp:revision>170</cp:revision>
  <dcterms:created xsi:type="dcterms:W3CDTF">2016-03-05T16:55:12Z</dcterms:created>
  <dcterms:modified xsi:type="dcterms:W3CDTF">2019-04-18T20:41:01Z</dcterms:modified>
</cp:coreProperties>
</file>