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1" r:id="rId1"/>
  </p:sldMasterIdLst>
  <p:sldIdLst>
    <p:sldId id="256" r:id="rId2"/>
  </p:sldIdLst>
  <p:sldSz cx="32918400" cy="21945600"/>
  <p:notesSz cx="6858000" cy="9144000"/>
  <p:defaultTextStyle>
    <a:defPPr>
      <a:defRPr lang="en-US"/>
    </a:defPPr>
    <a:lvl1pPr marL="0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1pPr>
    <a:lvl2pPr marL="1567355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2pPr>
    <a:lvl3pPr marL="3134710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3pPr>
    <a:lvl4pPr marL="4702064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4pPr>
    <a:lvl5pPr marL="6269419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5pPr>
    <a:lvl6pPr marL="7836774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6pPr>
    <a:lvl7pPr marL="9404129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7pPr>
    <a:lvl8pPr marL="10971483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8pPr>
    <a:lvl9pPr marL="12538838" algn="l" defTabSz="1567355" rtl="0" eaLnBrk="1" latinLnBrk="0" hangingPunct="1">
      <a:defRPr sz="6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A8B3DA"/>
    <a:srgbClr val="FCD4A0"/>
    <a:srgbClr val="DEE1DD"/>
    <a:srgbClr val="7F8AE1"/>
    <a:srgbClr val="FFFAA6"/>
    <a:srgbClr val="9391FF"/>
    <a:srgbClr val="F4B4FF"/>
    <a:srgbClr val="F0A8FF"/>
    <a:srgbClr val="E890FF"/>
    <a:srgbClr val="4058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32" d="100"/>
          <a:sy n="32" d="100"/>
        </p:scale>
        <p:origin x="-392" y="-120"/>
      </p:cViewPr>
      <p:guideLst>
        <p:guide orient="horz" pos="6912"/>
        <p:guide pos="10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6817361"/>
            <a:ext cx="27980640" cy="47040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0" y="12435840"/>
            <a:ext cx="23042880" cy="56083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567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134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702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269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836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404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971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538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16B9-41E8-E544-AF61-8B81BDD92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12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61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6" y="14102081"/>
            <a:ext cx="27980640" cy="4358640"/>
          </a:xfrm>
        </p:spPr>
        <p:txBody>
          <a:bodyPr anchor="t"/>
          <a:lstStyle>
            <a:lvl1pPr algn="l">
              <a:defRPr sz="1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6" y="9301483"/>
            <a:ext cx="27980640" cy="4800599"/>
          </a:xfrm>
        </p:spPr>
        <p:txBody>
          <a:bodyPr anchor="b"/>
          <a:lstStyle>
            <a:lvl1pPr marL="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1pPr>
            <a:lvl2pPr marL="1567355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2pPr>
            <a:lvl3pPr marL="3134710" indent="0">
              <a:buNone/>
              <a:defRPr sz="5500">
                <a:solidFill>
                  <a:schemeClr val="tx1">
                    <a:tint val="75000"/>
                  </a:schemeClr>
                </a:solidFill>
              </a:defRPr>
            </a:lvl3pPr>
            <a:lvl4pPr marL="4702064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4pPr>
            <a:lvl5pPr marL="6269419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5pPr>
            <a:lvl6pPr marL="7836774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9404129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10971483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12538838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428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5920" y="5120642"/>
            <a:ext cx="14538960" cy="14483081"/>
          </a:xfrm>
        </p:spPr>
        <p:txBody>
          <a:bodyPr/>
          <a:lstStyle>
            <a:lvl1pPr>
              <a:defRPr sz="9600"/>
            </a:lvl1pPr>
            <a:lvl2pPr>
              <a:defRPr sz="8200"/>
            </a:lvl2pPr>
            <a:lvl3pPr>
              <a:defRPr sz="6900"/>
            </a:lvl3pPr>
            <a:lvl4pPr>
              <a:defRPr sz="6100"/>
            </a:lvl4pPr>
            <a:lvl5pPr>
              <a:defRPr sz="6100"/>
            </a:lvl5pPr>
            <a:lvl6pPr>
              <a:defRPr sz="6100"/>
            </a:lvl6pPr>
            <a:lvl7pPr>
              <a:defRPr sz="6100"/>
            </a:lvl7pPr>
            <a:lvl8pPr>
              <a:defRPr sz="6100"/>
            </a:lvl8pPr>
            <a:lvl9pPr>
              <a:defRPr sz="6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33520" y="5120642"/>
            <a:ext cx="14538960" cy="14483081"/>
          </a:xfrm>
        </p:spPr>
        <p:txBody>
          <a:bodyPr/>
          <a:lstStyle>
            <a:lvl1pPr>
              <a:defRPr sz="9600"/>
            </a:lvl1pPr>
            <a:lvl2pPr>
              <a:defRPr sz="8200"/>
            </a:lvl2pPr>
            <a:lvl3pPr>
              <a:defRPr sz="6900"/>
            </a:lvl3pPr>
            <a:lvl4pPr>
              <a:defRPr sz="6100"/>
            </a:lvl4pPr>
            <a:lvl5pPr>
              <a:defRPr sz="6100"/>
            </a:lvl5pPr>
            <a:lvl6pPr>
              <a:defRPr sz="6100"/>
            </a:lvl6pPr>
            <a:lvl7pPr>
              <a:defRPr sz="6100"/>
            </a:lvl7pPr>
            <a:lvl8pPr>
              <a:defRPr sz="6100"/>
            </a:lvl8pPr>
            <a:lvl9pPr>
              <a:defRPr sz="6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797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4912361"/>
            <a:ext cx="14544677" cy="2047239"/>
          </a:xfrm>
        </p:spPr>
        <p:txBody>
          <a:bodyPr anchor="b"/>
          <a:lstStyle>
            <a:lvl1pPr marL="0" indent="0">
              <a:buNone/>
              <a:defRPr sz="8200" b="1"/>
            </a:lvl1pPr>
            <a:lvl2pPr marL="1567355" indent="0">
              <a:buNone/>
              <a:defRPr sz="6900" b="1"/>
            </a:lvl2pPr>
            <a:lvl3pPr marL="3134710" indent="0">
              <a:buNone/>
              <a:defRPr sz="6100" b="1"/>
            </a:lvl3pPr>
            <a:lvl4pPr marL="4702064" indent="0">
              <a:buNone/>
              <a:defRPr sz="5500" b="1"/>
            </a:lvl4pPr>
            <a:lvl5pPr marL="6269419" indent="0">
              <a:buNone/>
              <a:defRPr sz="5500" b="1"/>
            </a:lvl5pPr>
            <a:lvl6pPr marL="7836774" indent="0">
              <a:buNone/>
              <a:defRPr sz="5500" b="1"/>
            </a:lvl6pPr>
            <a:lvl7pPr marL="9404129" indent="0">
              <a:buNone/>
              <a:defRPr sz="5500" b="1"/>
            </a:lvl7pPr>
            <a:lvl8pPr marL="10971483" indent="0">
              <a:buNone/>
              <a:defRPr sz="5500" b="1"/>
            </a:lvl8pPr>
            <a:lvl9pPr marL="12538838" indent="0">
              <a:buNone/>
              <a:defRPr sz="5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5920" y="6959600"/>
            <a:ext cx="14544677" cy="12644121"/>
          </a:xfrm>
        </p:spPr>
        <p:txBody>
          <a:bodyPr/>
          <a:lstStyle>
            <a:lvl1pPr>
              <a:defRPr sz="8200"/>
            </a:lvl1pPr>
            <a:lvl2pPr>
              <a:defRPr sz="6900"/>
            </a:lvl2pPr>
            <a:lvl3pPr>
              <a:defRPr sz="6100"/>
            </a:lvl3pPr>
            <a:lvl4pPr>
              <a:defRPr sz="5500"/>
            </a:lvl4pPr>
            <a:lvl5pPr>
              <a:defRPr sz="5500"/>
            </a:lvl5pPr>
            <a:lvl6pPr>
              <a:defRPr sz="5500"/>
            </a:lvl6pPr>
            <a:lvl7pPr>
              <a:defRPr sz="5500"/>
            </a:lvl7pPr>
            <a:lvl8pPr>
              <a:defRPr sz="5500"/>
            </a:lvl8pPr>
            <a:lvl9pPr>
              <a:defRPr sz="5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092" y="4912361"/>
            <a:ext cx="14550390" cy="2047239"/>
          </a:xfrm>
        </p:spPr>
        <p:txBody>
          <a:bodyPr anchor="b"/>
          <a:lstStyle>
            <a:lvl1pPr marL="0" indent="0">
              <a:buNone/>
              <a:defRPr sz="8200" b="1"/>
            </a:lvl1pPr>
            <a:lvl2pPr marL="1567355" indent="0">
              <a:buNone/>
              <a:defRPr sz="6900" b="1"/>
            </a:lvl2pPr>
            <a:lvl3pPr marL="3134710" indent="0">
              <a:buNone/>
              <a:defRPr sz="6100" b="1"/>
            </a:lvl3pPr>
            <a:lvl4pPr marL="4702064" indent="0">
              <a:buNone/>
              <a:defRPr sz="5500" b="1"/>
            </a:lvl4pPr>
            <a:lvl5pPr marL="6269419" indent="0">
              <a:buNone/>
              <a:defRPr sz="5500" b="1"/>
            </a:lvl5pPr>
            <a:lvl6pPr marL="7836774" indent="0">
              <a:buNone/>
              <a:defRPr sz="5500" b="1"/>
            </a:lvl6pPr>
            <a:lvl7pPr marL="9404129" indent="0">
              <a:buNone/>
              <a:defRPr sz="5500" b="1"/>
            </a:lvl7pPr>
            <a:lvl8pPr marL="10971483" indent="0">
              <a:buNone/>
              <a:defRPr sz="5500" b="1"/>
            </a:lvl8pPr>
            <a:lvl9pPr marL="12538838" indent="0">
              <a:buNone/>
              <a:defRPr sz="5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092" y="6959600"/>
            <a:ext cx="14550390" cy="12644121"/>
          </a:xfrm>
        </p:spPr>
        <p:txBody>
          <a:bodyPr/>
          <a:lstStyle>
            <a:lvl1pPr>
              <a:defRPr sz="8200"/>
            </a:lvl1pPr>
            <a:lvl2pPr>
              <a:defRPr sz="6900"/>
            </a:lvl2pPr>
            <a:lvl3pPr>
              <a:defRPr sz="6100"/>
            </a:lvl3pPr>
            <a:lvl4pPr>
              <a:defRPr sz="5500"/>
            </a:lvl4pPr>
            <a:lvl5pPr>
              <a:defRPr sz="5500"/>
            </a:lvl5pPr>
            <a:lvl6pPr>
              <a:defRPr sz="5500"/>
            </a:lvl6pPr>
            <a:lvl7pPr>
              <a:defRPr sz="5500"/>
            </a:lvl7pPr>
            <a:lvl8pPr>
              <a:defRPr sz="5500"/>
            </a:lvl8pPr>
            <a:lvl9pPr>
              <a:defRPr sz="5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253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75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457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2" y="873760"/>
            <a:ext cx="10829927" cy="3718560"/>
          </a:xfrm>
        </p:spPr>
        <p:txBody>
          <a:bodyPr anchor="b"/>
          <a:lstStyle>
            <a:lvl1pPr algn="l">
              <a:defRPr sz="6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180" y="873762"/>
            <a:ext cx="18402300" cy="18729961"/>
          </a:xfrm>
        </p:spPr>
        <p:txBody>
          <a:bodyPr/>
          <a:lstStyle>
            <a:lvl1pPr>
              <a:defRPr sz="11000"/>
            </a:lvl1pPr>
            <a:lvl2pPr>
              <a:defRPr sz="9600"/>
            </a:lvl2pPr>
            <a:lvl3pPr>
              <a:defRPr sz="82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2" y="4592322"/>
            <a:ext cx="10829927" cy="15011401"/>
          </a:xfrm>
        </p:spPr>
        <p:txBody>
          <a:bodyPr/>
          <a:lstStyle>
            <a:lvl1pPr marL="0" indent="0">
              <a:buNone/>
              <a:defRPr sz="4800"/>
            </a:lvl1pPr>
            <a:lvl2pPr marL="1567355" indent="0">
              <a:buNone/>
              <a:defRPr sz="4100"/>
            </a:lvl2pPr>
            <a:lvl3pPr marL="3134710" indent="0">
              <a:buNone/>
              <a:defRPr sz="3400"/>
            </a:lvl3pPr>
            <a:lvl4pPr marL="4702064" indent="0">
              <a:buNone/>
              <a:defRPr sz="3100"/>
            </a:lvl4pPr>
            <a:lvl5pPr marL="6269419" indent="0">
              <a:buNone/>
              <a:defRPr sz="3100"/>
            </a:lvl5pPr>
            <a:lvl6pPr marL="7836774" indent="0">
              <a:buNone/>
              <a:defRPr sz="3100"/>
            </a:lvl6pPr>
            <a:lvl7pPr marL="9404129" indent="0">
              <a:buNone/>
              <a:defRPr sz="3100"/>
            </a:lvl7pPr>
            <a:lvl8pPr marL="10971483" indent="0">
              <a:buNone/>
              <a:defRPr sz="3100"/>
            </a:lvl8pPr>
            <a:lvl9pPr marL="12538838" indent="0">
              <a:buNone/>
              <a:defRPr sz="3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16B9-41E8-E544-AF61-8B81BDD92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398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2237" y="15361920"/>
            <a:ext cx="19751040" cy="1813561"/>
          </a:xfrm>
        </p:spPr>
        <p:txBody>
          <a:bodyPr anchor="b"/>
          <a:lstStyle>
            <a:lvl1pPr algn="l">
              <a:defRPr sz="6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2237" y="1960880"/>
            <a:ext cx="19751040" cy="13167360"/>
          </a:xfrm>
        </p:spPr>
        <p:txBody>
          <a:bodyPr/>
          <a:lstStyle>
            <a:lvl1pPr marL="0" indent="0">
              <a:buNone/>
              <a:defRPr sz="11000"/>
            </a:lvl1pPr>
            <a:lvl2pPr marL="1567355" indent="0">
              <a:buNone/>
              <a:defRPr sz="9600"/>
            </a:lvl2pPr>
            <a:lvl3pPr marL="3134710" indent="0">
              <a:buNone/>
              <a:defRPr sz="8200"/>
            </a:lvl3pPr>
            <a:lvl4pPr marL="4702064" indent="0">
              <a:buNone/>
              <a:defRPr sz="6900"/>
            </a:lvl4pPr>
            <a:lvl5pPr marL="6269419" indent="0">
              <a:buNone/>
              <a:defRPr sz="6900"/>
            </a:lvl5pPr>
            <a:lvl6pPr marL="7836774" indent="0">
              <a:buNone/>
              <a:defRPr sz="6900"/>
            </a:lvl6pPr>
            <a:lvl7pPr marL="9404129" indent="0">
              <a:buNone/>
              <a:defRPr sz="6900"/>
            </a:lvl7pPr>
            <a:lvl8pPr marL="10971483" indent="0">
              <a:buNone/>
              <a:defRPr sz="6900"/>
            </a:lvl8pPr>
            <a:lvl9pPr marL="12538838" indent="0">
              <a:buNone/>
              <a:defRPr sz="69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2237" y="17175481"/>
            <a:ext cx="19751040" cy="2575559"/>
          </a:xfrm>
        </p:spPr>
        <p:txBody>
          <a:bodyPr/>
          <a:lstStyle>
            <a:lvl1pPr marL="0" indent="0">
              <a:buNone/>
              <a:defRPr sz="4800"/>
            </a:lvl1pPr>
            <a:lvl2pPr marL="1567355" indent="0">
              <a:buNone/>
              <a:defRPr sz="4100"/>
            </a:lvl2pPr>
            <a:lvl3pPr marL="3134710" indent="0">
              <a:buNone/>
              <a:defRPr sz="3400"/>
            </a:lvl3pPr>
            <a:lvl4pPr marL="4702064" indent="0">
              <a:buNone/>
              <a:defRPr sz="3100"/>
            </a:lvl4pPr>
            <a:lvl5pPr marL="6269419" indent="0">
              <a:buNone/>
              <a:defRPr sz="3100"/>
            </a:lvl5pPr>
            <a:lvl6pPr marL="7836774" indent="0">
              <a:buNone/>
              <a:defRPr sz="3100"/>
            </a:lvl6pPr>
            <a:lvl7pPr marL="9404129" indent="0">
              <a:buNone/>
              <a:defRPr sz="3100"/>
            </a:lvl7pPr>
            <a:lvl8pPr marL="10971483" indent="0">
              <a:buNone/>
              <a:defRPr sz="3100"/>
            </a:lvl8pPr>
            <a:lvl9pPr marL="12538838" indent="0">
              <a:buNone/>
              <a:defRPr sz="3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533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243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865840" y="878843"/>
            <a:ext cx="7406640" cy="187248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5920" y="878843"/>
            <a:ext cx="21671280" cy="187248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441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5920" y="878841"/>
            <a:ext cx="29626560" cy="3657600"/>
          </a:xfrm>
          <a:prstGeom prst="rect">
            <a:avLst/>
          </a:prstGeom>
        </p:spPr>
        <p:txBody>
          <a:bodyPr vert="horz" lIns="313471" tIns="156735" rIns="313471" bIns="15673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5120642"/>
            <a:ext cx="29626560" cy="14483081"/>
          </a:xfrm>
          <a:prstGeom prst="rect">
            <a:avLst/>
          </a:prstGeom>
        </p:spPr>
        <p:txBody>
          <a:bodyPr vert="horz" lIns="313471" tIns="156735" rIns="313471" bIns="15673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45920" y="20340321"/>
            <a:ext cx="7680960" cy="1168400"/>
          </a:xfrm>
          <a:prstGeom prst="rect">
            <a:avLst/>
          </a:prstGeom>
        </p:spPr>
        <p:txBody>
          <a:bodyPr vert="horz" lIns="313471" tIns="156735" rIns="313471" bIns="156735" rtlCol="0" anchor="ctr"/>
          <a:lstStyle>
            <a:lvl1pPr algn="l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2735F-56A7-1549-B11D-87356927AF1A}" type="datetimeFigureOut">
              <a:rPr lang="en-US" smtClean="0"/>
              <a:t>4/14/19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47120" y="20340321"/>
            <a:ext cx="10424160" cy="1168400"/>
          </a:xfrm>
          <a:prstGeom prst="rect">
            <a:avLst/>
          </a:prstGeom>
        </p:spPr>
        <p:txBody>
          <a:bodyPr vert="horz" lIns="313471" tIns="156735" rIns="313471" bIns="156735" rtlCol="0" anchor="ctr"/>
          <a:lstStyle>
            <a:lvl1pPr algn="ctr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591520" y="20340321"/>
            <a:ext cx="7680960" cy="1168400"/>
          </a:xfrm>
          <a:prstGeom prst="rect">
            <a:avLst/>
          </a:prstGeom>
        </p:spPr>
        <p:txBody>
          <a:bodyPr vert="horz" lIns="313471" tIns="156735" rIns="313471" bIns="156735" rtlCol="0" anchor="ctr"/>
          <a:lstStyle>
            <a:lvl1pPr algn="r">
              <a:defRPr sz="4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63F42-DCF3-E142-84A4-BFF968F4C2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463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ctr" defTabSz="1567355" rtl="0" eaLnBrk="1" latinLnBrk="0" hangingPunct="1">
        <a:spcBef>
          <a:spcPct val="0"/>
        </a:spcBef>
        <a:buNone/>
        <a:defRPr sz="1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75516" indent="-1175516" algn="l" defTabSz="1567355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46951" indent="-979597" algn="l" defTabSz="1567355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3918387" indent="-783677" algn="l" defTabSz="1567355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5742" indent="-783677" algn="l" defTabSz="1567355" rtl="0" eaLnBrk="1" latinLnBrk="0" hangingPunct="1">
        <a:spcBef>
          <a:spcPct val="20000"/>
        </a:spcBef>
        <a:buFont typeface="Arial"/>
        <a:buChar char="–"/>
        <a:defRPr sz="6900" kern="1200">
          <a:solidFill>
            <a:schemeClr val="tx1"/>
          </a:solidFill>
          <a:latin typeface="+mn-lt"/>
          <a:ea typeface="+mn-ea"/>
          <a:cs typeface="+mn-cs"/>
        </a:defRPr>
      </a:lvl4pPr>
      <a:lvl5pPr marL="7053096" indent="-783677" algn="l" defTabSz="1567355" rtl="0" eaLnBrk="1" latinLnBrk="0" hangingPunct="1">
        <a:spcBef>
          <a:spcPct val="20000"/>
        </a:spcBef>
        <a:buFont typeface="Arial"/>
        <a:buChar char="»"/>
        <a:defRPr sz="6900" kern="1200">
          <a:solidFill>
            <a:schemeClr val="tx1"/>
          </a:solidFill>
          <a:latin typeface="+mn-lt"/>
          <a:ea typeface="+mn-ea"/>
          <a:cs typeface="+mn-cs"/>
        </a:defRPr>
      </a:lvl5pPr>
      <a:lvl6pPr marL="8620451" indent="-783677" algn="l" defTabSz="1567355" rtl="0" eaLnBrk="1" latinLnBrk="0" hangingPunct="1">
        <a:spcBef>
          <a:spcPct val="20000"/>
        </a:spcBef>
        <a:buFont typeface="Arial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6pPr>
      <a:lvl7pPr marL="10187806" indent="-783677" algn="l" defTabSz="1567355" rtl="0" eaLnBrk="1" latinLnBrk="0" hangingPunct="1">
        <a:spcBef>
          <a:spcPct val="20000"/>
        </a:spcBef>
        <a:buFont typeface="Arial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7pPr>
      <a:lvl8pPr marL="11755161" indent="-783677" algn="l" defTabSz="1567355" rtl="0" eaLnBrk="1" latinLnBrk="0" hangingPunct="1">
        <a:spcBef>
          <a:spcPct val="20000"/>
        </a:spcBef>
        <a:buFont typeface="Arial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8pPr>
      <a:lvl9pPr marL="13322515" indent="-783677" algn="l" defTabSz="1567355" rtl="0" eaLnBrk="1" latinLnBrk="0" hangingPunct="1">
        <a:spcBef>
          <a:spcPct val="20000"/>
        </a:spcBef>
        <a:buFont typeface="Arial"/>
        <a:buChar char="•"/>
        <a:defRPr sz="6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1pPr>
      <a:lvl2pPr marL="1567355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2pPr>
      <a:lvl3pPr marL="3134710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3pPr>
      <a:lvl4pPr marL="4702064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4pPr>
      <a:lvl5pPr marL="6269419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5pPr>
      <a:lvl6pPr marL="7836774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6pPr>
      <a:lvl7pPr marL="9404129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1483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8pPr>
      <a:lvl9pPr marL="12538838" algn="l" defTabSz="1567355" rtl="0" eaLnBrk="1" latinLnBrk="0" hangingPunct="1">
        <a:defRPr sz="6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6702" y="423354"/>
            <a:ext cx="31620713" cy="3175153"/>
          </a:xfrm>
          <a:solidFill>
            <a:srgbClr val="DEE1DD"/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owan Old Style Black"/>
                <a:cs typeface="Iowan Old Style Black"/>
              </a:rPr>
              <a:t>Implementation of Nitrous Oxide at SNHMC Emergency Department</a:t>
            </a:r>
            <a:br>
              <a:rPr lang="en-US" sz="6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owan Old Style Black"/>
                <a:cs typeface="Iowan Old Style Black"/>
              </a:rPr>
            </a:br>
            <a:r>
              <a:rPr lang="en-U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owan Old Style Black"/>
                <a:cs typeface="Iowan Old Style Black"/>
              </a:rPr>
              <a:t>Jaclyn E. Swan Student Nurse</a:t>
            </a:r>
            <a:br>
              <a:rPr lang="en-U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owan Old Style Black"/>
                <a:cs typeface="Iowan Old Style Black"/>
              </a:rPr>
            </a:br>
            <a:r>
              <a:rPr lang="en-U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owan Old Style Black"/>
                <a:cs typeface="Iowan Old Style Black"/>
              </a:rPr>
              <a:t>University of New Hampshire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37304" y="3753059"/>
            <a:ext cx="26090382" cy="151249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65306" tIns="32653" rIns="65306" bIns="32653" rtlCol="0">
            <a:spAutoFit/>
          </a:bodyPr>
          <a:lstStyle/>
          <a:p>
            <a:r>
              <a:rPr lang="en-US" sz="4700" dirty="0">
                <a:latin typeface="Iowan Old Style Black"/>
                <a:cs typeface="Iowan Old Style Black"/>
              </a:rPr>
              <a:t>Purpose</a:t>
            </a:r>
            <a:r>
              <a:rPr lang="en-US" sz="4700" dirty="0">
                <a:latin typeface="Times"/>
                <a:cs typeface="Times"/>
              </a:rPr>
              <a:t>: In Emergency Departments, could the use of Nitrous Oxide decrease analgesic and sedative complications compared to current use </a:t>
            </a:r>
            <a:r>
              <a:rPr lang="en-US" sz="4700" dirty="0" err="1">
                <a:latin typeface="Times"/>
                <a:cs typeface="Times"/>
              </a:rPr>
              <a:t>soley</a:t>
            </a:r>
            <a:r>
              <a:rPr lang="en-US" sz="4700" dirty="0">
                <a:latin typeface="Times"/>
                <a:cs typeface="Times"/>
              </a:rPr>
              <a:t> of IV medications?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6702" y="11875461"/>
            <a:ext cx="10117572" cy="36053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65306" tIns="32653" rIns="65306" bIns="32653" rtlCol="0">
            <a:spAutoFit/>
          </a:bodyPr>
          <a:lstStyle/>
          <a:p>
            <a:pPr algn="ctr"/>
            <a:r>
              <a:rPr lang="en-US" sz="4700" b="1" dirty="0">
                <a:latin typeface="Iowan Old Style Black"/>
                <a:cs typeface="Iowan Old Style Black"/>
              </a:rPr>
              <a:t>Background</a:t>
            </a:r>
          </a:p>
          <a:p>
            <a:pPr marL="326532" indent="-326532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Standard practice in SNHMC sedation and analgesic is IV medications such as </a:t>
            </a:r>
            <a:r>
              <a:rPr lang="en-US" sz="3200" dirty="0" err="1">
                <a:latin typeface="Times"/>
                <a:cs typeface="Times"/>
              </a:rPr>
              <a:t>propofol</a:t>
            </a:r>
            <a:r>
              <a:rPr lang="en-US" sz="3200" dirty="0">
                <a:latin typeface="Times"/>
                <a:cs typeface="Times"/>
              </a:rPr>
              <a:t> </a:t>
            </a:r>
            <a:r>
              <a:rPr lang="en-US" sz="3200" dirty="0" smtClean="0">
                <a:latin typeface="Times"/>
                <a:cs typeface="Times"/>
              </a:rPr>
              <a:t>ketamine and </a:t>
            </a:r>
            <a:r>
              <a:rPr lang="en-US" sz="3200" dirty="0">
                <a:latin typeface="Times"/>
                <a:cs typeface="Times"/>
              </a:rPr>
              <a:t>fentanyl</a:t>
            </a:r>
          </a:p>
          <a:p>
            <a:pPr marL="326532" indent="-326532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Complications of these drugs include respiratory depression, hypotension, upper airway obstruction, apnea and </a:t>
            </a:r>
            <a:r>
              <a:rPr lang="en-US" sz="3200" dirty="0" smtClean="0">
                <a:latin typeface="Times"/>
                <a:cs typeface="Times"/>
              </a:rPr>
              <a:t>more</a:t>
            </a:r>
            <a:endParaRPr lang="en-US" sz="3200" dirty="0">
              <a:latin typeface="Times"/>
              <a:cs typeface="Times"/>
            </a:endParaRPr>
          </a:p>
          <a:p>
            <a:endParaRPr lang="en-US" sz="2300" dirty="0">
              <a:latin typeface="Times"/>
              <a:cs typeface="Times"/>
            </a:endParaRPr>
          </a:p>
        </p:txBody>
      </p:sp>
      <p:pic>
        <p:nvPicPr>
          <p:cNvPr id="5" name="Picture 4" descr="no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7618" y="5994734"/>
            <a:ext cx="8762210" cy="45216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6702" y="5994734"/>
            <a:ext cx="10117572" cy="5575144"/>
          </a:xfrm>
          <a:prstGeom prst="rect">
            <a:avLst/>
          </a:prstGeom>
          <a:solidFill>
            <a:srgbClr val="FCD4A0"/>
          </a:solidFill>
        </p:spPr>
        <p:txBody>
          <a:bodyPr wrap="square" lIns="65306" tIns="32653" rIns="65306" bIns="32653" rtlCol="0">
            <a:spAutoFit/>
          </a:bodyPr>
          <a:lstStyle/>
          <a:p>
            <a:pPr algn="ctr"/>
            <a:r>
              <a:rPr lang="en-US" sz="4700" dirty="0">
                <a:latin typeface="Iowan Old Style Black"/>
                <a:cs typeface="Iowan Old Style Black"/>
              </a:rPr>
              <a:t>Nitrous Oxide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Nitrous oxide is a colorless odorless gas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N2O is an anesthetic and analgesic by binding to opioid receptors which releases opioids into the brain and inhibits pain signals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It is administered with </a:t>
            </a:r>
            <a:r>
              <a:rPr lang="en-US" sz="3200" dirty="0" err="1">
                <a:latin typeface="Times"/>
                <a:cs typeface="Times"/>
              </a:rPr>
              <a:t>atleast</a:t>
            </a:r>
            <a:r>
              <a:rPr lang="en-US" sz="3200" dirty="0">
                <a:latin typeface="Times"/>
                <a:cs typeface="Times"/>
              </a:rPr>
              <a:t> 30% oxygen to prevent hypoxemia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Minimal amnestic affect, therefore procedures are remembered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Sometimes used with a smaller dose of other analgesia </a:t>
            </a:r>
          </a:p>
          <a:p>
            <a:endParaRPr lang="en-US" sz="2300" dirty="0">
              <a:latin typeface="Iowan Old Style Black"/>
              <a:cs typeface="Iowan Old Style Black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874726" y="5994734"/>
            <a:ext cx="10412689" cy="6206086"/>
          </a:xfrm>
          <a:prstGeom prst="rect">
            <a:avLst/>
          </a:prstGeom>
          <a:solidFill>
            <a:srgbClr val="A8B3DA"/>
          </a:solidFill>
        </p:spPr>
        <p:txBody>
          <a:bodyPr wrap="square" lIns="65306" tIns="32653" rIns="65306" bIns="32653" rtlCol="0">
            <a:spAutoFit/>
          </a:bodyPr>
          <a:lstStyle/>
          <a:p>
            <a:pPr algn="ctr"/>
            <a:r>
              <a:rPr lang="en-US" sz="4700" b="1" dirty="0">
                <a:latin typeface="Iowan Old Style Black"/>
                <a:cs typeface="Iowan Old Style Black"/>
              </a:rPr>
              <a:t>Evidence</a:t>
            </a:r>
          </a:p>
          <a:p>
            <a:pPr marL="612248" indent="-612248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Study conducted over of 12 months for all procedures using nitrous oxide</a:t>
            </a:r>
          </a:p>
          <a:p>
            <a:pPr marL="612248" indent="-612248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224 cases,  73% found no complications. 17% experienced mask intolerance, only major complication found was respiratory distress</a:t>
            </a:r>
          </a:p>
          <a:p>
            <a:pPr marL="612248" indent="-612248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In a study analyzing the </a:t>
            </a:r>
            <a:r>
              <a:rPr lang="en-US" sz="3200" dirty="0" err="1">
                <a:latin typeface="Times"/>
                <a:cs typeface="Times"/>
              </a:rPr>
              <a:t>conjuction</a:t>
            </a:r>
            <a:r>
              <a:rPr lang="en-US" sz="3200" dirty="0">
                <a:latin typeface="Times"/>
                <a:cs typeface="Times"/>
              </a:rPr>
              <a:t> of </a:t>
            </a:r>
            <a:r>
              <a:rPr lang="en-US" sz="3200" dirty="0" err="1">
                <a:latin typeface="Times"/>
                <a:cs typeface="Times"/>
              </a:rPr>
              <a:t>propofol</a:t>
            </a:r>
            <a:r>
              <a:rPr lang="en-US" sz="3200" dirty="0">
                <a:latin typeface="Times"/>
                <a:cs typeface="Times"/>
              </a:rPr>
              <a:t> and nitrous oxide </a:t>
            </a:r>
            <a:r>
              <a:rPr lang="en-US" sz="3200" dirty="0" err="1">
                <a:latin typeface="Times"/>
                <a:cs typeface="Times"/>
              </a:rPr>
              <a:t>vs</a:t>
            </a:r>
            <a:r>
              <a:rPr lang="en-US" sz="3200" dirty="0">
                <a:latin typeface="Times"/>
                <a:cs typeface="Times"/>
              </a:rPr>
              <a:t> </a:t>
            </a:r>
            <a:r>
              <a:rPr lang="en-US" sz="3200" dirty="0" err="1">
                <a:latin typeface="Times"/>
                <a:cs typeface="Times"/>
              </a:rPr>
              <a:t>propofol</a:t>
            </a:r>
            <a:r>
              <a:rPr lang="en-US" sz="3200" dirty="0">
                <a:latin typeface="Times"/>
                <a:cs typeface="Times"/>
              </a:rPr>
              <a:t> alone, it was found that the use of nitrous oxide significantly decreased the dose of </a:t>
            </a:r>
            <a:r>
              <a:rPr lang="en-US" sz="3200" dirty="0" err="1">
                <a:latin typeface="Times"/>
                <a:cs typeface="Times"/>
              </a:rPr>
              <a:t>propofol</a:t>
            </a:r>
            <a:r>
              <a:rPr lang="en-US" sz="3200" dirty="0">
                <a:latin typeface="Times"/>
                <a:cs typeface="Times"/>
              </a:rPr>
              <a:t> </a:t>
            </a:r>
            <a:r>
              <a:rPr lang="en-US" sz="3200" dirty="0" smtClean="0">
                <a:latin typeface="Times"/>
                <a:cs typeface="Times"/>
              </a:rPr>
              <a:t>needed</a:t>
            </a:r>
            <a:r>
              <a:rPr lang="en-US" sz="3200" dirty="0">
                <a:latin typeface="Times"/>
                <a:cs typeface="Times"/>
              </a:rPr>
              <a:t> </a:t>
            </a:r>
            <a:r>
              <a:rPr lang="en-US" sz="3200" dirty="0" smtClean="0">
                <a:latin typeface="Times"/>
                <a:cs typeface="Times"/>
              </a:rPr>
              <a:t>by 30-50% </a:t>
            </a:r>
            <a:endParaRPr lang="en-US" sz="3200" dirty="0">
              <a:latin typeface="Times"/>
              <a:cs typeface="Times"/>
            </a:endParaRPr>
          </a:p>
          <a:p>
            <a:pPr marL="612248" indent="-612248">
              <a:buFont typeface="Arial"/>
              <a:buChar char="•"/>
            </a:pPr>
            <a:r>
              <a:rPr lang="en-US" sz="3200" dirty="0" smtClean="0">
                <a:latin typeface="Times"/>
                <a:cs typeface="Times"/>
              </a:rPr>
              <a:t>Studies </a:t>
            </a:r>
            <a:r>
              <a:rPr lang="en-US" sz="3200" dirty="0">
                <a:latin typeface="Times"/>
                <a:cs typeface="Times"/>
              </a:rPr>
              <a:t>show that recovery time of nitrous oxide compared to ketamine in sedation </a:t>
            </a:r>
            <a:r>
              <a:rPr lang="en-US" sz="3200" dirty="0" smtClean="0">
                <a:latin typeface="Times"/>
                <a:cs typeface="Times"/>
              </a:rPr>
              <a:t>was a </a:t>
            </a:r>
            <a:r>
              <a:rPr lang="en-US" sz="3200" dirty="0">
                <a:latin typeface="Times"/>
                <a:cs typeface="Times"/>
              </a:rPr>
              <a:t>21.5 </a:t>
            </a:r>
            <a:r>
              <a:rPr lang="en-US" sz="3200" dirty="0" smtClean="0">
                <a:latin typeface="Times"/>
                <a:cs typeface="Times"/>
              </a:rPr>
              <a:t>minute difference</a:t>
            </a:r>
            <a:endParaRPr lang="en-US" sz="3200" dirty="0">
              <a:latin typeface="Times"/>
              <a:cs typeface="Time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14411" y="12731627"/>
            <a:ext cx="10412689" cy="423631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65306" tIns="32653" rIns="65306" bIns="32653" rtlCol="0">
            <a:spAutoFit/>
          </a:bodyPr>
          <a:lstStyle/>
          <a:p>
            <a:pPr algn="ctr"/>
            <a:r>
              <a:rPr lang="en-US" sz="4700" b="1" dirty="0">
                <a:latin typeface="Iowan Old Style Black"/>
                <a:cs typeface="Iowan Old Style Black"/>
              </a:rPr>
              <a:t>Practice Recommendations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Fitted mask appropriate for face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Discourage talking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Discourage mouth breathing and </a:t>
            </a:r>
            <a:r>
              <a:rPr lang="en-US" sz="3200" dirty="0" smtClean="0">
                <a:latin typeface="Times"/>
                <a:cs typeface="Times"/>
              </a:rPr>
              <a:t>encourage </a:t>
            </a:r>
            <a:r>
              <a:rPr lang="en-US" sz="3200" dirty="0">
                <a:latin typeface="Times"/>
                <a:cs typeface="Times"/>
              </a:rPr>
              <a:t>nose breathing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Respiratory rates, SpO2, heart rate, blood pressure, and level of consciousness should be continuously monitored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100% oxygen administration after procedure to prevent hypoxemia and excrete left over particles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6702" y="15937059"/>
            <a:ext cx="10117572" cy="4728758"/>
          </a:xfrm>
          <a:prstGeom prst="rect">
            <a:avLst/>
          </a:prstGeom>
          <a:solidFill>
            <a:srgbClr val="F4B4FF"/>
          </a:solidFill>
        </p:spPr>
        <p:txBody>
          <a:bodyPr wrap="square" lIns="65306" tIns="32653" rIns="65306" bIns="32653" rtlCol="0">
            <a:spAutoFit/>
          </a:bodyPr>
          <a:lstStyle/>
          <a:p>
            <a:pPr algn="ctr"/>
            <a:r>
              <a:rPr lang="en-US" sz="4700" dirty="0">
                <a:latin typeface="Iowan Old Style Black"/>
                <a:cs typeface="Iowan Old Style Black"/>
              </a:rPr>
              <a:t>Clinical Implications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Increased dosage of sedative medications increases risk of complications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By introducing N2O as an analgesic, other </a:t>
            </a:r>
            <a:r>
              <a:rPr lang="en-US" sz="3200" dirty="0" smtClean="0">
                <a:latin typeface="Times"/>
                <a:cs typeface="Times"/>
              </a:rPr>
              <a:t>medication </a:t>
            </a:r>
            <a:r>
              <a:rPr lang="en-US" sz="3200" dirty="0">
                <a:latin typeface="Times"/>
                <a:cs typeface="Times"/>
              </a:rPr>
              <a:t>dosages can be decreased 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Recovery times are shorter in nitrous oxide compared to other medication </a:t>
            </a:r>
          </a:p>
          <a:p>
            <a:pPr marL="408165" indent="-408165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No need for vascular access, so can be easier in pediatric population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891415" y="17415965"/>
            <a:ext cx="10412688" cy="3251431"/>
          </a:xfrm>
          <a:prstGeom prst="rect">
            <a:avLst/>
          </a:prstGeom>
          <a:solidFill>
            <a:srgbClr val="FFFAA6"/>
          </a:solidFill>
        </p:spPr>
        <p:txBody>
          <a:bodyPr wrap="square" lIns="65306" tIns="32653" rIns="65306" bIns="32653" rtlCol="0">
            <a:spAutoFit/>
          </a:bodyPr>
          <a:lstStyle/>
          <a:p>
            <a:pPr algn="ctr"/>
            <a:r>
              <a:rPr lang="en-US" sz="4700" dirty="0">
                <a:latin typeface="Iowan Old Style Black"/>
                <a:cs typeface="Iowan Old Style Black"/>
              </a:rPr>
              <a:t>Research Implications</a:t>
            </a:r>
          </a:p>
          <a:p>
            <a:pPr marL="612248" indent="-612248">
              <a:buFont typeface="Arial"/>
              <a:buChar char="•"/>
            </a:pPr>
            <a:r>
              <a:rPr lang="en-US" sz="3200" dirty="0">
                <a:latin typeface="Times"/>
                <a:cs typeface="Times"/>
              </a:rPr>
              <a:t>For </a:t>
            </a:r>
            <a:r>
              <a:rPr lang="en-US" sz="3200" dirty="0" smtClean="0">
                <a:latin typeface="Times"/>
                <a:cs typeface="Times"/>
              </a:rPr>
              <a:t>future </a:t>
            </a:r>
            <a:r>
              <a:rPr lang="en-US" sz="3200" dirty="0">
                <a:latin typeface="Times"/>
                <a:cs typeface="Times"/>
              </a:rPr>
              <a:t>research, compare the adverse effects and complications of N2O alone, N2O combined with other sedative medications, and sedative medications without N2O to determine which procedure will have the best patient outcomes</a:t>
            </a:r>
          </a:p>
        </p:txBody>
      </p:sp>
      <p:pic>
        <p:nvPicPr>
          <p:cNvPr id="15" name="Picture 14" descr="unh_secondary_horiz_rgb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751" y="2022090"/>
            <a:ext cx="8572500" cy="1225550"/>
          </a:xfrm>
          <a:prstGeom prst="rect">
            <a:avLst/>
          </a:prstGeom>
        </p:spPr>
      </p:pic>
      <p:pic>
        <p:nvPicPr>
          <p:cNvPr id="16" name="Picture 15" descr="client-snhmc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6455" y="2022090"/>
            <a:ext cx="8819674" cy="1576417"/>
          </a:xfrm>
          <a:prstGeom prst="rect">
            <a:avLst/>
          </a:prstGeom>
        </p:spPr>
      </p:pic>
      <p:pic>
        <p:nvPicPr>
          <p:cNvPr id="11" name="Picture 10" descr="prop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7618" y="11569877"/>
            <a:ext cx="8762210" cy="6846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2077618" y="18684662"/>
            <a:ext cx="87622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"/>
                <a:cs typeface="Times"/>
              </a:rPr>
              <a:t>Group A was given 66% N2O for 3 minutes, while Group B was given 100% oxygen for 3 minutes. This chart is a  comparison of induction doses of </a:t>
            </a:r>
            <a:r>
              <a:rPr lang="en-US" sz="3200" dirty="0" err="1" smtClean="0">
                <a:latin typeface="Times"/>
                <a:cs typeface="Times"/>
              </a:rPr>
              <a:t>propofol</a:t>
            </a:r>
            <a:r>
              <a:rPr lang="en-US" sz="3200" dirty="0" smtClean="0">
                <a:latin typeface="Times"/>
                <a:cs typeface="Times"/>
              </a:rPr>
              <a:t> for sedation for each group. </a:t>
            </a:r>
            <a:endParaRPr lang="en-US" sz="3200" dirty="0"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989059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1164</TotalTime>
  <Words>389</Words>
  <Application>Microsoft Macintosh PowerPoint</Application>
  <PresentationFormat>Custom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Implementation of Nitrous Oxide at SNHMC Emergency Department Jaclyn E. Swan Student Nurse University of New Hampshire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Policy review at SNHMC Jaclyn E. Swan Student Nurse University of New Hampshire</dc:title>
  <dc:creator>Jaclyn  Swan</dc:creator>
  <cp:lastModifiedBy>Jaclyn  Swan</cp:lastModifiedBy>
  <cp:revision>30</cp:revision>
  <dcterms:created xsi:type="dcterms:W3CDTF">2019-03-26T21:56:32Z</dcterms:created>
  <dcterms:modified xsi:type="dcterms:W3CDTF">2019-04-14T20:08:01Z</dcterms:modified>
</cp:coreProperties>
</file>