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7086600" cy="9429750"/>
  <p:defaultTextStyle>
    <a:defPPr>
      <a:defRPr lang="en-US"/>
    </a:defPPr>
    <a:lvl1pPr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1pPr>
    <a:lvl2pPr marL="4572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2pPr>
    <a:lvl3pPr marL="9144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3pPr>
    <a:lvl4pPr marL="13716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4pPr>
    <a:lvl5pPr marL="18288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charset="-128"/>
        <a:cs typeface="+mn-cs"/>
      </a:defRPr>
    </a:lvl5pPr>
    <a:lvl6pPr marL="2286000" algn="l" defTabSz="914400" rtl="0" eaLnBrk="1" latinLnBrk="0" hangingPunct="1">
      <a:defRPr sz="9300" kern="1200">
        <a:solidFill>
          <a:schemeClr val="tx1"/>
        </a:solidFill>
        <a:latin typeface="Arial" panose="020B0604020202020204" pitchFamily="34" charset="0"/>
        <a:ea typeface="ヒラギノ角ゴ Pro W3" charset="-128"/>
        <a:cs typeface="+mn-cs"/>
      </a:defRPr>
    </a:lvl6pPr>
    <a:lvl7pPr marL="2743200" algn="l" defTabSz="914400" rtl="0" eaLnBrk="1" latinLnBrk="0" hangingPunct="1">
      <a:defRPr sz="9300" kern="1200">
        <a:solidFill>
          <a:schemeClr val="tx1"/>
        </a:solidFill>
        <a:latin typeface="Arial" panose="020B0604020202020204" pitchFamily="34" charset="0"/>
        <a:ea typeface="ヒラギノ角ゴ Pro W3" charset="-128"/>
        <a:cs typeface="+mn-cs"/>
      </a:defRPr>
    </a:lvl7pPr>
    <a:lvl8pPr marL="3200400" algn="l" defTabSz="914400" rtl="0" eaLnBrk="1" latinLnBrk="0" hangingPunct="1">
      <a:defRPr sz="9300" kern="1200">
        <a:solidFill>
          <a:schemeClr val="tx1"/>
        </a:solidFill>
        <a:latin typeface="Arial" panose="020B0604020202020204" pitchFamily="34" charset="0"/>
        <a:ea typeface="ヒラギノ角ゴ Pro W3" charset="-128"/>
        <a:cs typeface="+mn-cs"/>
      </a:defRPr>
    </a:lvl8pPr>
    <a:lvl9pPr marL="3657600" algn="l" defTabSz="914400" rtl="0" eaLnBrk="1" latinLnBrk="0" hangingPunct="1">
      <a:defRPr sz="9300" kern="1200">
        <a:solidFill>
          <a:schemeClr val="tx1"/>
        </a:solidFill>
        <a:latin typeface="Arial" panose="020B0604020202020204" pitchFamily="34" charset="0"/>
        <a:ea typeface="ヒラギノ角ゴ Pro W3" charset="-128"/>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93"/>
    <a:srgbClr val="0095F0"/>
    <a:srgbClr val="00958A"/>
    <a:srgbClr val="CCE7EC"/>
    <a:srgbClr val="FBFD9D"/>
    <a:srgbClr val="A8F793"/>
    <a:srgbClr val="C9FFC9"/>
    <a:srgbClr val="DCEFF0"/>
    <a:srgbClr val="FED5D2"/>
    <a:srgbClr val="FDAE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8"/>
    <p:restoredTop sz="95268" autoAdjust="0"/>
  </p:normalViewPr>
  <p:slideViewPr>
    <p:cSldViewPr>
      <p:cViewPr>
        <p:scale>
          <a:sx n="20" d="100"/>
          <a:sy n="20" d="100"/>
        </p:scale>
        <p:origin x="1061" y="-125"/>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EF0D20-305B-4128-8FEC-0D44738EF60B}"/>
              </a:ext>
            </a:extLst>
          </p:cNvPr>
          <p:cNvSpPr>
            <a:spLocks noGrp="1"/>
          </p:cNvSpPr>
          <p:nvPr>
            <p:ph type="hdr" sz="quarter"/>
          </p:nvPr>
        </p:nvSpPr>
        <p:spPr>
          <a:xfrm>
            <a:off x="0" y="0"/>
            <a:ext cx="3070225" cy="473075"/>
          </a:xfrm>
          <a:prstGeom prst="rect">
            <a:avLst/>
          </a:prstGeom>
        </p:spPr>
        <p:txBody>
          <a:bodyPr vert="horz" lIns="91440" tIns="45720" rIns="91440" bIns="45720" rtlCol="0"/>
          <a:lstStyle>
            <a:lvl1pPr algn="l" eaLnBrk="1" hangingPunct="1">
              <a:defRPr sz="1200" smtClean="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8CF327AE-D589-4C19-B745-F4ECBF435122}"/>
              </a:ext>
            </a:extLst>
          </p:cNvPr>
          <p:cNvSpPr>
            <a:spLocks noGrp="1"/>
          </p:cNvSpPr>
          <p:nvPr>
            <p:ph type="dt" sz="quarter" idx="1"/>
          </p:nvPr>
        </p:nvSpPr>
        <p:spPr>
          <a:xfrm>
            <a:off x="4014788" y="0"/>
            <a:ext cx="3070225" cy="473075"/>
          </a:xfrm>
          <a:prstGeom prst="rect">
            <a:avLst/>
          </a:prstGeom>
        </p:spPr>
        <p:txBody>
          <a:bodyPr vert="horz" lIns="91440" tIns="45720" rIns="91440" bIns="45720" rtlCol="0"/>
          <a:lstStyle>
            <a:lvl1pPr algn="r" eaLnBrk="1" hangingPunct="1">
              <a:defRPr sz="1200" smtClean="0">
                <a:latin typeface="Arial" charset="0"/>
              </a:defRPr>
            </a:lvl1pPr>
          </a:lstStyle>
          <a:p>
            <a:pPr>
              <a:defRPr/>
            </a:pPr>
            <a:fld id="{E82E8AC9-F5D7-3D44-B224-E46A75DF8C7C}" type="datetimeFigureOut">
              <a:rPr lang="en-US"/>
              <a:pPr>
                <a:defRPr/>
              </a:pPr>
              <a:t>4/20/2019</a:t>
            </a:fld>
            <a:endParaRPr lang="en-US"/>
          </a:p>
        </p:txBody>
      </p:sp>
      <p:sp>
        <p:nvSpPr>
          <p:cNvPr id="4" name="Footer Placeholder 3">
            <a:extLst>
              <a:ext uri="{FF2B5EF4-FFF2-40B4-BE49-F238E27FC236}">
                <a16:creationId xmlns:a16="http://schemas.microsoft.com/office/drawing/2014/main" id="{7F14B34A-E0D3-4A84-B933-7E32CB930E1D}"/>
              </a:ext>
            </a:extLst>
          </p:cNvPr>
          <p:cNvSpPr>
            <a:spLocks noGrp="1"/>
          </p:cNvSpPr>
          <p:nvPr>
            <p:ph type="ftr" sz="quarter" idx="2"/>
          </p:nvPr>
        </p:nvSpPr>
        <p:spPr>
          <a:xfrm>
            <a:off x="0" y="8956675"/>
            <a:ext cx="3070225" cy="473075"/>
          </a:xfrm>
          <a:prstGeom prst="rect">
            <a:avLst/>
          </a:prstGeom>
        </p:spPr>
        <p:txBody>
          <a:bodyPr vert="horz" lIns="91440" tIns="45720" rIns="91440" bIns="45720" rtlCol="0" anchor="b"/>
          <a:lstStyle>
            <a:lvl1pPr algn="l" eaLnBrk="1" hangingPunct="1">
              <a:defRPr sz="1200" smtClean="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38575C04-423A-4AE4-9A10-B7DD0C0FFCF2}"/>
              </a:ext>
            </a:extLst>
          </p:cNvPr>
          <p:cNvSpPr>
            <a:spLocks noGrp="1"/>
          </p:cNvSpPr>
          <p:nvPr>
            <p:ph type="sldNum" sz="quarter" idx="3"/>
          </p:nvPr>
        </p:nvSpPr>
        <p:spPr>
          <a:xfrm>
            <a:off x="4014788" y="8956675"/>
            <a:ext cx="3070225" cy="473075"/>
          </a:xfrm>
          <a:prstGeom prst="rect">
            <a:avLst/>
          </a:prstGeom>
        </p:spPr>
        <p:txBody>
          <a:bodyPr vert="horz" lIns="91440" tIns="45720" rIns="91440" bIns="45720" rtlCol="0" anchor="b"/>
          <a:lstStyle>
            <a:lvl1pPr algn="r" eaLnBrk="1" hangingPunct="1">
              <a:defRPr sz="1200" smtClean="0">
                <a:latin typeface="Arial" charset="0"/>
              </a:defRPr>
            </a:lvl1pPr>
          </a:lstStyle>
          <a:p>
            <a:pPr>
              <a:defRPr/>
            </a:pPr>
            <a:fld id="{6D67CEE5-F673-45F7-827C-618F3EE59EC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6162FF-4EBB-4486-B20B-FF5AB9B1730F}"/>
              </a:ext>
            </a:extLst>
          </p:cNvPr>
          <p:cNvSpPr>
            <a:spLocks noGrp="1"/>
          </p:cNvSpPr>
          <p:nvPr>
            <p:ph type="hdr" sz="quarter"/>
          </p:nvPr>
        </p:nvSpPr>
        <p:spPr>
          <a:xfrm>
            <a:off x="0" y="0"/>
            <a:ext cx="3070225" cy="471488"/>
          </a:xfrm>
          <a:prstGeom prst="rect">
            <a:avLst/>
          </a:prstGeom>
        </p:spPr>
        <p:txBody>
          <a:bodyPr vert="horz" lIns="91440" tIns="45720" rIns="91440" bIns="45720" rtlCol="0"/>
          <a:lstStyle>
            <a:lvl1pPr algn="l" eaLnBrk="1" hangingPunct="1">
              <a:defRPr sz="1200">
                <a:latin typeface="Arial" pitchFamily="-65" charset="0"/>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DD2CC4C1-8ABF-4554-AA31-5BE27D587D17}"/>
              </a:ext>
            </a:extLst>
          </p:cNvPr>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Arial" charset="0"/>
              </a:defRPr>
            </a:lvl1pPr>
          </a:lstStyle>
          <a:p>
            <a:pPr>
              <a:defRPr/>
            </a:pPr>
            <a:fld id="{1A915496-2BBB-4131-8666-1C28C74EEC0A}" type="datetime1">
              <a:rPr lang="en-US" altLang="x-none"/>
              <a:pPr>
                <a:defRPr/>
              </a:pPr>
              <a:t>4/20/2019</a:t>
            </a:fld>
            <a:endParaRPr lang="en-US" altLang="x-none"/>
          </a:p>
        </p:txBody>
      </p:sp>
      <p:sp>
        <p:nvSpPr>
          <p:cNvPr id="4" name="Slide Image Placeholder 3">
            <a:extLst>
              <a:ext uri="{FF2B5EF4-FFF2-40B4-BE49-F238E27FC236}">
                <a16:creationId xmlns:a16="http://schemas.microsoft.com/office/drawing/2014/main" id="{392EF279-0A39-430E-AD39-9CBCE4285034}"/>
              </a:ext>
            </a:extLst>
          </p:cNvPr>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F938AB33-64E5-4D6C-A626-31DA1605601F}"/>
              </a:ext>
            </a:extLst>
          </p:cNvPr>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0595A616-385E-4255-96A2-97A4C3F13521}"/>
              </a:ext>
            </a:extLst>
          </p:cNvPr>
          <p:cNvSpPr>
            <a:spLocks noGrp="1"/>
          </p:cNvSpPr>
          <p:nvPr>
            <p:ph type="ftr" sz="quarter" idx="4"/>
          </p:nvPr>
        </p:nvSpPr>
        <p:spPr>
          <a:xfrm>
            <a:off x="0" y="8956675"/>
            <a:ext cx="3070225" cy="471488"/>
          </a:xfrm>
          <a:prstGeom prst="rect">
            <a:avLst/>
          </a:prstGeom>
        </p:spPr>
        <p:txBody>
          <a:bodyPr vert="horz" lIns="91440" tIns="45720" rIns="91440" bIns="45720" rtlCol="0" anchor="b"/>
          <a:lstStyle>
            <a:lvl1pPr algn="l" eaLnBrk="1" hangingPunct="1">
              <a:defRPr sz="1200">
                <a:latin typeface="Arial" pitchFamily="-65" charset="0"/>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0216481B-593F-433B-B9F8-4F12229F615A}"/>
              </a:ext>
            </a:extLst>
          </p:cNvPr>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Arial" charset="0"/>
              </a:defRPr>
            </a:lvl1pPr>
          </a:lstStyle>
          <a:p>
            <a:pPr>
              <a:defRPr/>
            </a:pPr>
            <a:fld id="{7C12D4AD-64B4-40A8-AD8E-9E7D25D7E73F}"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2922E715-F74D-46F7-A0BF-7B1D2C3956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5F4286F7-7F5A-40F0-BC01-AA1A7C3920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ヒラギノ角ゴ Pro W3" charset="-128"/>
            </a:endParaRPr>
          </a:p>
        </p:txBody>
      </p:sp>
      <p:sp>
        <p:nvSpPr>
          <p:cNvPr id="15363" name="Slide Number Placeholder 3">
            <a:extLst>
              <a:ext uri="{FF2B5EF4-FFF2-40B4-BE49-F238E27FC236}">
                <a16:creationId xmlns:a16="http://schemas.microsoft.com/office/drawing/2014/main" id="{2A89AB6E-67EF-4813-A6B0-236669E5053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ヒラギノ角ゴ Pro W3" charset="-128"/>
              </a:defRPr>
            </a:lvl1pPr>
            <a:lvl2pPr marL="742950" indent="-285750">
              <a:spcBef>
                <a:spcPct val="30000"/>
              </a:spcBef>
              <a:defRPr sz="1200">
                <a:solidFill>
                  <a:schemeClr val="tx1"/>
                </a:solidFill>
                <a:latin typeface="Calibri" panose="020F0502020204030204" pitchFamily="34" charset="0"/>
                <a:ea typeface="ヒラギノ角ゴ Pro W3" charset="-128"/>
              </a:defRPr>
            </a:lvl2pPr>
            <a:lvl3pPr marL="1143000" indent="-228600">
              <a:spcBef>
                <a:spcPct val="30000"/>
              </a:spcBef>
              <a:defRPr sz="1200">
                <a:solidFill>
                  <a:schemeClr val="tx1"/>
                </a:solidFill>
                <a:latin typeface="Calibri" panose="020F0502020204030204" pitchFamily="34" charset="0"/>
                <a:ea typeface="ヒラギノ角ゴ Pro W3" charset="-128"/>
              </a:defRPr>
            </a:lvl3pPr>
            <a:lvl4pPr marL="1600200" indent="-228600">
              <a:spcBef>
                <a:spcPct val="30000"/>
              </a:spcBef>
              <a:defRPr sz="1200">
                <a:solidFill>
                  <a:schemeClr val="tx1"/>
                </a:solidFill>
                <a:latin typeface="Calibri" panose="020F0502020204030204" pitchFamily="34" charset="0"/>
                <a:ea typeface="ヒラギノ角ゴ Pro W3" charset="-128"/>
              </a:defRPr>
            </a:lvl4pPr>
            <a:lvl5pPr marL="2057400" indent="-228600">
              <a:spcBef>
                <a:spcPct val="30000"/>
              </a:spcBef>
              <a:defRPr sz="1200">
                <a:solidFill>
                  <a:schemeClr val="tx1"/>
                </a:solidFill>
                <a:latin typeface="Calibri" panose="020F0502020204030204" pitchFamily="34" charset="0"/>
                <a:ea typeface="ヒラギノ角ゴ Pro W3"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charset="-128"/>
              </a:defRPr>
            </a:lvl9pPr>
          </a:lstStyle>
          <a:p>
            <a:pPr>
              <a:spcBef>
                <a:spcPct val="0"/>
              </a:spcBef>
            </a:pPr>
            <a:fld id="{0A9807D3-D5C3-462A-99BC-02EFCE85CD9C}" type="slidenum">
              <a:rPr lang="en-US" altLang="en-US">
                <a:latin typeface="Arial" panose="020B0604020202020204" pitchFamily="34" charset="0"/>
              </a:rPr>
              <a:pPr>
                <a:spcBef>
                  <a:spcPct val="0"/>
                </a:spcBef>
              </a:pPr>
              <a:t>1</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A4163874-B2FA-4BDD-8469-CAA0568D3DF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09C7057-4C40-4506-9D1A-51275AA116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A39DDD9-84B5-455B-8847-04E89D85896B}"/>
              </a:ext>
            </a:extLst>
          </p:cNvPr>
          <p:cNvSpPr>
            <a:spLocks noGrp="1" noChangeArrowheads="1"/>
          </p:cNvSpPr>
          <p:nvPr>
            <p:ph type="sldNum" sz="quarter" idx="12"/>
          </p:nvPr>
        </p:nvSpPr>
        <p:spPr>
          <a:ln/>
        </p:spPr>
        <p:txBody>
          <a:bodyPr/>
          <a:lstStyle>
            <a:lvl1pPr>
              <a:defRPr/>
            </a:lvl1pPr>
          </a:lstStyle>
          <a:p>
            <a:pPr>
              <a:defRPr/>
            </a:pPr>
            <a:fld id="{788BD199-499C-4A28-8BC3-7354BB64957E}" type="slidenum">
              <a:rPr lang="en-US" altLang="x-none"/>
              <a:pPr>
                <a:defRPr/>
              </a:pPr>
              <a:t>‹#›</a:t>
            </a:fld>
            <a:endParaRPr lang="en-US" altLang="x-none"/>
          </a:p>
        </p:txBody>
      </p:sp>
    </p:spTree>
    <p:extLst>
      <p:ext uri="{BB962C8B-B14F-4D97-AF65-F5344CB8AC3E}">
        <p14:creationId xmlns:p14="http://schemas.microsoft.com/office/powerpoint/2010/main" val="4120009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DB7B69F6-7680-4B5E-B4E1-3270BA6527A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3C37D4A-6B19-4DBA-ACF0-2169FD2AB9E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C88B960-7AEC-4CCA-A885-711AA1B40D64}"/>
              </a:ext>
            </a:extLst>
          </p:cNvPr>
          <p:cNvSpPr>
            <a:spLocks noGrp="1" noChangeArrowheads="1"/>
          </p:cNvSpPr>
          <p:nvPr>
            <p:ph type="sldNum" sz="quarter" idx="12"/>
          </p:nvPr>
        </p:nvSpPr>
        <p:spPr>
          <a:ln/>
        </p:spPr>
        <p:txBody>
          <a:bodyPr/>
          <a:lstStyle>
            <a:lvl1pPr>
              <a:defRPr/>
            </a:lvl1pPr>
          </a:lstStyle>
          <a:p>
            <a:pPr>
              <a:defRPr/>
            </a:pPr>
            <a:fld id="{E996E3B3-16C3-4E43-BEA5-EDFB42546EE0}" type="slidenum">
              <a:rPr lang="en-US" altLang="x-none"/>
              <a:pPr>
                <a:defRPr/>
              </a:pPr>
              <a:t>‹#›</a:t>
            </a:fld>
            <a:endParaRPr lang="en-US" altLang="x-none"/>
          </a:p>
        </p:txBody>
      </p:sp>
    </p:spTree>
    <p:extLst>
      <p:ext uri="{BB962C8B-B14F-4D97-AF65-F5344CB8AC3E}">
        <p14:creationId xmlns:p14="http://schemas.microsoft.com/office/powerpoint/2010/main" val="1365426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91EB7D61-67D8-4FED-89EF-97F6EE6E504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7139835-11F3-499A-9E22-FCF6166C6DF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A947D657-40F4-49B1-A25B-57B6FABD9DDE}"/>
              </a:ext>
            </a:extLst>
          </p:cNvPr>
          <p:cNvSpPr>
            <a:spLocks noGrp="1" noChangeArrowheads="1"/>
          </p:cNvSpPr>
          <p:nvPr>
            <p:ph type="sldNum" sz="quarter" idx="12"/>
          </p:nvPr>
        </p:nvSpPr>
        <p:spPr>
          <a:ln/>
        </p:spPr>
        <p:txBody>
          <a:bodyPr/>
          <a:lstStyle>
            <a:lvl1pPr>
              <a:defRPr/>
            </a:lvl1pPr>
          </a:lstStyle>
          <a:p>
            <a:pPr>
              <a:defRPr/>
            </a:pPr>
            <a:fld id="{3BDC6237-8479-4237-8DD4-8ABD8D911137}" type="slidenum">
              <a:rPr lang="en-US" altLang="x-none"/>
              <a:pPr>
                <a:defRPr/>
              </a:pPr>
              <a:t>‹#›</a:t>
            </a:fld>
            <a:endParaRPr lang="en-US" altLang="x-none"/>
          </a:p>
        </p:txBody>
      </p:sp>
    </p:spTree>
    <p:extLst>
      <p:ext uri="{BB962C8B-B14F-4D97-AF65-F5344CB8AC3E}">
        <p14:creationId xmlns:p14="http://schemas.microsoft.com/office/powerpoint/2010/main" val="30355688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5"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FE9C0730-FBDA-47AA-B7BF-FAB4F94D686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530776D6-C394-403B-B283-4C2F43F39E3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C61B90EB-4E9B-4B6C-B8B0-9F2D6FF9F279}"/>
              </a:ext>
            </a:extLst>
          </p:cNvPr>
          <p:cNvSpPr>
            <a:spLocks noGrp="1" noChangeArrowheads="1"/>
          </p:cNvSpPr>
          <p:nvPr>
            <p:ph type="sldNum" sz="quarter" idx="12"/>
          </p:nvPr>
        </p:nvSpPr>
        <p:spPr>
          <a:ln/>
        </p:spPr>
        <p:txBody>
          <a:bodyPr/>
          <a:lstStyle>
            <a:lvl1pPr>
              <a:defRPr/>
            </a:lvl1pPr>
          </a:lstStyle>
          <a:p>
            <a:pPr>
              <a:defRPr/>
            </a:pPr>
            <a:fld id="{0C3A499D-CAF6-4A1F-893B-7654B0496748}" type="slidenum">
              <a:rPr lang="en-US" altLang="x-none"/>
              <a:pPr>
                <a:defRPr/>
              </a:pPr>
              <a:t>‹#›</a:t>
            </a:fld>
            <a:endParaRPr lang="en-US" altLang="x-none"/>
          </a:p>
        </p:txBody>
      </p:sp>
    </p:spTree>
    <p:extLst>
      <p:ext uri="{BB962C8B-B14F-4D97-AF65-F5344CB8AC3E}">
        <p14:creationId xmlns:p14="http://schemas.microsoft.com/office/powerpoint/2010/main" val="1872626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191A7892-0BFC-4B7E-A360-37E0571353AE}"/>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341BD399-B910-4038-B889-3CA20C3C4B0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1448B9F2-27B6-4F18-8963-03796833794C}"/>
              </a:ext>
            </a:extLst>
          </p:cNvPr>
          <p:cNvSpPr>
            <a:spLocks noGrp="1" noChangeArrowheads="1"/>
          </p:cNvSpPr>
          <p:nvPr>
            <p:ph type="sldNum" sz="quarter" idx="12"/>
          </p:nvPr>
        </p:nvSpPr>
        <p:spPr>
          <a:ln/>
        </p:spPr>
        <p:txBody>
          <a:bodyPr/>
          <a:lstStyle>
            <a:lvl1pPr>
              <a:defRPr/>
            </a:lvl1pPr>
          </a:lstStyle>
          <a:p>
            <a:pPr>
              <a:defRPr/>
            </a:pPr>
            <a:fld id="{F7E632B9-B7BD-465E-B217-6EAAD0F52953}" type="slidenum">
              <a:rPr lang="en-US" altLang="x-none"/>
              <a:pPr>
                <a:defRPr/>
              </a:pPr>
              <a:t>‹#›</a:t>
            </a:fld>
            <a:endParaRPr lang="en-US" altLang="x-none"/>
          </a:p>
        </p:txBody>
      </p:sp>
    </p:spTree>
    <p:extLst>
      <p:ext uri="{BB962C8B-B14F-4D97-AF65-F5344CB8AC3E}">
        <p14:creationId xmlns:p14="http://schemas.microsoft.com/office/powerpoint/2010/main" val="963613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82B1CF78-972B-46A7-968E-A5E92DA5F4B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B635B7EC-6E84-4065-AE38-805D89C9FB2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61F698FE-13C0-4408-B0F2-46C6868CFBDC}"/>
              </a:ext>
            </a:extLst>
          </p:cNvPr>
          <p:cNvSpPr>
            <a:spLocks noGrp="1" noChangeArrowheads="1"/>
          </p:cNvSpPr>
          <p:nvPr>
            <p:ph type="sldNum" sz="quarter" idx="12"/>
          </p:nvPr>
        </p:nvSpPr>
        <p:spPr>
          <a:ln/>
        </p:spPr>
        <p:txBody>
          <a:bodyPr/>
          <a:lstStyle>
            <a:lvl1pPr>
              <a:defRPr/>
            </a:lvl1pPr>
          </a:lstStyle>
          <a:p>
            <a:pPr>
              <a:defRPr/>
            </a:pPr>
            <a:fld id="{F5E058CD-A647-4FA4-9CF3-3A447E75836F}" type="slidenum">
              <a:rPr lang="en-US" altLang="x-none"/>
              <a:pPr>
                <a:defRPr/>
              </a:pPr>
              <a:t>‹#›</a:t>
            </a:fld>
            <a:endParaRPr lang="en-US" altLang="x-none"/>
          </a:p>
        </p:txBody>
      </p:sp>
    </p:spTree>
    <p:extLst>
      <p:ext uri="{BB962C8B-B14F-4D97-AF65-F5344CB8AC3E}">
        <p14:creationId xmlns:p14="http://schemas.microsoft.com/office/powerpoint/2010/main" val="54742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7D5F786-FDD1-4AC8-8BE4-325A91AE7DF4}"/>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9FB9BEAA-2029-47D7-AFD5-BA456325107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4766ADC0-C9E8-4A4C-BF88-3DC67B15EB03}"/>
              </a:ext>
            </a:extLst>
          </p:cNvPr>
          <p:cNvSpPr>
            <a:spLocks noGrp="1" noChangeArrowheads="1"/>
          </p:cNvSpPr>
          <p:nvPr>
            <p:ph type="sldNum" sz="quarter" idx="12"/>
          </p:nvPr>
        </p:nvSpPr>
        <p:spPr>
          <a:ln/>
        </p:spPr>
        <p:txBody>
          <a:bodyPr/>
          <a:lstStyle>
            <a:lvl1pPr>
              <a:defRPr/>
            </a:lvl1pPr>
          </a:lstStyle>
          <a:p>
            <a:pPr>
              <a:defRPr/>
            </a:pPr>
            <a:fld id="{9331B3F2-B56F-4B8E-A12A-2595A7DE47AC}" type="slidenum">
              <a:rPr lang="en-US" altLang="x-none"/>
              <a:pPr>
                <a:defRPr/>
              </a:pPr>
              <a:t>‹#›</a:t>
            </a:fld>
            <a:endParaRPr lang="en-US" altLang="x-none"/>
          </a:p>
        </p:txBody>
      </p:sp>
    </p:spTree>
    <p:extLst>
      <p:ext uri="{BB962C8B-B14F-4D97-AF65-F5344CB8AC3E}">
        <p14:creationId xmlns:p14="http://schemas.microsoft.com/office/powerpoint/2010/main" val="137995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86F7A3E-6FC3-4AE5-9177-137A813816F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F78DED4-BD80-4080-9611-E1D8CA3A1CA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EF0F049A-97FF-4C91-8EC1-8D4A221BF141}"/>
              </a:ext>
            </a:extLst>
          </p:cNvPr>
          <p:cNvSpPr>
            <a:spLocks noGrp="1" noChangeArrowheads="1"/>
          </p:cNvSpPr>
          <p:nvPr>
            <p:ph type="sldNum" sz="quarter" idx="12"/>
          </p:nvPr>
        </p:nvSpPr>
        <p:spPr>
          <a:ln/>
        </p:spPr>
        <p:txBody>
          <a:bodyPr/>
          <a:lstStyle>
            <a:lvl1pPr>
              <a:defRPr/>
            </a:lvl1pPr>
          </a:lstStyle>
          <a:p>
            <a:pPr>
              <a:defRPr/>
            </a:pPr>
            <a:fld id="{E2FA444A-8EB3-4728-A164-0B3C4B739591}" type="slidenum">
              <a:rPr lang="en-US" altLang="x-none"/>
              <a:pPr>
                <a:defRPr/>
              </a:pPr>
              <a:t>‹#›</a:t>
            </a:fld>
            <a:endParaRPr lang="en-US" altLang="x-none"/>
          </a:p>
        </p:txBody>
      </p:sp>
    </p:spTree>
    <p:extLst>
      <p:ext uri="{BB962C8B-B14F-4D97-AF65-F5344CB8AC3E}">
        <p14:creationId xmlns:p14="http://schemas.microsoft.com/office/powerpoint/2010/main" val="3667402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50D543B-CE3D-4952-9165-6E5C0761AE7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8B94188F-E32D-4AF7-A79B-9B039A1A5A4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DCB86AFC-D3B2-43EB-9DAB-28DE955A0BEB}"/>
              </a:ext>
            </a:extLst>
          </p:cNvPr>
          <p:cNvSpPr>
            <a:spLocks noGrp="1" noChangeArrowheads="1"/>
          </p:cNvSpPr>
          <p:nvPr>
            <p:ph type="sldNum" sz="quarter" idx="12"/>
          </p:nvPr>
        </p:nvSpPr>
        <p:spPr>
          <a:ln/>
        </p:spPr>
        <p:txBody>
          <a:bodyPr/>
          <a:lstStyle>
            <a:lvl1pPr>
              <a:defRPr/>
            </a:lvl1pPr>
          </a:lstStyle>
          <a:p>
            <a:pPr>
              <a:defRPr/>
            </a:pPr>
            <a:fld id="{B76220BD-E8EB-4912-9E88-F7A170DB20EC}" type="slidenum">
              <a:rPr lang="en-US" altLang="x-none"/>
              <a:pPr>
                <a:defRPr/>
              </a:pPr>
              <a:t>‹#›</a:t>
            </a:fld>
            <a:endParaRPr lang="en-US" altLang="x-none"/>
          </a:p>
        </p:txBody>
      </p:sp>
    </p:spTree>
    <p:extLst>
      <p:ext uri="{BB962C8B-B14F-4D97-AF65-F5344CB8AC3E}">
        <p14:creationId xmlns:p14="http://schemas.microsoft.com/office/powerpoint/2010/main" val="2190506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64FFA7E2-5D96-4501-8D70-4E079DC1B2B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A75EAC9-71A9-41ED-9365-16F5E3CD885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801288B5-7D58-4B0B-BFC5-263E333FA366}"/>
              </a:ext>
            </a:extLst>
          </p:cNvPr>
          <p:cNvSpPr>
            <a:spLocks noGrp="1" noChangeArrowheads="1"/>
          </p:cNvSpPr>
          <p:nvPr>
            <p:ph type="sldNum" sz="quarter" idx="12"/>
          </p:nvPr>
        </p:nvSpPr>
        <p:spPr>
          <a:ln/>
        </p:spPr>
        <p:txBody>
          <a:bodyPr/>
          <a:lstStyle>
            <a:lvl1pPr>
              <a:defRPr/>
            </a:lvl1pPr>
          </a:lstStyle>
          <a:p>
            <a:pPr>
              <a:defRPr/>
            </a:pPr>
            <a:fld id="{316AC1FE-AE9A-4980-8032-926F0FAB275F}" type="slidenum">
              <a:rPr lang="en-US" altLang="x-none"/>
              <a:pPr>
                <a:defRPr/>
              </a:pPr>
              <a:t>‹#›</a:t>
            </a:fld>
            <a:endParaRPr lang="en-US" altLang="x-none"/>
          </a:p>
        </p:txBody>
      </p:sp>
    </p:spTree>
    <p:extLst>
      <p:ext uri="{BB962C8B-B14F-4D97-AF65-F5344CB8AC3E}">
        <p14:creationId xmlns:p14="http://schemas.microsoft.com/office/powerpoint/2010/main" val="1864900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9213"/>
            <a:ext cx="9875837" cy="280860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9213"/>
            <a:ext cx="29475113" cy="280860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10482DF-1E00-46D8-BC19-822521D3778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8D767080-F4DA-41E0-AE17-940F7F8F155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ED0DC8B1-A7F1-4BB8-8F6C-4C686D831E25}"/>
              </a:ext>
            </a:extLst>
          </p:cNvPr>
          <p:cNvSpPr>
            <a:spLocks noGrp="1" noChangeArrowheads="1"/>
          </p:cNvSpPr>
          <p:nvPr>
            <p:ph type="sldNum" sz="quarter" idx="12"/>
          </p:nvPr>
        </p:nvSpPr>
        <p:spPr>
          <a:ln/>
        </p:spPr>
        <p:txBody>
          <a:bodyPr/>
          <a:lstStyle>
            <a:lvl1pPr>
              <a:defRPr/>
            </a:lvl1pPr>
          </a:lstStyle>
          <a:p>
            <a:pPr>
              <a:defRPr/>
            </a:pPr>
            <a:fld id="{A0F463BB-0581-43EB-B8BB-5073C35C6A73}" type="slidenum">
              <a:rPr lang="en-US" altLang="x-none"/>
              <a:pPr>
                <a:defRPr/>
              </a:pPr>
              <a:t>‹#›</a:t>
            </a:fld>
            <a:endParaRPr lang="en-US" altLang="x-none"/>
          </a:p>
        </p:txBody>
      </p:sp>
    </p:spTree>
    <p:extLst>
      <p:ext uri="{BB962C8B-B14F-4D97-AF65-F5344CB8AC3E}">
        <p14:creationId xmlns:p14="http://schemas.microsoft.com/office/powerpoint/2010/main" val="439075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036DD29-F257-4632-9E59-054EA135A988}"/>
              </a:ext>
            </a:extLst>
          </p:cNvPr>
          <p:cNvSpPr>
            <a:spLocks noGrp="1" noChangeArrowheads="1"/>
          </p:cNvSpPr>
          <p:nvPr>
            <p:ph type="title"/>
          </p:nvPr>
        </p:nvSpPr>
        <p:spPr bwMode="auto">
          <a:xfrm>
            <a:off x="2193925" y="1319213"/>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E37F0198-86A3-4E46-B8A1-C005251246F3}"/>
              </a:ext>
            </a:extLst>
          </p:cNvPr>
          <p:cNvSpPr>
            <a:spLocks noGrp="1" noChangeArrowheads="1"/>
          </p:cNvSpPr>
          <p:nvPr>
            <p:ph type="body" idx="1"/>
          </p:nvPr>
        </p:nvSpPr>
        <p:spPr bwMode="auto">
          <a:xfrm>
            <a:off x="2193925" y="7680325"/>
            <a:ext cx="39503350"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F8C4A61-D3C2-49B5-9FAA-7C6D3A62328D}"/>
              </a:ext>
            </a:extLst>
          </p:cNvPr>
          <p:cNvSpPr>
            <a:spLocks noGrp="1" noChangeArrowheads="1"/>
          </p:cNvSpPr>
          <p:nvPr>
            <p:ph type="dt" sz="half" idx="2"/>
          </p:nvPr>
        </p:nvSpPr>
        <p:spPr bwMode="auto">
          <a:xfrm>
            <a:off x="21939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eaLnBrk="1" hangingPunct="1">
              <a:defRPr sz="7200">
                <a:latin typeface="Arial" pitchFamily="-65" charset="0"/>
                <a:ea typeface="+mn-ea"/>
                <a:cs typeface="+mn-cs"/>
              </a:defRPr>
            </a:lvl1pPr>
          </a:lstStyle>
          <a:p>
            <a:pPr>
              <a:defRPr/>
            </a:pPr>
            <a:endParaRPr lang="en-US"/>
          </a:p>
        </p:txBody>
      </p:sp>
      <p:sp>
        <p:nvSpPr>
          <p:cNvPr id="1029" name="Rectangle 5">
            <a:extLst>
              <a:ext uri="{FF2B5EF4-FFF2-40B4-BE49-F238E27FC236}">
                <a16:creationId xmlns:a16="http://schemas.microsoft.com/office/drawing/2014/main" id="{DB3056E3-6436-44B9-B2B1-D112861BA4B6}"/>
              </a:ext>
            </a:extLst>
          </p:cNvPr>
          <p:cNvSpPr>
            <a:spLocks noGrp="1" noChangeArrowheads="1"/>
          </p:cNvSpPr>
          <p:nvPr>
            <p:ph type="ftr" sz="quarter" idx="3"/>
          </p:nvPr>
        </p:nvSpPr>
        <p:spPr bwMode="auto">
          <a:xfrm>
            <a:off x="14995525" y="29976763"/>
            <a:ext cx="139001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ctr" eaLnBrk="1" hangingPunct="1">
              <a:defRPr sz="7200">
                <a:latin typeface="Arial" pitchFamily="-65" charset="0"/>
                <a:ea typeface="+mn-ea"/>
                <a:cs typeface="+mn-cs"/>
              </a:defRPr>
            </a:lvl1pPr>
          </a:lstStyle>
          <a:p>
            <a:pPr>
              <a:defRPr/>
            </a:pPr>
            <a:endParaRPr lang="en-US"/>
          </a:p>
        </p:txBody>
      </p:sp>
      <p:sp>
        <p:nvSpPr>
          <p:cNvPr id="1030" name="Rectangle 6">
            <a:extLst>
              <a:ext uri="{FF2B5EF4-FFF2-40B4-BE49-F238E27FC236}">
                <a16:creationId xmlns:a16="http://schemas.microsoft.com/office/drawing/2014/main" id="{839C7C80-83BD-40AD-9451-601DAFDC068B}"/>
              </a:ext>
            </a:extLst>
          </p:cNvPr>
          <p:cNvSpPr>
            <a:spLocks noGrp="1" noChangeArrowheads="1"/>
          </p:cNvSpPr>
          <p:nvPr>
            <p:ph type="sldNum" sz="quarter" idx="4"/>
          </p:nvPr>
        </p:nvSpPr>
        <p:spPr bwMode="auto">
          <a:xfrm>
            <a:off x="314547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r" eaLnBrk="1" hangingPunct="1">
              <a:defRPr sz="7200" smtClean="0">
                <a:latin typeface="Arial" charset="0"/>
              </a:defRPr>
            </a:lvl1pPr>
          </a:lstStyle>
          <a:p>
            <a:pPr>
              <a:defRPr/>
            </a:pPr>
            <a:fld id="{CF80006F-92F4-40C3-A1E1-6560A07D864C}" type="slidenum">
              <a:rPr lang="en-US" altLang="x-none"/>
              <a:pPr>
                <a:defRPr/>
              </a:pPr>
              <a:t>‹#›</a:t>
            </a:fld>
            <a:endParaRPr lang="en-US" altLang="x-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175" rtl="0" eaLnBrk="0" fontAlgn="base" hangingPunct="0">
        <a:spcBef>
          <a:spcPct val="0"/>
        </a:spcBef>
        <a:spcAft>
          <a:spcPct val="0"/>
        </a:spcAft>
        <a:defRPr sz="22600">
          <a:solidFill>
            <a:schemeClr val="tx2"/>
          </a:solidFill>
          <a:latin typeface="+mj-lt"/>
          <a:ea typeface="ヒラギノ角ゴ Pro W3" pitchFamily="-65" charset="-128"/>
          <a:cs typeface="ヒラギノ角ゴ Pro W3" pitchFamily="-65" charset="-128"/>
        </a:defRPr>
      </a:lvl1pPr>
      <a:lvl2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2pPr>
      <a:lvl3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3pPr>
      <a:lvl4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4pPr>
      <a:lvl5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5pPr>
      <a:lvl6pPr marL="457200" algn="ctr" defTabSz="4702175" rtl="0" fontAlgn="base">
        <a:spcBef>
          <a:spcPct val="0"/>
        </a:spcBef>
        <a:spcAft>
          <a:spcPct val="0"/>
        </a:spcAft>
        <a:defRPr sz="22600">
          <a:solidFill>
            <a:schemeClr val="tx2"/>
          </a:solidFill>
          <a:latin typeface="Arial" pitchFamily="-108" charset="0"/>
        </a:defRPr>
      </a:lvl6pPr>
      <a:lvl7pPr marL="914400" algn="ctr" defTabSz="4702175" rtl="0" fontAlgn="base">
        <a:spcBef>
          <a:spcPct val="0"/>
        </a:spcBef>
        <a:spcAft>
          <a:spcPct val="0"/>
        </a:spcAft>
        <a:defRPr sz="22600">
          <a:solidFill>
            <a:schemeClr val="tx2"/>
          </a:solidFill>
          <a:latin typeface="Arial" pitchFamily="-108" charset="0"/>
        </a:defRPr>
      </a:lvl7pPr>
      <a:lvl8pPr marL="1371600" algn="ctr" defTabSz="4702175" rtl="0" fontAlgn="base">
        <a:spcBef>
          <a:spcPct val="0"/>
        </a:spcBef>
        <a:spcAft>
          <a:spcPct val="0"/>
        </a:spcAft>
        <a:defRPr sz="22600">
          <a:solidFill>
            <a:schemeClr val="tx2"/>
          </a:solidFill>
          <a:latin typeface="Arial" pitchFamily="-108" charset="0"/>
        </a:defRPr>
      </a:lvl8pPr>
      <a:lvl9pPr marL="1828800" algn="ctr" defTabSz="4702175" rtl="0" fontAlgn="base">
        <a:spcBef>
          <a:spcPct val="0"/>
        </a:spcBef>
        <a:spcAft>
          <a:spcPct val="0"/>
        </a:spcAft>
        <a:defRPr sz="22600">
          <a:solidFill>
            <a:schemeClr val="tx2"/>
          </a:solidFill>
          <a:latin typeface="Arial" pitchFamily="-108" charset="0"/>
        </a:defRPr>
      </a:lvl9pPr>
    </p:titleStyle>
    <p:bodyStyle>
      <a:lvl1pPr marL="1763713" indent="-1763713" algn="l" defTabSz="4702175" rtl="0" eaLnBrk="0" fontAlgn="base" hangingPunct="0">
        <a:spcBef>
          <a:spcPct val="20000"/>
        </a:spcBef>
        <a:spcAft>
          <a:spcPct val="0"/>
        </a:spcAft>
        <a:buChar char="•"/>
        <a:defRPr sz="16500">
          <a:solidFill>
            <a:schemeClr val="tx1"/>
          </a:solidFill>
          <a:latin typeface="+mn-lt"/>
          <a:ea typeface="ヒラギノ角ゴ Pro W3" pitchFamily="-65" charset="-128"/>
          <a:cs typeface="ヒラギノ角ゴ Pro W3" pitchFamily="-65" charset="-128"/>
        </a:defRPr>
      </a:lvl1pPr>
      <a:lvl2pPr marL="3821113" indent="-1470025" algn="l" defTabSz="4702175" rtl="0" eaLnBrk="0" fontAlgn="base" hangingPunct="0">
        <a:spcBef>
          <a:spcPct val="20000"/>
        </a:spcBef>
        <a:spcAft>
          <a:spcPct val="0"/>
        </a:spcAft>
        <a:buChar char="–"/>
        <a:defRPr sz="14400">
          <a:solidFill>
            <a:schemeClr val="tx1"/>
          </a:solidFill>
          <a:latin typeface="+mn-lt"/>
          <a:ea typeface="ヒラギノ角ゴ Pro W3" pitchFamily="-108" charset="-128"/>
          <a:cs typeface="ヒラギノ角ゴ Pro W3" charset="0"/>
        </a:defRPr>
      </a:lvl2pPr>
      <a:lvl3pPr marL="5878513" indent="-1176338" algn="l" defTabSz="4702175" rtl="0" eaLnBrk="0" fontAlgn="base" hangingPunct="0">
        <a:spcBef>
          <a:spcPct val="20000"/>
        </a:spcBef>
        <a:spcAft>
          <a:spcPct val="0"/>
        </a:spcAft>
        <a:buChar char="•"/>
        <a:defRPr sz="12300">
          <a:solidFill>
            <a:schemeClr val="tx1"/>
          </a:solidFill>
          <a:latin typeface="+mn-lt"/>
          <a:ea typeface="ヒラギノ角ゴ Pro W3" pitchFamily="-108" charset="-128"/>
          <a:cs typeface="ヒラギノ角ゴ Pro W3" charset="0"/>
        </a:defRPr>
      </a:lvl3pPr>
      <a:lvl4pPr marL="8229600" indent="-1176338"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4pPr>
      <a:lvl5pPr marL="10580688" indent="-1174750"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5pPr>
      <a:lvl6pPr marL="110378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6pPr>
      <a:lvl7pPr marL="114950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7pPr>
      <a:lvl8pPr marL="119522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8pPr>
      <a:lvl9pPr marL="124094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image" Target="../media/image6.jpg"/><Relationship Id="rId3" Type="http://schemas.openxmlformats.org/officeDocument/2006/relationships/notesSlide" Target="../notesSlides/notesSlide1.xml"/><Relationship Id="rId7" Type="http://schemas.openxmlformats.org/officeDocument/2006/relationships/oleObject" Target="../embeddings/oleObject2.bin"/><Relationship Id="rId12" Type="http://schemas.openxmlformats.org/officeDocument/2006/relationships/image" Target="../media/image4.emf"/><Relationship Id="rId2" Type="http://schemas.openxmlformats.org/officeDocument/2006/relationships/slideLayout" Target="../slideLayouts/slideLayout1.xml"/><Relationship Id="rId16" Type="http://schemas.openxmlformats.org/officeDocument/2006/relationships/image" Target="../media/image9.JPG"/><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oleObject" Target="../embeddings/oleObject4.bin"/><Relationship Id="rId5" Type="http://schemas.openxmlformats.org/officeDocument/2006/relationships/oleObject" Target="../embeddings/oleObject1.bin"/><Relationship Id="rId15" Type="http://schemas.openxmlformats.org/officeDocument/2006/relationships/image" Target="../media/image8.jpg"/><Relationship Id="rId10" Type="http://schemas.openxmlformats.org/officeDocument/2006/relationships/image" Target="../media/image3.emf"/><Relationship Id="rId4" Type="http://schemas.openxmlformats.org/officeDocument/2006/relationships/image" Target="../media/image5.png"/><Relationship Id="rId9" Type="http://schemas.openxmlformats.org/officeDocument/2006/relationships/oleObject" Target="../embeddings/oleObject3.bin"/><Relationship Id="rId1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946">
            <a:extLst>
              <a:ext uri="{FF2B5EF4-FFF2-40B4-BE49-F238E27FC236}">
                <a16:creationId xmlns:a16="http://schemas.microsoft.com/office/drawing/2014/main" id="{93F65656-A777-41CC-ADAC-BC50E32CA33A}"/>
              </a:ext>
            </a:extLst>
          </p:cNvPr>
          <p:cNvSpPr>
            <a:spLocks noChangeArrowheads="1"/>
          </p:cNvSpPr>
          <p:nvPr/>
        </p:nvSpPr>
        <p:spPr bwMode="auto">
          <a:xfrm>
            <a:off x="13489971" y="11048999"/>
            <a:ext cx="17031939" cy="21083098"/>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dirty="0"/>
          </a:p>
        </p:txBody>
      </p:sp>
      <p:sp>
        <p:nvSpPr>
          <p:cNvPr id="14340" name="Text Box 4">
            <a:extLst>
              <a:ext uri="{FF2B5EF4-FFF2-40B4-BE49-F238E27FC236}">
                <a16:creationId xmlns:a16="http://schemas.microsoft.com/office/drawing/2014/main" id="{4126EA67-26AF-4637-B971-5131CD256CE0}"/>
              </a:ext>
            </a:extLst>
          </p:cNvPr>
          <p:cNvSpPr txBox="1">
            <a:spLocks noChangeArrowheads="1"/>
          </p:cNvSpPr>
          <p:nvPr/>
        </p:nvSpPr>
        <p:spPr bwMode="auto">
          <a:xfrm>
            <a:off x="4080669" y="605281"/>
            <a:ext cx="35729861"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a:buNone/>
            </a:pPr>
            <a:r>
              <a:rPr lang="en-US" sz="8000" b="1" dirty="0">
                <a:solidFill>
                  <a:srgbClr val="003593"/>
                </a:solidFill>
                <a:latin typeface="Calibri" panose="020F0502020204030204" pitchFamily="34" charset="0"/>
                <a:cs typeface="Calibri" panose="020F0502020204030204" pitchFamily="34" charset="0"/>
              </a:rPr>
              <a:t>Determination of Hydroxyl Surface Coverage on Waterborne Polymeric Nanoparticles via Grafting with Fluorescent Pyrene Tag</a:t>
            </a:r>
          </a:p>
        </p:txBody>
      </p:sp>
      <p:sp>
        <p:nvSpPr>
          <p:cNvPr id="14341" name="Text Box 5">
            <a:extLst>
              <a:ext uri="{FF2B5EF4-FFF2-40B4-BE49-F238E27FC236}">
                <a16:creationId xmlns:a16="http://schemas.microsoft.com/office/drawing/2014/main" id="{5E70F8E9-A71D-4E3E-993D-A92714CB915F}"/>
              </a:ext>
            </a:extLst>
          </p:cNvPr>
          <p:cNvSpPr txBox="1">
            <a:spLocks noChangeArrowheads="1"/>
          </p:cNvSpPr>
          <p:nvPr/>
        </p:nvSpPr>
        <p:spPr bwMode="auto">
          <a:xfrm>
            <a:off x="1142999" y="3286102"/>
            <a:ext cx="41490899"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r>
              <a:rPr lang="en-US" altLang="en-US" sz="4400" dirty="0"/>
              <a:t>Benjamin J. Adams and John G. </a:t>
            </a:r>
            <a:r>
              <a:rPr lang="en-US" altLang="en-US" sz="4400" dirty="0" err="1"/>
              <a:t>Tsavalas</a:t>
            </a:r>
            <a:endParaRPr lang="en-US" altLang="en-US" sz="4400" dirty="0"/>
          </a:p>
          <a:p>
            <a:pPr algn="ctr" eaLnBrk="1" hangingPunct="1">
              <a:spcBef>
                <a:spcPct val="0"/>
              </a:spcBef>
              <a:buFontTx/>
              <a:buNone/>
            </a:pPr>
            <a:r>
              <a:rPr lang="en-US" altLang="en-US" sz="4400" dirty="0"/>
              <a:t>Department of Chemistry, </a:t>
            </a:r>
            <a:r>
              <a:rPr lang="en-US" altLang="en-US" sz="4400" i="1" dirty="0"/>
              <a:t>University of New Hampshire</a:t>
            </a:r>
          </a:p>
        </p:txBody>
      </p:sp>
      <p:sp>
        <p:nvSpPr>
          <p:cNvPr id="14342" name="Rectangle 15">
            <a:extLst>
              <a:ext uri="{FF2B5EF4-FFF2-40B4-BE49-F238E27FC236}">
                <a16:creationId xmlns:a16="http://schemas.microsoft.com/office/drawing/2014/main" id="{B99FEAD7-B30B-4E9E-8916-AF8340A155E7}"/>
              </a:ext>
            </a:extLst>
          </p:cNvPr>
          <p:cNvSpPr>
            <a:spLocks noChangeArrowheads="1"/>
          </p:cNvSpPr>
          <p:nvPr/>
        </p:nvSpPr>
        <p:spPr bwMode="auto">
          <a:xfrm>
            <a:off x="31018154" y="4876801"/>
            <a:ext cx="11806245" cy="8699118"/>
          </a:xfrm>
          <a:prstGeom prst="rect">
            <a:avLst/>
          </a:prstGeom>
          <a:solidFill>
            <a:srgbClr val="FFFFFF"/>
          </a:solidFill>
          <a:ln w="9525">
            <a:solidFill>
              <a:schemeClr val="tx1"/>
            </a:solidFill>
            <a:miter lim="800000"/>
            <a:headEnd/>
            <a:tailEnd/>
          </a:ln>
        </p:spPr>
        <p:txBody>
          <a:bodyPr wrap="none" anchor="b"/>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3200"/>
          </a:p>
        </p:txBody>
      </p:sp>
      <p:sp>
        <p:nvSpPr>
          <p:cNvPr id="14343" name="Rectangle 19">
            <a:extLst>
              <a:ext uri="{FF2B5EF4-FFF2-40B4-BE49-F238E27FC236}">
                <a16:creationId xmlns:a16="http://schemas.microsoft.com/office/drawing/2014/main" id="{9F011AC3-EFDC-45FF-AED7-2A78AB266977}"/>
              </a:ext>
            </a:extLst>
          </p:cNvPr>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44" name="Rectangle 36">
            <a:extLst>
              <a:ext uri="{FF2B5EF4-FFF2-40B4-BE49-F238E27FC236}">
                <a16:creationId xmlns:a16="http://schemas.microsoft.com/office/drawing/2014/main" id="{2406642F-C50D-46EC-AE2E-D5FC7507E153}"/>
              </a:ext>
            </a:extLst>
          </p:cNvPr>
          <p:cNvSpPr>
            <a:spLocks noChangeArrowheads="1"/>
          </p:cNvSpPr>
          <p:nvPr/>
        </p:nvSpPr>
        <p:spPr bwMode="auto">
          <a:xfrm>
            <a:off x="31033394" y="14034765"/>
            <a:ext cx="11806245" cy="11797035"/>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dirty="0"/>
          </a:p>
        </p:txBody>
      </p:sp>
      <p:sp>
        <p:nvSpPr>
          <p:cNvPr id="14345" name="Text Box 1960">
            <a:extLst>
              <a:ext uri="{FF2B5EF4-FFF2-40B4-BE49-F238E27FC236}">
                <a16:creationId xmlns:a16="http://schemas.microsoft.com/office/drawing/2014/main" id="{C84F92F0-C5DD-40E5-9B61-1F1AA93CA132}"/>
              </a:ext>
            </a:extLst>
          </p:cNvPr>
          <p:cNvSpPr txBox="1">
            <a:spLocks noChangeArrowheads="1"/>
          </p:cNvSpPr>
          <p:nvPr/>
        </p:nvSpPr>
        <p:spPr bwMode="auto">
          <a:xfrm>
            <a:off x="13844962" y="11253601"/>
            <a:ext cx="163506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Results</a:t>
            </a:r>
          </a:p>
        </p:txBody>
      </p:sp>
      <p:sp>
        <p:nvSpPr>
          <p:cNvPr id="14347" name="Text Box 2024">
            <a:extLst>
              <a:ext uri="{FF2B5EF4-FFF2-40B4-BE49-F238E27FC236}">
                <a16:creationId xmlns:a16="http://schemas.microsoft.com/office/drawing/2014/main" id="{662831E2-101A-4A91-AD13-B973D283BDEF}"/>
              </a:ext>
            </a:extLst>
          </p:cNvPr>
          <p:cNvSpPr txBox="1">
            <a:spLocks noChangeArrowheads="1"/>
          </p:cNvSpPr>
          <p:nvPr/>
        </p:nvSpPr>
        <p:spPr bwMode="auto">
          <a:xfrm>
            <a:off x="31851600" y="4876800"/>
            <a:ext cx="1059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endParaRPr lang="en-US" altLang="en-US" sz="4000" b="1">
              <a:solidFill>
                <a:srgbClr val="000090"/>
              </a:solidFill>
            </a:endParaRPr>
          </a:p>
        </p:txBody>
      </p:sp>
      <p:sp>
        <p:nvSpPr>
          <p:cNvPr id="14348" name="Line 2025">
            <a:extLst>
              <a:ext uri="{FF2B5EF4-FFF2-40B4-BE49-F238E27FC236}">
                <a16:creationId xmlns:a16="http://schemas.microsoft.com/office/drawing/2014/main" id="{F5D8D154-558D-422C-A763-8B103E98AE44}"/>
              </a:ext>
            </a:extLst>
          </p:cNvPr>
          <p:cNvSpPr>
            <a:spLocks noChangeShapeType="1"/>
          </p:cNvSpPr>
          <p:nvPr/>
        </p:nvSpPr>
        <p:spPr bwMode="auto">
          <a:xfrm>
            <a:off x="31581090" y="5790647"/>
            <a:ext cx="10900410" cy="61712"/>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49" name="Text Box 2029">
            <a:extLst>
              <a:ext uri="{FF2B5EF4-FFF2-40B4-BE49-F238E27FC236}">
                <a16:creationId xmlns:a16="http://schemas.microsoft.com/office/drawing/2014/main" id="{0B4FB51F-1C41-4AE3-9A77-9E88410ACA94}"/>
              </a:ext>
            </a:extLst>
          </p:cNvPr>
          <p:cNvSpPr txBox="1">
            <a:spLocks noChangeArrowheads="1"/>
          </p:cNvSpPr>
          <p:nvPr/>
        </p:nvSpPr>
        <p:spPr bwMode="auto">
          <a:xfrm>
            <a:off x="31368835" y="14341563"/>
            <a:ext cx="11455564"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Next Steps</a:t>
            </a:r>
          </a:p>
        </p:txBody>
      </p:sp>
      <p:sp>
        <p:nvSpPr>
          <p:cNvPr id="14350" name="Rectangle 2041">
            <a:extLst>
              <a:ext uri="{FF2B5EF4-FFF2-40B4-BE49-F238E27FC236}">
                <a16:creationId xmlns:a16="http://schemas.microsoft.com/office/drawing/2014/main" id="{B7FD4F01-DCA1-42FF-BBA9-ECC58E404F3C}"/>
              </a:ext>
            </a:extLst>
          </p:cNvPr>
          <p:cNvSpPr>
            <a:spLocks noChangeArrowheads="1"/>
          </p:cNvSpPr>
          <p:nvPr/>
        </p:nvSpPr>
        <p:spPr bwMode="auto">
          <a:xfrm>
            <a:off x="990600" y="4876799"/>
            <a:ext cx="12034551" cy="11800895"/>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51" name="Text Box 1948">
            <a:extLst>
              <a:ext uri="{FF2B5EF4-FFF2-40B4-BE49-F238E27FC236}">
                <a16:creationId xmlns:a16="http://schemas.microsoft.com/office/drawing/2014/main" id="{8EB861D4-9B1C-4362-B935-6055D6DF9840}"/>
              </a:ext>
            </a:extLst>
          </p:cNvPr>
          <p:cNvSpPr txBox="1">
            <a:spLocks noChangeArrowheads="1"/>
          </p:cNvSpPr>
          <p:nvPr/>
        </p:nvSpPr>
        <p:spPr bwMode="auto">
          <a:xfrm>
            <a:off x="990600" y="5028769"/>
            <a:ext cx="11936214"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Introduction</a:t>
            </a:r>
          </a:p>
        </p:txBody>
      </p:sp>
      <p:sp>
        <p:nvSpPr>
          <p:cNvPr id="14352" name="Rectangle 2043">
            <a:extLst>
              <a:ext uri="{FF2B5EF4-FFF2-40B4-BE49-F238E27FC236}">
                <a16:creationId xmlns:a16="http://schemas.microsoft.com/office/drawing/2014/main" id="{13B6FA8D-16B2-4049-8DAB-712EE377EE39}"/>
              </a:ext>
            </a:extLst>
          </p:cNvPr>
          <p:cNvSpPr>
            <a:spLocks noChangeArrowheads="1"/>
          </p:cNvSpPr>
          <p:nvPr/>
        </p:nvSpPr>
        <p:spPr bwMode="auto">
          <a:xfrm>
            <a:off x="990600" y="17216424"/>
            <a:ext cx="12049471" cy="14915673"/>
          </a:xfrm>
          <a:prstGeom prst="rect">
            <a:avLst/>
          </a:prstGeom>
          <a:solidFill>
            <a:srgbClr val="FFFFFF"/>
          </a:solidFill>
          <a:ln w="9525">
            <a:solidFill>
              <a:schemeClr val="tx1"/>
            </a:solidFill>
            <a:miter lim="800000"/>
            <a:headEnd/>
            <a:tailEnd/>
          </a:ln>
        </p:spPr>
        <p:txBody>
          <a:bodyPr wrap="none" anchor="ctr"/>
          <a:lstStyle>
            <a:lvl1pPr marL="342900" indent="-342900" defTabSz="457200">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57200">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57200">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57200">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57200">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buFontTx/>
              <a:buNone/>
            </a:pPr>
            <a:endParaRPr lang="en-US" altLang="en-US" sz="9600" b="1" dirty="0"/>
          </a:p>
        </p:txBody>
      </p:sp>
      <p:sp>
        <p:nvSpPr>
          <p:cNvPr id="14353" name="Line 2018">
            <a:extLst>
              <a:ext uri="{FF2B5EF4-FFF2-40B4-BE49-F238E27FC236}">
                <a16:creationId xmlns:a16="http://schemas.microsoft.com/office/drawing/2014/main" id="{04BB8AEB-5AEA-483A-BFD2-B45D1C341135}"/>
              </a:ext>
            </a:extLst>
          </p:cNvPr>
          <p:cNvSpPr>
            <a:spLocks noChangeShapeType="1"/>
          </p:cNvSpPr>
          <p:nvPr/>
        </p:nvSpPr>
        <p:spPr bwMode="auto">
          <a:xfrm flipV="1">
            <a:off x="1441260" y="5924702"/>
            <a:ext cx="11086601" cy="1487"/>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354" name="Text Box 1951">
            <a:extLst>
              <a:ext uri="{FF2B5EF4-FFF2-40B4-BE49-F238E27FC236}">
                <a16:creationId xmlns:a16="http://schemas.microsoft.com/office/drawing/2014/main" id="{93F8FA5E-34C1-4023-8628-19B4E0144472}"/>
              </a:ext>
            </a:extLst>
          </p:cNvPr>
          <p:cNvSpPr txBox="1">
            <a:spLocks noChangeArrowheads="1"/>
          </p:cNvSpPr>
          <p:nvPr/>
        </p:nvSpPr>
        <p:spPr bwMode="auto">
          <a:xfrm>
            <a:off x="1721574" y="17566502"/>
            <a:ext cx="1059339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Methods</a:t>
            </a:r>
          </a:p>
        </p:txBody>
      </p:sp>
      <p:sp>
        <p:nvSpPr>
          <p:cNvPr id="14355" name="Line 2019">
            <a:extLst>
              <a:ext uri="{FF2B5EF4-FFF2-40B4-BE49-F238E27FC236}">
                <a16:creationId xmlns:a16="http://schemas.microsoft.com/office/drawing/2014/main" id="{F6E0A6AF-3B73-4984-9C82-1E66CA882BAF}"/>
              </a:ext>
            </a:extLst>
          </p:cNvPr>
          <p:cNvSpPr>
            <a:spLocks noChangeShapeType="1"/>
          </p:cNvSpPr>
          <p:nvPr/>
        </p:nvSpPr>
        <p:spPr bwMode="auto">
          <a:xfrm flipV="1">
            <a:off x="1519966" y="18553649"/>
            <a:ext cx="11076153" cy="15652"/>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56" name="Text Box 1947">
            <a:extLst>
              <a:ext uri="{FF2B5EF4-FFF2-40B4-BE49-F238E27FC236}">
                <a16:creationId xmlns:a16="http://schemas.microsoft.com/office/drawing/2014/main" id="{4651D165-5F35-4563-9BA4-41C846362448}"/>
              </a:ext>
            </a:extLst>
          </p:cNvPr>
          <p:cNvSpPr txBox="1">
            <a:spLocks noChangeArrowheads="1"/>
          </p:cNvSpPr>
          <p:nvPr/>
        </p:nvSpPr>
        <p:spPr bwMode="auto">
          <a:xfrm>
            <a:off x="876300" y="6226053"/>
            <a:ext cx="11749711" cy="6986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9pPr>
          </a:lstStyle>
          <a:p>
            <a:pPr lvl="1" algn="just" eaLnBrk="1" hangingPunct="1">
              <a:spcBef>
                <a:spcPct val="0"/>
              </a:spcBef>
              <a:buNone/>
            </a:pPr>
            <a:r>
              <a:rPr lang="en-US" sz="3200" dirty="0"/>
              <a:t>Characterization of surface functionality on polymer nanoparticles is crucial to identifying the interaction between that surface and other chemical species external to the particles. Numerous techniques exist for a variety of chemical functionalities, an exposed hydroxyl group has been a particular challenge for waterborne nanoparticle systems. This poster investigates the coupling of a fluorescent tag to a carbonyl containing surface particle (after conversion of the hydroxyl via oxidation to such) via a Wittig reaction. The goal of the research is to quantify this surface coverage of hydroxyl functionality. Polystyrene nanoparticles were copolymerized with 1% (4-vinyl benzyloxy)-2-propanone in the surface region and were successfully coupled with the fluorescent tag.</a:t>
            </a:r>
            <a:endParaRPr lang="en-US" altLang="en-US" sz="3200" dirty="0"/>
          </a:p>
        </p:txBody>
      </p:sp>
      <p:sp>
        <p:nvSpPr>
          <p:cNvPr id="14357" name="Rectangle 4530">
            <a:extLst>
              <a:ext uri="{FF2B5EF4-FFF2-40B4-BE49-F238E27FC236}">
                <a16:creationId xmlns:a16="http://schemas.microsoft.com/office/drawing/2014/main" id="{900E996A-DC4D-4E60-875B-80753A11BA57}"/>
              </a:ext>
            </a:extLst>
          </p:cNvPr>
          <p:cNvSpPr>
            <a:spLocks noChangeArrowheads="1"/>
          </p:cNvSpPr>
          <p:nvPr/>
        </p:nvSpPr>
        <p:spPr bwMode="auto">
          <a:xfrm>
            <a:off x="31057120" y="29260799"/>
            <a:ext cx="11767280" cy="2871298"/>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dirty="0"/>
          </a:p>
        </p:txBody>
      </p:sp>
      <p:sp>
        <p:nvSpPr>
          <p:cNvPr id="14358" name="Text Box 4531">
            <a:extLst>
              <a:ext uri="{FF2B5EF4-FFF2-40B4-BE49-F238E27FC236}">
                <a16:creationId xmlns:a16="http://schemas.microsoft.com/office/drawing/2014/main" id="{869CFFFF-A3F7-47FF-8F0E-640CFF9C2DDD}"/>
              </a:ext>
            </a:extLst>
          </p:cNvPr>
          <p:cNvSpPr txBox="1">
            <a:spLocks noChangeArrowheads="1"/>
          </p:cNvSpPr>
          <p:nvPr/>
        </p:nvSpPr>
        <p:spPr bwMode="auto">
          <a:xfrm>
            <a:off x="31218164" y="29198888"/>
            <a:ext cx="1137763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References</a:t>
            </a:r>
          </a:p>
        </p:txBody>
      </p:sp>
      <p:sp>
        <p:nvSpPr>
          <p:cNvPr id="14360" name="Line 5290">
            <a:extLst>
              <a:ext uri="{FF2B5EF4-FFF2-40B4-BE49-F238E27FC236}">
                <a16:creationId xmlns:a16="http://schemas.microsoft.com/office/drawing/2014/main" id="{A2AD06A2-637D-4C0D-932D-13E3831F811D}"/>
              </a:ext>
            </a:extLst>
          </p:cNvPr>
          <p:cNvSpPr>
            <a:spLocks noChangeShapeType="1"/>
          </p:cNvSpPr>
          <p:nvPr/>
        </p:nvSpPr>
        <p:spPr bwMode="auto">
          <a:xfrm>
            <a:off x="31689196" y="15303311"/>
            <a:ext cx="10754204" cy="12805"/>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14361" name="Rectangle 2035">
            <a:extLst>
              <a:ext uri="{FF2B5EF4-FFF2-40B4-BE49-F238E27FC236}">
                <a16:creationId xmlns:a16="http://schemas.microsoft.com/office/drawing/2014/main" id="{312115BC-B9D7-4FB8-9EB2-9E1864374758}"/>
              </a:ext>
            </a:extLst>
          </p:cNvPr>
          <p:cNvSpPr>
            <a:spLocks noChangeArrowheads="1"/>
          </p:cNvSpPr>
          <p:nvPr/>
        </p:nvSpPr>
        <p:spPr bwMode="auto">
          <a:xfrm>
            <a:off x="31057120" y="26160902"/>
            <a:ext cx="11767280" cy="2871298"/>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2400"/>
          </a:p>
          <a:p>
            <a:pPr algn="ctr" eaLnBrk="1" hangingPunct="1">
              <a:spcBef>
                <a:spcPct val="0"/>
              </a:spcBef>
              <a:buFontTx/>
              <a:buNone/>
            </a:pPr>
            <a:endParaRPr lang="en-US" altLang="en-US" sz="2400"/>
          </a:p>
        </p:txBody>
      </p:sp>
      <p:sp>
        <p:nvSpPr>
          <p:cNvPr id="14362" name="Text Box 2036">
            <a:extLst>
              <a:ext uri="{FF2B5EF4-FFF2-40B4-BE49-F238E27FC236}">
                <a16:creationId xmlns:a16="http://schemas.microsoft.com/office/drawing/2014/main" id="{BD61074F-4765-415A-8751-35D06E63F48C}"/>
              </a:ext>
            </a:extLst>
          </p:cNvPr>
          <p:cNvSpPr txBox="1">
            <a:spLocks noChangeArrowheads="1"/>
          </p:cNvSpPr>
          <p:nvPr/>
        </p:nvSpPr>
        <p:spPr bwMode="auto">
          <a:xfrm>
            <a:off x="31334546" y="26231596"/>
            <a:ext cx="11455564" cy="82391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Acknowledgements</a:t>
            </a:r>
          </a:p>
        </p:txBody>
      </p:sp>
      <p:sp>
        <p:nvSpPr>
          <p:cNvPr id="14364" name="Line 5291">
            <a:extLst>
              <a:ext uri="{FF2B5EF4-FFF2-40B4-BE49-F238E27FC236}">
                <a16:creationId xmlns:a16="http://schemas.microsoft.com/office/drawing/2014/main" id="{6F1055CD-F1D5-4A08-A7FD-F9497A911805}"/>
              </a:ext>
            </a:extLst>
          </p:cNvPr>
          <p:cNvSpPr>
            <a:spLocks noChangeShapeType="1"/>
          </p:cNvSpPr>
          <p:nvPr/>
        </p:nvSpPr>
        <p:spPr bwMode="auto">
          <a:xfrm>
            <a:off x="32368370" y="27145996"/>
            <a:ext cx="950734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365" name="Line 5292">
            <a:extLst>
              <a:ext uri="{FF2B5EF4-FFF2-40B4-BE49-F238E27FC236}">
                <a16:creationId xmlns:a16="http://schemas.microsoft.com/office/drawing/2014/main" id="{808143B1-09E2-4325-9199-31210FCE4A94}"/>
              </a:ext>
            </a:extLst>
          </p:cNvPr>
          <p:cNvSpPr>
            <a:spLocks noChangeShapeType="1"/>
          </p:cNvSpPr>
          <p:nvPr/>
        </p:nvSpPr>
        <p:spPr bwMode="auto">
          <a:xfrm>
            <a:off x="32326460" y="30099000"/>
            <a:ext cx="950734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4366" name="Picture 94">
            <a:extLst>
              <a:ext uri="{FF2B5EF4-FFF2-40B4-BE49-F238E27FC236}">
                <a16:creationId xmlns:a16="http://schemas.microsoft.com/office/drawing/2014/main" id="{4A69CD88-4BE0-4DF5-AF6D-11CC5DEE2F5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841010" y="1263765"/>
            <a:ext cx="2324099" cy="282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7" name="Rectangle 54">
            <a:extLst>
              <a:ext uri="{FF2B5EF4-FFF2-40B4-BE49-F238E27FC236}">
                <a16:creationId xmlns:a16="http://schemas.microsoft.com/office/drawing/2014/main" id="{47050616-D1B2-482F-B203-F4CB22D3CCE5}"/>
              </a:ext>
            </a:extLst>
          </p:cNvPr>
          <p:cNvSpPr>
            <a:spLocks noChangeArrowheads="1"/>
          </p:cNvSpPr>
          <p:nvPr/>
        </p:nvSpPr>
        <p:spPr bwMode="auto">
          <a:xfrm>
            <a:off x="8458200" y="25146000"/>
            <a:ext cx="609600" cy="685800"/>
          </a:xfrm>
          <a:prstGeom prst="rect">
            <a:avLst/>
          </a:prstGeom>
          <a:solidFill>
            <a:schemeClr val="bg1"/>
          </a:solidFill>
          <a:ln w="9525">
            <a:solidFill>
              <a:schemeClr val="bg1"/>
            </a:solidFill>
            <a:round/>
            <a:headEnd/>
            <a:tailEnd/>
          </a:ln>
        </p:spPr>
        <p:txBody>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9300"/>
          </a:p>
        </p:txBody>
      </p:sp>
      <p:sp>
        <p:nvSpPr>
          <p:cNvPr id="14368" name="TextBox 83">
            <a:extLst>
              <a:ext uri="{FF2B5EF4-FFF2-40B4-BE49-F238E27FC236}">
                <a16:creationId xmlns:a16="http://schemas.microsoft.com/office/drawing/2014/main" id="{0B3229DA-ACE0-4C71-AFFE-9D650EB9A87D}"/>
              </a:ext>
            </a:extLst>
          </p:cNvPr>
          <p:cNvSpPr txBox="1">
            <a:spLocks noChangeArrowheads="1"/>
          </p:cNvSpPr>
          <p:nvPr/>
        </p:nvSpPr>
        <p:spPr bwMode="auto">
          <a:xfrm>
            <a:off x="21336000" y="292608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69" name="TextBox 85">
            <a:extLst>
              <a:ext uri="{FF2B5EF4-FFF2-40B4-BE49-F238E27FC236}">
                <a16:creationId xmlns:a16="http://schemas.microsoft.com/office/drawing/2014/main" id="{330EF435-18B2-48A2-A204-2C51E5546DA7}"/>
              </a:ext>
            </a:extLst>
          </p:cNvPr>
          <p:cNvSpPr txBox="1">
            <a:spLocks noChangeArrowheads="1"/>
          </p:cNvSpPr>
          <p:nvPr/>
        </p:nvSpPr>
        <p:spPr bwMode="auto">
          <a:xfrm>
            <a:off x="26670000" y="280416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charset="-128"/>
              </a:defRPr>
            </a:lvl1pPr>
            <a:lvl2pPr marL="742950" indent="-285750">
              <a:spcBef>
                <a:spcPct val="20000"/>
              </a:spcBef>
              <a:buChar char="–"/>
              <a:defRPr sz="14400">
                <a:solidFill>
                  <a:schemeClr val="tx1"/>
                </a:solidFill>
                <a:latin typeface="Arial" panose="020B0604020202020204" pitchFamily="34" charset="0"/>
                <a:ea typeface="ヒラギノ角ゴ Pro W3" charset="-128"/>
              </a:defRPr>
            </a:lvl2pPr>
            <a:lvl3pPr marL="1143000" indent="-228600">
              <a:spcBef>
                <a:spcPct val="20000"/>
              </a:spcBef>
              <a:buChar char="•"/>
              <a:defRPr sz="12300">
                <a:solidFill>
                  <a:schemeClr val="tx1"/>
                </a:solidFill>
                <a:latin typeface="Arial" panose="020B0604020202020204" pitchFamily="34" charset="0"/>
                <a:ea typeface="ヒラギノ角ゴ Pro W3" charset="-128"/>
              </a:defRPr>
            </a:lvl3pPr>
            <a:lvl4pPr marL="1600200" indent="-228600">
              <a:spcBef>
                <a:spcPct val="20000"/>
              </a:spcBef>
              <a:buChar char="–"/>
              <a:defRPr sz="10300">
                <a:solidFill>
                  <a:schemeClr val="tx1"/>
                </a:solidFill>
                <a:latin typeface="Arial" panose="020B0604020202020204" pitchFamily="34" charset="0"/>
                <a:ea typeface="ヒラギノ角ゴ Pro W3" charset="-128"/>
              </a:defRPr>
            </a:lvl4pPr>
            <a:lvl5pPr marL="2057400" indent="-228600">
              <a:spcBef>
                <a:spcPct val="20000"/>
              </a:spcBef>
              <a:buChar char="»"/>
              <a:defRPr sz="10300">
                <a:solidFill>
                  <a:schemeClr val="tx1"/>
                </a:solidFill>
                <a:latin typeface="Arial" panose="020B0604020202020204" pitchFamily="34" charset="0"/>
                <a:ea typeface="ヒラギノ角ゴ Pro W3"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0"/>
              </a:spcBef>
              <a:buFontTx/>
              <a:buNone/>
            </a:pPr>
            <a:endParaRPr lang="en-US" altLang="en-US" sz="1800"/>
          </a:p>
        </p:txBody>
      </p:sp>
      <p:sp>
        <p:nvSpPr>
          <p:cNvPr id="14370" name="Text Box 1961">
            <a:extLst>
              <a:ext uri="{FF2B5EF4-FFF2-40B4-BE49-F238E27FC236}">
                <a16:creationId xmlns:a16="http://schemas.microsoft.com/office/drawing/2014/main" id="{38A273AF-1FCC-4BB9-8D50-C395437165D7}"/>
              </a:ext>
            </a:extLst>
          </p:cNvPr>
          <p:cNvSpPr txBox="1">
            <a:spLocks noChangeArrowheads="1"/>
          </p:cNvSpPr>
          <p:nvPr/>
        </p:nvSpPr>
        <p:spPr bwMode="auto">
          <a:xfrm>
            <a:off x="14001456" y="12584558"/>
            <a:ext cx="16197892"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None/>
            </a:pPr>
            <a:r>
              <a:rPr lang="en-US" altLang="en-US" sz="3200" dirty="0"/>
              <a:t>All synthesized materials were characterized by </a:t>
            </a:r>
            <a:r>
              <a:rPr lang="en-US" altLang="en-US" sz="3200" baseline="30000" dirty="0"/>
              <a:t>13</a:t>
            </a:r>
            <a:r>
              <a:rPr lang="en-US" altLang="en-US" sz="3200" dirty="0"/>
              <a:t>C and </a:t>
            </a:r>
            <a:r>
              <a:rPr lang="en-US" altLang="en-US" sz="3200" baseline="30000" dirty="0"/>
              <a:t>1</a:t>
            </a:r>
            <a:r>
              <a:rPr lang="en-US" altLang="en-US" sz="3200" dirty="0"/>
              <a:t>H NMR. The emission spectra for the free fluorophore and the coupled fluorophore is shown in figure 1. The free fluorophore, triphenyl (1-pyrenyl) phosphonium inner salt, had a peak emission intensity (</a:t>
            </a:r>
            <a:r>
              <a:rPr lang="en-US" sz="3200" dirty="0" err="1"/>
              <a:t>λ</a:t>
            </a:r>
            <a:r>
              <a:rPr lang="en-US" sz="3200" baseline="-25000" dirty="0" err="1"/>
              <a:t>max</a:t>
            </a:r>
            <a:r>
              <a:rPr lang="en-US" altLang="en-US" sz="3200" dirty="0"/>
              <a:t>) of 507 nm, while the coupled fluorophore had three distinct peaks at 380 nm, 400 nm, and 423 nm. This discernible shift in emission wavelength can be used to identify the presence of either a ketone or an aldehyde. In order to quantify the surface region functionality, an internal standard using an alternate fluorophore, such as fluorescein, could be used.</a:t>
            </a:r>
            <a:endParaRPr lang="en-US" sz="3200" dirty="0"/>
          </a:p>
        </p:txBody>
      </p:sp>
      <p:sp>
        <p:nvSpPr>
          <p:cNvPr id="14371" name="Text Box 1961">
            <a:extLst>
              <a:ext uri="{FF2B5EF4-FFF2-40B4-BE49-F238E27FC236}">
                <a16:creationId xmlns:a16="http://schemas.microsoft.com/office/drawing/2014/main" id="{9E418EEE-5ABB-47AB-963B-023A5374E19E}"/>
              </a:ext>
            </a:extLst>
          </p:cNvPr>
          <p:cNvSpPr txBox="1">
            <a:spLocks noChangeArrowheads="1"/>
          </p:cNvSpPr>
          <p:nvPr/>
        </p:nvSpPr>
        <p:spPr bwMode="auto">
          <a:xfrm>
            <a:off x="14433923" y="23512870"/>
            <a:ext cx="150638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2400" b="1" dirty="0"/>
              <a:t>Figure 1.</a:t>
            </a:r>
            <a:r>
              <a:rPr lang="en-US" altLang="en-US" sz="2400" dirty="0"/>
              <a:t> Emission spectra of the pyrene based fluorophore with an excitation of 345 nm. The fluorophore coupled to the monomer and the free fluorophore were analyzed in chloroform, while the nanoparticles were analyzed in their original water emulsion.</a:t>
            </a:r>
          </a:p>
        </p:txBody>
      </p:sp>
      <p:sp>
        <p:nvSpPr>
          <p:cNvPr id="14373" name="Text Box 1961">
            <a:extLst>
              <a:ext uri="{FF2B5EF4-FFF2-40B4-BE49-F238E27FC236}">
                <a16:creationId xmlns:a16="http://schemas.microsoft.com/office/drawing/2014/main" id="{420CDAEA-1EA4-48C2-B476-EFDFFE795825}"/>
              </a:ext>
            </a:extLst>
          </p:cNvPr>
          <p:cNvSpPr txBox="1">
            <a:spLocks noChangeArrowheads="1"/>
          </p:cNvSpPr>
          <p:nvPr/>
        </p:nvSpPr>
        <p:spPr bwMode="auto">
          <a:xfrm>
            <a:off x="31927800" y="6248400"/>
            <a:ext cx="105918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000"/>
              <a:t>	</a:t>
            </a:r>
          </a:p>
        </p:txBody>
      </p:sp>
      <p:sp>
        <p:nvSpPr>
          <p:cNvPr id="14374" name="Text Box 1961">
            <a:extLst>
              <a:ext uri="{FF2B5EF4-FFF2-40B4-BE49-F238E27FC236}">
                <a16:creationId xmlns:a16="http://schemas.microsoft.com/office/drawing/2014/main" id="{12188166-5357-4432-8C8C-F835EFB826A4}"/>
              </a:ext>
            </a:extLst>
          </p:cNvPr>
          <p:cNvSpPr txBox="1">
            <a:spLocks noChangeArrowheads="1"/>
          </p:cNvSpPr>
          <p:nvPr/>
        </p:nvSpPr>
        <p:spPr bwMode="auto">
          <a:xfrm>
            <a:off x="31514293" y="15624322"/>
            <a:ext cx="11081506"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200" dirty="0"/>
              <a:t>In this poster, we have successful shown characterization of a waterborne nanoparticle with carbonyl surface functionality via a fluorescent tag. For this work we are proposing to oxidize hydroxyl surface functionality into ketones via silver(II) picolinate and then to to characterize the presence of the hydroxyls on the surface region of the nanoparticles. </a:t>
            </a:r>
          </a:p>
        </p:txBody>
      </p:sp>
      <p:sp>
        <p:nvSpPr>
          <p:cNvPr id="14383" name="Text Box 1960">
            <a:extLst>
              <a:ext uri="{FF2B5EF4-FFF2-40B4-BE49-F238E27FC236}">
                <a16:creationId xmlns:a16="http://schemas.microsoft.com/office/drawing/2014/main" id="{BB6CFCC1-8216-48CF-A21B-A222337BE82A}"/>
              </a:ext>
            </a:extLst>
          </p:cNvPr>
          <p:cNvSpPr txBox="1">
            <a:spLocks noChangeArrowheads="1"/>
          </p:cNvSpPr>
          <p:nvPr/>
        </p:nvSpPr>
        <p:spPr bwMode="auto">
          <a:xfrm>
            <a:off x="31278934" y="4972050"/>
            <a:ext cx="11354963" cy="83099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FontTx/>
              <a:buNone/>
            </a:pPr>
            <a:r>
              <a:rPr lang="en-US" altLang="en-US" sz="4800" b="1" dirty="0">
                <a:solidFill>
                  <a:srgbClr val="003593"/>
                </a:solidFill>
              </a:rPr>
              <a:t>Discussion</a:t>
            </a:r>
          </a:p>
        </p:txBody>
      </p:sp>
      <p:sp>
        <p:nvSpPr>
          <p:cNvPr id="14384" name="Text Box 1947">
            <a:extLst>
              <a:ext uri="{FF2B5EF4-FFF2-40B4-BE49-F238E27FC236}">
                <a16:creationId xmlns:a16="http://schemas.microsoft.com/office/drawing/2014/main" id="{FBC4F7AE-9BC6-4063-8A94-C119AA517990}"/>
              </a:ext>
            </a:extLst>
          </p:cNvPr>
          <p:cNvSpPr txBox="1">
            <a:spLocks noChangeArrowheads="1"/>
          </p:cNvSpPr>
          <p:nvPr/>
        </p:nvSpPr>
        <p:spPr bwMode="auto">
          <a:xfrm>
            <a:off x="30986730" y="6004618"/>
            <a:ext cx="11647169" cy="726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charset="-128"/>
              </a:defRPr>
            </a:lvl9pPr>
          </a:lstStyle>
          <a:p>
            <a:pPr lvl="1" algn="just" eaLnBrk="1" hangingPunct="1">
              <a:spcBef>
                <a:spcPct val="0"/>
              </a:spcBef>
              <a:buFontTx/>
              <a:buNone/>
            </a:pPr>
            <a:r>
              <a:rPr lang="en-US" altLang="en-US" sz="3200" dirty="0"/>
              <a:t>The Wittig reactions produce nearly a quantitative yield in a water medium, even though the regents had minimal solubility. Because the latex being analyzed already uses water as a medium, a Wittig reaction is an ideal method of characterizing surface functionality.</a:t>
            </a:r>
          </a:p>
          <a:p>
            <a:pPr lvl="1" algn="just" eaLnBrk="1" hangingPunct="1">
              <a:spcBef>
                <a:spcPct val="0"/>
              </a:spcBef>
              <a:buNone/>
            </a:pPr>
            <a:endParaRPr lang="en-US" altLang="en-US" sz="1800" dirty="0"/>
          </a:p>
          <a:p>
            <a:pPr lvl="1" algn="just" eaLnBrk="1" hangingPunct="1">
              <a:spcBef>
                <a:spcPct val="0"/>
              </a:spcBef>
              <a:buNone/>
            </a:pPr>
            <a:r>
              <a:rPr lang="en-US" altLang="en-US" sz="3200" dirty="0"/>
              <a:t>The shift in emission between the coupled and uncoupled fluorophores results from the change in hyperconjugation. The unreacted Wittig reagent has more </a:t>
            </a:r>
            <a:r>
              <a:rPr lang="el-GR" altLang="en-US" sz="3200" dirty="0"/>
              <a:t>π</a:t>
            </a:r>
            <a:r>
              <a:rPr lang="en-US" altLang="en-US" sz="3200" dirty="0"/>
              <a:t>-overlap than the resulting product due to the phosphonium ylide extension of its </a:t>
            </a:r>
            <a:r>
              <a:rPr lang="el-GR" altLang="en-US" sz="3200" dirty="0"/>
              <a:t>π</a:t>
            </a:r>
            <a:r>
              <a:rPr lang="en-US" altLang="en-US" sz="3200" dirty="0"/>
              <a:t>-system to the phenyl rings. The larger </a:t>
            </a:r>
            <a:r>
              <a:rPr lang="el-GR" altLang="en-US" sz="3200" dirty="0"/>
              <a:t>π</a:t>
            </a:r>
            <a:r>
              <a:rPr lang="en-US" altLang="en-US" sz="3200" dirty="0"/>
              <a:t>-system creates a smaller energy gap between </a:t>
            </a:r>
            <a:r>
              <a:rPr lang="el-GR" altLang="en-US" sz="3200" dirty="0"/>
              <a:t>π</a:t>
            </a:r>
            <a:r>
              <a:rPr lang="en-US" altLang="en-US" sz="3200" dirty="0"/>
              <a:t> the </a:t>
            </a:r>
            <a:r>
              <a:rPr lang="el-GR" sz="3200" dirty="0"/>
              <a:t>π</a:t>
            </a:r>
            <a:r>
              <a:rPr lang="en-US" sz="3200" baseline="30000" dirty="0"/>
              <a:t>* </a:t>
            </a:r>
            <a:r>
              <a:rPr lang="en-US" altLang="en-US" sz="3200" dirty="0"/>
              <a:t>energy levels. The smaller energy difference causes a smaller emission energy (longer wavelength) resulting from the demotion of an electron from the antibonding to bonding orbital.	</a:t>
            </a:r>
          </a:p>
        </p:txBody>
      </p:sp>
      <p:sp>
        <p:nvSpPr>
          <p:cNvPr id="14389" name="Text Box 1961">
            <a:extLst>
              <a:ext uri="{FF2B5EF4-FFF2-40B4-BE49-F238E27FC236}">
                <a16:creationId xmlns:a16="http://schemas.microsoft.com/office/drawing/2014/main" id="{C5A2BBA0-8838-4551-ACC8-8F9E64B8B255}"/>
              </a:ext>
            </a:extLst>
          </p:cNvPr>
          <p:cNvSpPr txBox="1">
            <a:spLocks noChangeArrowheads="1"/>
          </p:cNvSpPr>
          <p:nvPr/>
        </p:nvSpPr>
        <p:spPr bwMode="auto">
          <a:xfrm>
            <a:off x="1422209" y="26104542"/>
            <a:ext cx="111056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None/>
            </a:pPr>
            <a:r>
              <a:rPr lang="en-US" altLang="en-US" sz="2400" b="1" dirty="0"/>
              <a:t>Scheme 1:</a:t>
            </a:r>
            <a:r>
              <a:rPr lang="en-US" altLang="en-US" sz="2400" dirty="0"/>
              <a:t> The synthesis of (4-vinyl benzyloxy)-2-propanone </a:t>
            </a:r>
            <a:r>
              <a:rPr lang="en-US" altLang="en-US" sz="2400" i="1" dirty="0"/>
              <a:t>via</a:t>
            </a:r>
            <a:r>
              <a:rPr lang="en-US" altLang="en-US" sz="2400" dirty="0"/>
              <a:t> reduction.</a:t>
            </a:r>
            <a:endParaRPr lang="en-US" altLang="en-US" sz="2400" b="1" dirty="0"/>
          </a:p>
        </p:txBody>
      </p:sp>
      <p:sp>
        <p:nvSpPr>
          <p:cNvPr id="63" name="Text Box 1961">
            <a:extLst>
              <a:ext uri="{FF2B5EF4-FFF2-40B4-BE49-F238E27FC236}">
                <a16:creationId xmlns:a16="http://schemas.microsoft.com/office/drawing/2014/main" id="{3EC094D6-77BA-439F-93C3-FA62A4B2D2A5}"/>
              </a:ext>
            </a:extLst>
          </p:cNvPr>
          <p:cNvSpPr txBox="1">
            <a:spLocks noChangeArrowheads="1"/>
          </p:cNvSpPr>
          <p:nvPr/>
        </p:nvSpPr>
        <p:spPr bwMode="auto">
          <a:xfrm>
            <a:off x="1342991" y="30292850"/>
            <a:ext cx="1081719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2400" b="1" dirty="0"/>
              <a:t>Scheme 2: </a:t>
            </a:r>
            <a:r>
              <a:rPr lang="en-US" altLang="en-US" sz="2400" dirty="0"/>
              <a:t>Preparation of the Wittig reagent fluorophore: 1-(bromo methyl) pyrene and triphenyl phosphine were used to synthesize the corresponding phosphonium salt. The phosphonium salt was then reduced to the Zwitterionic form, making it viable for the Wittig reaction.</a:t>
            </a:r>
          </a:p>
        </p:txBody>
      </p:sp>
      <p:sp>
        <p:nvSpPr>
          <p:cNvPr id="58" name="Text Box 1961">
            <a:extLst>
              <a:ext uri="{FF2B5EF4-FFF2-40B4-BE49-F238E27FC236}">
                <a16:creationId xmlns:a16="http://schemas.microsoft.com/office/drawing/2014/main" id="{98A75A8A-E02D-4508-8913-5FB227B3C1FD}"/>
              </a:ext>
            </a:extLst>
          </p:cNvPr>
          <p:cNvSpPr txBox="1">
            <a:spLocks noChangeArrowheads="1"/>
          </p:cNvSpPr>
          <p:nvPr/>
        </p:nvSpPr>
        <p:spPr bwMode="auto">
          <a:xfrm>
            <a:off x="1441260" y="18729616"/>
            <a:ext cx="11087002" cy="5570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None/>
            </a:pPr>
            <a:r>
              <a:rPr lang="en-US" sz="3200" dirty="0"/>
              <a:t>The initial step was to create a model nanoparticle with known surface functionality to test the practicality of the method. Scheme 1 shows the synthesis of the ketone containing monomer (4-vinyl benzyloxy)-2-propanone. Next, a polystyrene nanoparticle was synthesized via free radical emulsion polymerization. The nanoparticle was then grown with 1% (4-vinyl benzyloxy)-2-propanone addition. The preparation of the Wittig reagent is shown in scheme 2. The grafting of </a:t>
            </a:r>
            <a:r>
              <a:rPr lang="en-US" altLang="en-US" sz="3200" dirty="0"/>
              <a:t>triphenyl (1-pyrenyl) phosphonium inner salt</a:t>
            </a:r>
            <a:r>
              <a:rPr lang="en-US" sz="3200" dirty="0"/>
              <a:t> to the polymers surface is shown in scheme 3.</a:t>
            </a:r>
          </a:p>
          <a:p>
            <a:pPr algn="ctr" eaLnBrk="1" hangingPunct="1">
              <a:spcBef>
                <a:spcPct val="50000"/>
              </a:spcBef>
              <a:buNone/>
            </a:pPr>
            <a:endParaRPr lang="en-US" altLang="en-US" sz="2400" dirty="0"/>
          </a:p>
        </p:txBody>
      </p:sp>
      <p:graphicFrame>
        <p:nvGraphicFramePr>
          <p:cNvPr id="6" name="Object 5">
            <a:extLst>
              <a:ext uri="{FF2B5EF4-FFF2-40B4-BE49-F238E27FC236}">
                <a16:creationId xmlns:a16="http://schemas.microsoft.com/office/drawing/2014/main" id="{D779F1B6-88E6-423F-A773-961521E65021}"/>
              </a:ext>
            </a:extLst>
          </p:cNvPr>
          <p:cNvGraphicFramePr>
            <a:graphicFrameLocks noChangeAspect="1"/>
          </p:cNvGraphicFramePr>
          <p:nvPr>
            <p:extLst>
              <p:ext uri="{D42A27DB-BD31-4B8C-83A1-F6EECF244321}">
                <p14:modId xmlns:p14="http://schemas.microsoft.com/office/powerpoint/2010/main" val="257292185"/>
              </p:ext>
            </p:extLst>
          </p:nvPr>
        </p:nvGraphicFramePr>
        <p:xfrm>
          <a:off x="1200289" y="27222963"/>
          <a:ext cx="11516836" cy="2958439"/>
        </p:xfrm>
        <a:graphic>
          <a:graphicData uri="http://schemas.openxmlformats.org/presentationml/2006/ole">
            <mc:AlternateContent xmlns:mc="http://schemas.openxmlformats.org/markup-compatibility/2006">
              <mc:Choice xmlns:v="urn:schemas-microsoft-com:vml" Requires="v">
                <p:oleObj spid="_x0000_s1550" name="CS ChemDraw Drawing" r:id="rId5" imgW="9852979" imgH="2477788" progId="ChemDraw.Document.6.0">
                  <p:embed/>
                </p:oleObj>
              </mc:Choice>
              <mc:Fallback>
                <p:oleObj name="CS ChemDraw Drawing" r:id="rId5" imgW="9852979" imgH="2477788" progId="ChemDraw.Document.6.0">
                  <p:embed/>
                  <p:pic>
                    <p:nvPicPr>
                      <p:cNvPr id="0" name=""/>
                      <p:cNvPicPr/>
                      <p:nvPr/>
                    </p:nvPicPr>
                    <p:blipFill>
                      <a:blip r:embed="rId6"/>
                      <a:stretch>
                        <a:fillRect/>
                      </a:stretch>
                    </p:blipFill>
                    <p:spPr>
                      <a:xfrm>
                        <a:off x="1200289" y="27222963"/>
                        <a:ext cx="11516836" cy="2958439"/>
                      </a:xfrm>
                      <a:prstGeom prst="rect">
                        <a:avLst/>
                      </a:prstGeom>
                    </p:spPr>
                  </p:pic>
                </p:oleObj>
              </mc:Fallback>
            </mc:AlternateContent>
          </a:graphicData>
        </a:graphic>
      </p:graphicFrame>
      <p:graphicFrame>
        <p:nvGraphicFramePr>
          <p:cNvPr id="7" name="Object 6">
            <a:extLst>
              <a:ext uri="{FF2B5EF4-FFF2-40B4-BE49-F238E27FC236}">
                <a16:creationId xmlns:a16="http://schemas.microsoft.com/office/drawing/2014/main" id="{6E2B3554-4E84-4FA1-AD90-A1A44DF2CCAA}"/>
              </a:ext>
            </a:extLst>
          </p:cNvPr>
          <p:cNvGraphicFramePr>
            <a:graphicFrameLocks noChangeAspect="1"/>
          </p:cNvGraphicFramePr>
          <p:nvPr>
            <p:extLst>
              <p:ext uri="{D42A27DB-BD31-4B8C-83A1-F6EECF244321}">
                <p14:modId xmlns:p14="http://schemas.microsoft.com/office/powerpoint/2010/main" val="3886307463"/>
              </p:ext>
            </p:extLst>
          </p:nvPr>
        </p:nvGraphicFramePr>
        <p:xfrm>
          <a:off x="1511225" y="24524719"/>
          <a:ext cx="10894963" cy="1131115"/>
        </p:xfrm>
        <a:graphic>
          <a:graphicData uri="http://schemas.openxmlformats.org/presentationml/2006/ole">
            <mc:AlternateContent xmlns:mc="http://schemas.openxmlformats.org/markup-compatibility/2006">
              <mc:Choice xmlns:v="urn:schemas-microsoft-com:vml" Requires="v">
                <p:oleObj spid="_x0000_s1551" name="CS ChemDraw Drawing" r:id="rId7" imgW="8606418" imgH="874713" progId="ChemDraw.Document.6.0">
                  <p:embed/>
                </p:oleObj>
              </mc:Choice>
              <mc:Fallback>
                <p:oleObj name="CS ChemDraw Drawing" r:id="rId7" imgW="8606418" imgH="874713" progId="ChemDraw.Document.6.0">
                  <p:embed/>
                  <p:pic>
                    <p:nvPicPr>
                      <p:cNvPr id="0" name=""/>
                      <p:cNvPicPr/>
                      <p:nvPr/>
                    </p:nvPicPr>
                    <p:blipFill>
                      <a:blip r:embed="rId8"/>
                      <a:stretch>
                        <a:fillRect/>
                      </a:stretch>
                    </p:blipFill>
                    <p:spPr>
                      <a:xfrm>
                        <a:off x="1511225" y="24524719"/>
                        <a:ext cx="10894963" cy="1131115"/>
                      </a:xfrm>
                      <a:prstGeom prst="rect">
                        <a:avLst/>
                      </a:prstGeom>
                    </p:spPr>
                  </p:pic>
                </p:oleObj>
              </mc:Fallback>
            </mc:AlternateContent>
          </a:graphicData>
        </a:graphic>
      </p:graphicFrame>
      <p:sp>
        <p:nvSpPr>
          <p:cNvPr id="72" name="Rectangle 1946">
            <a:extLst>
              <a:ext uri="{FF2B5EF4-FFF2-40B4-BE49-F238E27FC236}">
                <a16:creationId xmlns:a16="http://schemas.microsoft.com/office/drawing/2014/main" id="{A13B69CD-2B09-46B2-9654-A76C988F4728}"/>
              </a:ext>
            </a:extLst>
          </p:cNvPr>
          <p:cNvSpPr>
            <a:spLocks noChangeArrowheads="1"/>
          </p:cNvSpPr>
          <p:nvPr/>
        </p:nvSpPr>
        <p:spPr bwMode="auto">
          <a:xfrm>
            <a:off x="13489971" y="4873522"/>
            <a:ext cx="17031939" cy="5780655"/>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0"/>
              </a:spcBef>
              <a:buFontTx/>
              <a:buNone/>
            </a:pPr>
            <a:endParaRPr lang="en-US" altLang="en-US" sz="9300"/>
          </a:p>
        </p:txBody>
      </p:sp>
      <p:sp>
        <p:nvSpPr>
          <p:cNvPr id="14346" name="Line 2012">
            <a:extLst>
              <a:ext uri="{FF2B5EF4-FFF2-40B4-BE49-F238E27FC236}">
                <a16:creationId xmlns:a16="http://schemas.microsoft.com/office/drawing/2014/main" id="{D6435744-11A6-46A9-BBD3-9D4C84C29781}"/>
              </a:ext>
            </a:extLst>
          </p:cNvPr>
          <p:cNvSpPr>
            <a:spLocks noChangeShapeType="1"/>
          </p:cNvSpPr>
          <p:nvPr/>
        </p:nvSpPr>
        <p:spPr bwMode="auto">
          <a:xfrm flipV="1">
            <a:off x="14001456" y="12194491"/>
            <a:ext cx="16197892" cy="12858"/>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graphicFrame>
        <p:nvGraphicFramePr>
          <p:cNvPr id="4" name="Object 3">
            <a:extLst>
              <a:ext uri="{FF2B5EF4-FFF2-40B4-BE49-F238E27FC236}">
                <a16:creationId xmlns:a16="http://schemas.microsoft.com/office/drawing/2014/main" id="{474F4203-8348-4DAD-9525-373F91C2F379}"/>
              </a:ext>
            </a:extLst>
          </p:cNvPr>
          <p:cNvGraphicFramePr>
            <a:graphicFrameLocks noChangeAspect="1"/>
          </p:cNvGraphicFramePr>
          <p:nvPr>
            <p:extLst>
              <p:ext uri="{D42A27DB-BD31-4B8C-83A1-F6EECF244321}">
                <p14:modId xmlns:p14="http://schemas.microsoft.com/office/powerpoint/2010/main" val="206526134"/>
              </p:ext>
            </p:extLst>
          </p:nvPr>
        </p:nvGraphicFramePr>
        <p:xfrm>
          <a:off x="15253978" y="5273865"/>
          <a:ext cx="13726481" cy="4054102"/>
        </p:xfrm>
        <a:graphic>
          <a:graphicData uri="http://schemas.openxmlformats.org/presentationml/2006/ole">
            <mc:AlternateContent xmlns:mc="http://schemas.openxmlformats.org/markup-compatibility/2006">
              <mc:Choice xmlns:v="urn:schemas-microsoft-com:vml" Requires="v">
                <p:oleObj spid="_x0000_s1552" name="CS ChemDraw Drawing" r:id="rId9" imgW="11210544" imgH="3288871" progId="ChemDraw.Document.6.0">
                  <p:embed/>
                </p:oleObj>
              </mc:Choice>
              <mc:Fallback>
                <p:oleObj name="CS ChemDraw Drawing" r:id="rId9" imgW="11210544" imgH="3288871" progId="ChemDraw.Document.6.0">
                  <p:embed/>
                  <p:pic>
                    <p:nvPicPr>
                      <p:cNvPr id="0" name=""/>
                      <p:cNvPicPr/>
                      <p:nvPr/>
                    </p:nvPicPr>
                    <p:blipFill>
                      <a:blip r:embed="rId10"/>
                      <a:stretch>
                        <a:fillRect/>
                      </a:stretch>
                    </p:blipFill>
                    <p:spPr>
                      <a:xfrm>
                        <a:off x="15253978" y="5273865"/>
                        <a:ext cx="13726481" cy="4054102"/>
                      </a:xfrm>
                      <a:prstGeom prst="rect">
                        <a:avLst/>
                      </a:prstGeom>
                    </p:spPr>
                  </p:pic>
                </p:oleObj>
              </mc:Fallback>
            </mc:AlternateContent>
          </a:graphicData>
        </a:graphic>
      </p:graphicFrame>
      <p:sp>
        <p:nvSpPr>
          <p:cNvPr id="69" name="Text Box 1961">
            <a:extLst>
              <a:ext uri="{FF2B5EF4-FFF2-40B4-BE49-F238E27FC236}">
                <a16:creationId xmlns:a16="http://schemas.microsoft.com/office/drawing/2014/main" id="{CBC14532-061A-4F0E-9B08-0CB82DF5C47A}"/>
              </a:ext>
            </a:extLst>
          </p:cNvPr>
          <p:cNvSpPr txBox="1">
            <a:spLocks noChangeArrowheads="1"/>
          </p:cNvSpPr>
          <p:nvPr/>
        </p:nvSpPr>
        <p:spPr bwMode="auto">
          <a:xfrm>
            <a:off x="14433923" y="9479172"/>
            <a:ext cx="153665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None/>
            </a:pPr>
            <a:r>
              <a:rPr lang="en-US" altLang="en-US" sz="2400" b="1" dirty="0"/>
              <a:t>Scheme 3: </a:t>
            </a:r>
            <a:r>
              <a:rPr lang="en-US" altLang="en-US" sz="2400" dirty="0"/>
              <a:t>The reaction of the Wittig reagent (triphenyl (1-pyrenyl) phosphonium inner salt) with the surface region of the nanoparticle. No additional solvent was required as the nanoparticles were suspended in water. The reaction took place at 20°C and went to completion in 24 hours.</a:t>
            </a:r>
            <a:endParaRPr lang="en-US" altLang="en-US" sz="2400" b="1" dirty="0"/>
          </a:p>
        </p:txBody>
      </p:sp>
      <p:sp>
        <p:nvSpPr>
          <p:cNvPr id="66" name="Text Box 1961">
            <a:extLst>
              <a:ext uri="{FF2B5EF4-FFF2-40B4-BE49-F238E27FC236}">
                <a16:creationId xmlns:a16="http://schemas.microsoft.com/office/drawing/2014/main" id="{457B6F43-E240-4054-A41E-4FEBDC37B3EC}"/>
              </a:ext>
            </a:extLst>
          </p:cNvPr>
          <p:cNvSpPr txBox="1">
            <a:spLocks noChangeArrowheads="1"/>
          </p:cNvSpPr>
          <p:nvPr/>
        </p:nvSpPr>
        <p:spPr bwMode="auto">
          <a:xfrm>
            <a:off x="31517605" y="22224704"/>
            <a:ext cx="1093233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2400" b="1" dirty="0"/>
              <a:t>Scheme 4.</a:t>
            </a:r>
            <a:r>
              <a:rPr lang="en-US" altLang="en-US" sz="2400" dirty="0"/>
              <a:t> General oxidation reaction of a secondary alcohol to a ketone via silver(II) picolinate. The reagent can also oxidize primary alcohols in aldehydes. Oxidation of hydroxyl containing surface functionality will allow for a reaction with a Wittig reagent. </a:t>
            </a:r>
          </a:p>
        </p:txBody>
      </p:sp>
      <p:graphicFrame>
        <p:nvGraphicFramePr>
          <p:cNvPr id="8" name="Object 7">
            <a:extLst>
              <a:ext uri="{FF2B5EF4-FFF2-40B4-BE49-F238E27FC236}">
                <a16:creationId xmlns:a16="http://schemas.microsoft.com/office/drawing/2014/main" id="{BE44DF47-8A54-4968-B5CF-793CF272C4FF}"/>
              </a:ext>
            </a:extLst>
          </p:cNvPr>
          <p:cNvGraphicFramePr>
            <a:graphicFrameLocks noChangeAspect="1"/>
          </p:cNvGraphicFramePr>
          <p:nvPr>
            <p:extLst>
              <p:ext uri="{D42A27DB-BD31-4B8C-83A1-F6EECF244321}">
                <p14:modId xmlns:p14="http://schemas.microsoft.com/office/powerpoint/2010/main" val="1378515479"/>
              </p:ext>
            </p:extLst>
          </p:nvPr>
        </p:nvGraphicFramePr>
        <p:xfrm>
          <a:off x="31707871" y="19328943"/>
          <a:ext cx="10426809" cy="2634169"/>
        </p:xfrm>
        <a:graphic>
          <a:graphicData uri="http://schemas.openxmlformats.org/presentationml/2006/ole">
            <mc:AlternateContent xmlns:mc="http://schemas.openxmlformats.org/markup-compatibility/2006">
              <mc:Choice xmlns:v="urn:schemas-microsoft-com:vml" Requires="v">
                <p:oleObj spid="_x0000_s1553" name="CS ChemDraw Drawing" r:id="rId11" imgW="9154633" imgH="2364949" progId="ChemDraw.Document.6.0">
                  <p:embed/>
                </p:oleObj>
              </mc:Choice>
              <mc:Fallback>
                <p:oleObj name="CS ChemDraw Drawing" r:id="rId11" imgW="9154633" imgH="2364949" progId="ChemDraw.Document.6.0">
                  <p:embed/>
                  <p:pic>
                    <p:nvPicPr>
                      <p:cNvPr id="0" name=""/>
                      <p:cNvPicPr/>
                      <p:nvPr/>
                    </p:nvPicPr>
                    <p:blipFill>
                      <a:blip r:embed="rId12"/>
                      <a:stretch>
                        <a:fillRect/>
                      </a:stretch>
                    </p:blipFill>
                    <p:spPr>
                      <a:xfrm>
                        <a:off x="31707871" y="19328943"/>
                        <a:ext cx="10426809" cy="2634169"/>
                      </a:xfrm>
                      <a:prstGeom prst="rect">
                        <a:avLst/>
                      </a:prstGeom>
                    </p:spPr>
                  </p:pic>
                </p:oleObj>
              </mc:Fallback>
            </mc:AlternateContent>
          </a:graphicData>
        </a:graphic>
      </p:graphicFrame>
      <p:sp>
        <p:nvSpPr>
          <p:cNvPr id="61" name="Text Box 1961">
            <a:extLst>
              <a:ext uri="{FF2B5EF4-FFF2-40B4-BE49-F238E27FC236}">
                <a16:creationId xmlns:a16="http://schemas.microsoft.com/office/drawing/2014/main" id="{3F7D38BC-F955-4E2F-A8E9-ECA02D53EFFC}"/>
              </a:ext>
            </a:extLst>
          </p:cNvPr>
          <p:cNvSpPr txBox="1">
            <a:spLocks noChangeArrowheads="1"/>
          </p:cNvSpPr>
          <p:nvPr/>
        </p:nvSpPr>
        <p:spPr bwMode="auto">
          <a:xfrm>
            <a:off x="31371774" y="24055957"/>
            <a:ext cx="1126853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3200" dirty="0"/>
              <a:t>Silver(II) picolinate holds several advantages over traditional oxidizing agents such as chromates. The reaction conditions require aqueous conditions at a neutral pH.</a:t>
            </a:r>
          </a:p>
        </p:txBody>
      </p:sp>
      <p:sp>
        <p:nvSpPr>
          <p:cNvPr id="64" name="Text Box 1961">
            <a:extLst>
              <a:ext uri="{FF2B5EF4-FFF2-40B4-BE49-F238E27FC236}">
                <a16:creationId xmlns:a16="http://schemas.microsoft.com/office/drawing/2014/main" id="{42A7735B-BC12-4BE7-B512-85CADA37DF08}"/>
              </a:ext>
            </a:extLst>
          </p:cNvPr>
          <p:cNvSpPr txBox="1">
            <a:spLocks noChangeArrowheads="1"/>
          </p:cNvSpPr>
          <p:nvPr/>
        </p:nvSpPr>
        <p:spPr bwMode="auto">
          <a:xfrm>
            <a:off x="26976997" y="26778729"/>
            <a:ext cx="361418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eaLnBrk="1" hangingPunct="1">
              <a:spcBef>
                <a:spcPct val="50000"/>
              </a:spcBef>
              <a:buFontTx/>
              <a:buNone/>
            </a:pPr>
            <a:r>
              <a:rPr lang="en-US" altLang="en-US" sz="2400" b="1" dirty="0"/>
              <a:t>Figure 2.</a:t>
            </a:r>
            <a:r>
              <a:rPr lang="en-US" altLang="en-US" sz="2400" dirty="0"/>
              <a:t> A cluster of  60 nm nanoparticles undergoing fluorescence</a:t>
            </a:r>
          </a:p>
        </p:txBody>
      </p:sp>
      <p:pic>
        <p:nvPicPr>
          <p:cNvPr id="3" name="Picture 2">
            <a:extLst>
              <a:ext uri="{FF2B5EF4-FFF2-40B4-BE49-F238E27FC236}">
                <a16:creationId xmlns:a16="http://schemas.microsoft.com/office/drawing/2014/main" id="{31548DFA-73B1-4713-BEFE-9A99C57E2084}"/>
              </a:ext>
            </a:extLst>
          </p:cNvPr>
          <p:cNvPicPr>
            <a:picLocks noChangeAspect="1"/>
          </p:cNvPicPr>
          <p:nvPr/>
        </p:nvPicPr>
        <p:blipFill>
          <a:blip r:embed="rId13"/>
          <a:stretch>
            <a:fillRect/>
          </a:stretch>
        </p:blipFill>
        <p:spPr>
          <a:xfrm>
            <a:off x="13597707" y="25019310"/>
            <a:ext cx="13475719" cy="5154482"/>
          </a:xfrm>
          <a:prstGeom prst="rect">
            <a:avLst/>
          </a:prstGeom>
        </p:spPr>
      </p:pic>
      <p:pic>
        <p:nvPicPr>
          <p:cNvPr id="5" name="Picture 4">
            <a:extLst>
              <a:ext uri="{FF2B5EF4-FFF2-40B4-BE49-F238E27FC236}">
                <a16:creationId xmlns:a16="http://schemas.microsoft.com/office/drawing/2014/main" id="{9ABAC541-723D-4DF8-BAB7-33ECAA6851DF}"/>
              </a:ext>
            </a:extLst>
          </p:cNvPr>
          <p:cNvPicPr>
            <a:picLocks noChangeAspect="1"/>
          </p:cNvPicPr>
          <p:nvPr/>
        </p:nvPicPr>
        <p:blipFill>
          <a:blip r:embed="rId14"/>
          <a:stretch>
            <a:fillRect/>
          </a:stretch>
        </p:blipFill>
        <p:spPr>
          <a:xfrm>
            <a:off x="26810833" y="28026487"/>
            <a:ext cx="3711077" cy="4105610"/>
          </a:xfrm>
          <a:prstGeom prst="rect">
            <a:avLst/>
          </a:prstGeom>
        </p:spPr>
      </p:pic>
      <p:sp>
        <p:nvSpPr>
          <p:cNvPr id="53" name="Text Box 1961">
            <a:extLst>
              <a:ext uri="{FF2B5EF4-FFF2-40B4-BE49-F238E27FC236}">
                <a16:creationId xmlns:a16="http://schemas.microsoft.com/office/drawing/2014/main" id="{657B2285-8671-41EB-97F9-0DCB34EC913D}"/>
              </a:ext>
            </a:extLst>
          </p:cNvPr>
          <p:cNvSpPr txBox="1">
            <a:spLocks noChangeArrowheads="1"/>
          </p:cNvSpPr>
          <p:nvPr/>
        </p:nvSpPr>
        <p:spPr bwMode="auto">
          <a:xfrm>
            <a:off x="14356546" y="30340279"/>
            <a:ext cx="1195804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2400" b="1" dirty="0"/>
              <a:t>Figure 3.</a:t>
            </a:r>
            <a:r>
              <a:rPr lang="en-US" altLang="en-US" sz="2400" dirty="0"/>
              <a:t> Multistep characterization scheme of hydroxyl surface functionality. Step one is the oxidation of surface hydroxyl groups via silver(II) picolinate to aldehydes or ketones (not yet accomplished). In the second step, the fluorophore is coupled to the nanoparticles surface via a Wittig reaction.</a:t>
            </a:r>
          </a:p>
        </p:txBody>
      </p:sp>
      <p:sp>
        <p:nvSpPr>
          <p:cNvPr id="54" name="Text Box 1961">
            <a:extLst>
              <a:ext uri="{FF2B5EF4-FFF2-40B4-BE49-F238E27FC236}">
                <a16:creationId xmlns:a16="http://schemas.microsoft.com/office/drawing/2014/main" id="{265A6E38-A256-462E-B4AF-FD85B220AA90}"/>
              </a:ext>
            </a:extLst>
          </p:cNvPr>
          <p:cNvSpPr txBox="1">
            <a:spLocks noChangeArrowheads="1"/>
          </p:cNvSpPr>
          <p:nvPr/>
        </p:nvSpPr>
        <p:spPr bwMode="auto">
          <a:xfrm>
            <a:off x="31490247" y="30421643"/>
            <a:ext cx="1093233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marL="457200" indent="-457200" algn="just" eaLnBrk="1" hangingPunct="1">
              <a:spcBef>
                <a:spcPct val="50000"/>
              </a:spcBef>
              <a:buFontTx/>
              <a:buAutoNum type="arabicPeriod"/>
            </a:pPr>
            <a:r>
              <a:rPr lang="en-US" altLang="en-US" sz="2400" dirty="0"/>
              <a:t>El-</a:t>
            </a:r>
            <a:r>
              <a:rPr lang="en-US" altLang="en-US" sz="2400" dirty="0" err="1"/>
              <a:t>Batta</a:t>
            </a:r>
            <a:r>
              <a:rPr lang="en-US" altLang="en-US" sz="2400" dirty="0"/>
              <a:t>, A.; Jiang, C.; Zhao, W.; </a:t>
            </a:r>
            <a:r>
              <a:rPr lang="en-US" altLang="en-US" sz="2400" dirty="0" err="1"/>
              <a:t>Anness</a:t>
            </a:r>
            <a:r>
              <a:rPr lang="en-US" altLang="en-US" sz="2400" dirty="0"/>
              <a:t>, R.; </a:t>
            </a:r>
            <a:r>
              <a:rPr lang="en-US" altLang="en-US" sz="2400" dirty="0" err="1"/>
              <a:t>Cooksy</a:t>
            </a:r>
            <a:r>
              <a:rPr lang="en-US" altLang="en-US" sz="2400" dirty="0"/>
              <a:t>, A.L.; Bergdahl, M. </a:t>
            </a:r>
            <a:r>
              <a:rPr lang="en-US" altLang="en-US" sz="2400" i="1" dirty="0"/>
              <a:t>J. Org. Chem.,</a:t>
            </a:r>
            <a:r>
              <a:rPr lang="en-US" altLang="en-US" sz="2400" dirty="0"/>
              <a:t> </a:t>
            </a:r>
            <a:r>
              <a:rPr lang="en-US" altLang="en-US" sz="2400" b="1" dirty="0"/>
              <a:t>2007</a:t>
            </a:r>
            <a:r>
              <a:rPr lang="en-US" altLang="en-US" sz="2400" dirty="0"/>
              <a:t>, </a:t>
            </a:r>
            <a:r>
              <a:rPr lang="en-US" altLang="en-US" sz="2400" i="1" dirty="0"/>
              <a:t>72,</a:t>
            </a:r>
            <a:r>
              <a:rPr lang="en-US" altLang="en-US" sz="2400" dirty="0"/>
              <a:t> 5244-5259.</a:t>
            </a:r>
          </a:p>
          <a:p>
            <a:pPr marL="457200" indent="-457200" algn="just" eaLnBrk="1" hangingPunct="1">
              <a:spcBef>
                <a:spcPct val="50000"/>
              </a:spcBef>
              <a:buFontTx/>
              <a:buAutoNum type="arabicPeriod"/>
            </a:pPr>
            <a:r>
              <a:rPr lang="en-US" altLang="en-US" sz="2400" i="1" dirty="0"/>
              <a:t>J. Org. Chem</a:t>
            </a:r>
            <a:r>
              <a:rPr lang="en-US" altLang="en-US" sz="2400" dirty="0"/>
              <a:t>. </a:t>
            </a:r>
            <a:r>
              <a:rPr lang="en-US" altLang="en-US" sz="2400" b="1" dirty="0"/>
              <a:t>1992</a:t>
            </a:r>
            <a:r>
              <a:rPr lang="en-US" altLang="en-US" sz="2400" dirty="0"/>
              <a:t>, 57, 5787-5790.</a:t>
            </a:r>
          </a:p>
        </p:txBody>
      </p:sp>
      <p:sp>
        <p:nvSpPr>
          <p:cNvPr id="55" name="Text Box 1961">
            <a:extLst>
              <a:ext uri="{FF2B5EF4-FFF2-40B4-BE49-F238E27FC236}">
                <a16:creationId xmlns:a16="http://schemas.microsoft.com/office/drawing/2014/main" id="{CDECF7C6-8D2C-4516-9C1B-11D0263D2A60}"/>
              </a:ext>
            </a:extLst>
          </p:cNvPr>
          <p:cNvSpPr txBox="1">
            <a:spLocks noChangeArrowheads="1"/>
          </p:cNvSpPr>
          <p:nvPr/>
        </p:nvSpPr>
        <p:spPr bwMode="auto">
          <a:xfrm>
            <a:off x="31539873" y="27395547"/>
            <a:ext cx="1093233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just" eaLnBrk="1" hangingPunct="1">
              <a:spcBef>
                <a:spcPct val="50000"/>
              </a:spcBef>
              <a:buFontTx/>
              <a:buNone/>
            </a:pPr>
            <a:r>
              <a:rPr lang="en-US" altLang="en-US" sz="2400" dirty="0"/>
              <a:t>A special thanks to Dr. John G. Tsavalas, the Christine Caputo group, and the Anyin Li group.</a:t>
            </a:r>
          </a:p>
          <a:p>
            <a:pPr algn="just" eaLnBrk="1" hangingPunct="1">
              <a:spcBef>
                <a:spcPct val="50000"/>
              </a:spcBef>
              <a:buNone/>
            </a:pPr>
            <a:r>
              <a:rPr lang="en-US" altLang="en-US" sz="2400" dirty="0"/>
              <a:t>Funding from the UNH Latex Morphology Industrial Consortium</a:t>
            </a:r>
          </a:p>
        </p:txBody>
      </p:sp>
      <p:pic>
        <p:nvPicPr>
          <p:cNvPr id="9" name="Picture 8">
            <a:extLst>
              <a:ext uri="{FF2B5EF4-FFF2-40B4-BE49-F238E27FC236}">
                <a16:creationId xmlns:a16="http://schemas.microsoft.com/office/drawing/2014/main" id="{9E004DD4-6D25-4AFD-BD2F-91AB94DD38F5}"/>
              </a:ext>
            </a:extLst>
          </p:cNvPr>
          <p:cNvPicPr>
            <a:picLocks noChangeAspect="1"/>
          </p:cNvPicPr>
          <p:nvPr/>
        </p:nvPicPr>
        <p:blipFill>
          <a:blip r:embed="rId15"/>
          <a:stretch>
            <a:fillRect/>
          </a:stretch>
        </p:blipFill>
        <p:spPr>
          <a:xfrm>
            <a:off x="2140872" y="13268145"/>
            <a:ext cx="9748925" cy="2913285"/>
          </a:xfrm>
          <a:prstGeom prst="rect">
            <a:avLst/>
          </a:prstGeom>
        </p:spPr>
      </p:pic>
      <p:sp>
        <p:nvSpPr>
          <p:cNvPr id="59" name="Text Box 1961">
            <a:extLst>
              <a:ext uri="{FF2B5EF4-FFF2-40B4-BE49-F238E27FC236}">
                <a16:creationId xmlns:a16="http://schemas.microsoft.com/office/drawing/2014/main" id="{4D238733-DC4E-4F61-80B5-9CBB4A8C6BAB}"/>
              </a:ext>
            </a:extLst>
          </p:cNvPr>
          <p:cNvSpPr txBox="1">
            <a:spLocks noChangeArrowheads="1"/>
          </p:cNvSpPr>
          <p:nvPr/>
        </p:nvSpPr>
        <p:spPr bwMode="auto">
          <a:xfrm>
            <a:off x="1519966" y="16021116"/>
            <a:ext cx="111056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charset="-128"/>
              </a:defRPr>
            </a:lvl9pPr>
          </a:lstStyle>
          <a:p>
            <a:pPr algn="ctr" eaLnBrk="1" hangingPunct="1">
              <a:spcBef>
                <a:spcPct val="50000"/>
              </a:spcBef>
              <a:buNone/>
            </a:pPr>
            <a:r>
              <a:rPr lang="en-US" altLang="en-US" sz="2400" dirty="0"/>
              <a:t>Nanoparticle growth with the addition of hydroxyl surface functionality.</a:t>
            </a:r>
          </a:p>
        </p:txBody>
      </p:sp>
      <p:pic>
        <p:nvPicPr>
          <p:cNvPr id="13" name="Picture 12">
            <a:extLst>
              <a:ext uri="{FF2B5EF4-FFF2-40B4-BE49-F238E27FC236}">
                <a16:creationId xmlns:a16="http://schemas.microsoft.com/office/drawing/2014/main" id="{4F6E2DB7-6716-40A5-B30A-51C4686E0EEE}"/>
              </a:ext>
            </a:extLst>
          </p:cNvPr>
          <p:cNvPicPr>
            <a:picLocks noChangeAspect="1"/>
          </p:cNvPicPr>
          <p:nvPr/>
        </p:nvPicPr>
        <p:blipFill>
          <a:blip r:embed="rId16"/>
          <a:stretch>
            <a:fillRect/>
          </a:stretch>
        </p:blipFill>
        <p:spPr>
          <a:xfrm>
            <a:off x="14653377" y="17042266"/>
            <a:ext cx="14894050" cy="6179562"/>
          </a:xfrm>
          <a:prstGeom prst="rect">
            <a:avLst/>
          </a:prstGeom>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15736</TotalTime>
  <Words>953</Words>
  <Application>Microsoft Office PowerPoint</Application>
  <PresentationFormat>Custom</PresentationFormat>
  <Paragraphs>32</Paragraphs>
  <Slides>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ヒラギノ角ゴ Pro W3</vt:lpstr>
      <vt:lpstr>Default Design</vt:lpstr>
      <vt:lpstr>CS ChemDraw Drawing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 Pazicni</dc:creator>
  <cp:lastModifiedBy>Ben Adams</cp:lastModifiedBy>
  <cp:revision>426</cp:revision>
  <dcterms:created xsi:type="dcterms:W3CDTF">2014-08-07T15:27:11Z</dcterms:created>
  <dcterms:modified xsi:type="dcterms:W3CDTF">2019-04-20T19:40:40Z</dcterms:modified>
</cp:coreProperties>
</file>