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52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3" pos="27172" userDrawn="1">
          <p15:clr>
            <a:srgbClr val="A4A3A4"/>
          </p15:clr>
        </p15:guide>
        <p15:guide id="4" orient="horz" pos="20160" userDrawn="1">
          <p15:clr>
            <a:srgbClr val="A4A3A4"/>
          </p15:clr>
        </p15:guide>
        <p15:guide id="5" pos="9120" userDrawn="1">
          <p15:clr>
            <a:srgbClr val="A4A3A4"/>
          </p15:clr>
        </p15:guide>
        <p15:guide id="6" pos="9576" userDrawn="1">
          <p15:clr>
            <a:srgbClr val="A4A3A4"/>
          </p15:clr>
        </p15:guide>
        <p15:guide id="7" pos="18144" userDrawn="1">
          <p15:clr>
            <a:srgbClr val="A4A3A4"/>
          </p15:clr>
        </p15:guide>
        <p15:guide id="8" pos="18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BD0"/>
    <a:srgbClr val="4569F4"/>
    <a:srgbClr val="AAC9FD"/>
    <a:srgbClr val="3D5EE2"/>
    <a:srgbClr val="94D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9695"/>
    <p:restoredTop sz="94721"/>
  </p:normalViewPr>
  <p:slideViewPr>
    <p:cSldViewPr snapToGrid="0" snapToObjects="1">
      <p:cViewPr>
        <p:scale>
          <a:sx n="34" d="100"/>
          <a:sy n="34" d="100"/>
        </p:scale>
        <p:origin x="488" y="256"/>
      </p:cViewPr>
      <p:guideLst>
        <p:guide orient="horz" pos="2352"/>
        <p:guide pos="576"/>
        <p:guide pos="27172"/>
        <p:guide orient="horz" pos="20160"/>
        <p:guide pos="9120"/>
        <p:guide pos="9576"/>
        <p:guide pos="18144"/>
        <p:guide pos="184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7604D-49C8-5E44-80F7-21D619EB1AB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B495-C8A0-2748-ACEA-AAE620C76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47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2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8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164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52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60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04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8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8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5322A-7677-7848-A3EB-8CD1258A0D92}" type="datetimeFigureOut">
              <a:rPr lang="en-US" smtClean="0"/>
              <a:t>4/18/19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59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10" Type="http://schemas.openxmlformats.org/officeDocument/2006/relationships/image" Target="../media/image9.tiff"/><Relationship Id="rId11" Type="http://schemas.openxmlformats.org/officeDocument/2006/relationships/image" Target="../media/image10.tiff"/><Relationship Id="rId12" Type="http://schemas.openxmlformats.org/officeDocument/2006/relationships/image" Target="../media/image11.tiff"/><Relationship Id="rId13" Type="http://schemas.openxmlformats.org/officeDocument/2006/relationships/image" Target="../media/image12.tiff"/><Relationship Id="rId14" Type="http://schemas.openxmlformats.org/officeDocument/2006/relationships/image" Target="../media/image13.tiff"/><Relationship Id="rId15" Type="http://schemas.openxmlformats.org/officeDocument/2006/relationships/image" Target="../media/image14.tiff"/><Relationship Id="rId16" Type="http://schemas.openxmlformats.org/officeDocument/2006/relationships/image" Target="../media/image15.tiff"/><Relationship Id="rId17" Type="http://schemas.openxmlformats.org/officeDocument/2006/relationships/image" Target="../media/image16.jpg"/><Relationship Id="rId18" Type="http://schemas.openxmlformats.org/officeDocument/2006/relationships/image" Target="../media/image17.png"/><Relationship Id="rId19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https://www.bluerobotics.com/wp-content/uploads/2016/06/BlueROV2-4-lumen-1.png?x2645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3" r="9107"/>
          <a:stretch/>
        </p:blipFill>
        <p:spPr bwMode="auto">
          <a:xfrm>
            <a:off x="22585768" y="11115432"/>
            <a:ext cx="4933950" cy="445933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93910" y="11140832"/>
            <a:ext cx="6574536" cy="49309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4C5BFAB4-5283-8348-B59E-309F0B1B8C21}"/>
              </a:ext>
            </a:extLst>
          </p:cNvPr>
          <p:cNvSpPr/>
          <p:nvPr/>
        </p:nvSpPr>
        <p:spPr>
          <a:xfrm>
            <a:off x="0" y="-516835"/>
            <a:ext cx="43891200" cy="3868615"/>
          </a:xfrm>
          <a:prstGeom prst="rect">
            <a:avLst/>
          </a:prstGeom>
          <a:solidFill>
            <a:srgbClr val="007B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70B93CC-6F3D-AB45-9791-FD44C49702D5}"/>
              </a:ext>
            </a:extLst>
          </p:cNvPr>
          <p:cNvSpPr txBox="1"/>
          <p:nvPr/>
        </p:nvSpPr>
        <p:spPr>
          <a:xfrm>
            <a:off x="4098420" y="-101227"/>
            <a:ext cx="3348110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Underwater Remotely Operated Vehicle (ROV)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members: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River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Iannaccone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Julie Berberian, Katherine Hernandez, Jennifer Conyers, </a:t>
            </a:r>
          </a:p>
          <a:p>
            <a:pPr algn="ctr"/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Ryan Kelly, Trevor Lounsbury, Mark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Torpey</a:t>
            </a:r>
            <a:endParaRPr 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Advisors: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May-Win Thein,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Allisa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Dalpe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Alex Cook,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Ozzy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Oruc</a:t>
            </a:r>
            <a:endParaRPr 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887729" y="22513805"/>
            <a:ext cx="13590271" cy="9621246"/>
            <a:chOff x="678594" y="23558920"/>
            <a:chExt cx="13716000" cy="2972256"/>
          </a:xfrm>
          <a:solidFill>
            <a:schemeClr val="bg1">
              <a:lumMod val="85000"/>
            </a:schemeClr>
          </a:solidFill>
        </p:grpSpPr>
        <p:grpSp>
          <p:nvGrpSpPr>
            <p:cNvPr id="12" name="Group 11"/>
            <p:cNvGrpSpPr/>
            <p:nvPr/>
          </p:nvGrpSpPr>
          <p:grpSpPr>
            <a:xfrm>
              <a:off x="678594" y="23558920"/>
              <a:ext cx="13716000" cy="2972256"/>
              <a:chOff x="29389937" y="7450757"/>
              <a:chExt cx="13716000" cy="2972256"/>
            </a:xfrm>
            <a:grpFill/>
          </p:grpSpPr>
          <p:sp>
            <p:nvSpPr>
              <p:cNvPr id="26" name="Rounded Rectangle 25">
                <a:extLst>
                  <a:ext uri="{FF2B5EF4-FFF2-40B4-BE49-F238E27FC236}">
                    <a16:creationId xmlns:a16="http://schemas.microsoft.com/office/drawing/2014/main" xmlns="" id="{DDFAE29B-665F-3741-85F3-AA2DA5BBF225}"/>
                  </a:ext>
                </a:extLst>
              </p:cNvPr>
              <p:cNvSpPr/>
              <p:nvPr/>
            </p:nvSpPr>
            <p:spPr>
              <a:xfrm>
                <a:off x="29389937" y="7450757"/>
                <a:ext cx="13716000" cy="2972256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3785615" y="7516874"/>
                <a:ext cx="4374758" cy="276632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Underwater GPS</a:t>
                </a: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904571" y="24027082"/>
              <a:ext cx="7527276" cy="6940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</a:t>
              </a:r>
              <a:r>
                <a:rPr lang="en-US" sz="35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 locate the ROV underwater using four receivers listening for a set acoustic frequency and a single locater producing a desired acoustic frequency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87729" y="14276041"/>
            <a:ext cx="13563602" cy="8359795"/>
            <a:chOff x="29192473" y="10009646"/>
            <a:chExt cx="13716000" cy="8686223"/>
          </a:xfrm>
          <a:solidFill>
            <a:schemeClr val="bg1">
              <a:lumMod val="85000"/>
            </a:schemeClr>
          </a:solidFill>
        </p:grpSpPr>
        <p:grpSp>
          <p:nvGrpSpPr>
            <p:cNvPr id="8" name="Group 7"/>
            <p:cNvGrpSpPr/>
            <p:nvPr/>
          </p:nvGrpSpPr>
          <p:grpSpPr>
            <a:xfrm>
              <a:off x="29192473" y="10009646"/>
              <a:ext cx="13716000" cy="8149053"/>
              <a:chOff x="655573" y="10320016"/>
              <a:chExt cx="13716000" cy="8149053"/>
            </a:xfrm>
            <a:grpFill/>
          </p:grpSpPr>
          <p:sp>
            <p:nvSpPr>
              <p:cNvPr id="31" name="Rounded Rectangle 30">
                <a:extLst>
                  <a:ext uri="{FF2B5EF4-FFF2-40B4-BE49-F238E27FC236}">
                    <a16:creationId xmlns:a16="http://schemas.microsoft.com/office/drawing/2014/main" xmlns="" id="{3F0267FA-1B26-A444-AC93-2DF61D0A6017}"/>
                  </a:ext>
                </a:extLst>
              </p:cNvPr>
              <p:cNvSpPr/>
              <p:nvPr/>
            </p:nvSpPr>
            <p:spPr>
              <a:xfrm>
                <a:off x="655573" y="10320016"/>
                <a:ext cx="13716000" cy="814905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634454" y="10635571"/>
                <a:ext cx="7758238" cy="743562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Deployment</a:t>
                </a: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29476484" y="11068772"/>
              <a:ext cx="13064107" cy="7627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autonomously deploy the ROV from the ASV</a:t>
              </a:r>
              <a:endPara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consists of custom built tether reel and tether stabilizers to control the deployment process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Tether reel has been fabricated out of</a:t>
              </a:r>
            </a:p>
            <a:p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a 2000 pound winch motor, a cable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reel, and a slip ring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 wire slip ring enables the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connection between the ROV, the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tether reel, and the ASV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Stabilizers are a mechanical system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that keeps the tether from snagging</a:t>
              </a:r>
            </a:p>
            <a:p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on the ASV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25430" y="3756876"/>
            <a:ext cx="13525901" cy="3895923"/>
            <a:chOff x="647700" y="3801660"/>
            <a:chExt cx="13864798" cy="4511769"/>
          </a:xfrm>
          <a:solidFill>
            <a:schemeClr val="bg1">
              <a:lumMod val="85000"/>
            </a:schemeClr>
          </a:solidFill>
        </p:grpSpPr>
        <p:grpSp>
          <p:nvGrpSpPr>
            <p:cNvPr id="5" name="Group 4"/>
            <p:cNvGrpSpPr/>
            <p:nvPr/>
          </p:nvGrpSpPr>
          <p:grpSpPr>
            <a:xfrm>
              <a:off x="647700" y="3801660"/>
              <a:ext cx="13864798" cy="4139120"/>
              <a:chOff x="914400" y="3662531"/>
              <a:chExt cx="13716000" cy="6476455"/>
            </a:xfrm>
            <a:grpFill/>
          </p:grpSpPr>
          <p:sp>
            <p:nvSpPr>
              <p:cNvPr id="7" name="Rounded Rectangle 6">
                <a:extLst>
                  <a:ext uri="{FF2B5EF4-FFF2-40B4-BE49-F238E27FC236}">
                    <a16:creationId xmlns:a16="http://schemas.microsoft.com/office/drawing/2014/main" xmlns="" id="{43C9D2F0-92D6-7F47-B6B4-C8D693981845}"/>
                  </a:ext>
                </a:extLst>
              </p:cNvPr>
              <p:cNvSpPr/>
              <p:nvPr/>
            </p:nvSpPr>
            <p:spPr>
              <a:xfrm>
                <a:off x="914400" y="3662531"/>
                <a:ext cx="13716000" cy="6476455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4756529" y="4047316"/>
                <a:ext cx="5468053" cy="1282712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UNH ROV Mission</a:t>
                </a: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041461" y="5087754"/>
              <a:ext cx="13166065" cy="32256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Remotely Operated Vehicle (ROV) in conjunction with the Autonomous Surface Vehicle (ASV) is aimed to complete a joint mission of ocean mapping. This mission focus is to accomplish being autonomously controlled to identify objects of interest. </a:t>
              </a:r>
            </a:p>
            <a:p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1" name="Group 1040"/>
          <p:cNvGrpSpPr/>
          <p:nvPr/>
        </p:nvGrpSpPr>
        <p:grpSpPr>
          <a:xfrm>
            <a:off x="34690782" y="31068411"/>
            <a:ext cx="8182861" cy="1264509"/>
            <a:chOff x="35391581" y="31461075"/>
            <a:chExt cx="8182861" cy="1264509"/>
          </a:xfrm>
        </p:grpSpPr>
        <p:pic>
          <p:nvPicPr>
            <p:cNvPr id="84" name="Shape 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1245122" y="31461075"/>
              <a:ext cx="2329320" cy="12645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7" name="Picture 10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19305" y="31479181"/>
              <a:ext cx="1825817" cy="1231441"/>
            </a:xfrm>
            <a:prstGeom prst="rect">
              <a:avLst/>
            </a:prstGeom>
          </p:spPr>
        </p:pic>
        <p:pic>
          <p:nvPicPr>
            <p:cNvPr id="1038" name="Picture 103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91581" y="31479181"/>
              <a:ext cx="4076700" cy="1230213"/>
            </a:xfrm>
            <a:prstGeom prst="rect">
              <a:avLst/>
            </a:prstGeom>
          </p:spPr>
        </p:pic>
      </p:grpSp>
      <p:pic>
        <p:nvPicPr>
          <p:cNvPr id="92" name="Picture 9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18715" y="644603"/>
            <a:ext cx="6107323" cy="201411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9279518" y="30612376"/>
            <a:ext cx="1378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thanks to Dr. Martin Renken, Scott Campbell, John Ahern, the CEPS Office of the Dean, and the Parent’s Association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02" y="475098"/>
            <a:ext cx="6837599" cy="27460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0446" y="300491"/>
            <a:ext cx="3741122" cy="2278086"/>
          </a:xfrm>
          <a:prstGeom prst="rect">
            <a:avLst/>
          </a:prstGeom>
        </p:spPr>
      </p:pic>
      <p:grpSp>
        <p:nvGrpSpPr>
          <p:cNvPr id="91" name="Group 90">
            <a:extLst>
              <a:ext uri="{FF2B5EF4-FFF2-40B4-BE49-F238E27FC236}">
                <a16:creationId xmlns:a16="http://schemas.microsoft.com/office/drawing/2014/main" xmlns="" id="{C1F7ACDA-9C2D-0F45-AA6B-4A78415C0C7A}"/>
              </a:ext>
            </a:extLst>
          </p:cNvPr>
          <p:cNvGrpSpPr/>
          <p:nvPr/>
        </p:nvGrpSpPr>
        <p:grpSpPr>
          <a:xfrm>
            <a:off x="895215" y="7620576"/>
            <a:ext cx="13579687" cy="6834843"/>
            <a:chOff x="647700" y="8928337"/>
            <a:chExt cx="13915356" cy="4917952"/>
          </a:xfrm>
          <a:solidFill>
            <a:schemeClr val="bg1">
              <a:lumMod val="85000"/>
            </a:schemeClr>
          </a:solidFill>
        </p:grpSpPr>
        <p:grpSp>
          <p:nvGrpSpPr>
            <p:cNvPr id="14" name="Group 13"/>
            <p:cNvGrpSpPr/>
            <p:nvPr/>
          </p:nvGrpSpPr>
          <p:grpSpPr>
            <a:xfrm>
              <a:off x="647700" y="8928337"/>
              <a:ext cx="13915356" cy="4537225"/>
              <a:chOff x="671402" y="21318151"/>
              <a:chExt cx="13716000" cy="5106709"/>
            </a:xfrm>
            <a:grpFill/>
          </p:grpSpPr>
          <p:sp>
            <p:nvSpPr>
              <p:cNvPr id="33" name="Rounded Rectangle 32">
                <a:extLst>
                  <a:ext uri="{FF2B5EF4-FFF2-40B4-BE49-F238E27FC236}">
                    <a16:creationId xmlns:a16="http://schemas.microsoft.com/office/drawing/2014/main" xmlns="" id="{2147FB4C-D055-F64B-BFCA-F7E7EED95114}"/>
                  </a:ext>
                </a:extLst>
              </p:cNvPr>
              <p:cNvSpPr/>
              <p:nvPr/>
            </p:nvSpPr>
            <p:spPr>
              <a:xfrm>
                <a:off x="671402" y="21318151"/>
                <a:ext cx="13716000" cy="5106709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314291" y="21651005"/>
                <a:ext cx="8425789" cy="573284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Interchangeable Tether System </a:t>
                </a: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1086905" y="9727171"/>
              <a:ext cx="12940331" cy="4119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5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</a:t>
              </a:r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make one tether system that will work with all current and future ROVs</a:t>
              </a:r>
            </a:p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Each ROV will have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female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connector and tethers will have a male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en-US" sz="35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connector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ROVs can switch  between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tethers</a:t>
              </a:r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Connections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can be inline (ROV 008) </a:t>
              </a:r>
              <a:endPara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or 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 the end cap (ROV 006 &amp; 007)</a:t>
              </a:r>
            </a:p>
            <a:p>
              <a:endParaRPr lang="en-US" sz="35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xmlns="" id="{E7F5752C-CF0A-AB45-B782-E0AEB5768279}"/>
              </a:ext>
            </a:extLst>
          </p:cNvPr>
          <p:cNvGrpSpPr/>
          <p:nvPr/>
        </p:nvGrpSpPr>
        <p:grpSpPr>
          <a:xfrm>
            <a:off x="15214000" y="3793992"/>
            <a:ext cx="13599086" cy="4109474"/>
            <a:chOff x="15011384" y="3858928"/>
            <a:chExt cx="13825452" cy="3171182"/>
          </a:xfrm>
          <a:solidFill>
            <a:schemeClr val="bg1">
              <a:lumMod val="85000"/>
            </a:schemeClr>
          </a:solidFill>
        </p:grpSpPr>
        <p:grpSp>
          <p:nvGrpSpPr>
            <p:cNvPr id="95" name="Group 94"/>
            <p:cNvGrpSpPr/>
            <p:nvPr/>
          </p:nvGrpSpPr>
          <p:grpSpPr>
            <a:xfrm>
              <a:off x="15011384" y="3858928"/>
              <a:ext cx="13825452" cy="3007289"/>
              <a:chOff x="15021640" y="-828801"/>
              <a:chExt cx="13693354" cy="3677563"/>
            </a:xfrm>
            <a:grpFill/>
          </p:grpSpPr>
          <p:sp>
            <p:nvSpPr>
              <p:cNvPr id="98" name="Rounded Rectangle 28">
                <a:extLst>
                  <a:ext uri="{FF2B5EF4-FFF2-40B4-BE49-F238E27FC236}">
                    <a16:creationId xmlns:a16="http://schemas.microsoft.com/office/drawing/2014/main" xmlns="" id="{38940EEE-356E-DA45-8287-83D10FD8CA1D}"/>
                  </a:ext>
                </a:extLst>
              </p:cNvPr>
              <p:cNvSpPr/>
              <p:nvPr/>
            </p:nvSpPr>
            <p:spPr>
              <a:xfrm>
                <a:off x="15021640" y="-828801"/>
                <a:ext cx="13693354" cy="367756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19666669" y="-644295"/>
                <a:ext cx="4422400" cy="692508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 Autonomy</a:t>
                </a:r>
              </a:p>
            </p:txBody>
          </p:sp>
        </p:grp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6AB0F99B-95E6-5A4F-8236-E745873EE61F}"/>
                </a:ext>
              </a:extLst>
            </p:cNvPr>
            <p:cNvSpPr txBox="1"/>
            <p:nvPr/>
          </p:nvSpPr>
          <p:spPr>
            <a:xfrm>
              <a:off x="15330610" y="4690698"/>
              <a:ext cx="13048502" cy="2339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Having our ROV travel from an initial starting point and travel to a designated </a:t>
              </a:r>
              <a:r>
                <a:rPr lang="en-US" sz="35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destination</a:t>
              </a:r>
              <a:endPara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/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 algn="just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Direct Feedback from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MavLink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and our underwater GPS we are able to analyze and control our ROV’s position.</a:t>
              </a:r>
            </a:p>
            <a:p>
              <a:pPr algn="just"/>
              <a:endParaRPr lang="en-US" sz="3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xmlns="" id="{08D39A80-2BBA-C243-A347-935F5057A74D}"/>
              </a:ext>
            </a:extLst>
          </p:cNvPr>
          <p:cNvGrpSpPr/>
          <p:nvPr/>
        </p:nvGrpSpPr>
        <p:grpSpPr>
          <a:xfrm>
            <a:off x="15212731" y="15387595"/>
            <a:ext cx="13600355" cy="16555947"/>
            <a:chOff x="14929031" y="9445011"/>
            <a:chExt cx="13907805" cy="14390079"/>
          </a:xfrm>
          <a:solidFill>
            <a:schemeClr val="bg1">
              <a:lumMod val="85000"/>
            </a:schemeClr>
          </a:solidFill>
        </p:grpSpPr>
        <p:grpSp>
          <p:nvGrpSpPr>
            <p:cNvPr id="16" name="Group 15"/>
            <p:cNvGrpSpPr/>
            <p:nvPr/>
          </p:nvGrpSpPr>
          <p:grpSpPr>
            <a:xfrm>
              <a:off x="14929031" y="9445011"/>
              <a:ext cx="13907805" cy="14390079"/>
              <a:chOff x="29229236" y="20845134"/>
              <a:chExt cx="13716000" cy="5722174"/>
            </a:xfrm>
            <a:grpFill/>
          </p:grpSpPr>
          <p:sp>
            <p:nvSpPr>
              <p:cNvPr id="30" name="Rounded Rectangle 29">
                <a:extLst>
                  <a:ext uri="{FF2B5EF4-FFF2-40B4-BE49-F238E27FC236}">
                    <a16:creationId xmlns:a16="http://schemas.microsoft.com/office/drawing/2014/main" xmlns="" id="{5B053596-95C9-5D4D-8089-2D592742ED2D}"/>
                  </a:ext>
                </a:extLst>
              </p:cNvPr>
              <p:cNvSpPr/>
              <p:nvPr/>
            </p:nvSpPr>
            <p:spPr>
              <a:xfrm>
                <a:off x="29229236" y="20845134"/>
                <a:ext cx="13716000" cy="5722174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4462842" y="20962926"/>
                <a:ext cx="3091634" cy="242275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Controls</a:t>
                </a:r>
              </a:p>
            </p:txBody>
          </p:sp>
        </p:grpSp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xmlns="" id="{CF5AE949-7E52-6C4A-8BF3-955D98634C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5251426" y="20907912"/>
              <a:ext cx="4011079" cy="268447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xmlns="" id="{EBAA36E9-9AE0-5D41-AD07-F91F3255FE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5251426" y="17886827"/>
              <a:ext cx="4004882" cy="288426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844F390-5759-2D4B-B4E6-5A4100D5DFF2}"/>
              </a:ext>
            </a:extLst>
          </p:cNvPr>
          <p:cNvGrpSpPr/>
          <p:nvPr/>
        </p:nvGrpSpPr>
        <p:grpSpPr>
          <a:xfrm>
            <a:off x="8798109" y="23648068"/>
            <a:ext cx="34406912" cy="7354860"/>
            <a:chOff x="13556141" y="20417190"/>
            <a:chExt cx="34406912" cy="11599672"/>
          </a:xfrm>
        </p:grpSpPr>
        <p:grpSp>
          <p:nvGrpSpPr>
            <p:cNvPr id="40" name="Group 39"/>
            <p:cNvGrpSpPr/>
            <p:nvPr/>
          </p:nvGrpSpPr>
          <p:grpSpPr>
            <a:xfrm>
              <a:off x="34106527" y="20417190"/>
              <a:ext cx="13856526" cy="11599672"/>
              <a:chOff x="19919249" y="17400326"/>
              <a:chExt cx="13781977" cy="13094396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83" name="Group 82">
                <a:extLst>
                  <a:ext uri="{FF2B5EF4-FFF2-40B4-BE49-F238E27FC236}">
                    <a16:creationId xmlns:a16="http://schemas.microsoft.com/office/drawing/2014/main" xmlns="" id="{D931B25C-7AA6-4E9A-A9A0-33BECA50C2E7}"/>
                  </a:ext>
                </a:extLst>
              </p:cNvPr>
              <p:cNvGrpSpPr/>
              <p:nvPr/>
            </p:nvGrpSpPr>
            <p:grpSpPr>
              <a:xfrm>
                <a:off x="19919249" y="17400326"/>
                <a:ext cx="13781977" cy="13094396"/>
                <a:chOff x="19388481" y="25627746"/>
                <a:chExt cx="13852393" cy="7454767"/>
              </a:xfrm>
              <a:grpFill/>
            </p:grpSpPr>
            <p:sp>
              <p:nvSpPr>
                <p:cNvPr id="85" name="Rounded Rectangle 27">
                  <a:extLst>
                    <a:ext uri="{FF2B5EF4-FFF2-40B4-BE49-F238E27FC236}">
                      <a16:creationId xmlns:a16="http://schemas.microsoft.com/office/drawing/2014/main" xmlns="" id="{222957FD-6992-47A8-AFF6-B788920DBFEC}"/>
                    </a:ext>
                  </a:extLst>
                </p:cNvPr>
                <p:cNvSpPr/>
                <p:nvPr/>
              </p:nvSpPr>
              <p:spPr>
                <a:xfrm>
                  <a:off x="19388481" y="25627746"/>
                  <a:ext cx="13852393" cy="7454767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xmlns="" id="{EE6A0B21-EC6F-47E8-962A-6BA2452FCF37}"/>
                    </a:ext>
                  </a:extLst>
                </p:cNvPr>
                <p:cNvSpPr txBox="1"/>
                <p:nvPr/>
              </p:nvSpPr>
              <p:spPr>
                <a:xfrm>
                  <a:off x="24852566" y="25904067"/>
                  <a:ext cx="2696621" cy="710673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Electronics</a:t>
                  </a:r>
                </a:p>
              </p:txBody>
            </p:sp>
          </p:grp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xmlns="" id="{1B2D6A14-6801-49CA-B7A6-C54ED22D8418}"/>
                  </a:ext>
                </a:extLst>
              </p:cNvPr>
              <p:cNvSpPr txBox="1"/>
              <p:nvPr/>
            </p:nvSpPr>
            <p:spPr>
              <a:xfrm>
                <a:off x="20251351" y="19956835"/>
                <a:ext cx="13316983" cy="975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Redesign of ROV 007 electronics, converted electronics from a stack design to a modular tray design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Gathered data pertaining to power draw of the system to understand battery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life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- The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 was to determine average power draw in an attempt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                </a:t>
                </a:r>
                <a:r>
                  <a:rPr lang="en-US" sz="3500" dirty="0" smtClean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3500" dirty="0" smtClean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increase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overall run time 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Confronted issue with inertial measurement unit (IMU) placement due to ROV 007’s rotating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design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- Stationary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tubes were installed on the side of the ROV to house </a:t>
                </a:r>
                <a:r>
                  <a:rPr lang="en-US" sz="3500" dirty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</a:t>
                </a:r>
                <a:r>
                  <a:rPr lang="en-US" sz="3500" dirty="0" smtClean="0">
                    <a:solidFill>
                      <a:schemeClr val="bg1">
                        <a:lumMod val="8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IMU and camera</a:t>
                </a:r>
              </a:p>
            </p:txBody>
          </p:sp>
        </p:grp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xmlns="" id="{C6BD965B-D46B-8A42-8E22-5A053F676A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3661" t="5507" r="6902" b="12410"/>
            <a:stretch/>
          </p:blipFill>
          <p:spPr>
            <a:xfrm>
              <a:off x="13556141" y="20760316"/>
              <a:ext cx="5295139" cy="417529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DE2D0E07-6410-C846-9C0C-517C3C549432}"/>
              </a:ext>
            </a:extLst>
          </p:cNvPr>
          <p:cNvGrpSpPr/>
          <p:nvPr/>
        </p:nvGrpSpPr>
        <p:grpSpPr>
          <a:xfrm>
            <a:off x="29348495" y="14714216"/>
            <a:ext cx="13787600" cy="8534459"/>
            <a:chOff x="29382225" y="12149321"/>
            <a:chExt cx="13787600" cy="6502495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xmlns="" id="{26737AD5-6B8A-4E4A-8348-89E93024C439}"/>
                </a:ext>
              </a:extLst>
            </p:cNvPr>
            <p:cNvGrpSpPr/>
            <p:nvPr/>
          </p:nvGrpSpPr>
          <p:grpSpPr>
            <a:xfrm>
              <a:off x="29382225" y="12149321"/>
              <a:ext cx="13787600" cy="6502495"/>
              <a:chOff x="29441124" y="15209115"/>
              <a:chExt cx="13787600" cy="688256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5" name="Group 14"/>
              <p:cNvGrpSpPr/>
              <p:nvPr/>
            </p:nvGrpSpPr>
            <p:grpSpPr>
              <a:xfrm>
                <a:off x="29441124" y="15209115"/>
                <a:ext cx="13787600" cy="6882562"/>
                <a:chOff x="14665503" y="26935482"/>
                <a:chExt cx="13749842" cy="4270370"/>
              </a:xfrm>
              <a:grpFill/>
            </p:grpSpPr>
            <p:sp>
              <p:nvSpPr>
                <p:cNvPr id="28" name="Rounded Rectangle 27">
                  <a:extLst>
                    <a:ext uri="{FF2B5EF4-FFF2-40B4-BE49-F238E27FC236}">
                      <a16:creationId xmlns:a16="http://schemas.microsoft.com/office/drawing/2014/main" xmlns="" id="{E26D044E-EB29-8043-9FB1-88B311FD8D71}"/>
                    </a:ext>
                  </a:extLst>
                </p:cNvPr>
                <p:cNvSpPr/>
                <p:nvPr/>
              </p:nvSpPr>
              <p:spPr>
                <a:xfrm>
                  <a:off x="14665503" y="26935482"/>
                  <a:ext cx="13749842" cy="427037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" name="TextBox 49">
                  <a:extLst>
                    <a:ext uri="{FF2B5EF4-FFF2-40B4-BE49-F238E27FC236}">
                      <a16:creationId xmlns:a16="http://schemas.microsoft.com/office/drawing/2014/main" xmlns="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20129657" y="27055425"/>
                  <a:ext cx="2584176" cy="354203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Sonar</a:t>
                  </a:r>
                </a:p>
              </p:txBody>
            </p:sp>
          </p:grp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0A2126DA-4DD9-9F48-81E6-628F04832E9C}"/>
                  </a:ext>
                </a:extLst>
              </p:cNvPr>
              <p:cNvSpPr txBox="1"/>
              <p:nvPr/>
            </p:nvSpPr>
            <p:spPr>
              <a:xfrm>
                <a:off x="29567698" y="16253322"/>
                <a:ext cx="13258232" cy="3375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detect objects of interest on the seafloor </a:t>
                </a:r>
                <a:r>
                  <a:rPr lang="en-US" sz="35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surface</a:t>
                </a:r>
              </a:p>
              <a:p>
                <a:endParaRPr lang="en-US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Blue </a:t>
                </a:r>
                <a:r>
                  <a:rPr lang="en-US" sz="35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Robotics "Ping Sonar Altimeter and </a:t>
                </a:r>
                <a:r>
                  <a:rPr lang="en-US" sz="3500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Echosounder</a:t>
                </a:r>
                <a:r>
                  <a:rPr lang="en-US" sz="35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Benefits of this system include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open source code,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easy implementation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with existing system, reasonably priced,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and the user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interface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displays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an </a:t>
                </a:r>
                <a:endParaRPr lang="en-US" sz="35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effective 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manner</a:t>
                </a:r>
              </a:p>
              <a:p>
                <a:endParaRPr lang="en-US" sz="4000" dirty="0"/>
              </a:p>
            </p:txBody>
          </p:sp>
        </p:grp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7C40EF1A-41B5-D444-A04B-086F1AA7A4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t="3382"/>
            <a:stretch/>
          </p:blipFill>
          <p:spPr>
            <a:xfrm>
              <a:off x="38050210" y="15311444"/>
              <a:ext cx="4420228" cy="27462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B9E8FFF-5D25-594C-9C5D-549343A8841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492928" y="16934177"/>
            <a:ext cx="12790518" cy="36286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70B9528-034E-F347-9A06-60093B9D0E1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724515" y="25109998"/>
            <a:ext cx="8634937" cy="65643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E0F5A93-F857-B146-9BDB-71D5A956535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522433" y="20741808"/>
            <a:ext cx="12790518" cy="420563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15291B7F-8F3B-EF45-B14D-2BB262B5528D}"/>
              </a:ext>
            </a:extLst>
          </p:cNvPr>
          <p:cNvGrpSpPr/>
          <p:nvPr/>
        </p:nvGrpSpPr>
        <p:grpSpPr>
          <a:xfrm>
            <a:off x="29415952" y="3797335"/>
            <a:ext cx="13997644" cy="11130371"/>
            <a:chOff x="29551046" y="3793467"/>
            <a:chExt cx="14112776" cy="10411959"/>
          </a:xfrm>
        </p:grpSpPr>
        <p:grpSp>
          <p:nvGrpSpPr>
            <p:cNvPr id="24" name="Group 23"/>
            <p:cNvGrpSpPr/>
            <p:nvPr/>
          </p:nvGrpSpPr>
          <p:grpSpPr>
            <a:xfrm>
              <a:off x="29551046" y="3793467"/>
              <a:ext cx="14112776" cy="10411959"/>
              <a:chOff x="15170091" y="10566080"/>
              <a:chExt cx="13983740" cy="435259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3" name="Group 12"/>
              <p:cNvGrpSpPr/>
              <p:nvPr/>
            </p:nvGrpSpPr>
            <p:grpSpPr>
              <a:xfrm>
                <a:off x="15170091" y="10566080"/>
                <a:ext cx="13775371" cy="4097754"/>
                <a:chOff x="29150441" y="17072553"/>
                <a:chExt cx="13775370" cy="2407085"/>
              </a:xfrm>
              <a:grpFill/>
            </p:grpSpPr>
            <p:sp>
              <p:nvSpPr>
                <p:cNvPr id="32" name="Rounded Rectangle 31">
                  <a:extLst>
                    <a:ext uri="{FF2B5EF4-FFF2-40B4-BE49-F238E27FC236}">
                      <a16:creationId xmlns:a16="http://schemas.microsoft.com/office/drawing/2014/main" xmlns="" id="{9DFB1998-FF2D-A545-BC94-11EEAA1FDEC0}"/>
                    </a:ext>
                  </a:extLst>
                </p:cNvPr>
                <p:cNvSpPr/>
                <p:nvPr/>
              </p:nvSpPr>
              <p:spPr>
                <a:xfrm>
                  <a:off x="29150441" y="17072553"/>
                  <a:ext cx="13775370" cy="2407085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xmlns="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4406856" y="17127377"/>
                  <a:ext cx="3262540" cy="147495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Drag Study</a:t>
                  </a:r>
                </a:p>
              </p:txBody>
            </p:sp>
          </p:grpSp>
          <p:sp>
            <p:nvSpPr>
              <p:cNvPr id="80" name="TextBox 79"/>
              <p:cNvSpPr txBox="1"/>
              <p:nvPr/>
            </p:nvSpPr>
            <p:spPr>
              <a:xfrm>
                <a:off x="15436266" y="10995011"/>
                <a:ext cx="13717565" cy="3923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 a drag coefficient of ROV 008 to assist with creating a non-linear control model of the </a:t>
                </a:r>
                <a:r>
                  <a:rPr lang="en-US" sz="35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vehicle</a:t>
                </a:r>
                <a:endPara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16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Used the drag tank to drag the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ROV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at varying velocities collecting drag data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Designed and fabricated an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attachment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system so that the ROV could be secured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to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 drag carriage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Collected Pylon data so that it can be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removed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when dragging the ROV to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isolate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the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vehicle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Processed the drag data, re-arranging the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drag </a:t>
                </a: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equation to determine the drag </a:t>
                </a:r>
                <a:endParaRPr lang="en-US" sz="350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500" dirty="0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coefficient </a:t>
                </a:r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Estimated the Reynolds number and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plotted with the drag coefficient to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determine flow state</a:t>
                </a:r>
              </a:p>
              <a:p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</a:t>
                </a:r>
              </a:p>
            </p:txBody>
          </p:sp>
        </p:grp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xmlns="" id="{F5BB3914-4964-1A40-9F70-E1736C401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8508246" y="9470618"/>
              <a:ext cx="4291512" cy="32186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A21169E1-A964-EE40-9B63-96231180BC2E}"/>
              </a:ext>
            </a:extLst>
          </p:cNvPr>
          <p:cNvSpPr txBox="1"/>
          <p:nvPr/>
        </p:nvSpPr>
        <p:spPr>
          <a:xfrm>
            <a:off x="38300080" y="13529869"/>
            <a:ext cx="4256500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above illustrates the drag on the ROV with respect to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velocity.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ounded Rectangle 28">
            <a:extLst>
              <a:ext uri="{FF2B5EF4-FFF2-40B4-BE49-F238E27FC236}">
                <a16:creationId xmlns:a16="http://schemas.microsoft.com/office/drawing/2014/main" xmlns="" id="{71D16A42-7E79-FA46-9B42-848D8266780C}"/>
              </a:ext>
            </a:extLst>
          </p:cNvPr>
          <p:cNvSpPr/>
          <p:nvPr/>
        </p:nvSpPr>
        <p:spPr>
          <a:xfrm>
            <a:off x="15214000" y="7989219"/>
            <a:ext cx="13599086" cy="367380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0C109360-FD0B-654D-9506-66ED90B5A526}"/>
              </a:ext>
            </a:extLst>
          </p:cNvPr>
          <p:cNvSpPr txBox="1"/>
          <p:nvPr/>
        </p:nvSpPr>
        <p:spPr>
          <a:xfrm>
            <a:off x="17851055" y="8227012"/>
            <a:ext cx="8133273" cy="707886"/>
          </a:xfrm>
          <a:prstGeom prst="rect">
            <a:avLst/>
          </a:prstGeom>
          <a:solidFill>
            <a:srgbClr val="007BD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Tether Deployment Torque Analysis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87BDDAE7-C407-1C45-AD17-AA0930A79FAC}"/>
              </a:ext>
            </a:extLst>
          </p:cNvPr>
          <p:cNvSpPr txBox="1"/>
          <p:nvPr/>
        </p:nvSpPr>
        <p:spPr>
          <a:xfrm>
            <a:off x="15669294" y="9067700"/>
            <a:ext cx="12948554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 </a:t>
            </a:r>
            <a:r>
              <a:rPr lang="en-US" sz="3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control the deployment rate</a:t>
            </a:r>
            <a:endParaRPr lang="en-US" sz="3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will be analyzed from both analytically and experimentally.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E6C73C59-4CD0-7D41-B238-B857844E5BD1}"/>
              </a:ext>
            </a:extLst>
          </p:cNvPr>
          <p:cNvSpPr txBox="1"/>
          <p:nvPr/>
        </p:nvSpPr>
        <p:spPr>
          <a:xfrm>
            <a:off x="38016480" y="22679735"/>
            <a:ext cx="442022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shows simulated single beam sonar data.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6ACBB7B4-7B72-9048-8FD4-649759BAC8CA}"/>
              </a:ext>
            </a:extLst>
          </p:cNvPr>
          <p:cNvSpPr txBox="1"/>
          <p:nvPr/>
        </p:nvSpPr>
        <p:spPr>
          <a:xfrm>
            <a:off x="30915509" y="22689082"/>
            <a:ext cx="4555511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table above shows the system capabilities for the sonar.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A21169E1-A964-EE40-9B63-96231180BC2E}"/>
              </a:ext>
            </a:extLst>
          </p:cNvPr>
          <p:cNvSpPr txBox="1"/>
          <p:nvPr/>
        </p:nvSpPr>
        <p:spPr>
          <a:xfrm>
            <a:off x="8641997" y="21429178"/>
            <a:ext cx="5598782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shows the ROV deployment system from the ASV. It is important to note that tether reel is shown in blue.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641997" y="16963383"/>
            <a:ext cx="5598782" cy="4328006"/>
          </a:xfrm>
          <a:prstGeom prst="rect">
            <a:avLst/>
          </a:prstGeom>
        </p:spPr>
      </p:pic>
      <p:pic>
        <p:nvPicPr>
          <p:cNvPr id="1026" name="Picture 2" descr="https://attachments.office.net/owa/jeb1031@wildcats.unh.edu/service.svc/s/GetAttachmentThumbnail?id=AAMkADNhNTNmMTAyLWJhMmMtNDQzZS1iYzYyLTgwZGE0Y2Q3ZWM0OQBGAAAAAADDJ3GJPLOjTK6ol0kbKwy4BwDxCZn%2BYgtEQa%2BCIcbN2ps3AAAAAAEMAADxCZn%2BYgtEQa%2BCIcbN2ps3AAOzIqakAAABEgAQAFnafqC9h0lBsthvaWvhaBA%3D&amp;thumbnailType=2&amp;owa=outlook.office365.com&amp;scriptVer=2019040804.06&amp;X-OWA-CANARY=SNDzbANkgkWHHgIeLdxeVkBNJydsw9YYfHUzJ-KxzXTnVc5eFdlqSGyh1_urgJGnNyGyS0pj_rc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MTIwMTM5MDFcIixcInB1aWRcIjpcIjExNTM5MDY2NjA4NTkzOTAwMjVcIixcIm9pZFwiOlwiZGY1MTIyMTctNjQ3Yy00ZTkxLTg5NmQtN2NhM2VmODAyNmRiXCIsXCJzY29wZVwiOlwiT3dhRG93bmxvYWRcIn0iLCJuYmYiOjE1NTU1Mjk4NTgsImV4cCI6MTU1NTUzMDQ1OCwiaXNzIjoiMDAwMDAwMDItMDAwMC0wZmYxLWNlMDAtMDAwMDAwMDAwMDAwQGQ2MjQxODkzLTUxMmQtNDZkYy04ZDJiLWJlNDdlMjVmNTY2NiIsImF1ZCI6IjAwMDAwMDAyLTAwMDAtMGZmMS1jZTAwLTAwMDAwMDAwMDAwMC9hdHRhY2htZW50cy5vZmZpY2UubmV0QGQ2MjQxODkzLTUxMmQtNDZkYy04ZDJiLWJlNDdlMjVmNTY2NiJ9.id5I5uGpmtXPG0b56gBjkX_2I2S0hXXfqWlbCqTB28I2_trdfgGGekqcpg9Qfl17yD4nquq_6TWQh1yOTFH-7M9UkkyRXmwCX715az9Bh9ghhmbMchyfrnwyELMOjWK5RPhVRfYrQ1weV_ojc2iM6sWYkMJvn1wBbitIqvsy5ciZkNN1aZVqqvTMlfLY2mj9foMB2H2j-vrhHw06MAfNJ--pWsvaSncZwqnfX5-gQENDa6XNIuKguWjHAxGS6MisZyWcUFOsp9vvN__2pDxrJZIja70MbJAU0Gngw4YH3xjVN-zBMJIuY6RvkXSkEnATgdRtnd0FAP_I9r2O1SLmCQ&amp;animation=true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2057" y="9928153"/>
            <a:ext cx="4459361" cy="334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A21169E1-A964-EE40-9B63-96231180BC2E}"/>
              </a:ext>
            </a:extLst>
          </p:cNvPr>
          <p:cNvSpPr txBox="1"/>
          <p:nvPr/>
        </p:nvSpPr>
        <p:spPr>
          <a:xfrm>
            <a:off x="9822057" y="13562896"/>
            <a:ext cx="4459361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shows the tether connected to ROV 007.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="1" baseline="-25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drag</a:t>
                </a:r>
                <a:r>
                  <a:rPr lang="en-US" sz="2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l-G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</a:t>
                </a:r>
                <a:r>
                  <a:rPr lang="en-US" sz="2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A/2</a:t>
                </a:r>
              </a:p>
              <a:p>
                <a:endParaRPr lang="en-US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</a:p>
              <a:p>
                <a:pPr marL="45720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sz="2800" b="1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coefficient of drag</a:t>
                </a:r>
              </a:p>
              <a:p>
                <a:pPr marL="457200" indent="-457200">
                  <a:buFontTx/>
                  <a:buChar char="-"/>
                </a:pPr>
                <a:r>
                  <a:rPr lang="el-GR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density of fluid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velocity of ROV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cross-sectional area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blipFill>
                <a:blip r:embed="rId20"/>
                <a:stretch>
                  <a:fillRect l="-2857" t="-1867" b="-456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782026"/>
              </p:ext>
            </p:extLst>
          </p:nvPr>
        </p:nvGraphicFramePr>
        <p:xfrm>
          <a:off x="30174084" y="20204842"/>
          <a:ext cx="5930101" cy="2199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2701">
                  <a:extLst>
                    <a:ext uri="{9D8B030D-6E8A-4147-A177-3AD203B41FA5}">
                      <a16:colId xmlns:a16="http://schemas.microsoft.com/office/drawing/2014/main" xmlns="" val="203371922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3900837195"/>
                    </a:ext>
                  </a:extLst>
                </a:gridCol>
              </a:tblGrid>
              <a:tr h="72229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Measurable Distance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meters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6172436"/>
                  </a:ext>
                </a:extLst>
              </a:tr>
              <a:tr h="755370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Depth Rating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 meters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63050478"/>
                  </a:ext>
                </a:extLst>
              </a:tr>
              <a:tr h="722291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Beam Width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30°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33953404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035053" y="26468408"/>
            <a:ext cx="1320572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3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WaterLinked Underwater GPS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Ability to change frequencies if noise levels are too great improves accuracy in a majority of environments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Accuracy varies at +/- 1% of the distance between the Locator and the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Receivers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Using the underwater GPS along with controls developed, we are able to have the ROV travel autonomously from a starting location to a desired point of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interest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just">
              <a:buFont typeface="Arial" charset="0"/>
              <a:buChar char="•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Currently using the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QGroundControl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system we are able to manually select a point of interest and begin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travel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A21169E1-A964-EE40-9B63-96231180BC2E}"/>
              </a:ext>
            </a:extLst>
          </p:cNvPr>
          <p:cNvSpPr txBox="1"/>
          <p:nvPr/>
        </p:nvSpPr>
        <p:spPr>
          <a:xfrm>
            <a:off x="8756276" y="26673687"/>
            <a:ext cx="5331260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above shows the WaterLinked Underwater GPS </a:t>
            </a:r>
            <a:r>
              <a:rPr lang="en-US" sz="1400" dirty="0" err="1" smtClean="0">
                <a:latin typeface="Times New Roman" charset="0"/>
                <a:ea typeface="Times New Roman" charset="0"/>
                <a:cs typeface="Times New Roman" charset="0"/>
              </a:rPr>
              <a:t>MavLink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644712" y="14756653"/>
            <a:ext cx="230471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 007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5494455" y="14728180"/>
            <a:ext cx="230471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 008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725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7846</TotalTime>
  <Words>706</Words>
  <Application>Microsoft Macintosh PowerPoint</Application>
  <PresentationFormat>Custom</PresentationFormat>
  <Paragraphs>99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Cambria Math</vt:lpstr>
      <vt:lpstr>Times New Roman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Radzelovage, Kimberly A</dc:creator>
  <cp:lastModifiedBy>Berberian, Julie E</cp:lastModifiedBy>
  <cp:revision>153</cp:revision>
  <dcterms:created xsi:type="dcterms:W3CDTF">2018-04-11T02:51:20Z</dcterms:created>
  <dcterms:modified xsi:type="dcterms:W3CDTF">2019-04-19T17:11:38Z</dcterms:modified>
</cp:coreProperties>
</file>