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36576000" cy="29260800"/>
  <p:notesSz cx="6858000" cy="9144000"/>
  <p:defaultTextStyle>
    <a:defPPr>
      <a:defRPr lang="en-US"/>
    </a:defPPr>
    <a:lvl1pPr marL="0" algn="l" defTabSz="2885042" rtl="0" eaLnBrk="1" latinLnBrk="0" hangingPunct="1">
      <a:defRPr sz="5600" kern="1200">
        <a:solidFill>
          <a:schemeClr val="tx1"/>
        </a:solidFill>
        <a:latin typeface="+mn-lt"/>
        <a:ea typeface="+mn-ea"/>
        <a:cs typeface="+mn-cs"/>
      </a:defRPr>
    </a:lvl1pPr>
    <a:lvl2pPr marL="1442521" algn="l" defTabSz="2885042" rtl="0" eaLnBrk="1" latinLnBrk="0" hangingPunct="1">
      <a:defRPr sz="5600" kern="1200">
        <a:solidFill>
          <a:schemeClr val="tx1"/>
        </a:solidFill>
        <a:latin typeface="+mn-lt"/>
        <a:ea typeface="+mn-ea"/>
        <a:cs typeface="+mn-cs"/>
      </a:defRPr>
    </a:lvl2pPr>
    <a:lvl3pPr marL="2885042" algn="l" defTabSz="2885042" rtl="0" eaLnBrk="1" latinLnBrk="0" hangingPunct="1">
      <a:defRPr sz="5600" kern="1200">
        <a:solidFill>
          <a:schemeClr val="tx1"/>
        </a:solidFill>
        <a:latin typeface="+mn-lt"/>
        <a:ea typeface="+mn-ea"/>
        <a:cs typeface="+mn-cs"/>
      </a:defRPr>
    </a:lvl3pPr>
    <a:lvl4pPr marL="4327564" algn="l" defTabSz="2885042" rtl="0" eaLnBrk="1" latinLnBrk="0" hangingPunct="1">
      <a:defRPr sz="5600" kern="1200">
        <a:solidFill>
          <a:schemeClr val="tx1"/>
        </a:solidFill>
        <a:latin typeface="+mn-lt"/>
        <a:ea typeface="+mn-ea"/>
        <a:cs typeface="+mn-cs"/>
      </a:defRPr>
    </a:lvl4pPr>
    <a:lvl5pPr marL="5770085" algn="l" defTabSz="2885042" rtl="0" eaLnBrk="1" latinLnBrk="0" hangingPunct="1">
      <a:defRPr sz="5600" kern="1200">
        <a:solidFill>
          <a:schemeClr val="tx1"/>
        </a:solidFill>
        <a:latin typeface="+mn-lt"/>
        <a:ea typeface="+mn-ea"/>
        <a:cs typeface="+mn-cs"/>
      </a:defRPr>
    </a:lvl5pPr>
    <a:lvl6pPr marL="7212606" algn="l" defTabSz="2885042" rtl="0" eaLnBrk="1" latinLnBrk="0" hangingPunct="1">
      <a:defRPr sz="5600" kern="1200">
        <a:solidFill>
          <a:schemeClr val="tx1"/>
        </a:solidFill>
        <a:latin typeface="+mn-lt"/>
        <a:ea typeface="+mn-ea"/>
        <a:cs typeface="+mn-cs"/>
      </a:defRPr>
    </a:lvl6pPr>
    <a:lvl7pPr marL="8655127" algn="l" defTabSz="2885042" rtl="0" eaLnBrk="1" latinLnBrk="0" hangingPunct="1">
      <a:defRPr sz="5600" kern="1200">
        <a:solidFill>
          <a:schemeClr val="tx1"/>
        </a:solidFill>
        <a:latin typeface="+mn-lt"/>
        <a:ea typeface="+mn-ea"/>
        <a:cs typeface="+mn-cs"/>
      </a:defRPr>
    </a:lvl7pPr>
    <a:lvl8pPr marL="10097648" algn="l" defTabSz="2885042" rtl="0" eaLnBrk="1" latinLnBrk="0" hangingPunct="1">
      <a:defRPr sz="5600" kern="1200">
        <a:solidFill>
          <a:schemeClr val="tx1"/>
        </a:solidFill>
        <a:latin typeface="+mn-lt"/>
        <a:ea typeface="+mn-ea"/>
        <a:cs typeface="+mn-cs"/>
      </a:defRPr>
    </a:lvl8pPr>
    <a:lvl9pPr marL="11540170" algn="l" defTabSz="2885042" rtl="0" eaLnBrk="1" latinLnBrk="0" hangingPunct="1">
      <a:defRPr sz="5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34587" autoAdjust="0"/>
    <p:restoredTop sz="86432" autoAdjust="0"/>
  </p:normalViewPr>
  <p:slideViewPr>
    <p:cSldViewPr snapToGrid="0">
      <p:cViewPr>
        <p:scale>
          <a:sx n="40" d="100"/>
          <a:sy n="40" d="100"/>
        </p:scale>
        <p:origin x="616" y="-904"/>
      </p:cViewPr>
      <p:guideLst>
        <p:guide orient="horz" pos="9216"/>
        <p:guide pos="115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4/22/19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4/22/19</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715536" rtl="0" eaLnBrk="1" latinLnBrk="0" hangingPunct="1">
      <a:defRPr sz="1000" kern="1200">
        <a:solidFill>
          <a:schemeClr val="tx1"/>
        </a:solidFill>
        <a:latin typeface="+mn-lt"/>
        <a:ea typeface="+mn-ea"/>
        <a:cs typeface="+mn-cs"/>
      </a:defRPr>
    </a:lvl1pPr>
    <a:lvl2pPr marL="357768" algn="l" defTabSz="715536" rtl="0" eaLnBrk="1" latinLnBrk="0" hangingPunct="1">
      <a:defRPr sz="1000" kern="1200">
        <a:solidFill>
          <a:schemeClr val="tx1"/>
        </a:solidFill>
        <a:latin typeface="+mn-lt"/>
        <a:ea typeface="+mn-ea"/>
        <a:cs typeface="+mn-cs"/>
      </a:defRPr>
    </a:lvl2pPr>
    <a:lvl3pPr marL="715536" algn="l" defTabSz="715536" rtl="0" eaLnBrk="1" latinLnBrk="0" hangingPunct="1">
      <a:defRPr sz="1000" kern="1200">
        <a:solidFill>
          <a:schemeClr val="tx1"/>
        </a:solidFill>
        <a:latin typeface="+mn-lt"/>
        <a:ea typeface="+mn-ea"/>
        <a:cs typeface="+mn-cs"/>
      </a:defRPr>
    </a:lvl3pPr>
    <a:lvl4pPr marL="1073304" algn="l" defTabSz="715536" rtl="0" eaLnBrk="1" latinLnBrk="0" hangingPunct="1">
      <a:defRPr sz="1000" kern="1200">
        <a:solidFill>
          <a:schemeClr val="tx1"/>
        </a:solidFill>
        <a:latin typeface="+mn-lt"/>
        <a:ea typeface="+mn-ea"/>
        <a:cs typeface="+mn-cs"/>
      </a:defRPr>
    </a:lvl4pPr>
    <a:lvl5pPr marL="1431072" algn="l" defTabSz="715536" rtl="0" eaLnBrk="1" latinLnBrk="0" hangingPunct="1">
      <a:defRPr sz="1000" kern="1200">
        <a:solidFill>
          <a:schemeClr val="tx1"/>
        </a:solidFill>
        <a:latin typeface="+mn-lt"/>
        <a:ea typeface="+mn-ea"/>
        <a:cs typeface="+mn-cs"/>
      </a:defRPr>
    </a:lvl5pPr>
    <a:lvl6pPr marL="1788841" algn="l" defTabSz="715536" rtl="0" eaLnBrk="1" latinLnBrk="0" hangingPunct="1">
      <a:defRPr sz="1000" kern="1200">
        <a:solidFill>
          <a:schemeClr val="tx1"/>
        </a:solidFill>
        <a:latin typeface="+mn-lt"/>
        <a:ea typeface="+mn-ea"/>
        <a:cs typeface="+mn-cs"/>
      </a:defRPr>
    </a:lvl6pPr>
    <a:lvl7pPr marL="2146609" algn="l" defTabSz="715536" rtl="0" eaLnBrk="1" latinLnBrk="0" hangingPunct="1">
      <a:defRPr sz="1000" kern="1200">
        <a:solidFill>
          <a:schemeClr val="tx1"/>
        </a:solidFill>
        <a:latin typeface="+mn-lt"/>
        <a:ea typeface="+mn-ea"/>
        <a:cs typeface="+mn-cs"/>
      </a:defRPr>
    </a:lvl7pPr>
    <a:lvl8pPr marL="2504377" algn="l" defTabSz="715536" rtl="0" eaLnBrk="1" latinLnBrk="0" hangingPunct="1">
      <a:defRPr sz="1000" kern="1200">
        <a:solidFill>
          <a:schemeClr val="tx1"/>
        </a:solidFill>
        <a:latin typeface="+mn-lt"/>
        <a:ea typeface="+mn-ea"/>
        <a:cs typeface="+mn-cs"/>
      </a:defRPr>
    </a:lvl8pPr>
    <a:lvl9pPr marL="2862145" algn="l" defTabSz="715536"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43000"/>
            <a:ext cx="3857625"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5334000" y="880533"/>
            <a:ext cx="25908000" cy="2235147"/>
          </a:xfrm>
        </p:spPr>
        <p:txBody>
          <a:bodyPr/>
          <a:lstStyle/>
          <a:p>
            <a:r>
              <a:rPr lang="en-US"/>
              <a:t>Click to edit Master title style</a:t>
            </a:r>
          </a:p>
        </p:txBody>
      </p:sp>
      <p:sp>
        <p:nvSpPr>
          <p:cNvPr id="31" name="Text Placeholder 6"/>
          <p:cNvSpPr>
            <a:spLocks noGrp="1"/>
          </p:cNvSpPr>
          <p:nvPr>
            <p:ph type="body" sz="quarter" idx="36"/>
          </p:nvPr>
        </p:nvSpPr>
        <p:spPr bwMode="auto">
          <a:xfrm>
            <a:off x="5334000" y="3189871"/>
            <a:ext cx="25908000" cy="738664"/>
          </a:xfrm>
        </p:spPr>
        <p:txBody>
          <a:bodyPr>
            <a:noAutofit/>
          </a:bodyPr>
          <a:lstStyle>
            <a:lvl1pPr marL="0" indent="0">
              <a:spcBef>
                <a:spcPts val="0"/>
              </a:spcBef>
              <a:buNone/>
              <a:defRPr sz="1900">
                <a:solidFill>
                  <a:schemeClr val="bg1"/>
                </a:solidFill>
              </a:defRPr>
            </a:lvl1pPr>
            <a:lvl2pPr marL="0" indent="0">
              <a:spcBef>
                <a:spcPts val="0"/>
              </a:spcBef>
              <a:buNone/>
              <a:defRPr sz="1900">
                <a:solidFill>
                  <a:schemeClr val="bg1"/>
                </a:solidFill>
              </a:defRPr>
            </a:lvl2pPr>
            <a:lvl3pPr marL="0" indent="0">
              <a:spcBef>
                <a:spcPts val="0"/>
              </a:spcBef>
              <a:buNone/>
              <a:defRPr sz="1900">
                <a:solidFill>
                  <a:schemeClr val="bg1"/>
                </a:solidFill>
              </a:defRPr>
            </a:lvl3pPr>
            <a:lvl4pPr marL="0" indent="0">
              <a:spcBef>
                <a:spcPts val="0"/>
              </a:spcBef>
              <a:buNone/>
              <a:defRPr sz="1900">
                <a:solidFill>
                  <a:schemeClr val="bg1"/>
                </a:solidFill>
              </a:defRPr>
            </a:lvl4pPr>
            <a:lvl5pPr marL="0" indent="0">
              <a:spcBef>
                <a:spcPts val="0"/>
              </a:spcBef>
              <a:buNone/>
              <a:defRPr sz="1900">
                <a:solidFill>
                  <a:schemeClr val="bg1"/>
                </a:solidFill>
              </a:defRPr>
            </a:lvl5pPr>
            <a:lvl6pPr marL="0" indent="0">
              <a:spcBef>
                <a:spcPts val="0"/>
              </a:spcBef>
              <a:buNone/>
              <a:defRPr sz="1900">
                <a:solidFill>
                  <a:schemeClr val="bg1"/>
                </a:solidFill>
              </a:defRPr>
            </a:lvl6pPr>
            <a:lvl7pPr marL="0" indent="0">
              <a:spcBef>
                <a:spcPts val="0"/>
              </a:spcBef>
              <a:buNone/>
              <a:defRPr sz="1900">
                <a:solidFill>
                  <a:schemeClr val="bg1"/>
                </a:solidFill>
              </a:defRPr>
            </a:lvl7pPr>
            <a:lvl8pPr marL="0" indent="0">
              <a:spcBef>
                <a:spcPts val="0"/>
              </a:spcBef>
              <a:buNone/>
              <a:defRPr sz="1900">
                <a:solidFill>
                  <a:schemeClr val="bg1"/>
                </a:solidFill>
              </a:defRPr>
            </a:lvl8pPr>
            <a:lvl9pPr marL="0" indent="0">
              <a:spcBef>
                <a:spcPts val="0"/>
              </a:spcBef>
              <a:buNone/>
              <a:defRPr sz="19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4/22/19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952500" y="5201920"/>
            <a:ext cx="10668000" cy="1083733"/>
          </a:xfrm>
          <a:prstGeom prst="round1Rect">
            <a:avLst/>
          </a:prstGeom>
          <a:solidFill>
            <a:schemeClr val="accent2"/>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952500" y="6285653"/>
            <a:ext cx="10668000" cy="6096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952500" y="13362432"/>
            <a:ext cx="10668000" cy="1083733"/>
          </a:xfrm>
          <a:prstGeom prst="round1Rect">
            <a:avLst/>
          </a:prstGeom>
          <a:solidFill>
            <a:schemeClr val="accent3"/>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952500" y="14446168"/>
            <a:ext cx="10668000" cy="8078369"/>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952500" y="22961600"/>
            <a:ext cx="10668000" cy="1083733"/>
          </a:xfrm>
          <a:prstGeom prst="round1Rect">
            <a:avLst/>
          </a:prstGeom>
          <a:solidFill>
            <a:schemeClr val="accent4"/>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9525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2954000" y="5201920"/>
            <a:ext cx="10668000" cy="1083733"/>
          </a:xfrm>
          <a:prstGeom prst="round1Rect">
            <a:avLst/>
          </a:prstGeom>
          <a:solidFill>
            <a:schemeClr val="accent5"/>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2954000" y="6285653"/>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2954000" y="10620587"/>
            <a:ext cx="10668000" cy="5486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2954000" y="20861867"/>
            <a:ext cx="10668000" cy="1557867"/>
          </a:xfrm>
        </p:spPr>
        <p:txBody>
          <a:bodyPr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2954000" y="2296160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29540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4917400" y="5201920"/>
            <a:ext cx="10668000" cy="1083733"/>
          </a:xfrm>
          <a:prstGeom prst="round1Rect">
            <a:avLst/>
          </a:prstGeom>
          <a:solidFill>
            <a:schemeClr val="accent6"/>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4917400" y="6285653"/>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4917400" y="14077696"/>
            <a:ext cx="10668000" cy="65024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4917400" y="22961600"/>
            <a:ext cx="10668000" cy="1083733"/>
          </a:xfrm>
          <a:prstGeom prst="round1Rect">
            <a:avLst/>
          </a:prstGeom>
          <a:solidFill>
            <a:schemeClr val="accent1"/>
          </a:solidFill>
        </p:spPr>
        <p:txBody>
          <a:bodyPr lIns="286214" anchor="ctr">
            <a:noAutofit/>
          </a:bodyPr>
          <a:lstStyle>
            <a:lvl1pPr marL="0" indent="0">
              <a:spcBef>
                <a:spcPts val="0"/>
              </a:spcBef>
              <a:buNone/>
              <a:defRPr sz="4700" cap="all" baseline="0">
                <a:solidFill>
                  <a:schemeClr val="bg1"/>
                </a:solidFill>
                <a:latin typeface="+mj-lt"/>
              </a:defRPr>
            </a:lvl1pPr>
            <a:lvl2pPr marL="0" indent="0">
              <a:spcBef>
                <a:spcPts val="0"/>
              </a:spcBef>
              <a:buNone/>
              <a:defRPr sz="4700" cap="all" baseline="0">
                <a:solidFill>
                  <a:schemeClr val="bg1"/>
                </a:solidFill>
                <a:latin typeface="+mj-lt"/>
              </a:defRPr>
            </a:lvl2pPr>
            <a:lvl3pPr marL="0" indent="0">
              <a:spcBef>
                <a:spcPts val="0"/>
              </a:spcBef>
              <a:buNone/>
              <a:defRPr sz="4700" cap="all" baseline="0">
                <a:solidFill>
                  <a:schemeClr val="bg1"/>
                </a:solidFill>
                <a:latin typeface="+mj-lt"/>
              </a:defRPr>
            </a:lvl3pPr>
            <a:lvl4pPr marL="0" indent="0">
              <a:spcBef>
                <a:spcPts val="0"/>
              </a:spcBef>
              <a:buNone/>
              <a:defRPr sz="4700" cap="all" baseline="0">
                <a:solidFill>
                  <a:schemeClr val="bg1"/>
                </a:solidFill>
                <a:latin typeface="+mj-lt"/>
              </a:defRPr>
            </a:lvl4pPr>
            <a:lvl5pPr marL="0" indent="0">
              <a:spcBef>
                <a:spcPts val="0"/>
              </a:spcBef>
              <a:buNone/>
              <a:defRPr sz="4700" cap="all" baseline="0">
                <a:solidFill>
                  <a:schemeClr val="bg1"/>
                </a:solidFill>
                <a:latin typeface="+mj-lt"/>
              </a:defRPr>
            </a:lvl5pPr>
            <a:lvl6pPr marL="0" indent="0">
              <a:spcBef>
                <a:spcPts val="0"/>
              </a:spcBef>
              <a:buNone/>
              <a:defRPr sz="4700" cap="all" baseline="0">
                <a:solidFill>
                  <a:schemeClr val="bg1"/>
                </a:solidFill>
                <a:latin typeface="+mj-lt"/>
              </a:defRPr>
            </a:lvl6pPr>
            <a:lvl7pPr marL="0" indent="0">
              <a:spcBef>
                <a:spcPts val="0"/>
              </a:spcBef>
              <a:buNone/>
              <a:defRPr sz="4700" cap="all" baseline="0">
                <a:solidFill>
                  <a:schemeClr val="bg1"/>
                </a:solidFill>
                <a:latin typeface="+mj-lt"/>
              </a:defRPr>
            </a:lvl7pPr>
            <a:lvl8pPr marL="0" indent="0">
              <a:spcBef>
                <a:spcPts val="0"/>
              </a:spcBef>
              <a:buNone/>
              <a:defRPr sz="4700" cap="all" baseline="0">
                <a:solidFill>
                  <a:schemeClr val="bg1"/>
                </a:solidFill>
                <a:latin typeface="+mj-lt"/>
              </a:defRPr>
            </a:lvl8pPr>
            <a:lvl9pPr marL="0" indent="0">
              <a:spcBef>
                <a:spcPts val="0"/>
              </a:spcBef>
              <a:buNone/>
              <a:defRPr sz="47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4917400" y="24050752"/>
            <a:ext cx="10668000" cy="4064000"/>
          </a:xfrm>
        </p:spPr>
        <p:txBody>
          <a:bodyPr lIns="286214" tIns="143107"/>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6576000" cy="4470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71554" tIns="35777" rIns="71554" bIns="35777" rtlCol="0" anchor="ctr"/>
          <a:lstStyle/>
          <a:p>
            <a:pPr algn="ctr"/>
            <a:endParaRPr lang="en-US" dirty="0"/>
          </a:p>
        </p:txBody>
      </p:sp>
      <p:sp>
        <p:nvSpPr>
          <p:cNvPr id="2" name="Title Placeholder 1"/>
          <p:cNvSpPr>
            <a:spLocks noGrp="1"/>
          </p:cNvSpPr>
          <p:nvPr>
            <p:ph type="title"/>
          </p:nvPr>
        </p:nvSpPr>
        <p:spPr bwMode="auto">
          <a:xfrm>
            <a:off x="5334000" y="880533"/>
            <a:ext cx="25908000" cy="2235147"/>
          </a:xfrm>
          <a:prstGeom prst="rect">
            <a:avLst/>
          </a:prstGeom>
        </p:spPr>
        <p:txBody>
          <a:bodyPr vert="horz" lIns="71554" tIns="35777" rIns="71554" bIns="35777"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334000" y="5350934"/>
            <a:ext cx="25908000" cy="21004108"/>
          </a:xfrm>
          <a:prstGeom prst="rect">
            <a:avLst/>
          </a:prstGeom>
        </p:spPr>
        <p:txBody>
          <a:bodyPr vert="horz" lIns="71554" tIns="35777" rIns="71554" bIns="3577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52500" y="28546399"/>
            <a:ext cx="8229600" cy="406400"/>
          </a:xfrm>
          <a:prstGeom prst="rect">
            <a:avLst/>
          </a:prstGeom>
        </p:spPr>
        <p:txBody>
          <a:bodyPr vert="horz" lIns="71554" tIns="35777" rIns="71554" bIns="35777" rtlCol="0" anchor="ctr"/>
          <a:lstStyle>
            <a:lvl1pPr algn="l">
              <a:defRPr sz="1200">
                <a:solidFill>
                  <a:schemeClr val="tx1">
                    <a:tint val="75000"/>
                  </a:schemeClr>
                </a:solidFill>
              </a:defRPr>
            </a:lvl1pPr>
          </a:lstStyle>
          <a:p>
            <a:fld id="{ECAA57DF-1C19-4726-AB84-014692BAD8F5}" type="datetimeFigureOut">
              <a:rPr lang="en-US" smtClean="0"/>
              <a:pPr/>
              <a:t>4/22/19</a:t>
            </a:fld>
            <a:endParaRPr lang="en-US" dirty="0"/>
          </a:p>
        </p:txBody>
      </p:sp>
      <p:sp>
        <p:nvSpPr>
          <p:cNvPr id="5" name="Footer Placeholder 4"/>
          <p:cNvSpPr>
            <a:spLocks noGrp="1"/>
          </p:cNvSpPr>
          <p:nvPr>
            <p:ph type="ftr" sz="quarter" idx="3"/>
          </p:nvPr>
        </p:nvSpPr>
        <p:spPr>
          <a:xfrm>
            <a:off x="9182100" y="28546399"/>
            <a:ext cx="18211800" cy="406400"/>
          </a:xfrm>
          <a:prstGeom prst="rect">
            <a:avLst/>
          </a:prstGeom>
        </p:spPr>
        <p:txBody>
          <a:bodyPr vert="horz" lIns="71554" tIns="35777" rIns="71554" bIns="35777"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393900" y="28546399"/>
            <a:ext cx="8229600" cy="406400"/>
          </a:xfrm>
          <a:prstGeom prst="rect">
            <a:avLst/>
          </a:prstGeom>
        </p:spPr>
        <p:txBody>
          <a:bodyPr vert="horz" lIns="71554" tIns="35777" rIns="71554" bIns="35777" rtlCol="0" anchor="ctr"/>
          <a:lstStyle>
            <a:lvl1pPr algn="r">
              <a:defRPr sz="12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3434574" rtl="0" eaLnBrk="1" latinLnBrk="0" hangingPunct="1">
        <a:lnSpc>
          <a:spcPct val="90000"/>
        </a:lnSpc>
        <a:spcBef>
          <a:spcPct val="0"/>
        </a:spcBef>
        <a:buNone/>
        <a:defRPr sz="6800" b="1" kern="1200">
          <a:solidFill>
            <a:schemeClr val="bg1"/>
          </a:solidFill>
          <a:latin typeface="+mj-lt"/>
          <a:ea typeface="+mj-ea"/>
          <a:cs typeface="+mj-cs"/>
        </a:defRPr>
      </a:lvl1pPr>
    </p:titleStyle>
    <p:bodyStyle>
      <a:lvl1pPr marL="357768" indent="-357768" algn="l" defTabSz="3434574" rtl="0" eaLnBrk="1" latinLnBrk="0" hangingPunct="1">
        <a:lnSpc>
          <a:spcPct val="100000"/>
        </a:lnSpc>
        <a:spcBef>
          <a:spcPts val="940"/>
        </a:spcBef>
        <a:buClr>
          <a:schemeClr val="accent2"/>
        </a:buClr>
        <a:buFont typeface="Arial" panose="020B0604020202020204" pitchFamily="34" charset="0"/>
        <a:buChar char="•"/>
        <a:defRPr sz="2200" kern="1200">
          <a:solidFill>
            <a:schemeClr val="tx1"/>
          </a:solidFill>
          <a:latin typeface="+mn-lt"/>
          <a:ea typeface="+mn-ea"/>
          <a:cs typeface="+mn-cs"/>
        </a:defRPr>
      </a:lvl1pPr>
      <a:lvl2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2pPr>
      <a:lvl3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3pPr>
      <a:lvl4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4pPr>
      <a:lvl5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5pPr>
      <a:lvl6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6pPr>
      <a:lvl7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7pPr>
      <a:lvl8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8pPr>
      <a:lvl9pPr marL="858643" indent="-357768" algn="l" defTabSz="3434574" rtl="0" eaLnBrk="1" latinLnBrk="0" hangingPunct="1">
        <a:lnSpc>
          <a:spcPct val="100000"/>
        </a:lnSpc>
        <a:spcBef>
          <a:spcPts val="940"/>
        </a:spcBef>
        <a:buClr>
          <a:schemeClr val="accent2"/>
        </a:buClr>
        <a:buFont typeface="Arial" panose="020B0604020202020204" pitchFamily="34" charset="0"/>
        <a:buChar char="•"/>
        <a:defRPr sz="1900" kern="1200">
          <a:solidFill>
            <a:schemeClr val="tx1"/>
          </a:solidFill>
          <a:latin typeface="+mn-lt"/>
          <a:ea typeface="+mn-ea"/>
          <a:cs typeface="+mn-cs"/>
        </a:defRPr>
      </a:lvl9pPr>
    </p:bodyStyle>
    <p:otherStyle>
      <a:defPPr>
        <a:defRPr lang="en-US"/>
      </a:defPPr>
      <a:lvl1pPr marL="0" algn="l" defTabSz="3434574" rtl="0" eaLnBrk="1" latinLnBrk="0" hangingPunct="1">
        <a:defRPr sz="6700" kern="1200">
          <a:solidFill>
            <a:schemeClr val="tx1"/>
          </a:solidFill>
          <a:latin typeface="+mn-lt"/>
          <a:ea typeface="+mn-ea"/>
          <a:cs typeface="+mn-cs"/>
        </a:defRPr>
      </a:lvl1pPr>
      <a:lvl2pPr marL="1717288" algn="l" defTabSz="3434574" rtl="0" eaLnBrk="1" latinLnBrk="0" hangingPunct="1">
        <a:defRPr sz="6700" kern="1200">
          <a:solidFill>
            <a:schemeClr val="tx1"/>
          </a:solidFill>
          <a:latin typeface="+mn-lt"/>
          <a:ea typeface="+mn-ea"/>
          <a:cs typeface="+mn-cs"/>
        </a:defRPr>
      </a:lvl2pPr>
      <a:lvl3pPr marL="3434574" algn="l" defTabSz="3434574" rtl="0" eaLnBrk="1" latinLnBrk="0" hangingPunct="1">
        <a:defRPr sz="6700" kern="1200">
          <a:solidFill>
            <a:schemeClr val="tx1"/>
          </a:solidFill>
          <a:latin typeface="+mn-lt"/>
          <a:ea typeface="+mn-ea"/>
          <a:cs typeface="+mn-cs"/>
        </a:defRPr>
      </a:lvl3pPr>
      <a:lvl4pPr marL="5151862" algn="l" defTabSz="3434574" rtl="0" eaLnBrk="1" latinLnBrk="0" hangingPunct="1">
        <a:defRPr sz="6700" kern="1200">
          <a:solidFill>
            <a:schemeClr val="tx1"/>
          </a:solidFill>
          <a:latin typeface="+mn-lt"/>
          <a:ea typeface="+mn-ea"/>
          <a:cs typeface="+mn-cs"/>
        </a:defRPr>
      </a:lvl4pPr>
      <a:lvl5pPr marL="6869148" algn="l" defTabSz="3434574" rtl="0" eaLnBrk="1" latinLnBrk="0" hangingPunct="1">
        <a:defRPr sz="6700" kern="1200">
          <a:solidFill>
            <a:schemeClr val="tx1"/>
          </a:solidFill>
          <a:latin typeface="+mn-lt"/>
          <a:ea typeface="+mn-ea"/>
          <a:cs typeface="+mn-cs"/>
        </a:defRPr>
      </a:lvl5pPr>
      <a:lvl6pPr marL="8586436" algn="l" defTabSz="3434574" rtl="0" eaLnBrk="1" latinLnBrk="0" hangingPunct="1">
        <a:defRPr sz="6700" kern="1200">
          <a:solidFill>
            <a:schemeClr val="tx1"/>
          </a:solidFill>
          <a:latin typeface="+mn-lt"/>
          <a:ea typeface="+mn-ea"/>
          <a:cs typeface="+mn-cs"/>
        </a:defRPr>
      </a:lvl6pPr>
      <a:lvl7pPr marL="10303722" algn="l" defTabSz="3434574" rtl="0" eaLnBrk="1" latinLnBrk="0" hangingPunct="1">
        <a:defRPr sz="6700" kern="1200">
          <a:solidFill>
            <a:schemeClr val="tx1"/>
          </a:solidFill>
          <a:latin typeface="+mn-lt"/>
          <a:ea typeface="+mn-ea"/>
          <a:cs typeface="+mn-cs"/>
        </a:defRPr>
      </a:lvl7pPr>
      <a:lvl8pPr marL="12021010" algn="l" defTabSz="3434574" rtl="0" eaLnBrk="1" latinLnBrk="0" hangingPunct="1">
        <a:defRPr sz="6700" kern="1200">
          <a:solidFill>
            <a:schemeClr val="tx1"/>
          </a:solidFill>
          <a:latin typeface="+mn-lt"/>
          <a:ea typeface="+mn-ea"/>
          <a:cs typeface="+mn-cs"/>
        </a:defRPr>
      </a:lvl8pPr>
      <a:lvl9pPr marL="13738297" algn="l" defTabSz="3434574" rtl="0" eaLnBrk="1" latinLnBrk="0" hangingPunct="1">
        <a:defRPr sz="67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tiff"/></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5412982" y="0"/>
            <a:ext cx="25908000" cy="2235147"/>
          </a:xfrm>
        </p:spPr>
        <p:txBody>
          <a:bodyPr>
            <a:normAutofit/>
          </a:bodyPr>
          <a:lstStyle/>
          <a:p>
            <a:pPr algn="ctr"/>
            <a:r>
              <a:rPr lang="en-US" dirty="0"/>
              <a:t>Examining the Effects that Institutional Quality has on Economic Recovery After a Natural Disaster (2005 and 2008)</a:t>
            </a:r>
          </a:p>
        </p:txBody>
      </p:sp>
      <p:sp>
        <p:nvSpPr>
          <p:cNvPr id="7" name="Text Placeholder 6"/>
          <p:cNvSpPr>
            <a:spLocks noGrp="1"/>
          </p:cNvSpPr>
          <p:nvPr>
            <p:ph type="body" sz="quarter" idx="17"/>
          </p:nvPr>
        </p:nvSpPr>
        <p:spPr>
          <a:xfrm>
            <a:off x="990600" y="5201920"/>
            <a:ext cx="10668000" cy="1083733"/>
          </a:xfrm>
        </p:spPr>
        <p:txBody>
          <a:bodyPr/>
          <a:lstStyle/>
          <a:p>
            <a:r>
              <a:rPr lang="en-US" dirty="0"/>
              <a:t>background</a:t>
            </a:r>
          </a:p>
        </p:txBody>
      </p:sp>
      <p:sp>
        <p:nvSpPr>
          <p:cNvPr id="8" name="Text Placeholder 7"/>
          <p:cNvSpPr>
            <a:spLocks noGrp="1"/>
          </p:cNvSpPr>
          <p:nvPr>
            <p:ph type="body" sz="quarter" idx="19"/>
          </p:nvPr>
        </p:nvSpPr>
        <p:spPr>
          <a:xfrm>
            <a:off x="990600" y="19536228"/>
            <a:ext cx="10668000" cy="1083733"/>
          </a:xfrm>
        </p:spPr>
        <p:txBody>
          <a:bodyPr/>
          <a:lstStyle/>
          <a:p>
            <a:r>
              <a:rPr lang="en-US" dirty="0"/>
              <a:t>Hypothesis</a:t>
            </a:r>
          </a:p>
        </p:txBody>
      </p:sp>
      <p:sp>
        <p:nvSpPr>
          <p:cNvPr id="13" name="Content Placeholder 12"/>
          <p:cNvSpPr>
            <a:spLocks noGrp="1"/>
          </p:cNvSpPr>
          <p:nvPr>
            <p:ph sz="quarter" idx="26"/>
          </p:nvPr>
        </p:nvSpPr>
        <p:spPr>
          <a:xfrm>
            <a:off x="990601" y="20619963"/>
            <a:ext cx="10925503" cy="4674936"/>
          </a:xfrm>
        </p:spPr>
        <p:txBody>
          <a:bodyPr>
            <a:normAutofit/>
          </a:bodyPr>
          <a:lstStyle/>
          <a:p>
            <a:r>
              <a:rPr lang="en-US" sz="3700" dirty="0"/>
              <a:t>If countries have higher Institutional quality then they will recover from a natural disaster better than those with lower institutional quality.</a:t>
            </a:r>
          </a:p>
          <a:p>
            <a:endParaRPr lang="en-US" dirty="0"/>
          </a:p>
        </p:txBody>
      </p:sp>
      <p:sp>
        <p:nvSpPr>
          <p:cNvPr id="9" name="Text Placeholder 8"/>
          <p:cNvSpPr>
            <a:spLocks noGrp="1"/>
          </p:cNvSpPr>
          <p:nvPr>
            <p:ph type="body" sz="quarter" idx="21"/>
          </p:nvPr>
        </p:nvSpPr>
        <p:spPr>
          <a:xfrm>
            <a:off x="13116033" y="5201920"/>
            <a:ext cx="10668000" cy="1083733"/>
          </a:xfrm>
        </p:spPr>
        <p:txBody>
          <a:bodyPr/>
          <a:lstStyle/>
          <a:p>
            <a:r>
              <a:rPr lang="en-US" dirty="0"/>
              <a:t>methods</a:t>
            </a:r>
          </a:p>
        </p:txBody>
      </p:sp>
      <p:sp>
        <p:nvSpPr>
          <p:cNvPr id="14" name="Content Placeholder 13"/>
          <p:cNvSpPr>
            <a:spLocks noGrp="1"/>
          </p:cNvSpPr>
          <p:nvPr>
            <p:ph sz="quarter" idx="27"/>
          </p:nvPr>
        </p:nvSpPr>
        <p:spPr>
          <a:xfrm>
            <a:off x="13008798" y="6385585"/>
            <a:ext cx="10668000" cy="7777649"/>
          </a:xfrm>
        </p:spPr>
        <p:txBody>
          <a:bodyPr>
            <a:normAutofit lnSpcReduction="10000"/>
          </a:bodyPr>
          <a:lstStyle/>
          <a:p>
            <a:r>
              <a:rPr lang="en-US" sz="3700" dirty="0"/>
              <a:t>Collecting data from Transparency International, the World Bank, and other sources, a regression model testing for institutional quality against economic recovery after a natural disaster was created.</a:t>
            </a:r>
          </a:p>
          <a:p>
            <a:endParaRPr lang="en-US" sz="3700" dirty="0"/>
          </a:p>
          <a:p>
            <a:r>
              <a:rPr lang="en-US" sz="3700" dirty="0"/>
              <a:t>Data was collected from 174 countries in IQI, </a:t>
            </a:r>
            <a:r>
              <a:rPr lang="el-GR" sz="3700" dirty="0"/>
              <a:t>%Δ</a:t>
            </a:r>
            <a:r>
              <a:rPr lang="en-US" sz="3700" dirty="0"/>
              <a:t>GDP per Capita, and whether or not a natural disaster reportedly occurred (dummy) in each country in the years 2005 and 2008.</a:t>
            </a:r>
          </a:p>
          <a:p>
            <a:endParaRPr lang="en-US" sz="3700" dirty="0"/>
          </a:p>
          <a:p>
            <a:r>
              <a:rPr lang="en-US" sz="3700" dirty="0"/>
              <a:t>This model does not take into account other economic variables (integration, geography, and etc.)</a:t>
            </a:r>
          </a:p>
          <a:p>
            <a:endParaRPr lang="en-US" dirty="0"/>
          </a:p>
          <a:p>
            <a:endParaRPr lang="en-US" dirty="0"/>
          </a:p>
        </p:txBody>
      </p:sp>
      <p:sp>
        <p:nvSpPr>
          <p:cNvPr id="17" name="Content Placeholder 16"/>
          <p:cNvSpPr>
            <a:spLocks noGrp="1"/>
          </p:cNvSpPr>
          <p:nvPr>
            <p:ph sz="quarter" idx="30"/>
          </p:nvPr>
        </p:nvSpPr>
        <p:spPr>
          <a:xfrm>
            <a:off x="13008797" y="15495839"/>
            <a:ext cx="10925503" cy="13211629"/>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endParaRPr lang="en-US" dirty="0"/>
          </a:p>
          <a:p>
            <a:endParaRPr lang="en-US" dirty="0"/>
          </a:p>
          <a:p>
            <a:endParaRPr lang="en-US" dirty="0"/>
          </a:p>
          <a:p>
            <a:r>
              <a:rPr lang="en-US" dirty="0"/>
              <a:t>The above graphs show a percentage change in GDP per capita in the year 2008 graphed against institutional quality (left), and the distribution of the change in countries which, and did not have a natural disaster (right).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The above graphs show a percentage change in GDP per capita in the year 2005 graphed against institutional quality (left), and the distribution of the change in countries which, and did not have a natural disaster (right).</a:t>
            </a:r>
          </a:p>
          <a:p>
            <a:endParaRPr lang="en-US" dirty="0"/>
          </a:p>
        </p:txBody>
      </p:sp>
      <p:sp>
        <p:nvSpPr>
          <p:cNvPr id="18" name="Text Placeholder 17"/>
          <p:cNvSpPr>
            <a:spLocks noGrp="1"/>
          </p:cNvSpPr>
          <p:nvPr>
            <p:ph type="body" sz="quarter" idx="31"/>
          </p:nvPr>
        </p:nvSpPr>
        <p:spPr/>
        <p:txBody>
          <a:bodyPr/>
          <a:lstStyle/>
          <a:p>
            <a:r>
              <a:rPr lang="en-US" dirty="0"/>
              <a:t>results</a:t>
            </a:r>
          </a:p>
        </p:txBody>
      </p:sp>
      <p:sp>
        <p:nvSpPr>
          <p:cNvPr id="21" name="Text Placeholder 20"/>
          <p:cNvSpPr>
            <a:spLocks noGrp="1"/>
          </p:cNvSpPr>
          <p:nvPr>
            <p:ph type="body" sz="quarter" idx="34"/>
          </p:nvPr>
        </p:nvSpPr>
        <p:spPr>
          <a:xfrm>
            <a:off x="25318453" y="19142811"/>
            <a:ext cx="10668000" cy="1083733"/>
          </a:xfrm>
        </p:spPr>
        <p:txBody>
          <a:bodyPr/>
          <a:lstStyle/>
          <a:p>
            <a:r>
              <a:rPr lang="en-US" dirty="0"/>
              <a:t>conclusions</a:t>
            </a:r>
          </a:p>
        </p:txBody>
      </p:sp>
      <p:sp>
        <p:nvSpPr>
          <p:cNvPr id="22" name="Content Placeholder 21"/>
          <p:cNvSpPr>
            <a:spLocks noGrp="1"/>
          </p:cNvSpPr>
          <p:nvPr>
            <p:ph sz="quarter" idx="35"/>
          </p:nvPr>
        </p:nvSpPr>
        <p:spPr>
          <a:xfrm>
            <a:off x="25398663" y="20477426"/>
            <a:ext cx="10668000" cy="6693317"/>
          </a:xfrm>
        </p:spPr>
        <p:txBody>
          <a:bodyPr>
            <a:normAutofit lnSpcReduction="10000"/>
          </a:bodyPr>
          <a:lstStyle/>
          <a:p>
            <a:pPr marL="0" indent="0">
              <a:buNone/>
            </a:pPr>
            <a:r>
              <a:rPr lang="en-US" sz="3700" dirty="0"/>
              <a:t>Although the research I conducted proved an interesting subject, there are many issues with the model constructed. My model at a first glance indicates that there is little impact from institutions on economic recovery, and further that natural disasters have little impact on economic growth. Additionally this model fully looks to institutions as the primary driver of economic development, there are many other variables to take into account. Future research examining the severity of events, examining other economic variables of each country, and all around a better constructed model is much needed. </a:t>
            </a:r>
          </a:p>
        </p:txBody>
      </p:sp>
      <p:sp>
        <p:nvSpPr>
          <p:cNvPr id="30" name="Text Placeholder 1"/>
          <p:cNvSpPr>
            <a:spLocks noGrp="1"/>
          </p:cNvSpPr>
          <p:nvPr>
            <p:ph sz="quarter" idx="25"/>
          </p:nvPr>
        </p:nvSpPr>
        <p:spPr>
          <a:xfrm>
            <a:off x="990866" y="6324600"/>
            <a:ext cx="10668000" cy="13211629"/>
          </a:xfrm>
        </p:spPr>
        <p:txBody>
          <a:bodyPr>
            <a:normAutofit lnSpcReduction="10000"/>
          </a:bodyPr>
          <a:lstStyle/>
          <a:p>
            <a:endParaRPr lang="en-US" sz="3700" dirty="0"/>
          </a:p>
          <a:p>
            <a:endParaRPr lang="en-US" sz="3700" dirty="0"/>
          </a:p>
          <a:p>
            <a:endParaRPr lang="en-US" sz="3700" dirty="0"/>
          </a:p>
          <a:p>
            <a:endParaRPr lang="en-US" sz="3700" dirty="0"/>
          </a:p>
          <a:p>
            <a:endParaRPr lang="en-US" sz="3700" dirty="0"/>
          </a:p>
          <a:p>
            <a:endParaRPr lang="en-US" sz="3700" dirty="0"/>
          </a:p>
          <a:p>
            <a:r>
              <a:rPr lang="en-US" sz="3700" dirty="0"/>
              <a:t>Many institutional economists cite institutions as having the greatest impact on a country’s economic development (Rodrik, Subramanian &amp; </a:t>
            </a:r>
            <a:r>
              <a:rPr lang="en-US" sz="3700" dirty="0" err="1"/>
              <a:t>Trebbi</a:t>
            </a:r>
            <a:r>
              <a:rPr lang="en-US" sz="3700" dirty="0"/>
              <a:t> 2004)</a:t>
            </a:r>
            <a:endParaRPr lang="en-US" dirty="0"/>
          </a:p>
          <a:p>
            <a:endParaRPr lang="en-US" sz="3700" dirty="0"/>
          </a:p>
          <a:p>
            <a:r>
              <a:rPr lang="en-US" sz="3700" dirty="0"/>
              <a:t>Natural disasters may cause a short term shock to a country’s economy, and whether or not they recover is a global issue.</a:t>
            </a:r>
          </a:p>
          <a:p>
            <a:endParaRPr lang="en-US" sz="3700" dirty="0"/>
          </a:p>
          <a:p>
            <a:r>
              <a:rPr lang="en-US" sz="3700" dirty="0"/>
              <a:t>By examining the effects of natural disasters and institutions  on an economy, we can possibly understand why some nations recover better than others.</a:t>
            </a:r>
          </a:p>
          <a:p>
            <a:endParaRPr lang="en-US" sz="3700" dirty="0"/>
          </a:p>
          <a:p>
            <a:r>
              <a:rPr lang="en-US" sz="3700" dirty="0"/>
              <a:t>The year 2005 was picked for the amount of extreme events that occurred in the year, and 2008 was picked purely out of interest.</a:t>
            </a:r>
          </a:p>
          <a:p>
            <a:pPr marL="0" indent="0">
              <a:buNone/>
            </a:pPr>
            <a:endParaRPr lang="en-US" sz="3700" dirty="0"/>
          </a:p>
        </p:txBody>
      </p:sp>
      <p:sp>
        <p:nvSpPr>
          <p:cNvPr id="20" name="Text Placeholder 19"/>
          <p:cNvSpPr>
            <a:spLocks noGrp="1"/>
          </p:cNvSpPr>
          <p:nvPr>
            <p:ph type="body" sz="quarter" idx="29"/>
          </p:nvPr>
        </p:nvSpPr>
        <p:spPr>
          <a:xfrm>
            <a:off x="13008798" y="13841211"/>
            <a:ext cx="10668000" cy="1083733"/>
          </a:xfrm>
        </p:spPr>
        <p:txBody>
          <a:bodyPr/>
          <a:lstStyle/>
          <a:p>
            <a:r>
              <a:rPr lang="en-US" dirty="0"/>
              <a:t>Results</a:t>
            </a:r>
          </a:p>
        </p:txBody>
      </p:sp>
      <p:sp>
        <p:nvSpPr>
          <p:cNvPr id="43" name="TextBox 42"/>
          <p:cNvSpPr txBox="1"/>
          <p:nvPr/>
        </p:nvSpPr>
        <p:spPr>
          <a:xfrm>
            <a:off x="24917400" y="6285654"/>
            <a:ext cx="10668000" cy="11459986"/>
          </a:xfrm>
          <a:prstGeom prst="rect">
            <a:avLst/>
          </a:prstGeom>
          <a:noFill/>
        </p:spPr>
        <p:txBody>
          <a:bodyPr wrap="square" lIns="71554" tIns="35777" rIns="71554" bIns="35777" rtlCol="0">
            <a:spAutoFit/>
          </a:bodyPr>
          <a:lstStyle/>
          <a:p>
            <a:endParaRPr lang="en-US" sz="3700" dirty="0"/>
          </a:p>
          <a:p>
            <a:pPr marL="357768" indent="-357768">
              <a:buFont typeface="Arial" panose="020B0604020202020204" pitchFamily="34" charset="0"/>
              <a:buChar char="•"/>
            </a:pPr>
            <a:r>
              <a:rPr lang="en-US" sz="3700" dirty="0"/>
              <a:t>The data shows several trends, however the statistical significance of the variables is near non-existent</a:t>
            </a:r>
          </a:p>
          <a:p>
            <a:pPr marL="357768" indent="-357768">
              <a:buFont typeface="Arial" panose="020B0604020202020204" pitchFamily="34" charset="0"/>
              <a:buChar char="•"/>
            </a:pPr>
            <a:endParaRPr lang="en-US" sz="3700" dirty="0"/>
          </a:p>
          <a:p>
            <a:pPr marL="357768" indent="-357768">
              <a:buFont typeface="Arial" panose="020B0604020202020204" pitchFamily="34" charset="0"/>
              <a:buChar char="•"/>
            </a:pPr>
            <a:r>
              <a:rPr lang="en-US" sz="3700" dirty="0"/>
              <a:t>P-values for all variables are high, along with a very low R value for each graph (2005 R=0.116, and 2008 R=0.04825) which all shows little significance from the data.</a:t>
            </a:r>
          </a:p>
          <a:p>
            <a:pPr marL="357768" indent="-357768">
              <a:buFont typeface="Arial" panose="020B0604020202020204" pitchFamily="34" charset="0"/>
              <a:buChar char="•"/>
            </a:pPr>
            <a:endParaRPr lang="en-US" sz="3700" dirty="0"/>
          </a:p>
          <a:p>
            <a:pPr marL="357768" indent="-357768">
              <a:buFont typeface="Arial" panose="020B0604020202020204" pitchFamily="34" charset="0"/>
              <a:buChar char="•"/>
            </a:pPr>
            <a:r>
              <a:rPr lang="en-US" sz="3700" dirty="0"/>
              <a:t>Several outliers remain in countries which experienced no reported natural disasters, where GDP per capita increased at higher rates than in the rest of the dataset.</a:t>
            </a:r>
          </a:p>
          <a:p>
            <a:pPr marL="357768" indent="-357768">
              <a:buFont typeface="Arial" panose="020B0604020202020204" pitchFamily="34" charset="0"/>
              <a:buChar char="•"/>
            </a:pPr>
            <a:endParaRPr lang="en-US" sz="3700" dirty="0"/>
          </a:p>
          <a:p>
            <a:pPr marL="357768" indent="-357768">
              <a:buFont typeface="Arial" panose="020B0604020202020204" pitchFamily="34" charset="0"/>
              <a:buChar char="•"/>
            </a:pPr>
            <a:r>
              <a:rPr lang="en-US" sz="3700" dirty="0"/>
              <a:t>From the distribution, there appears to be very little impact of institutional quality on economic recovery, but this is likely due differences of severity of events, and the localized nature of some catastrophic events</a:t>
            </a:r>
          </a:p>
          <a:p>
            <a:pPr marL="357768" indent="-357768">
              <a:buFont typeface="Arial" panose="020B0604020202020204" pitchFamily="34" charset="0"/>
              <a:buChar char="•"/>
            </a:pPr>
            <a:endParaRPr lang="en-US" sz="3700" dirty="0"/>
          </a:p>
        </p:txBody>
      </p:sp>
      <p:sp>
        <p:nvSpPr>
          <p:cNvPr id="45" name="TextBox 44"/>
          <p:cNvSpPr txBox="1"/>
          <p:nvPr/>
        </p:nvSpPr>
        <p:spPr>
          <a:xfrm>
            <a:off x="5346982" y="2767095"/>
            <a:ext cx="25908000" cy="795528"/>
          </a:xfrm>
          <a:prstGeom prst="rect">
            <a:avLst/>
          </a:prstGeom>
          <a:noFill/>
        </p:spPr>
        <p:txBody>
          <a:bodyPr wrap="square" lIns="71554" tIns="35777" rIns="71554" bIns="35777" rtlCol="0">
            <a:spAutoFit/>
          </a:bodyPr>
          <a:lstStyle/>
          <a:p>
            <a:pPr algn="ctr"/>
            <a:r>
              <a:rPr lang="en-US" sz="4700" dirty="0">
                <a:solidFill>
                  <a:schemeClr val="bg1"/>
                </a:solidFill>
              </a:rPr>
              <a:t>Brendan Mooney, Peter T. Paul School of Business and Economics, University of New Hampshire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3632" y="578625"/>
            <a:ext cx="2478029" cy="2983998"/>
          </a:xfrm>
          <a:prstGeom prst="rect">
            <a:avLst/>
          </a:prstGeom>
        </p:spPr>
      </p:pic>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07371" y="731025"/>
            <a:ext cx="2478029" cy="2983998"/>
          </a:xfrm>
          <a:prstGeom prst="rect">
            <a:avLst/>
          </a:prstGeom>
        </p:spPr>
      </p:pic>
      <p:grpSp>
        <p:nvGrpSpPr>
          <p:cNvPr id="49" name="Group 48">
            <a:extLst>
              <a:ext uri="{FF2B5EF4-FFF2-40B4-BE49-F238E27FC236}">
                <a16:creationId xmlns:a16="http://schemas.microsoft.com/office/drawing/2014/main" id="{878C29CE-698F-2748-8EEB-87CF013255F6}"/>
              </a:ext>
            </a:extLst>
          </p:cNvPr>
          <p:cNvGrpSpPr/>
          <p:nvPr/>
        </p:nvGrpSpPr>
        <p:grpSpPr>
          <a:xfrm>
            <a:off x="12789933" y="15328379"/>
            <a:ext cx="11323493" cy="4207849"/>
            <a:chOff x="13251644" y="15443146"/>
            <a:chExt cx="10484656" cy="3086100"/>
          </a:xfrm>
        </p:grpSpPr>
        <p:pic>
          <p:nvPicPr>
            <p:cNvPr id="28" name="Picture 27">
              <a:extLst>
                <a:ext uri="{FF2B5EF4-FFF2-40B4-BE49-F238E27FC236}">
                  <a16:creationId xmlns:a16="http://schemas.microsoft.com/office/drawing/2014/main" id="{0866A0D1-1093-5A40-90C2-75D4C20CFC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51644" y="15443146"/>
              <a:ext cx="5143500" cy="3086100"/>
            </a:xfrm>
            <a:prstGeom prst="rect">
              <a:avLst/>
            </a:prstGeom>
          </p:spPr>
        </p:pic>
        <p:pic>
          <p:nvPicPr>
            <p:cNvPr id="31" name="Picture 30">
              <a:extLst>
                <a:ext uri="{FF2B5EF4-FFF2-40B4-BE49-F238E27FC236}">
                  <a16:creationId xmlns:a16="http://schemas.microsoft.com/office/drawing/2014/main" id="{00BD63C4-B277-3D49-B966-E99A514931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88000" y="15443146"/>
              <a:ext cx="5448300" cy="3086100"/>
            </a:xfrm>
            <a:prstGeom prst="rect">
              <a:avLst/>
            </a:prstGeom>
          </p:spPr>
        </p:pic>
        <p:sp>
          <p:nvSpPr>
            <p:cNvPr id="42" name="TextBox 41">
              <a:extLst>
                <a:ext uri="{FF2B5EF4-FFF2-40B4-BE49-F238E27FC236}">
                  <a16:creationId xmlns:a16="http://schemas.microsoft.com/office/drawing/2014/main" id="{E915FFBA-AFFC-814A-A5F9-9B654F794B6F}"/>
                </a:ext>
              </a:extLst>
            </p:cNvPr>
            <p:cNvSpPr txBox="1"/>
            <p:nvPr/>
          </p:nvSpPr>
          <p:spPr>
            <a:xfrm rot="16200000">
              <a:off x="12667125" y="16620097"/>
              <a:ext cx="1574041" cy="307777"/>
            </a:xfrm>
            <a:prstGeom prst="rect">
              <a:avLst/>
            </a:prstGeom>
            <a:solidFill>
              <a:schemeClr val="bg1"/>
            </a:solidFill>
          </p:spPr>
          <p:txBody>
            <a:bodyPr wrap="square" rtlCol="0">
              <a:spAutoFit/>
            </a:bodyPr>
            <a:lstStyle/>
            <a:p>
              <a:r>
                <a:rPr lang="el-GR" sz="1400" dirty="0">
                  <a:solidFill>
                    <a:srgbClr val="000000"/>
                  </a:solidFill>
                </a:rPr>
                <a:t>%Δ</a:t>
              </a:r>
              <a:r>
                <a:rPr lang="en-US" sz="1400" dirty="0">
                  <a:solidFill>
                    <a:srgbClr val="000000"/>
                  </a:solidFill>
                </a:rPr>
                <a:t>GDP per Capita</a:t>
              </a:r>
            </a:p>
          </p:txBody>
        </p:sp>
        <p:sp>
          <p:nvSpPr>
            <p:cNvPr id="46" name="TextBox 45">
              <a:extLst>
                <a:ext uri="{FF2B5EF4-FFF2-40B4-BE49-F238E27FC236}">
                  <a16:creationId xmlns:a16="http://schemas.microsoft.com/office/drawing/2014/main" id="{B097ACFD-5A4B-DB4B-823C-D05883E74DE3}"/>
                </a:ext>
              </a:extLst>
            </p:cNvPr>
            <p:cNvSpPr txBox="1"/>
            <p:nvPr/>
          </p:nvSpPr>
          <p:spPr>
            <a:xfrm rot="16200000">
              <a:off x="17608123" y="16496518"/>
              <a:ext cx="1574041" cy="307777"/>
            </a:xfrm>
            <a:prstGeom prst="rect">
              <a:avLst/>
            </a:prstGeom>
            <a:solidFill>
              <a:schemeClr val="bg1"/>
            </a:solidFill>
          </p:spPr>
          <p:txBody>
            <a:bodyPr wrap="square" rtlCol="0">
              <a:spAutoFit/>
            </a:bodyPr>
            <a:lstStyle/>
            <a:p>
              <a:r>
                <a:rPr lang="el-GR" sz="1400" dirty="0">
                  <a:solidFill>
                    <a:srgbClr val="000000"/>
                  </a:solidFill>
                </a:rPr>
                <a:t>%Δ</a:t>
              </a:r>
              <a:r>
                <a:rPr lang="en-US" sz="1400" dirty="0">
                  <a:solidFill>
                    <a:srgbClr val="000000"/>
                  </a:solidFill>
                </a:rPr>
                <a:t>GDP per Capita</a:t>
              </a:r>
            </a:p>
          </p:txBody>
        </p:sp>
      </p:grpSp>
      <p:grpSp>
        <p:nvGrpSpPr>
          <p:cNvPr id="50" name="Group 49">
            <a:extLst>
              <a:ext uri="{FF2B5EF4-FFF2-40B4-BE49-F238E27FC236}">
                <a16:creationId xmlns:a16="http://schemas.microsoft.com/office/drawing/2014/main" id="{45146261-62BF-C84C-B881-EAF5E5677389}"/>
              </a:ext>
            </a:extLst>
          </p:cNvPr>
          <p:cNvGrpSpPr/>
          <p:nvPr/>
        </p:nvGrpSpPr>
        <p:grpSpPr>
          <a:xfrm>
            <a:off x="12789933" y="21306733"/>
            <a:ext cx="11323493" cy="4357663"/>
            <a:chOff x="13300256" y="19834155"/>
            <a:chExt cx="10483778" cy="3041060"/>
          </a:xfrm>
        </p:grpSpPr>
        <p:pic>
          <p:nvPicPr>
            <p:cNvPr id="35" name="Picture 34">
              <a:extLst>
                <a:ext uri="{FF2B5EF4-FFF2-40B4-BE49-F238E27FC236}">
                  <a16:creationId xmlns:a16="http://schemas.microsoft.com/office/drawing/2014/main" id="{2DE870E5-DD0D-D245-9177-2510EF8110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625700" y="19834155"/>
              <a:ext cx="5158334" cy="3041060"/>
            </a:xfrm>
            <a:prstGeom prst="rect">
              <a:avLst/>
            </a:prstGeom>
          </p:spPr>
        </p:pic>
        <p:pic>
          <p:nvPicPr>
            <p:cNvPr id="37" name="Picture 36">
              <a:extLst>
                <a:ext uri="{FF2B5EF4-FFF2-40B4-BE49-F238E27FC236}">
                  <a16:creationId xmlns:a16="http://schemas.microsoft.com/office/drawing/2014/main" id="{B73376D2-C7DD-624D-AD11-452377DFEC3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300257" y="19834155"/>
              <a:ext cx="5484405" cy="3041059"/>
            </a:xfrm>
            <a:prstGeom prst="rect">
              <a:avLst/>
            </a:prstGeom>
          </p:spPr>
        </p:pic>
        <p:sp>
          <p:nvSpPr>
            <p:cNvPr id="47" name="TextBox 46">
              <a:extLst>
                <a:ext uri="{FF2B5EF4-FFF2-40B4-BE49-F238E27FC236}">
                  <a16:creationId xmlns:a16="http://schemas.microsoft.com/office/drawing/2014/main" id="{D57D2CC5-7D2F-E44F-B990-070A616A729E}"/>
                </a:ext>
              </a:extLst>
            </p:cNvPr>
            <p:cNvSpPr txBox="1"/>
            <p:nvPr/>
          </p:nvSpPr>
          <p:spPr>
            <a:xfrm rot="16200000">
              <a:off x="12667124" y="21147285"/>
              <a:ext cx="1574041" cy="307777"/>
            </a:xfrm>
            <a:prstGeom prst="rect">
              <a:avLst/>
            </a:prstGeom>
            <a:solidFill>
              <a:schemeClr val="bg1"/>
            </a:solidFill>
          </p:spPr>
          <p:txBody>
            <a:bodyPr wrap="square" rtlCol="0">
              <a:spAutoFit/>
            </a:bodyPr>
            <a:lstStyle/>
            <a:p>
              <a:r>
                <a:rPr lang="el-GR" sz="1400" dirty="0">
                  <a:solidFill>
                    <a:srgbClr val="000000"/>
                  </a:solidFill>
                </a:rPr>
                <a:t>%Δ</a:t>
              </a:r>
              <a:r>
                <a:rPr lang="en-US" sz="1400" dirty="0">
                  <a:solidFill>
                    <a:srgbClr val="000000"/>
                  </a:solidFill>
                </a:rPr>
                <a:t>GDP per Capita</a:t>
              </a:r>
            </a:p>
          </p:txBody>
        </p:sp>
        <p:sp>
          <p:nvSpPr>
            <p:cNvPr id="48" name="TextBox 47">
              <a:extLst>
                <a:ext uri="{FF2B5EF4-FFF2-40B4-BE49-F238E27FC236}">
                  <a16:creationId xmlns:a16="http://schemas.microsoft.com/office/drawing/2014/main" id="{326B3D8A-635A-AE44-A06A-AC92AE52C438}"/>
                </a:ext>
              </a:extLst>
            </p:cNvPr>
            <p:cNvSpPr txBox="1"/>
            <p:nvPr/>
          </p:nvSpPr>
          <p:spPr>
            <a:xfrm rot="16200000">
              <a:off x="17894676" y="21110558"/>
              <a:ext cx="1574041" cy="307777"/>
            </a:xfrm>
            <a:prstGeom prst="rect">
              <a:avLst/>
            </a:prstGeom>
            <a:solidFill>
              <a:schemeClr val="bg1"/>
            </a:solidFill>
          </p:spPr>
          <p:txBody>
            <a:bodyPr wrap="square" rtlCol="0">
              <a:spAutoFit/>
            </a:bodyPr>
            <a:lstStyle/>
            <a:p>
              <a:r>
                <a:rPr lang="el-GR" sz="1400" dirty="0">
                  <a:solidFill>
                    <a:srgbClr val="000000"/>
                  </a:solidFill>
                </a:rPr>
                <a:t>%Δ</a:t>
              </a:r>
              <a:r>
                <a:rPr lang="en-US" sz="1400" dirty="0">
                  <a:solidFill>
                    <a:srgbClr val="000000"/>
                  </a:solidFill>
                </a:rPr>
                <a:t>GDP per Capita</a:t>
              </a:r>
            </a:p>
          </p:txBody>
        </p:sp>
      </p:grpSp>
      <p:grpSp>
        <p:nvGrpSpPr>
          <p:cNvPr id="55" name="Group 54">
            <a:extLst>
              <a:ext uri="{FF2B5EF4-FFF2-40B4-BE49-F238E27FC236}">
                <a16:creationId xmlns:a16="http://schemas.microsoft.com/office/drawing/2014/main" id="{4EA9390B-52AA-8942-90D0-C9B78C420CA8}"/>
              </a:ext>
            </a:extLst>
          </p:cNvPr>
          <p:cNvGrpSpPr/>
          <p:nvPr/>
        </p:nvGrpSpPr>
        <p:grpSpPr>
          <a:xfrm>
            <a:off x="1002991" y="6324600"/>
            <a:ext cx="10655609" cy="3620312"/>
            <a:chOff x="1002991" y="6324600"/>
            <a:chExt cx="11529800" cy="3620312"/>
          </a:xfrm>
        </p:grpSpPr>
        <p:pic>
          <p:nvPicPr>
            <p:cNvPr id="53" name="Picture 52">
              <a:extLst>
                <a:ext uri="{FF2B5EF4-FFF2-40B4-BE49-F238E27FC236}">
                  <a16:creationId xmlns:a16="http://schemas.microsoft.com/office/drawing/2014/main" id="{54DDD9F9-395F-9D4B-8EC1-37675215F3D0}"/>
                </a:ext>
              </a:extLst>
            </p:cNvPr>
            <p:cNvPicPr>
              <a:picLocks noChangeAspect="1"/>
            </p:cNvPicPr>
            <p:nvPr/>
          </p:nvPicPr>
          <p:blipFill>
            <a:blip r:embed="rId8"/>
            <a:stretch>
              <a:fillRect/>
            </a:stretch>
          </p:blipFill>
          <p:spPr>
            <a:xfrm>
              <a:off x="1002991" y="6324600"/>
              <a:ext cx="5450361" cy="3620312"/>
            </a:xfrm>
            <a:prstGeom prst="rect">
              <a:avLst/>
            </a:prstGeom>
          </p:spPr>
        </p:pic>
        <p:pic>
          <p:nvPicPr>
            <p:cNvPr id="54" name="Picture 53">
              <a:extLst>
                <a:ext uri="{FF2B5EF4-FFF2-40B4-BE49-F238E27FC236}">
                  <a16:creationId xmlns:a16="http://schemas.microsoft.com/office/drawing/2014/main" id="{91987BA0-F698-604F-A921-A483C6E7A118}"/>
                </a:ext>
              </a:extLst>
            </p:cNvPr>
            <p:cNvPicPr>
              <a:picLocks noChangeAspect="1"/>
            </p:cNvPicPr>
            <p:nvPr/>
          </p:nvPicPr>
          <p:blipFill>
            <a:blip r:embed="rId9"/>
            <a:stretch>
              <a:fillRect/>
            </a:stretch>
          </p:blipFill>
          <p:spPr>
            <a:xfrm>
              <a:off x="6465477" y="6326876"/>
              <a:ext cx="6067314" cy="3618036"/>
            </a:xfrm>
            <a:prstGeom prst="rect">
              <a:avLst/>
            </a:prstGeom>
          </p:spPr>
        </p:pic>
      </p:grpSp>
      <p:sp>
        <p:nvSpPr>
          <p:cNvPr id="3" name="TextBox 2">
            <a:extLst>
              <a:ext uri="{FF2B5EF4-FFF2-40B4-BE49-F238E27FC236}">
                <a16:creationId xmlns:a16="http://schemas.microsoft.com/office/drawing/2014/main" id="{D7CBEF6F-9845-934A-BF8A-FB587C85F704}"/>
              </a:ext>
            </a:extLst>
          </p:cNvPr>
          <p:cNvSpPr txBox="1"/>
          <p:nvPr/>
        </p:nvSpPr>
        <p:spPr>
          <a:xfrm>
            <a:off x="14523026" y="19074563"/>
            <a:ext cx="2241839" cy="307777"/>
          </a:xfrm>
          <a:prstGeom prst="rect">
            <a:avLst/>
          </a:prstGeom>
          <a:solidFill>
            <a:schemeClr val="bg1"/>
          </a:solidFill>
        </p:spPr>
        <p:txBody>
          <a:bodyPr wrap="square" rtlCol="0">
            <a:spAutoFit/>
          </a:bodyPr>
          <a:lstStyle/>
          <a:p>
            <a:r>
              <a:rPr lang="en-US" sz="1400" dirty="0"/>
              <a:t>Institutional Quality Index</a:t>
            </a:r>
          </a:p>
        </p:txBody>
      </p:sp>
      <p:sp>
        <p:nvSpPr>
          <p:cNvPr id="32" name="TextBox 31">
            <a:extLst>
              <a:ext uri="{FF2B5EF4-FFF2-40B4-BE49-F238E27FC236}">
                <a16:creationId xmlns:a16="http://schemas.microsoft.com/office/drawing/2014/main" id="{917D79F2-0A09-7A46-A380-2572AB205E6E}"/>
              </a:ext>
            </a:extLst>
          </p:cNvPr>
          <p:cNvSpPr txBox="1"/>
          <p:nvPr/>
        </p:nvSpPr>
        <p:spPr>
          <a:xfrm>
            <a:off x="14523026" y="25294899"/>
            <a:ext cx="2241839" cy="307777"/>
          </a:xfrm>
          <a:prstGeom prst="rect">
            <a:avLst/>
          </a:prstGeom>
          <a:solidFill>
            <a:schemeClr val="bg1"/>
          </a:solidFill>
        </p:spPr>
        <p:txBody>
          <a:bodyPr wrap="square" rtlCol="0">
            <a:spAutoFit/>
          </a:bodyPr>
          <a:lstStyle/>
          <a:p>
            <a:r>
              <a:rPr lang="en-US" sz="1400" dirty="0"/>
              <a:t>Institutional Quality Index</a:t>
            </a:r>
          </a:p>
        </p:txBody>
      </p:sp>
    </p:spTree>
    <p:extLst>
      <p:ext uri="{BB962C8B-B14F-4D97-AF65-F5344CB8AC3E}">
        <p14:creationId xmlns:p14="http://schemas.microsoft.com/office/powerpoint/2010/main" val="93119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36"/>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
        <p:nvSpPr>
          <p:cNvPr id="5" name="Content Placeholder 4"/>
          <p:cNvSpPr>
            <a:spLocks noGrp="1"/>
          </p:cNvSpPr>
          <p:nvPr>
            <p:ph sz="quarter" idx="24"/>
          </p:nvPr>
        </p:nvSpPr>
        <p:spPr/>
        <p:txBody>
          <a:bodyPr/>
          <a:lstStyle/>
          <a:p>
            <a:endParaRPr lang="en-US"/>
          </a:p>
        </p:txBody>
      </p:sp>
      <p:sp>
        <p:nvSpPr>
          <p:cNvPr id="6" name="Text Placeholder 5"/>
          <p:cNvSpPr>
            <a:spLocks noGrp="1"/>
          </p:cNvSpPr>
          <p:nvPr>
            <p:ph type="body" sz="quarter" idx="17"/>
          </p:nvPr>
        </p:nvSpPr>
        <p:spPr/>
        <p:txBody>
          <a:bodyPr/>
          <a:lstStyle/>
          <a:p>
            <a:endParaRPr lang="en-US"/>
          </a:p>
        </p:txBody>
      </p:sp>
      <p:sp>
        <p:nvSpPr>
          <p:cNvPr id="7" name="Content Placeholder 6"/>
          <p:cNvSpPr>
            <a:spLocks noGrp="1"/>
          </p:cNvSpPr>
          <p:nvPr>
            <p:ph sz="quarter" idx="25"/>
          </p:nvPr>
        </p:nvSpPr>
        <p:spPr/>
        <p:txBody>
          <a:bodyPr/>
          <a:lstStyle/>
          <a:p>
            <a:endParaRPr lang="en-US"/>
          </a:p>
        </p:txBody>
      </p:sp>
      <p:sp>
        <p:nvSpPr>
          <p:cNvPr id="8" name="Text Placeholder 7"/>
          <p:cNvSpPr>
            <a:spLocks noGrp="1"/>
          </p:cNvSpPr>
          <p:nvPr>
            <p:ph type="body" sz="quarter" idx="19"/>
          </p:nvPr>
        </p:nvSpPr>
        <p:spPr/>
        <p:txBody>
          <a:bodyPr/>
          <a:lstStyle/>
          <a:p>
            <a:endParaRPr lang="en-US"/>
          </a:p>
        </p:txBody>
      </p:sp>
      <p:sp>
        <p:nvSpPr>
          <p:cNvPr id="9" name="Content Placeholder 8"/>
          <p:cNvSpPr>
            <a:spLocks noGrp="1"/>
          </p:cNvSpPr>
          <p:nvPr>
            <p:ph sz="quarter" idx="26"/>
          </p:nvPr>
        </p:nvSpPr>
        <p:spPr/>
        <p:txBody>
          <a:bodyPr/>
          <a:lstStyle/>
          <a:p>
            <a:endParaRPr lang="en-US"/>
          </a:p>
        </p:txBody>
      </p:sp>
      <p:sp>
        <p:nvSpPr>
          <p:cNvPr id="10" name="Text Placeholder 9"/>
          <p:cNvSpPr>
            <a:spLocks noGrp="1"/>
          </p:cNvSpPr>
          <p:nvPr>
            <p:ph type="body" sz="quarter" idx="21"/>
          </p:nvPr>
        </p:nvSpPr>
        <p:spPr/>
        <p:txBody>
          <a:bodyPr/>
          <a:lstStyle/>
          <a:p>
            <a:endParaRPr lang="en-US"/>
          </a:p>
        </p:txBody>
      </p:sp>
      <p:sp>
        <p:nvSpPr>
          <p:cNvPr id="11" name="Content Placeholder 10"/>
          <p:cNvSpPr>
            <a:spLocks noGrp="1"/>
          </p:cNvSpPr>
          <p:nvPr>
            <p:ph sz="quarter" idx="27"/>
          </p:nvPr>
        </p:nvSpPr>
        <p:spPr/>
        <p:txBody>
          <a:bodyPr/>
          <a:lstStyle/>
          <a:p>
            <a:endParaRPr lang="en-US"/>
          </a:p>
        </p:txBody>
      </p:sp>
      <p:sp>
        <p:nvSpPr>
          <p:cNvPr id="12" name="Content Placeholder 11"/>
          <p:cNvSpPr>
            <a:spLocks noGrp="1"/>
          </p:cNvSpPr>
          <p:nvPr>
            <p:ph sz="quarter" idx="23"/>
          </p:nvPr>
        </p:nvSpPr>
        <p:spPr/>
        <p:txBody>
          <a:bodyPr/>
          <a:lstStyle/>
          <a:p>
            <a:endParaRPr lang="en-US"/>
          </a:p>
        </p:txBody>
      </p:sp>
      <p:sp>
        <p:nvSpPr>
          <p:cNvPr id="13" name="Content Placeholder 12"/>
          <p:cNvSpPr>
            <a:spLocks noGrp="1"/>
          </p:cNvSpPr>
          <p:nvPr>
            <p:ph sz="quarter" idx="28"/>
          </p:nvPr>
        </p:nvSpPr>
        <p:spPr/>
        <p:txBody>
          <a:bodyPr/>
          <a:lstStyle/>
          <a:p>
            <a:endParaRPr lang="en-US"/>
          </a:p>
        </p:txBody>
      </p:sp>
      <p:sp>
        <p:nvSpPr>
          <p:cNvPr id="14" name="Text Placeholder 13"/>
          <p:cNvSpPr>
            <a:spLocks noGrp="1"/>
          </p:cNvSpPr>
          <p:nvPr>
            <p:ph type="body" sz="quarter" idx="29"/>
          </p:nvPr>
        </p:nvSpPr>
        <p:spPr/>
        <p:txBody>
          <a:bodyPr/>
          <a:lstStyle/>
          <a:p>
            <a:endParaRPr lang="en-US"/>
          </a:p>
        </p:txBody>
      </p:sp>
      <p:sp>
        <p:nvSpPr>
          <p:cNvPr id="15" name="Content Placeholder 14"/>
          <p:cNvSpPr>
            <a:spLocks noGrp="1"/>
          </p:cNvSpPr>
          <p:nvPr>
            <p:ph sz="quarter" idx="30"/>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Content Placeholder 16"/>
          <p:cNvSpPr>
            <a:spLocks noGrp="1"/>
          </p:cNvSpPr>
          <p:nvPr>
            <p:ph sz="quarter" idx="32"/>
          </p:nvPr>
        </p:nvSpPr>
        <p:spPr/>
        <p:txBody>
          <a:bodyPr/>
          <a:lstStyle/>
          <a:p>
            <a:endParaRPr lang="en-US"/>
          </a:p>
        </p:txBody>
      </p:sp>
      <p:sp>
        <p:nvSpPr>
          <p:cNvPr id="18" name="Content Placeholder 17"/>
          <p:cNvSpPr>
            <a:spLocks noGrp="1"/>
          </p:cNvSpPr>
          <p:nvPr>
            <p:ph sz="quarter" idx="33"/>
          </p:nvPr>
        </p:nvSpPr>
        <p:spPr/>
        <p:txBody>
          <a:bodyPr/>
          <a:lstStyle/>
          <a:p>
            <a:endParaRPr lang="en-US"/>
          </a:p>
        </p:txBody>
      </p:sp>
      <p:sp>
        <p:nvSpPr>
          <p:cNvPr id="19" name="Text Placeholder 18"/>
          <p:cNvSpPr>
            <a:spLocks noGrp="1"/>
          </p:cNvSpPr>
          <p:nvPr>
            <p:ph type="body" sz="quarter" idx="34"/>
          </p:nvPr>
        </p:nvSpPr>
        <p:spPr/>
        <p:txBody>
          <a:bodyPr/>
          <a:lstStyle/>
          <a:p>
            <a:endParaRPr lang="en-US"/>
          </a:p>
        </p:txBody>
      </p:sp>
      <p:sp>
        <p:nvSpPr>
          <p:cNvPr id="20" name="Content Placeholder 19"/>
          <p:cNvSpPr>
            <a:spLocks noGrp="1"/>
          </p:cNvSpPr>
          <p:nvPr>
            <p:ph sz="quarter" idx="35"/>
          </p:nvPr>
        </p:nvSpPr>
        <p:spPr/>
        <p:txBody>
          <a:bodyPr/>
          <a:lstStyle/>
          <a:p>
            <a:endParaRPr lang="en-US"/>
          </a:p>
        </p:txBody>
      </p:sp>
      <p:sp>
        <p:nvSpPr>
          <p:cNvPr id="21" name="Rectangle 20"/>
          <p:cNvSpPr/>
          <p:nvPr/>
        </p:nvSpPr>
        <p:spPr>
          <a:xfrm>
            <a:off x="0" y="-12700"/>
            <a:ext cx="36576000" cy="292735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4141399" y="2089293"/>
            <a:ext cx="28293202" cy="10079682"/>
          </a:xfrm>
          <a:prstGeom prst="rect">
            <a:avLst/>
          </a:prstGeom>
          <a:noFill/>
        </p:spPr>
        <p:txBody>
          <a:bodyPr wrap="square" rtlCol="0">
            <a:spAutoFit/>
          </a:bodyPr>
          <a:lstStyle/>
          <a:p>
            <a:pPr algn="ctr"/>
            <a:r>
              <a:rPr lang="en-US" sz="9600" b="1" dirty="0">
                <a:solidFill>
                  <a:srgbClr val="002060"/>
                </a:solidFill>
              </a:rPr>
              <a:t>This poster template provided courtesy of </a:t>
            </a:r>
          </a:p>
          <a:p>
            <a:pPr algn="ctr"/>
            <a:r>
              <a:rPr lang="en-US" sz="9600" b="1" dirty="0">
                <a:solidFill>
                  <a:srgbClr val="002060"/>
                </a:solidFill>
              </a:rPr>
              <a:t>UNH ESRC Poster Printing Services</a:t>
            </a:r>
          </a:p>
          <a:p>
            <a:pPr algn="ctr"/>
            <a:endParaRPr lang="en-US" sz="9600" dirty="0">
              <a:solidFill>
                <a:schemeClr val="tx2"/>
              </a:solidFill>
            </a:endParaRPr>
          </a:p>
          <a:p>
            <a:pPr algn="ctr"/>
            <a:endParaRPr lang="en-US" sz="9600" dirty="0">
              <a:solidFill>
                <a:schemeClr val="tx2"/>
              </a:solidFill>
            </a:endParaRPr>
          </a:p>
          <a:p>
            <a:pPr algn="ctr"/>
            <a:endParaRPr lang="en-US" sz="9600" dirty="0">
              <a:solidFill>
                <a:schemeClr val="tx2"/>
              </a:solidFill>
            </a:endParaRPr>
          </a:p>
          <a:p>
            <a:pPr algn="ctr"/>
            <a:r>
              <a:rPr lang="en-US" sz="9600" dirty="0">
                <a:solidFill>
                  <a:srgbClr val="002060"/>
                </a:solidFill>
              </a:rPr>
              <a:t>Trust us to make your poster look </a:t>
            </a:r>
            <a:r>
              <a:rPr lang="en-US" sz="9600" b="1" dirty="0">
                <a:solidFill>
                  <a:srgbClr val="002060"/>
                </a:solidFill>
              </a:rPr>
              <a:t>GREAT!</a:t>
            </a:r>
          </a:p>
          <a:p>
            <a:pPr algn="ctr"/>
            <a:endParaRPr lang="en-US" sz="7300" dirty="0">
              <a:solidFill>
                <a:schemeClr val="accent5">
                  <a:lumMod val="75000"/>
                </a:schemeClr>
              </a:solidFill>
            </a:endParaRP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16667" y="24577637"/>
            <a:ext cx="3035654" cy="3797230"/>
          </a:xfrm>
          <a:prstGeom prst="rect">
            <a:avLst/>
          </a:prstGeom>
        </p:spPr>
      </p:pic>
      <p:sp>
        <p:nvSpPr>
          <p:cNvPr id="24" name="TextBox 23"/>
          <p:cNvSpPr txBox="1"/>
          <p:nvPr/>
        </p:nvSpPr>
        <p:spPr>
          <a:xfrm>
            <a:off x="8719262" y="14278242"/>
            <a:ext cx="22294899" cy="4078039"/>
          </a:xfrm>
          <a:prstGeom prst="rect">
            <a:avLst/>
          </a:prstGeom>
          <a:noFill/>
        </p:spPr>
        <p:txBody>
          <a:bodyPr wrap="square" rtlCol="0" anchor="ctr">
            <a:spAutoFit/>
          </a:bodyPr>
          <a:lstStyle/>
          <a:p>
            <a:r>
              <a:rPr lang="en-US" sz="9600" b="1" dirty="0">
                <a:solidFill>
                  <a:srgbClr val="002060"/>
                </a:solidFill>
              </a:rPr>
              <a:t>Website: </a:t>
            </a:r>
            <a:r>
              <a:rPr lang="en-US" sz="9600" dirty="0">
                <a:solidFill>
                  <a:srgbClr val="002060"/>
                </a:solidFill>
                <a:hlinkClick r:id="rId3"/>
              </a:rPr>
              <a:t>http://posters.unh.edu</a:t>
            </a:r>
            <a:endParaRPr lang="en-US" sz="9600" dirty="0">
              <a:solidFill>
                <a:srgbClr val="002060"/>
              </a:solidFill>
            </a:endParaRPr>
          </a:p>
          <a:p>
            <a:r>
              <a:rPr lang="en-US" sz="9600" b="1" dirty="0">
                <a:solidFill>
                  <a:srgbClr val="002060"/>
                </a:solidFill>
              </a:rPr>
              <a:t>Poster Guide: </a:t>
            </a:r>
            <a:r>
              <a:rPr lang="en-US" sz="9600" dirty="0">
                <a:solidFill>
                  <a:srgbClr val="002060"/>
                </a:solidFill>
                <a:hlinkClick r:id="rId4"/>
              </a:rPr>
              <a:t>http://goo.gl/1E7TJY</a:t>
            </a:r>
            <a:endParaRPr lang="en-US" sz="9600" dirty="0">
              <a:solidFill>
                <a:srgbClr val="002060"/>
              </a:solidFill>
            </a:endParaRPr>
          </a:p>
          <a:p>
            <a:endParaRPr lang="en-US" sz="6700" dirty="0"/>
          </a:p>
        </p:txBody>
      </p:sp>
      <p:sp>
        <p:nvSpPr>
          <p:cNvPr id="25" name="TextBox 24"/>
          <p:cNvSpPr txBox="1"/>
          <p:nvPr/>
        </p:nvSpPr>
        <p:spPr>
          <a:xfrm>
            <a:off x="8719263" y="25691422"/>
            <a:ext cx="25594800" cy="1938992"/>
          </a:xfrm>
          <a:prstGeom prst="rect">
            <a:avLst/>
          </a:prstGeom>
          <a:noFill/>
        </p:spPr>
        <p:txBody>
          <a:bodyPr wrap="square" rtlCol="0">
            <a:spAutoFit/>
          </a:bodyPr>
          <a:lstStyle/>
          <a:p>
            <a:r>
              <a:rPr lang="en-US" sz="12000" dirty="0">
                <a:solidFill>
                  <a:schemeClr val="accent4"/>
                </a:solidFill>
                <a:effectLst>
                  <a:outerShdw blurRad="38100" dist="38100" dir="2700000" algn="tl">
                    <a:srgbClr val="000000">
                      <a:alpha val="43137"/>
                    </a:srgbClr>
                  </a:outerShdw>
                </a:effectLst>
              </a:rPr>
              <a:t>DELETE THIS SLIDE BEFORE PRINTING</a:t>
            </a:r>
          </a:p>
        </p:txBody>
      </p:sp>
    </p:spTree>
    <p:extLst>
      <p:ext uri="{BB962C8B-B14F-4D97-AF65-F5344CB8AC3E}">
        <p14:creationId xmlns:p14="http://schemas.microsoft.com/office/powerpoint/2010/main" val="2212453065"/>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623</Words>
  <Application>Microsoft Macintosh PowerPoint</Application>
  <PresentationFormat>Custom</PresentationFormat>
  <Paragraphs>74</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Medical Poster</vt:lpstr>
      <vt:lpstr>Examining the Effects that Institutional Quality has on Economic Recovery After a Natural Disaster (2005 and 2008)</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2015-04-29T17:08:18Z</dcterms:created>
  <dcterms:modified xsi:type="dcterms:W3CDTF">2019-04-22T18:37:09Z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