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7" r:id="rId2"/>
  </p:sldIdLst>
  <p:sldSz cx="36576000" cy="29260800"/>
  <p:notesSz cx="9388475" cy="12771438"/>
  <p:defaultTextStyle>
    <a:defPPr>
      <a:defRPr lang="en-US"/>
    </a:defPPr>
    <a:lvl1pPr algn="l" rtl="0" fontAlgn="base">
      <a:spcBef>
        <a:spcPct val="0"/>
      </a:spcBef>
      <a:spcAft>
        <a:spcPct val="0"/>
      </a:spcAft>
      <a:defRPr sz="2500" kern="1200">
        <a:solidFill>
          <a:schemeClr val="tx1"/>
        </a:solidFill>
        <a:latin typeface="Times New Roman" pitchFamily="27" charset="0"/>
        <a:ea typeface="+mn-ea"/>
        <a:cs typeface="+mn-cs"/>
      </a:defRPr>
    </a:lvl1pPr>
    <a:lvl2pPr marL="391840" algn="l" rtl="0" fontAlgn="base">
      <a:spcBef>
        <a:spcPct val="0"/>
      </a:spcBef>
      <a:spcAft>
        <a:spcPct val="0"/>
      </a:spcAft>
      <a:defRPr sz="2500" kern="1200">
        <a:solidFill>
          <a:schemeClr val="tx1"/>
        </a:solidFill>
        <a:latin typeface="Times New Roman" pitchFamily="27" charset="0"/>
        <a:ea typeface="+mn-ea"/>
        <a:cs typeface="+mn-cs"/>
      </a:defRPr>
    </a:lvl2pPr>
    <a:lvl3pPr marL="783680" algn="l" rtl="0" fontAlgn="base">
      <a:spcBef>
        <a:spcPct val="0"/>
      </a:spcBef>
      <a:spcAft>
        <a:spcPct val="0"/>
      </a:spcAft>
      <a:defRPr sz="2500" kern="1200">
        <a:solidFill>
          <a:schemeClr val="tx1"/>
        </a:solidFill>
        <a:latin typeface="Times New Roman" pitchFamily="27" charset="0"/>
        <a:ea typeface="+mn-ea"/>
        <a:cs typeface="+mn-cs"/>
      </a:defRPr>
    </a:lvl3pPr>
    <a:lvl4pPr marL="1175521" algn="l" rtl="0" fontAlgn="base">
      <a:spcBef>
        <a:spcPct val="0"/>
      </a:spcBef>
      <a:spcAft>
        <a:spcPct val="0"/>
      </a:spcAft>
      <a:defRPr sz="2500" kern="1200">
        <a:solidFill>
          <a:schemeClr val="tx1"/>
        </a:solidFill>
        <a:latin typeface="Times New Roman" pitchFamily="27" charset="0"/>
        <a:ea typeface="+mn-ea"/>
        <a:cs typeface="+mn-cs"/>
      </a:defRPr>
    </a:lvl4pPr>
    <a:lvl5pPr marL="1567361" algn="l" rtl="0" fontAlgn="base">
      <a:spcBef>
        <a:spcPct val="0"/>
      </a:spcBef>
      <a:spcAft>
        <a:spcPct val="0"/>
      </a:spcAft>
      <a:defRPr sz="2500" kern="1200">
        <a:solidFill>
          <a:schemeClr val="tx1"/>
        </a:solidFill>
        <a:latin typeface="Times New Roman" pitchFamily="27" charset="0"/>
        <a:ea typeface="+mn-ea"/>
        <a:cs typeface="+mn-cs"/>
      </a:defRPr>
    </a:lvl5pPr>
    <a:lvl6pPr marL="1959202" algn="l" defTabSz="783680" rtl="0" eaLnBrk="1" latinLnBrk="0" hangingPunct="1">
      <a:defRPr sz="2500" kern="1200">
        <a:solidFill>
          <a:schemeClr val="tx1"/>
        </a:solidFill>
        <a:latin typeface="Times New Roman" pitchFamily="27" charset="0"/>
        <a:ea typeface="+mn-ea"/>
        <a:cs typeface="+mn-cs"/>
      </a:defRPr>
    </a:lvl6pPr>
    <a:lvl7pPr marL="2351041" algn="l" defTabSz="783680" rtl="0" eaLnBrk="1" latinLnBrk="0" hangingPunct="1">
      <a:defRPr sz="2500" kern="1200">
        <a:solidFill>
          <a:schemeClr val="tx1"/>
        </a:solidFill>
        <a:latin typeface="Times New Roman" pitchFamily="27" charset="0"/>
        <a:ea typeface="+mn-ea"/>
        <a:cs typeface="+mn-cs"/>
      </a:defRPr>
    </a:lvl7pPr>
    <a:lvl8pPr marL="2742882" algn="l" defTabSz="783680" rtl="0" eaLnBrk="1" latinLnBrk="0" hangingPunct="1">
      <a:defRPr sz="2500" kern="1200">
        <a:solidFill>
          <a:schemeClr val="tx1"/>
        </a:solidFill>
        <a:latin typeface="Times New Roman" pitchFamily="27" charset="0"/>
        <a:ea typeface="+mn-ea"/>
        <a:cs typeface="+mn-cs"/>
      </a:defRPr>
    </a:lvl8pPr>
    <a:lvl9pPr marL="3134723" algn="l" defTabSz="783680" rtl="0" eaLnBrk="1" latinLnBrk="0" hangingPunct="1">
      <a:defRPr sz="2500" kern="1200">
        <a:solidFill>
          <a:schemeClr val="tx1"/>
        </a:solidFill>
        <a:latin typeface="Times New Roman" pitchFamily="27" charset="0"/>
        <a:ea typeface="+mn-ea"/>
        <a:cs typeface="+mn-cs"/>
      </a:defRPr>
    </a:lvl9pPr>
  </p:defaultTextStyle>
  <p:extLst>
    <p:ext uri="{EFAFB233-063F-42B5-8137-9DF3F51BA10A}">
      <p15:sldGuideLst xmlns:p15="http://schemas.microsoft.com/office/powerpoint/2012/main">
        <p15:guide id="1" orient="horz" pos="7553">
          <p15:clr>
            <a:srgbClr val="A4A3A4"/>
          </p15:clr>
        </p15:guide>
        <p15:guide id="2" pos="1079">
          <p15:clr>
            <a:srgbClr val="A4A3A4"/>
          </p15:clr>
        </p15:guide>
        <p15:guide id="3" orient="horz" pos="6532">
          <p15:clr>
            <a:srgbClr val="A4A3A4"/>
          </p15:clr>
        </p15:guide>
        <p15:guide id="4" pos="88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F3DE"/>
    <a:srgbClr val="87212E"/>
    <a:srgbClr val="000066"/>
    <a:srgbClr val="FF0000"/>
    <a:srgbClr val="663300"/>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615" autoAdjust="0"/>
    <p:restoredTop sz="94660"/>
  </p:normalViewPr>
  <p:slideViewPr>
    <p:cSldViewPr snapToGrid="0" showGuides="1">
      <p:cViewPr varScale="1">
        <p:scale>
          <a:sx n="26" d="100"/>
          <a:sy n="26" d="100"/>
        </p:scale>
        <p:origin x="1458" y="240"/>
      </p:cViewPr>
      <p:guideLst>
        <p:guide orient="horz" pos="7553"/>
        <p:guide pos="1079"/>
        <p:guide orient="horz" pos="6532"/>
        <p:guide pos="881"/>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oleObject" Target="file:///C:\Users\dr1039\Desktop\Book1.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dr1039\Desktop\Book1.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dr1039\Desktop\Book1.xlsx" TargetMode="External"/><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dk1"/>
                </a:solidFill>
                <a:latin typeface="+mn-lt"/>
                <a:ea typeface="+mn-ea"/>
                <a:cs typeface="+mn-cs"/>
              </a:defRPr>
            </a:pPr>
            <a:r>
              <a:rPr lang="en-US"/>
              <a:t>Quarterback Rankings vs. Salaries</a:t>
            </a: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dk1"/>
              </a:solidFill>
              <a:latin typeface="+mn-lt"/>
              <a:ea typeface="+mn-ea"/>
              <a:cs typeface="+mn-cs"/>
            </a:defRPr>
          </a:pPr>
          <a:endParaRPr lang="en-US"/>
        </a:p>
      </c:txPr>
    </c:title>
    <c:autoTitleDeleted val="0"/>
    <c:plotArea>
      <c:layout/>
      <c:scatterChart>
        <c:scatterStyle val="lineMarker"/>
        <c:varyColors val="0"/>
        <c:ser>
          <c:idx val="0"/>
          <c:order val="0"/>
          <c:spPr>
            <a:ln w="19050" cap="rnd">
              <a:solidFill>
                <a:schemeClr val="tx2"/>
              </a:solidFill>
              <a:round/>
            </a:ln>
            <a:effectLst/>
          </c:spPr>
          <c:marker>
            <c:symbol val="circle"/>
            <c:size val="5"/>
            <c:spPr>
              <a:solidFill>
                <a:schemeClr val="accent1"/>
              </a:solidFill>
              <a:ln w="9525">
                <a:solidFill>
                  <a:schemeClr val="tx2"/>
                </a:solidFill>
              </a:ln>
              <a:effectLst/>
            </c:spPr>
          </c:marker>
          <c:dPt>
            <c:idx val="0"/>
            <c:marker>
              <c:symbol val="circle"/>
              <c:size val="5"/>
              <c:spPr>
                <a:solidFill>
                  <a:srgbClr val="00B050"/>
                </a:solidFill>
                <a:ln w="9525">
                  <a:solidFill>
                    <a:schemeClr val="tx2"/>
                  </a:solidFill>
                </a:ln>
                <a:effectLst/>
              </c:spPr>
            </c:marker>
            <c:bubble3D val="0"/>
            <c:extLst>
              <c:ext xmlns:c16="http://schemas.microsoft.com/office/drawing/2014/chart" uri="{C3380CC4-5D6E-409C-BE32-E72D297353CC}">
                <c16:uniqueId val="{00000002-F375-4CB3-9B05-FC777CEEEFAC}"/>
              </c:ext>
            </c:extLst>
          </c:dPt>
          <c:dPt>
            <c:idx val="7"/>
            <c:marker>
              <c:symbol val="circle"/>
              <c:size val="5"/>
              <c:spPr>
                <a:solidFill>
                  <a:srgbClr val="FF0000"/>
                </a:solidFill>
                <a:ln w="9525">
                  <a:solidFill>
                    <a:schemeClr val="tx2"/>
                  </a:solidFill>
                </a:ln>
                <a:effectLst/>
              </c:spPr>
            </c:marker>
            <c:bubble3D val="0"/>
            <c:extLst>
              <c:ext xmlns:c16="http://schemas.microsoft.com/office/drawing/2014/chart" uri="{C3380CC4-5D6E-409C-BE32-E72D297353CC}">
                <c16:uniqueId val="{00000003-F375-4CB3-9B05-FC777CEEEFAC}"/>
              </c:ext>
            </c:extLst>
          </c:dPt>
          <c:dPt>
            <c:idx val="8"/>
            <c:marker>
              <c:symbol val="circle"/>
              <c:size val="5"/>
              <c:spPr>
                <a:solidFill>
                  <a:srgbClr val="FF0000"/>
                </a:solidFill>
                <a:ln w="9525">
                  <a:solidFill>
                    <a:schemeClr val="tx2"/>
                  </a:solidFill>
                </a:ln>
                <a:effectLst/>
              </c:spPr>
            </c:marker>
            <c:bubble3D val="0"/>
            <c:extLst>
              <c:ext xmlns:c16="http://schemas.microsoft.com/office/drawing/2014/chart" uri="{C3380CC4-5D6E-409C-BE32-E72D297353CC}">
                <c16:uniqueId val="{00000004-F375-4CB3-9B05-FC777CEEEFAC}"/>
              </c:ext>
            </c:extLst>
          </c:dPt>
          <c:dPt>
            <c:idx val="14"/>
            <c:marker>
              <c:symbol val="circle"/>
              <c:size val="5"/>
              <c:spPr>
                <a:solidFill>
                  <a:srgbClr val="FF0000"/>
                </a:solidFill>
                <a:ln w="9525">
                  <a:solidFill>
                    <a:schemeClr val="tx2"/>
                  </a:solidFill>
                </a:ln>
                <a:effectLst/>
              </c:spPr>
            </c:marker>
            <c:bubble3D val="0"/>
            <c:extLst>
              <c:ext xmlns:c16="http://schemas.microsoft.com/office/drawing/2014/chart" uri="{C3380CC4-5D6E-409C-BE32-E72D297353CC}">
                <c16:uniqueId val="{00000005-F375-4CB3-9B05-FC777CEEEFAC}"/>
              </c:ext>
            </c:extLst>
          </c:dPt>
          <c:dPt>
            <c:idx val="15"/>
            <c:marker>
              <c:symbol val="circle"/>
              <c:size val="5"/>
              <c:spPr>
                <a:solidFill>
                  <a:srgbClr val="FF0000"/>
                </a:solidFill>
                <a:ln w="9525">
                  <a:solidFill>
                    <a:schemeClr val="tx2"/>
                  </a:solidFill>
                </a:ln>
                <a:effectLst/>
              </c:spPr>
            </c:marker>
            <c:bubble3D val="0"/>
            <c:extLst>
              <c:ext xmlns:c16="http://schemas.microsoft.com/office/drawing/2014/chart" uri="{C3380CC4-5D6E-409C-BE32-E72D297353CC}">
                <c16:uniqueId val="{00000006-F375-4CB3-9B05-FC777CEEEFAC}"/>
              </c:ext>
            </c:extLst>
          </c:dPt>
          <c:dPt>
            <c:idx val="19"/>
            <c:marker>
              <c:symbol val="circle"/>
              <c:size val="5"/>
              <c:spPr>
                <a:solidFill>
                  <a:srgbClr val="FF0000"/>
                </a:solidFill>
                <a:ln w="9525">
                  <a:solidFill>
                    <a:schemeClr val="tx2"/>
                  </a:solidFill>
                </a:ln>
                <a:effectLst/>
              </c:spPr>
            </c:marker>
            <c:bubble3D val="0"/>
            <c:extLst>
              <c:ext xmlns:c16="http://schemas.microsoft.com/office/drawing/2014/chart" uri="{C3380CC4-5D6E-409C-BE32-E72D297353CC}">
                <c16:uniqueId val="{00000007-F375-4CB3-9B05-FC777CEEEFAC}"/>
              </c:ext>
            </c:extLst>
          </c:dPt>
          <c:dPt>
            <c:idx val="20"/>
            <c:marker>
              <c:symbol val="circle"/>
              <c:size val="5"/>
              <c:spPr>
                <a:solidFill>
                  <a:srgbClr val="FF0000"/>
                </a:solidFill>
                <a:ln w="9525">
                  <a:solidFill>
                    <a:schemeClr val="tx2"/>
                  </a:solidFill>
                </a:ln>
                <a:effectLst/>
              </c:spPr>
            </c:marker>
            <c:bubble3D val="0"/>
            <c:extLst>
              <c:ext xmlns:c16="http://schemas.microsoft.com/office/drawing/2014/chart" uri="{C3380CC4-5D6E-409C-BE32-E72D297353CC}">
                <c16:uniqueId val="{00000009-F375-4CB3-9B05-FC777CEEEFAC}"/>
              </c:ext>
            </c:extLst>
          </c:dPt>
          <c:dPt>
            <c:idx val="21"/>
            <c:marker>
              <c:symbol val="circle"/>
              <c:size val="5"/>
              <c:spPr>
                <a:solidFill>
                  <a:srgbClr val="FF0000"/>
                </a:solidFill>
                <a:ln w="9525">
                  <a:solidFill>
                    <a:schemeClr val="tx2"/>
                  </a:solidFill>
                </a:ln>
                <a:effectLst/>
              </c:spPr>
            </c:marker>
            <c:bubble3D val="0"/>
            <c:extLst>
              <c:ext xmlns:c16="http://schemas.microsoft.com/office/drawing/2014/chart" uri="{C3380CC4-5D6E-409C-BE32-E72D297353CC}">
                <c16:uniqueId val="{00000008-F375-4CB3-9B05-FC777CEEEFAC}"/>
              </c:ext>
            </c:extLst>
          </c:dPt>
          <c:dPt>
            <c:idx val="22"/>
            <c:marker>
              <c:symbol val="circle"/>
              <c:size val="5"/>
              <c:spPr>
                <a:solidFill>
                  <a:srgbClr val="FF0000"/>
                </a:solidFill>
                <a:ln w="9525">
                  <a:solidFill>
                    <a:schemeClr val="tx2"/>
                  </a:solidFill>
                </a:ln>
                <a:effectLst/>
              </c:spPr>
            </c:marker>
            <c:bubble3D val="0"/>
            <c:extLst>
              <c:ext xmlns:c16="http://schemas.microsoft.com/office/drawing/2014/chart" uri="{C3380CC4-5D6E-409C-BE32-E72D297353CC}">
                <c16:uniqueId val="{0000000A-F375-4CB3-9B05-FC777CEEEFAC}"/>
              </c:ext>
            </c:extLst>
          </c:dPt>
          <c:dPt>
            <c:idx val="23"/>
            <c:marker>
              <c:symbol val="circle"/>
              <c:size val="5"/>
              <c:spPr>
                <a:solidFill>
                  <a:srgbClr val="FF0000"/>
                </a:solidFill>
                <a:ln w="9525">
                  <a:solidFill>
                    <a:schemeClr val="tx2"/>
                  </a:solidFill>
                </a:ln>
                <a:effectLst/>
              </c:spPr>
            </c:marker>
            <c:bubble3D val="0"/>
            <c:extLst>
              <c:ext xmlns:c16="http://schemas.microsoft.com/office/drawing/2014/chart" uri="{C3380CC4-5D6E-409C-BE32-E72D297353CC}">
                <c16:uniqueId val="{0000000F-F375-4CB3-9B05-FC777CEEEFAC}"/>
              </c:ext>
            </c:extLst>
          </c:dPt>
          <c:dPt>
            <c:idx val="24"/>
            <c:marker>
              <c:symbol val="circle"/>
              <c:size val="5"/>
              <c:spPr>
                <a:solidFill>
                  <a:srgbClr val="FF0000"/>
                </a:solidFill>
                <a:ln w="9525">
                  <a:solidFill>
                    <a:schemeClr val="tx2"/>
                  </a:solidFill>
                </a:ln>
                <a:effectLst/>
              </c:spPr>
            </c:marker>
            <c:bubble3D val="0"/>
            <c:extLst>
              <c:ext xmlns:c16="http://schemas.microsoft.com/office/drawing/2014/chart" uri="{C3380CC4-5D6E-409C-BE32-E72D297353CC}">
                <c16:uniqueId val="{0000000E-F375-4CB3-9B05-FC777CEEEFAC}"/>
              </c:ext>
            </c:extLst>
          </c:dPt>
          <c:dPt>
            <c:idx val="25"/>
            <c:marker>
              <c:symbol val="circle"/>
              <c:size val="5"/>
              <c:spPr>
                <a:solidFill>
                  <a:srgbClr val="FF0000"/>
                </a:solidFill>
                <a:ln w="9525">
                  <a:solidFill>
                    <a:schemeClr val="tx2"/>
                  </a:solidFill>
                </a:ln>
                <a:effectLst/>
              </c:spPr>
            </c:marker>
            <c:bubble3D val="0"/>
            <c:extLst>
              <c:ext xmlns:c16="http://schemas.microsoft.com/office/drawing/2014/chart" uri="{C3380CC4-5D6E-409C-BE32-E72D297353CC}">
                <c16:uniqueId val="{0000000D-F375-4CB3-9B05-FC777CEEEFAC}"/>
              </c:ext>
            </c:extLst>
          </c:dPt>
          <c:dPt>
            <c:idx val="27"/>
            <c:marker>
              <c:symbol val="circle"/>
              <c:size val="5"/>
              <c:spPr>
                <a:solidFill>
                  <a:srgbClr val="FF0000"/>
                </a:solidFill>
                <a:ln w="9525">
                  <a:solidFill>
                    <a:schemeClr val="tx2"/>
                  </a:solidFill>
                </a:ln>
                <a:effectLst/>
              </c:spPr>
            </c:marker>
            <c:bubble3D val="0"/>
            <c:extLst>
              <c:ext xmlns:c16="http://schemas.microsoft.com/office/drawing/2014/chart" uri="{C3380CC4-5D6E-409C-BE32-E72D297353CC}">
                <c16:uniqueId val="{00000010-F375-4CB3-9B05-FC777CEEEFAC}"/>
              </c:ext>
            </c:extLst>
          </c:dPt>
          <c:dPt>
            <c:idx val="28"/>
            <c:marker>
              <c:symbol val="circle"/>
              <c:size val="5"/>
              <c:spPr>
                <a:solidFill>
                  <a:srgbClr val="FF0000"/>
                </a:solidFill>
                <a:ln w="9525">
                  <a:solidFill>
                    <a:schemeClr val="tx2"/>
                  </a:solidFill>
                </a:ln>
                <a:effectLst/>
              </c:spPr>
            </c:marker>
            <c:bubble3D val="0"/>
            <c:extLst>
              <c:ext xmlns:c16="http://schemas.microsoft.com/office/drawing/2014/chart" uri="{C3380CC4-5D6E-409C-BE32-E72D297353CC}">
                <c16:uniqueId val="{0000000C-F375-4CB3-9B05-FC777CEEEFAC}"/>
              </c:ext>
            </c:extLst>
          </c:dPt>
          <c:dPt>
            <c:idx val="29"/>
            <c:marker>
              <c:symbol val="circle"/>
              <c:size val="5"/>
              <c:spPr>
                <a:solidFill>
                  <a:srgbClr val="FF0000"/>
                </a:solidFill>
                <a:ln w="9525">
                  <a:solidFill>
                    <a:schemeClr val="tx2"/>
                  </a:solidFill>
                </a:ln>
                <a:effectLst/>
              </c:spPr>
            </c:marker>
            <c:bubble3D val="0"/>
            <c:extLst>
              <c:ext xmlns:c16="http://schemas.microsoft.com/office/drawing/2014/chart" uri="{C3380CC4-5D6E-409C-BE32-E72D297353CC}">
                <c16:uniqueId val="{0000000B-F375-4CB3-9B05-FC777CEEEFAC}"/>
              </c:ext>
            </c:extLst>
          </c:dPt>
          <c:dPt>
            <c:idx val="31"/>
            <c:marker>
              <c:symbol val="circle"/>
              <c:size val="5"/>
              <c:spPr>
                <a:solidFill>
                  <a:srgbClr val="FF0000"/>
                </a:solidFill>
                <a:ln w="9525">
                  <a:solidFill>
                    <a:schemeClr val="tx2"/>
                  </a:solidFill>
                </a:ln>
                <a:effectLst/>
              </c:spPr>
            </c:marker>
            <c:bubble3D val="0"/>
            <c:extLst>
              <c:ext xmlns:c16="http://schemas.microsoft.com/office/drawing/2014/chart" uri="{C3380CC4-5D6E-409C-BE32-E72D297353CC}">
                <c16:uniqueId val="{00000011-F375-4CB3-9B05-FC777CEEEFAC}"/>
              </c:ext>
            </c:extLst>
          </c:dPt>
          <c:dPt>
            <c:idx val="32"/>
            <c:marker>
              <c:symbol val="circle"/>
              <c:size val="5"/>
              <c:spPr>
                <a:solidFill>
                  <a:srgbClr val="FF0000"/>
                </a:solidFill>
                <a:ln w="9525">
                  <a:solidFill>
                    <a:schemeClr val="tx2"/>
                  </a:solidFill>
                </a:ln>
                <a:effectLst/>
              </c:spPr>
            </c:marker>
            <c:bubble3D val="0"/>
            <c:extLst>
              <c:ext xmlns:c16="http://schemas.microsoft.com/office/drawing/2014/chart" uri="{C3380CC4-5D6E-409C-BE32-E72D297353CC}">
                <c16:uniqueId val="{00000012-F375-4CB3-9B05-FC777CEEEFAC}"/>
              </c:ext>
            </c:extLst>
          </c:dPt>
          <c:xVal>
            <c:numRef>
              <c:f>Sheet1!$C$6:$C$38</c:f>
              <c:numCache>
                <c:formatCode>General</c:formatCode>
                <c:ptCount val="33"/>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xVal>
          <c:yVal>
            <c:numRef>
              <c:f>Sheet1!$E$6:$E$38</c:f>
              <c:numCache>
                <c:formatCode>"$"#,##0_);[Red]\("$"#,##0\)</c:formatCode>
                <c:ptCount val="33"/>
                <c:pt idx="0">
                  <c:v>3733141</c:v>
                </c:pt>
                <c:pt idx="1">
                  <c:v>24000000</c:v>
                </c:pt>
                <c:pt idx="2">
                  <c:v>6598278</c:v>
                </c:pt>
                <c:pt idx="3">
                  <c:v>23200000</c:v>
                </c:pt>
                <c:pt idx="4">
                  <c:v>24400000</c:v>
                </c:pt>
                <c:pt idx="5">
                  <c:v>22000000</c:v>
                </c:pt>
                <c:pt idx="6">
                  <c:v>22000000</c:v>
                </c:pt>
                <c:pt idx="7">
                  <c:v>7941903</c:v>
                </c:pt>
                <c:pt idx="8">
                  <c:v>17700000</c:v>
                </c:pt>
                <c:pt idx="9">
                  <c:v>7619365</c:v>
                </c:pt>
                <c:pt idx="10">
                  <c:v>23786666</c:v>
                </c:pt>
                <c:pt idx="11">
                  <c:v>7275365</c:v>
                </c:pt>
                <c:pt idx="12">
                  <c:v>3148700</c:v>
                </c:pt>
                <c:pt idx="13">
                  <c:v>24000000</c:v>
                </c:pt>
                <c:pt idx="14">
                  <c:v>16300000</c:v>
                </c:pt>
                <c:pt idx="15">
                  <c:v>20900000</c:v>
                </c:pt>
                <c:pt idx="16">
                  <c:v>725848</c:v>
                </c:pt>
                <c:pt idx="17">
                  <c:v>24750000</c:v>
                </c:pt>
                <c:pt idx="18">
                  <c:v>7704446</c:v>
                </c:pt>
                <c:pt idx="19">
                  <c:v>21500000</c:v>
                </c:pt>
                <c:pt idx="20">
                  <c:v>395290</c:v>
                </c:pt>
                <c:pt idx="21">
                  <c:v>26500000</c:v>
                </c:pt>
                <c:pt idx="22">
                  <c:v>5942360</c:v>
                </c:pt>
                <c:pt idx="23">
                  <c:v>3851461</c:v>
                </c:pt>
                <c:pt idx="24">
                  <c:v>22200000</c:v>
                </c:pt>
                <c:pt idx="25">
                  <c:v>18400000</c:v>
                </c:pt>
                <c:pt idx="26">
                  <c:v>25000000</c:v>
                </c:pt>
                <c:pt idx="27">
                  <c:v>5499584</c:v>
                </c:pt>
                <c:pt idx="28">
                  <c:v>15000000</c:v>
                </c:pt>
                <c:pt idx="29">
                  <c:v>10000000</c:v>
                </c:pt>
                <c:pt idx="30">
                  <c:v>1722117</c:v>
                </c:pt>
                <c:pt idx="31">
                  <c:v>8676666</c:v>
                </c:pt>
                <c:pt idx="32">
                  <c:v>3199592</c:v>
                </c:pt>
              </c:numCache>
            </c:numRef>
          </c:yVal>
          <c:smooth val="0"/>
          <c:extLst>
            <c:ext xmlns:c16="http://schemas.microsoft.com/office/drawing/2014/chart" uri="{C3380CC4-5D6E-409C-BE32-E72D297353CC}">
              <c16:uniqueId val="{00000000-F375-4CB3-9B05-FC777CEEEFAC}"/>
            </c:ext>
          </c:extLst>
        </c:ser>
        <c:dLbls>
          <c:showLegendKey val="0"/>
          <c:showVal val="0"/>
          <c:showCatName val="0"/>
          <c:showSerName val="0"/>
          <c:showPercent val="0"/>
          <c:showBubbleSize val="0"/>
        </c:dLbls>
        <c:axId val="323799856"/>
        <c:axId val="323803464"/>
      </c:scatterChart>
      <c:valAx>
        <c:axId val="323799856"/>
        <c:scaling>
          <c:orientation val="minMax"/>
        </c:scaling>
        <c:delete val="0"/>
        <c:axPos val="b"/>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crossAx val="323803464"/>
        <c:crosses val="autoZero"/>
        <c:crossBetween val="midCat"/>
      </c:valAx>
      <c:valAx>
        <c:axId val="323803464"/>
        <c:scaling>
          <c:orientation val="minMax"/>
        </c:scaling>
        <c:delete val="0"/>
        <c:axPos val="l"/>
        <c:majorGridlines>
          <c:spPr>
            <a:ln w="9525" cap="flat" cmpd="sng" algn="ctr">
              <a:solidFill>
                <a:schemeClr val="tx1">
                  <a:lumMod val="15000"/>
                  <a:lumOff val="85000"/>
                </a:schemeClr>
              </a:solidFill>
              <a:round/>
            </a:ln>
            <a:effectLst/>
          </c:spPr>
        </c:majorGridlines>
        <c:numFmt formatCode="&quot;$&quot;#,##0_);[Red]\(&quot;$&quot;#,##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crossAx val="323799856"/>
        <c:crosses val="autoZero"/>
        <c:crossBetween val="midCat"/>
      </c:valAx>
      <c:spPr>
        <a:noFill/>
        <a:ln>
          <a:noFill/>
        </a:ln>
        <a:effectLst/>
      </c:spPr>
    </c:plotArea>
    <c:plotVisOnly val="1"/>
    <c:dispBlanksAs val="gap"/>
    <c:showDLblsOverMax val="0"/>
  </c:chart>
  <c:spPr>
    <a:solidFill>
      <a:schemeClr val="lt1"/>
    </a:solidFill>
    <a:ln w="12700" cap="flat" cmpd="sng" algn="ctr">
      <a:solidFill>
        <a:schemeClr val="dk1"/>
      </a:solidFill>
      <a:prstDash val="solid"/>
      <a:miter lim="800000"/>
    </a:ln>
    <a:effectLst/>
  </c:spPr>
  <c:txPr>
    <a:bodyPr/>
    <a:lstStyle/>
    <a:p>
      <a:pPr>
        <a:defRPr>
          <a:solidFill>
            <a:schemeClr val="dk1"/>
          </a:solidFill>
          <a:latin typeface="+mn-lt"/>
          <a:ea typeface="+mn-ea"/>
          <a:cs typeface="+mn-cs"/>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dk1"/>
                </a:solidFill>
                <a:latin typeface="+mn-lt"/>
                <a:ea typeface="+mn-ea"/>
                <a:cs typeface="+mn-cs"/>
              </a:defRPr>
            </a:pPr>
            <a:r>
              <a:rPr lang="en-US"/>
              <a:t>2018 Raiders vs. 2018 TOP 5</a:t>
            </a: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dk1"/>
              </a:solidFill>
              <a:latin typeface="+mn-lt"/>
              <a:ea typeface="+mn-ea"/>
              <a:cs typeface="+mn-cs"/>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v>RAIDERS</c:v>
          </c:tx>
          <c:spPr>
            <a:solidFill>
              <a:schemeClr val="tx1"/>
            </a:solidFill>
            <a:ln>
              <a:noFill/>
            </a:ln>
            <a:effectLst/>
            <a:sp3d/>
          </c:spPr>
          <c:invertIfNegative val="0"/>
          <c:val>
            <c:numRef>
              <c:f>Sheet1!$D$3:$D$52</c:f>
              <c:numCache>
                <c:formatCode>"$"#,##0_);[Red]\("$"#,##0\)</c:formatCode>
                <c:ptCount val="50"/>
                <c:pt idx="0">
                  <c:v>25000000</c:v>
                </c:pt>
                <c:pt idx="1">
                  <c:v>10500000</c:v>
                </c:pt>
                <c:pt idx="2">
                  <c:v>9168750</c:v>
                </c:pt>
                <c:pt idx="3">
                  <c:v>7416666</c:v>
                </c:pt>
                <c:pt idx="4">
                  <c:v>5675000</c:v>
                </c:pt>
                <c:pt idx="5">
                  <c:v>5437500</c:v>
                </c:pt>
                <c:pt idx="6">
                  <c:v>4500000</c:v>
                </c:pt>
                <c:pt idx="7">
                  <c:v>4450000</c:v>
                </c:pt>
                <c:pt idx="8">
                  <c:v>4250000</c:v>
                </c:pt>
                <c:pt idx="9">
                  <c:v>3616666</c:v>
                </c:pt>
                <c:pt idx="10">
                  <c:v>3241177</c:v>
                </c:pt>
                <c:pt idx="11">
                  <c:v>3000000</c:v>
                </c:pt>
                <c:pt idx="12">
                  <c:v>2782000</c:v>
                </c:pt>
                <c:pt idx="13">
                  <c:v>2449331</c:v>
                </c:pt>
                <c:pt idx="14">
                  <c:v>2378960</c:v>
                </c:pt>
                <c:pt idx="15">
                  <c:v>2000000</c:v>
                </c:pt>
                <c:pt idx="16">
                  <c:v>1950000</c:v>
                </c:pt>
                <c:pt idx="17">
                  <c:v>1500000</c:v>
                </c:pt>
                <c:pt idx="18">
                  <c:v>1475000</c:v>
                </c:pt>
                <c:pt idx="19">
                  <c:v>1250000</c:v>
                </c:pt>
                <c:pt idx="20">
                  <c:v>900000</c:v>
                </c:pt>
                <c:pt idx="21">
                  <c:v>855324</c:v>
                </c:pt>
                <c:pt idx="22">
                  <c:v>744606</c:v>
                </c:pt>
                <c:pt idx="23">
                  <c:v>720000</c:v>
                </c:pt>
                <c:pt idx="24">
                  <c:v>697298</c:v>
                </c:pt>
                <c:pt idx="25">
                  <c:v>685189</c:v>
                </c:pt>
                <c:pt idx="26">
                  <c:v>655000</c:v>
                </c:pt>
                <c:pt idx="27">
                  <c:v>654670</c:v>
                </c:pt>
                <c:pt idx="28">
                  <c:v>630000</c:v>
                </c:pt>
                <c:pt idx="29">
                  <c:v>630000</c:v>
                </c:pt>
                <c:pt idx="30">
                  <c:v>618423</c:v>
                </c:pt>
                <c:pt idx="31">
                  <c:v>559761</c:v>
                </c:pt>
                <c:pt idx="32">
                  <c:v>557500</c:v>
                </c:pt>
                <c:pt idx="33">
                  <c:v>534388</c:v>
                </c:pt>
                <c:pt idx="34">
                  <c:v>480000</c:v>
                </c:pt>
                <c:pt idx="35">
                  <c:v>451764</c:v>
                </c:pt>
                <c:pt idx="36">
                  <c:v>310588</c:v>
                </c:pt>
                <c:pt idx="37">
                  <c:v>293823</c:v>
                </c:pt>
                <c:pt idx="38">
                  <c:v>282352</c:v>
                </c:pt>
                <c:pt idx="39">
                  <c:v>282350</c:v>
                </c:pt>
                <c:pt idx="40">
                  <c:v>207355</c:v>
                </c:pt>
                <c:pt idx="41">
                  <c:v>185882</c:v>
                </c:pt>
                <c:pt idx="42">
                  <c:v>185882</c:v>
                </c:pt>
                <c:pt idx="43">
                  <c:v>185294</c:v>
                </c:pt>
                <c:pt idx="44">
                  <c:v>169410</c:v>
                </c:pt>
                <c:pt idx="45">
                  <c:v>165882</c:v>
                </c:pt>
                <c:pt idx="46">
                  <c:v>141175</c:v>
                </c:pt>
                <c:pt idx="47">
                  <c:v>97941</c:v>
                </c:pt>
                <c:pt idx="48">
                  <c:v>84705</c:v>
                </c:pt>
                <c:pt idx="49">
                  <c:v>74118</c:v>
                </c:pt>
              </c:numCache>
            </c:numRef>
          </c:val>
          <c:extLst>
            <c:ext xmlns:c16="http://schemas.microsoft.com/office/drawing/2014/chart" uri="{C3380CC4-5D6E-409C-BE32-E72D297353CC}">
              <c16:uniqueId val="{00000000-D1DE-4D20-9EB9-5CEC69AEED97}"/>
            </c:ext>
          </c:extLst>
        </c:ser>
        <c:ser>
          <c:idx val="1"/>
          <c:order val="1"/>
          <c:tx>
            <c:v>TOP 5</c:v>
          </c:tx>
          <c:spPr>
            <a:solidFill>
              <a:srgbClr val="00B050"/>
            </a:solidFill>
            <a:ln>
              <a:noFill/>
            </a:ln>
            <a:effectLst/>
            <a:sp3d/>
          </c:spPr>
          <c:invertIfNegative val="0"/>
          <c:val>
            <c:numRef>
              <c:f>Sheet1!$AJ$3:$AJ$52</c:f>
              <c:numCache>
                <c:formatCode>"$"#,##0_);[Red]\("$"#,##0\)</c:formatCode>
                <c:ptCount val="50"/>
                <c:pt idx="0">
                  <c:v>20620000</c:v>
                </c:pt>
                <c:pt idx="1">
                  <c:v>13327550</c:v>
                </c:pt>
                <c:pt idx="2">
                  <c:v>11756875</c:v>
                </c:pt>
                <c:pt idx="3">
                  <c:v>9872741</c:v>
                </c:pt>
                <c:pt idx="4">
                  <c:v>8465725</c:v>
                </c:pt>
                <c:pt idx="5">
                  <c:v>7086848</c:v>
                </c:pt>
                <c:pt idx="6">
                  <c:v>6745066.7999999998</c:v>
                </c:pt>
                <c:pt idx="7">
                  <c:v>6103072</c:v>
                </c:pt>
                <c:pt idx="8">
                  <c:v>5251290.8</c:v>
                </c:pt>
                <c:pt idx="9">
                  <c:v>4863168</c:v>
                </c:pt>
                <c:pt idx="10">
                  <c:v>4521547</c:v>
                </c:pt>
                <c:pt idx="11">
                  <c:v>3702490.4</c:v>
                </c:pt>
                <c:pt idx="12">
                  <c:v>3483466.4</c:v>
                </c:pt>
                <c:pt idx="13">
                  <c:v>3290833.2</c:v>
                </c:pt>
                <c:pt idx="14">
                  <c:v>2859411.8</c:v>
                </c:pt>
                <c:pt idx="15">
                  <c:v>2586816</c:v>
                </c:pt>
                <c:pt idx="16">
                  <c:v>2423931.4</c:v>
                </c:pt>
                <c:pt idx="17">
                  <c:v>2280637.7999999998</c:v>
                </c:pt>
                <c:pt idx="18">
                  <c:v>2123551.2000000002</c:v>
                </c:pt>
                <c:pt idx="19">
                  <c:v>1927547.8</c:v>
                </c:pt>
                <c:pt idx="20">
                  <c:v>1862729.4</c:v>
                </c:pt>
                <c:pt idx="21">
                  <c:v>1756895.2</c:v>
                </c:pt>
                <c:pt idx="22">
                  <c:v>1537878</c:v>
                </c:pt>
                <c:pt idx="23">
                  <c:v>1396848.4</c:v>
                </c:pt>
                <c:pt idx="24">
                  <c:v>1317683</c:v>
                </c:pt>
                <c:pt idx="25">
                  <c:v>1173132.8</c:v>
                </c:pt>
                <c:pt idx="26">
                  <c:v>1138924</c:v>
                </c:pt>
                <c:pt idx="27">
                  <c:v>1076816.6000000001</c:v>
                </c:pt>
                <c:pt idx="28">
                  <c:v>989030</c:v>
                </c:pt>
                <c:pt idx="29">
                  <c:v>970940</c:v>
                </c:pt>
                <c:pt idx="30">
                  <c:v>934249.2</c:v>
                </c:pt>
                <c:pt idx="31">
                  <c:v>852181</c:v>
                </c:pt>
                <c:pt idx="32">
                  <c:v>803217.2</c:v>
                </c:pt>
                <c:pt idx="33">
                  <c:v>747413.2</c:v>
                </c:pt>
                <c:pt idx="34">
                  <c:v>684923</c:v>
                </c:pt>
                <c:pt idx="35">
                  <c:v>662674.4</c:v>
                </c:pt>
                <c:pt idx="36">
                  <c:v>646333.19999999995</c:v>
                </c:pt>
                <c:pt idx="37">
                  <c:v>638259.6</c:v>
                </c:pt>
                <c:pt idx="38">
                  <c:v>601674</c:v>
                </c:pt>
                <c:pt idx="39">
                  <c:v>584193</c:v>
                </c:pt>
                <c:pt idx="40">
                  <c:v>566465.6</c:v>
                </c:pt>
                <c:pt idx="41">
                  <c:v>542232.19999999995</c:v>
                </c:pt>
                <c:pt idx="42">
                  <c:v>535167.4</c:v>
                </c:pt>
                <c:pt idx="43">
                  <c:v>505921</c:v>
                </c:pt>
                <c:pt idx="44">
                  <c:v>478197.2</c:v>
                </c:pt>
                <c:pt idx="45">
                  <c:v>466722</c:v>
                </c:pt>
                <c:pt idx="46">
                  <c:v>443411.8</c:v>
                </c:pt>
                <c:pt idx="47">
                  <c:v>380117.4</c:v>
                </c:pt>
                <c:pt idx="48">
                  <c:v>295410.59999999998</c:v>
                </c:pt>
                <c:pt idx="49">
                  <c:v>232410</c:v>
                </c:pt>
              </c:numCache>
            </c:numRef>
          </c:val>
          <c:extLst>
            <c:ext xmlns:c16="http://schemas.microsoft.com/office/drawing/2014/chart" uri="{C3380CC4-5D6E-409C-BE32-E72D297353CC}">
              <c16:uniqueId val="{00000001-D1DE-4D20-9EB9-5CEC69AEED97}"/>
            </c:ext>
          </c:extLst>
        </c:ser>
        <c:dLbls>
          <c:showLegendKey val="0"/>
          <c:showVal val="0"/>
          <c:showCatName val="0"/>
          <c:showSerName val="0"/>
          <c:showPercent val="0"/>
          <c:showBubbleSize val="0"/>
        </c:dLbls>
        <c:gapWidth val="150"/>
        <c:shape val="box"/>
        <c:axId val="537390456"/>
        <c:axId val="537389144"/>
        <c:axId val="0"/>
      </c:bar3DChart>
      <c:catAx>
        <c:axId val="537390456"/>
        <c:scaling>
          <c:orientation val="minMax"/>
        </c:scaling>
        <c:delete val="0"/>
        <c:axPos val="b"/>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crossAx val="537389144"/>
        <c:crosses val="autoZero"/>
        <c:auto val="1"/>
        <c:lblAlgn val="ctr"/>
        <c:lblOffset val="100"/>
        <c:noMultiLvlLbl val="0"/>
      </c:catAx>
      <c:valAx>
        <c:axId val="537389144"/>
        <c:scaling>
          <c:orientation val="minMax"/>
        </c:scaling>
        <c:delete val="0"/>
        <c:axPos val="l"/>
        <c:majorGridlines>
          <c:spPr>
            <a:ln w="9525" cap="flat" cmpd="sng" algn="ctr">
              <a:solidFill>
                <a:schemeClr val="tx1">
                  <a:lumMod val="15000"/>
                  <a:lumOff val="85000"/>
                </a:schemeClr>
              </a:solidFill>
              <a:round/>
            </a:ln>
            <a:effectLst/>
          </c:spPr>
        </c:majorGridlines>
        <c:numFmt formatCode="&quot;$&quot;#,##0_);[Red]\(&quot;$&quot;#,##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crossAx val="537390456"/>
        <c:crosses val="autoZero"/>
        <c:crossBetween val="between"/>
      </c:valAx>
      <c:spPr>
        <a:noFill/>
        <a:ln>
          <a:noFill/>
        </a:ln>
        <a:effectLst/>
      </c:spPr>
    </c:plotArea>
    <c:legend>
      <c:legendPos val="b"/>
      <c:legendEntry>
        <c:idx val="0"/>
        <c:txPr>
          <a:bodyPr rot="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legendEntry>
      <c:layout>
        <c:manualLayout>
          <c:xMode val="edge"/>
          <c:yMode val="edge"/>
          <c:x val="0.34826346199849917"/>
          <c:y val="0.93229140765299079"/>
          <c:w val="0.250535600764974"/>
          <c:h val="6.7708555011704613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legend>
    <c:plotVisOnly val="1"/>
    <c:dispBlanksAs val="gap"/>
    <c:showDLblsOverMax val="0"/>
  </c:chart>
  <c:spPr>
    <a:solidFill>
      <a:schemeClr val="lt1"/>
    </a:solidFill>
    <a:ln w="12700" cap="flat" cmpd="sng" algn="ctr">
      <a:solidFill>
        <a:schemeClr val="dk1"/>
      </a:solidFill>
      <a:prstDash val="solid"/>
      <a:miter lim="800000"/>
    </a:ln>
    <a:effectLst/>
  </c:spPr>
  <c:txPr>
    <a:bodyPr/>
    <a:lstStyle/>
    <a:p>
      <a:pPr>
        <a:defRPr>
          <a:solidFill>
            <a:schemeClr val="dk1"/>
          </a:solidFill>
          <a:latin typeface="+mn-lt"/>
          <a:ea typeface="+mn-ea"/>
          <a:cs typeface="+mn-cs"/>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dk1"/>
                </a:solidFill>
                <a:latin typeface="+mn-lt"/>
                <a:ea typeface="+mn-ea"/>
                <a:cs typeface="+mn-cs"/>
              </a:defRPr>
            </a:pPr>
            <a:r>
              <a:rPr lang="en-US"/>
              <a:t>Raiders 2019 vs. 2018 TOP 5</a:t>
            </a: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dk1"/>
              </a:solidFill>
              <a:latin typeface="+mn-lt"/>
              <a:ea typeface="+mn-ea"/>
              <a:cs typeface="+mn-cs"/>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v>RAIDERS</c:v>
          </c:tx>
          <c:spPr>
            <a:solidFill>
              <a:schemeClr val="tx1"/>
            </a:solidFill>
            <a:ln>
              <a:noFill/>
            </a:ln>
            <a:effectLst/>
            <a:sp3d/>
          </c:spPr>
          <c:invertIfNegative val="0"/>
          <c:val>
            <c:numRef>
              <c:f>Sheet1!$I$3:$I$52</c:f>
              <c:numCache>
                <c:formatCode>"$"#,##0_);[Red]\("$"#,##0\)</c:formatCode>
                <c:ptCount val="50"/>
                <c:pt idx="0">
                  <c:v>22500000</c:v>
                </c:pt>
                <c:pt idx="1">
                  <c:v>15250000</c:v>
                </c:pt>
                <c:pt idx="2">
                  <c:v>14958333</c:v>
                </c:pt>
                <c:pt idx="3">
                  <c:v>10100000</c:v>
                </c:pt>
                <c:pt idx="4">
                  <c:v>10017000</c:v>
                </c:pt>
                <c:pt idx="5">
                  <c:v>9050000</c:v>
                </c:pt>
                <c:pt idx="6">
                  <c:v>7000000</c:v>
                </c:pt>
                <c:pt idx="7">
                  <c:v>4750000</c:v>
                </c:pt>
                <c:pt idx="8">
                  <c:v>4291666</c:v>
                </c:pt>
                <c:pt idx="9">
                  <c:v>3781374</c:v>
                </c:pt>
                <c:pt idx="10">
                  <c:v>3095000</c:v>
                </c:pt>
                <c:pt idx="11">
                  <c:v>3095000</c:v>
                </c:pt>
                <c:pt idx="12">
                  <c:v>3061664</c:v>
                </c:pt>
                <c:pt idx="13">
                  <c:v>3050000</c:v>
                </c:pt>
                <c:pt idx="14">
                  <c:v>2854752</c:v>
                </c:pt>
                <c:pt idx="15">
                  <c:v>2616666</c:v>
                </c:pt>
                <c:pt idx="16">
                  <c:v>2500000</c:v>
                </c:pt>
                <c:pt idx="17">
                  <c:v>2478125</c:v>
                </c:pt>
                <c:pt idx="18">
                  <c:v>1865625</c:v>
                </c:pt>
                <c:pt idx="19">
                  <c:v>1803125</c:v>
                </c:pt>
                <c:pt idx="20">
                  <c:v>1700000</c:v>
                </c:pt>
                <c:pt idx="21">
                  <c:v>1675000</c:v>
                </c:pt>
                <c:pt idx="22">
                  <c:v>1580000</c:v>
                </c:pt>
                <c:pt idx="23">
                  <c:v>1500000</c:v>
                </c:pt>
                <c:pt idx="24">
                  <c:v>1500000</c:v>
                </c:pt>
                <c:pt idx="25">
                  <c:v>1400000</c:v>
                </c:pt>
                <c:pt idx="26">
                  <c:v>1350000</c:v>
                </c:pt>
                <c:pt idx="27">
                  <c:v>1250000</c:v>
                </c:pt>
                <c:pt idx="28">
                  <c:v>1250000</c:v>
                </c:pt>
                <c:pt idx="29">
                  <c:v>1069154</c:v>
                </c:pt>
                <c:pt idx="30">
                  <c:v>1000000</c:v>
                </c:pt>
                <c:pt idx="31">
                  <c:v>930758</c:v>
                </c:pt>
                <c:pt idx="32">
                  <c:v>905000</c:v>
                </c:pt>
                <c:pt idx="33">
                  <c:v>869303</c:v>
                </c:pt>
                <c:pt idx="34">
                  <c:v>829439</c:v>
                </c:pt>
                <c:pt idx="35">
                  <c:v>810000</c:v>
                </c:pt>
                <c:pt idx="36">
                  <c:v>787302</c:v>
                </c:pt>
                <c:pt idx="37">
                  <c:v>744670</c:v>
                </c:pt>
                <c:pt idx="38">
                  <c:v>735000</c:v>
                </c:pt>
                <c:pt idx="39">
                  <c:v>735000</c:v>
                </c:pt>
                <c:pt idx="40">
                  <c:v>720000</c:v>
                </c:pt>
                <c:pt idx="41">
                  <c:v>720000</c:v>
                </c:pt>
                <c:pt idx="42">
                  <c:v>708423</c:v>
                </c:pt>
                <c:pt idx="43">
                  <c:v>649761</c:v>
                </c:pt>
                <c:pt idx="44">
                  <c:v>647500</c:v>
                </c:pt>
                <c:pt idx="45">
                  <c:v>645000</c:v>
                </c:pt>
                <c:pt idx="46">
                  <c:v>645000</c:v>
                </c:pt>
                <c:pt idx="47">
                  <c:v>645000</c:v>
                </c:pt>
                <c:pt idx="48">
                  <c:v>645000</c:v>
                </c:pt>
                <c:pt idx="49">
                  <c:v>645000</c:v>
                </c:pt>
              </c:numCache>
            </c:numRef>
          </c:val>
          <c:extLst>
            <c:ext xmlns:c16="http://schemas.microsoft.com/office/drawing/2014/chart" uri="{C3380CC4-5D6E-409C-BE32-E72D297353CC}">
              <c16:uniqueId val="{00000000-33CA-405D-B9C8-8E3E84DAAC0D}"/>
            </c:ext>
          </c:extLst>
        </c:ser>
        <c:ser>
          <c:idx val="1"/>
          <c:order val="1"/>
          <c:tx>
            <c:v>TOP 5</c:v>
          </c:tx>
          <c:spPr>
            <a:solidFill>
              <a:srgbClr val="00B050"/>
            </a:solidFill>
            <a:ln>
              <a:noFill/>
            </a:ln>
            <a:effectLst/>
            <a:sp3d/>
          </c:spPr>
          <c:invertIfNegative val="0"/>
          <c:val>
            <c:numRef>
              <c:f>Sheet1!$AJ$3:$AJ$52</c:f>
              <c:numCache>
                <c:formatCode>"$"#,##0_);[Red]\("$"#,##0\)</c:formatCode>
                <c:ptCount val="50"/>
                <c:pt idx="0">
                  <c:v>20620000</c:v>
                </c:pt>
                <c:pt idx="1">
                  <c:v>13327550</c:v>
                </c:pt>
                <c:pt idx="2">
                  <c:v>11756875</c:v>
                </c:pt>
                <c:pt idx="3">
                  <c:v>9872741</c:v>
                </c:pt>
                <c:pt idx="4">
                  <c:v>8465725</c:v>
                </c:pt>
                <c:pt idx="5">
                  <c:v>7086848</c:v>
                </c:pt>
                <c:pt idx="6">
                  <c:v>6745066.7999999998</c:v>
                </c:pt>
                <c:pt idx="7">
                  <c:v>6103072</c:v>
                </c:pt>
                <c:pt idx="8">
                  <c:v>5251290.8</c:v>
                </c:pt>
                <c:pt idx="9">
                  <c:v>4863168</c:v>
                </c:pt>
                <c:pt idx="10">
                  <c:v>4521547</c:v>
                </c:pt>
                <c:pt idx="11">
                  <c:v>3702490.4</c:v>
                </c:pt>
                <c:pt idx="12">
                  <c:v>3483466.4</c:v>
                </c:pt>
                <c:pt idx="13">
                  <c:v>3290833.2</c:v>
                </c:pt>
                <c:pt idx="14">
                  <c:v>2859411.8</c:v>
                </c:pt>
                <c:pt idx="15">
                  <c:v>2586816</c:v>
                </c:pt>
                <c:pt idx="16">
                  <c:v>2423931.4</c:v>
                </c:pt>
                <c:pt idx="17">
                  <c:v>2280637.7999999998</c:v>
                </c:pt>
                <c:pt idx="18">
                  <c:v>2123551.2000000002</c:v>
                </c:pt>
                <c:pt idx="19">
                  <c:v>1927547.8</c:v>
                </c:pt>
                <c:pt idx="20">
                  <c:v>1862729.4</c:v>
                </c:pt>
                <c:pt idx="21">
                  <c:v>1756895.2</c:v>
                </c:pt>
                <c:pt idx="22">
                  <c:v>1537878</c:v>
                </c:pt>
                <c:pt idx="23">
                  <c:v>1396848.4</c:v>
                </c:pt>
                <c:pt idx="24">
                  <c:v>1317683</c:v>
                </c:pt>
                <c:pt idx="25">
                  <c:v>1173132.8</c:v>
                </c:pt>
                <c:pt idx="26">
                  <c:v>1138924</c:v>
                </c:pt>
                <c:pt idx="27">
                  <c:v>1076816.6000000001</c:v>
                </c:pt>
                <c:pt idx="28">
                  <c:v>989030</c:v>
                </c:pt>
                <c:pt idx="29">
                  <c:v>970940</c:v>
                </c:pt>
                <c:pt idx="30">
                  <c:v>934249.2</c:v>
                </c:pt>
                <c:pt idx="31">
                  <c:v>852181</c:v>
                </c:pt>
                <c:pt idx="32">
                  <c:v>803217.2</c:v>
                </c:pt>
                <c:pt idx="33">
                  <c:v>747413.2</c:v>
                </c:pt>
                <c:pt idx="34">
                  <c:v>684923</c:v>
                </c:pt>
                <c:pt idx="35">
                  <c:v>662674.4</c:v>
                </c:pt>
                <c:pt idx="36">
                  <c:v>646333.19999999995</c:v>
                </c:pt>
                <c:pt idx="37">
                  <c:v>638259.6</c:v>
                </c:pt>
                <c:pt idx="38">
                  <c:v>601674</c:v>
                </c:pt>
                <c:pt idx="39">
                  <c:v>584193</c:v>
                </c:pt>
                <c:pt idx="40">
                  <c:v>566465.6</c:v>
                </c:pt>
                <c:pt idx="41">
                  <c:v>542232.19999999995</c:v>
                </c:pt>
                <c:pt idx="42">
                  <c:v>535167.4</c:v>
                </c:pt>
                <c:pt idx="43">
                  <c:v>505921</c:v>
                </c:pt>
                <c:pt idx="44">
                  <c:v>478197.2</c:v>
                </c:pt>
                <c:pt idx="45">
                  <c:v>466722</c:v>
                </c:pt>
                <c:pt idx="46">
                  <c:v>443411.8</c:v>
                </c:pt>
                <c:pt idx="47">
                  <c:v>380117.4</c:v>
                </c:pt>
                <c:pt idx="48">
                  <c:v>295410.59999999998</c:v>
                </c:pt>
                <c:pt idx="49">
                  <c:v>232410</c:v>
                </c:pt>
              </c:numCache>
            </c:numRef>
          </c:val>
          <c:extLst>
            <c:ext xmlns:c16="http://schemas.microsoft.com/office/drawing/2014/chart" uri="{C3380CC4-5D6E-409C-BE32-E72D297353CC}">
              <c16:uniqueId val="{00000001-33CA-405D-B9C8-8E3E84DAAC0D}"/>
            </c:ext>
          </c:extLst>
        </c:ser>
        <c:dLbls>
          <c:showLegendKey val="0"/>
          <c:showVal val="0"/>
          <c:showCatName val="0"/>
          <c:showSerName val="0"/>
          <c:showPercent val="0"/>
          <c:showBubbleSize val="0"/>
        </c:dLbls>
        <c:gapWidth val="150"/>
        <c:shape val="box"/>
        <c:axId val="538287112"/>
        <c:axId val="538289736"/>
        <c:axId val="0"/>
      </c:bar3DChart>
      <c:catAx>
        <c:axId val="538287112"/>
        <c:scaling>
          <c:orientation val="minMax"/>
        </c:scaling>
        <c:delete val="0"/>
        <c:axPos val="b"/>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crossAx val="538289736"/>
        <c:crosses val="autoZero"/>
        <c:auto val="1"/>
        <c:lblAlgn val="ctr"/>
        <c:lblOffset val="100"/>
        <c:noMultiLvlLbl val="0"/>
      </c:catAx>
      <c:valAx>
        <c:axId val="538289736"/>
        <c:scaling>
          <c:orientation val="minMax"/>
        </c:scaling>
        <c:delete val="0"/>
        <c:axPos val="l"/>
        <c:majorGridlines>
          <c:spPr>
            <a:ln w="9525" cap="flat" cmpd="sng" algn="ctr">
              <a:solidFill>
                <a:schemeClr val="tx1">
                  <a:lumMod val="15000"/>
                  <a:lumOff val="85000"/>
                </a:schemeClr>
              </a:solidFill>
              <a:round/>
            </a:ln>
            <a:effectLst/>
          </c:spPr>
        </c:majorGridlines>
        <c:numFmt formatCode="&quot;$&quot;#,##0_);[Red]\(&quot;$&quot;#,##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crossAx val="538287112"/>
        <c:crosses val="autoZero"/>
        <c:crossBetween val="between"/>
      </c:valAx>
      <c:spPr>
        <a:noFill/>
        <a:ln>
          <a:noFill/>
        </a:ln>
        <a:effectLst/>
      </c:spPr>
    </c:plotArea>
    <c:legend>
      <c:legendPos val="b"/>
      <c:layout>
        <c:manualLayout>
          <c:xMode val="edge"/>
          <c:yMode val="edge"/>
          <c:x val="0.44347764229052877"/>
          <c:y val="0.90277745769583695"/>
          <c:w val="0.20896174055822522"/>
          <c:h val="9.722254230416319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legend>
    <c:plotVisOnly val="1"/>
    <c:dispBlanksAs val="gap"/>
    <c:showDLblsOverMax val="0"/>
  </c:chart>
  <c:spPr>
    <a:solidFill>
      <a:schemeClr val="lt1"/>
    </a:solidFill>
    <a:ln w="12700" cap="flat" cmpd="sng" algn="ctr">
      <a:solidFill>
        <a:schemeClr val="dk1"/>
      </a:solidFill>
      <a:prstDash val="solid"/>
      <a:miter lim="800000"/>
    </a:ln>
    <a:effectLst/>
  </c:spPr>
  <c:txPr>
    <a:bodyPr/>
    <a:lstStyle/>
    <a:p>
      <a:pPr>
        <a:defRPr>
          <a:solidFill>
            <a:schemeClr val="dk1"/>
          </a:solidFill>
          <a:latin typeface="+mn-lt"/>
          <a:ea typeface="+mn-ea"/>
          <a:cs typeface="+mn-cs"/>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4067175" cy="638175"/>
          </a:xfrm>
          <a:prstGeom prst="rect">
            <a:avLst/>
          </a:prstGeom>
          <a:noFill/>
          <a:ln w="9525">
            <a:noFill/>
            <a:miter lim="800000"/>
            <a:headEnd/>
            <a:tailEnd/>
          </a:ln>
          <a:effectLst/>
        </p:spPr>
        <p:txBody>
          <a:bodyPr vert="horz" wrap="square" lIns="127382" tIns="63690" rIns="127382" bIns="63690" numCol="1" anchor="t" anchorCtr="0" compatLnSpc="1">
            <a:prstTxWarp prst="textNoShape">
              <a:avLst/>
            </a:prstTxWarp>
          </a:bodyPr>
          <a:lstStyle>
            <a:lvl1pPr defTabSz="1273175">
              <a:defRPr sz="1600" smtClean="0"/>
            </a:lvl1pPr>
          </a:lstStyle>
          <a:p>
            <a:pPr>
              <a:defRPr/>
            </a:pPr>
            <a:endParaRPr lang="en-US"/>
          </a:p>
        </p:txBody>
      </p:sp>
      <p:sp>
        <p:nvSpPr>
          <p:cNvPr id="4099" name="Rectangle 3"/>
          <p:cNvSpPr>
            <a:spLocks noGrp="1" noChangeArrowheads="1"/>
          </p:cNvSpPr>
          <p:nvPr>
            <p:ph type="dt" sz="quarter" idx="1"/>
          </p:nvPr>
        </p:nvSpPr>
        <p:spPr bwMode="auto">
          <a:xfrm>
            <a:off x="5321300" y="0"/>
            <a:ext cx="4067175" cy="638175"/>
          </a:xfrm>
          <a:prstGeom prst="rect">
            <a:avLst/>
          </a:prstGeom>
          <a:noFill/>
          <a:ln w="9525">
            <a:noFill/>
            <a:miter lim="800000"/>
            <a:headEnd/>
            <a:tailEnd/>
          </a:ln>
          <a:effectLst/>
        </p:spPr>
        <p:txBody>
          <a:bodyPr vert="horz" wrap="square" lIns="127382" tIns="63690" rIns="127382" bIns="63690" numCol="1" anchor="t" anchorCtr="0" compatLnSpc="1">
            <a:prstTxWarp prst="textNoShape">
              <a:avLst/>
            </a:prstTxWarp>
          </a:bodyPr>
          <a:lstStyle>
            <a:lvl1pPr algn="r" defTabSz="1273175">
              <a:defRPr sz="1600" smtClean="0"/>
            </a:lvl1pPr>
          </a:lstStyle>
          <a:p>
            <a:pPr>
              <a:defRPr/>
            </a:pPr>
            <a:endParaRPr lang="en-US"/>
          </a:p>
        </p:txBody>
      </p:sp>
      <p:sp>
        <p:nvSpPr>
          <p:cNvPr id="4100" name="Rectangle 4"/>
          <p:cNvSpPr>
            <a:spLocks noGrp="1" noChangeArrowheads="1"/>
          </p:cNvSpPr>
          <p:nvPr>
            <p:ph type="ftr" sz="quarter" idx="2"/>
          </p:nvPr>
        </p:nvSpPr>
        <p:spPr bwMode="auto">
          <a:xfrm>
            <a:off x="0" y="12133263"/>
            <a:ext cx="4067175" cy="638175"/>
          </a:xfrm>
          <a:prstGeom prst="rect">
            <a:avLst/>
          </a:prstGeom>
          <a:noFill/>
          <a:ln w="9525">
            <a:noFill/>
            <a:miter lim="800000"/>
            <a:headEnd/>
            <a:tailEnd/>
          </a:ln>
          <a:effectLst/>
        </p:spPr>
        <p:txBody>
          <a:bodyPr vert="horz" wrap="square" lIns="127382" tIns="63690" rIns="127382" bIns="63690" numCol="1" anchor="b" anchorCtr="0" compatLnSpc="1">
            <a:prstTxWarp prst="textNoShape">
              <a:avLst/>
            </a:prstTxWarp>
          </a:bodyPr>
          <a:lstStyle>
            <a:lvl1pPr defTabSz="1273175">
              <a:defRPr sz="1600" smtClean="0"/>
            </a:lvl1pPr>
          </a:lstStyle>
          <a:p>
            <a:pPr>
              <a:defRPr/>
            </a:pPr>
            <a:endParaRPr lang="en-US"/>
          </a:p>
        </p:txBody>
      </p:sp>
      <p:sp>
        <p:nvSpPr>
          <p:cNvPr id="4101" name="Rectangle 5"/>
          <p:cNvSpPr>
            <a:spLocks noGrp="1" noChangeArrowheads="1"/>
          </p:cNvSpPr>
          <p:nvPr>
            <p:ph type="sldNum" sz="quarter" idx="3"/>
          </p:nvPr>
        </p:nvSpPr>
        <p:spPr bwMode="auto">
          <a:xfrm>
            <a:off x="5321300" y="12133263"/>
            <a:ext cx="4067175" cy="638175"/>
          </a:xfrm>
          <a:prstGeom prst="rect">
            <a:avLst/>
          </a:prstGeom>
          <a:noFill/>
          <a:ln w="9525">
            <a:noFill/>
            <a:miter lim="800000"/>
            <a:headEnd/>
            <a:tailEnd/>
          </a:ln>
          <a:effectLst/>
        </p:spPr>
        <p:txBody>
          <a:bodyPr vert="horz" wrap="square" lIns="127382" tIns="63690" rIns="127382" bIns="63690" numCol="1" anchor="b" anchorCtr="0" compatLnSpc="1">
            <a:prstTxWarp prst="textNoShape">
              <a:avLst/>
            </a:prstTxWarp>
          </a:bodyPr>
          <a:lstStyle>
            <a:lvl1pPr algn="r" defTabSz="1273175">
              <a:defRPr sz="1600" smtClean="0"/>
            </a:lvl1pPr>
          </a:lstStyle>
          <a:p>
            <a:pPr>
              <a:defRPr/>
            </a:pPr>
            <a:fld id="{12B199BC-D0CF-4DA5-9741-A0772C9FEDEF}" type="slidenum">
              <a:rPr lang="en-US"/>
              <a:pPr>
                <a:defRPr/>
              </a:pPr>
              <a:t>‹#›</a:t>
            </a:fld>
            <a:endParaRPr lang="en-US"/>
          </a:p>
        </p:txBody>
      </p:sp>
    </p:spTree>
    <p:extLst>
      <p:ext uri="{BB962C8B-B14F-4D97-AF65-F5344CB8AC3E}">
        <p14:creationId xmlns:p14="http://schemas.microsoft.com/office/powerpoint/2010/main" val="5291388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4059238" cy="641350"/>
          </a:xfrm>
          <a:prstGeom prst="rect">
            <a:avLst/>
          </a:prstGeom>
          <a:noFill/>
          <a:ln w="9525">
            <a:noFill/>
            <a:miter lim="800000"/>
            <a:headEnd/>
            <a:tailEnd/>
          </a:ln>
          <a:effectLst/>
        </p:spPr>
        <p:txBody>
          <a:bodyPr vert="horz" wrap="square" lIns="27240" tIns="13620" rIns="27240" bIns="13620" numCol="1" anchor="t" anchorCtr="0" compatLnSpc="1">
            <a:prstTxWarp prst="textNoShape">
              <a:avLst/>
            </a:prstTxWarp>
          </a:bodyPr>
          <a:lstStyle>
            <a:lvl1pPr defTabSz="273050">
              <a:defRPr sz="400" smtClean="0"/>
            </a:lvl1pPr>
          </a:lstStyle>
          <a:p>
            <a:pPr>
              <a:defRPr/>
            </a:pPr>
            <a:endParaRPr lang="en-US"/>
          </a:p>
        </p:txBody>
      </p:sp>
      <p:sp>
        <p:nvSpPr>
          <p:cNvPr id="7171" name="Rectangle 3"/>
          <p:cNvSpPr>
            <a:spLocks noGrp="1" noChangeArrowheads="1"/>
          </p:cNvSpPr>
          <p:nvPr>
            <p:ph type="dt" idx="1"/>
          </p:nvPr>
        </p:nvSpPr>
        <p:spPr bwMode="auto">
          <a:xfrm>
            <a:off x="5314950" y="0"/>
            <a:ext cx="4081463" cy="641350"/>
          </a:xfrm>
          <a:prstGeom prst="rect">
            <a:avLst/>
          </a:prstGeom>
          <a:noFill/>
          <a:ln w="9525">
            <a:noFill/>
            <a:miter lim="800000"/>
            <a:headEnd/>
            <a:tailEnd/>
          </a:ln>
          <a:effectLst/>
        </p:spPr>
        <p:txBody>
          <a:bodyPr vert="horz" wrap="square" lIns="27240" tIns="13620" rIns="27240" bIns="13620" numCol="1" anchor="t" anchorCtr="0" compatLnSpc="1">
            <a:prstTxWarp prst="textNoShape">
              <a:avLst/>
            </a:prstTxWarp>
          </a:bodyPr>
          <a:lstStyle>
            <a:lvl1pPr algn="r" defTabSz="273050">
              <a:defRPr sz="400" smtClean="0"/>
            </a:lvl1pPr>
          </a:lstStyle>
          <a:p>
            <a:pPr>
              <a:defRPr/>
            </a:pPr>
            <a:endParaRPr lang="en-US"/>
          </a:p>
        </p:txBody>
      </p:sp>
      <p:sp>
        <p:nvSpPr>
          <p:cNvPr id="3076" name="Rectangle 4"/>
          <p:cNvSpPr>
            <a:spLocks noGrp="1" noRot="1" noChangeAspect="1" noChangeArrowheads="1" noTextEdit="1"/>
          </p:cNvSpPr>
          <p:nvPr>
            <p:ph type="sldImg" idx="2"/>
          </p:nvPr>
        </p:nvSpPr>
        <p:spPr bwMode="auto">
          <a:xfrm>
            <a:off x="1704975" y="962025"/>
            <a:ext cx="5986463" cy="4789488"/>
          </a:xfrm>
          <a:prstGeom prst="rect">
            <a:avLst/>
          </a:prstGeom>
          <a:noFill/>
          <a:ln w="9525">
            <a:solidFill>
              <a:srgbClr val="000000"/>
            </a:solidFill>
            <a:miter lim="800000"/>
            <a:headEnd/>
            <a:tailEnd/>
          </a:ln>
        </p:spPr>
      </p:sp>
      <p:sp>
        <p:nvSpPr>
          <p:cNvPr id="7173" name="Rectangle 5"/>
          <p:cNvSpPr>
            <a:spLocks noGrp="1" noChangeArrowheads="1"/>
          </p:cNvSpPr>
          <p:nvPr>
            <p:ph type="body" sz="quarter" idx="3"/>
          </p:nvPr>
        </p:nvSpPr>
        <p:spPr bwMode="auto">
          <a:xfrm>
            <a:off x="1255713" y="6072188"/>
            <a:ext cx="6884987" cy="5751512"/>
          </a:xfrm>
          <a:prstGeom prst="rect">
            <a:avLst/>
          </a:prstGeom>
          <a:noFill/>
          <a:ln w="9525">
            <a:noFill/>
            <a:miter lim="800000"/>
            <a:headEnd/>
            <a:tailEnd/>
          </a:ln>
          <a:effectLst/>
        </p:spPr>
        <p:txBody>
          <a:bodyPr vert="horz" wrap="square" lIns="27240" tIns="13620" rIns="27240" bIns="136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7174" name="Rectangle 6"/>
          <p:cNvSpPr>
            <a:spLocks noGrp="1" noChangeArrowheads="1"/>
          </p:cNvSpPr>
          <p:nvPr>
            <p:ph type="ftr" sz="quarter" idx="4"/>
          </p:nvPr>
        </p:nvSpPr>
        <p:spPr bwMode="auto">
          <a:xfrm>
            <a:off x="0" y="12122150"/>
            <a:ext cx="4059238" cy="641350"/>
          </a:xfrm>
          <a:prstGeom prst="rect">
            <a:avLst/>
          </a:prstGeom>
          <a:noFill/>
          <a:ln w="9525">
            <a:noFill/>
            <a:miter lim="800000"/>
            <a:headEnd/>
            <a:tailEnd/>
          </a:ln>
          <a:effectLst/>
        </p:spPr>
        <p:txBody>
          <a:bodyPr vert="horz" wrap="square" lIns="27240" tIns="13620" rIns="27240" bIns="13620" numCol="1" anchor="b" anchorCtr="0" compatLnSpc="1">
            <a:prstTxWarp prst="textNoShape">
              <a:avLst/>
            </a:prstTxWarp>
          </a:bodyPr>
          <a:lstStyle>
            <a:lvl1pPr defTabSz="273050">
              <a:defRPr sz="400" smtClean="0"/>
            </a:lvl1pPr>
          </a:lstStyle>
          <a:p>
            <a:pPr>
              <a:defRPr/>
            </a:pPr>
            <a:endParaRPr lang="en-US"/>
          </a:p>
        </p:txBody>
      </p:sp>
      <p:sp>
        <p:nvSpPr>
          <p:cNvPr id="7175" name="Rectangle 7"/>
          <p:cNvSpPr>
            <a:spLocks noGrp="1" noChangeArrowheads="1"/>
          </p:cNvSpPr>
          <p:nvPr>
            <p:ph type="sldNum" sz="quarter" idx="5"/>
          </p:nvPr>
        </p:nvSpPr>
        <p:spPr bwMode="auto">
          <a:xfrm>
            <a:off x="5314950" y="12122150"/>
            <a:ext cx="4081463" cy="641350"/>
          </a:xfrm>
          <a:prstGeom prst="rect">
            <a:avLst/>
          </a:prstGeom>
          <a:noFill/>
          <a:ln w="9525">
            <a:noFill/>
            <a:miter lim="800000"/>
            <a:headEnd/>
            <a:tailEnd/>
          </a:ln>
          <a:effectLst/>
        </p:spPr>
        <p:txBody>
          <a:bodyPr vert="horz" wrap="square" lIns="27240" tIns="13620" rIns="27240" bIns="13620" numCol="1" anchor="b" anchorCtr="0" compatLnSpc="1">
            <a:prstTxWarp prst="textNoShape">
              <a:avLst/>
            </a:prstTxWarp>
          </a:bodyPr>
          <a:lstStyle>
            <a:lvl1pPr algn="r" defTabSz="273050">
              <a:defRPr sz="400" smtClean="0"/>
            </a:lvl1pPr>
          </a:lstStyle>
          <a:p>
            <a:pPr>
              <a:defRPr/>
            </a:pPr>
            <a:fld id="{0D4418BF-7CE8-4AC4-BC3B-111C69096913}" type="slidenum">
              <a:rPr lang="en-US"/>
              <a:pPr>
                <a:defRPr/>
              </a:pPr>
              <a:t>‹#›</a:t>
            </a:fld>
            <a:endParaRPr lang="en-US"/>
          </a:p>
        </p:txBody>
      </p:sp>
    </p:spTree>
    <p:extLst>
      <p:ext uri="{BB962C8B-B14F-4D97-AF65-F5344CB8AC3E}">
        <p14:creationId xmlns:p14="http://schemas.microsoft.com/office/powerpoint/2010/main" val="236313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000" kern="1200">
        <a:solidFill>
          <a:schemeClr val="tx1"/>
        </a:solidFill>
        <a:latin typeface="Times New Roman" pitchFamily="27" charset="0"/>
        <a:ea typeface="+mn-ea"/>
        <a:cs typeface="+mn-cs"/>
      </a:defRPr>
    </a:lvl1pPr>
    <a:lvl2pPr marL="391840" algn="l" rtl="0" eaLnBrk="0" fontAlgn="base" hangingPunct="0">
      <a:spcBef>
        <a:spcPct val="30000"/>
      </a:spcBef>
      <a:spcAft>
        <a:spcPct val="0"/>
      </a:spcAft>
      <a:defRPr sz="1000" kern="1200">
        <a:solidFill>
          <a:schemeClr val="tx1"/>
        </a:solidFill>
        <a:latin typeface="Times New Roman" pitchFamily="27" charset="0"/>
        <a:ea typeface="+mn-ea"/>
        <a:cs typeface="+mn-cs"/>
      </a:defRPr>
    </a:lvl2pPr>
    <a:lvl3pPr marL="783680" algn="l" rtl="0" eaLnBrk="0" fontAlgn="base" hangingPunct="0">
      <a:spcBef>
        <a:spcPct val="30000"/>
      </a:spcBef>
      <a:spcAft>
        <a:spcPct val="0"/>
      </a:spcAft>
      <a:defRPr sz="1000" kern="1200">
        <a:solidFill>
          <a:schemeClr val="tx1"/>
        </a:solidFill>
        <a:latin typeface="Times New Roman" pitchFamily="27" charset="0"/>
        <a:ea typeface="+mn-ea"/>
        <a:cs typeface="+mn-cs"/>
      </a:defRPr>
    </a:lvl3pPr>
    <a:lvl4pPr marL="1175521" algn="l" rtl="0" eaLnBrk="0" fontAlgn="base" hangingPunct="0">
      <a:spcBef>
        <a:spcPct val="30000"/>
      </a:spcBef>
      <a:spcAft>
        <a:spcPct val="0"/>
      </a:spcAft>
      <a:defRPr sz="1000" kern="1200">
        <a:solidFill>
          <a:schemeClr val="tx1"/>
        </a:solidFill>
        <a:latin typeface="Times New Roman" pitchFamily="27" charset="0"/>
        <a:ea typeface="+mn-ea"/>
        <a:cs typeface="+mn-cs"/>
      </a:defRPr>
    </a:lvl4pPr>
    <a:lvl5pPr marL="1567361" algn="l" rtl="0" eaLnBrk="0" fontAlgn="base" hangingPunct="0">
      <a:spcBef>
        <a:spcPct val="30000"/>
      </a:spcBef>
      <a:spcAft>
        <a:spcPct val="0"/>
      </a:spcAft>
      <a:defRPr sz="1000" kern="1200">
        <a:solidFill>
          <a:schemeClr val="tx1"/>
        </a:solidFill>
        <a:latin typeface="Times New Roman" pitchFamily="27" charset="0"/>
        <a:ea typeface="+mn-ea"/>
        <a:cs typeface="+mn-cs"/>
      </a:defRPr>
    </a:lvl5pPr>
    <a:lvl6pPr marL="1959202" algn="l" defTabSz="783680" rtl="0" eaLnBrk="1" latinLnBrk="0" hangingPunct="1">
      <a:defRPr sz="1000" kern="1200">
        <a:solidFill>
          <a:schemeClr val="tx1"/>
        </a:solidFill>
        <a:latin typeface="+mn-lt"/>
        <a:ea typeface="+mn-ea"/>
        <a:cs typeface="+mn-cs"/>
      </a:defRPr>
    </a:lvl6pPr>
    <a:lvl7pPr marL="2351041" algn="l" defTabSz="783680" rtl="0" eaLnBrk="1" latinLnBrk="0" hangingPunct="1">
      <a:defRPr sz="1000" kern="1200">
        <a:solidFill>
          <a:schemeClr val="tx1"/>
        </a:solidFill>
        <a:latin typeface="+mn-lt"/>
        <a:ea typeface="+mn-ea"/>
        <a:cs typeface="+mn-cs"/>
      </a:defRPr>
    </a:lvl7pPr>
    <a:lvl8pPr marL="2742882" algn="l" defTabSz="783680" rtl="0" eaLnBrk="1" latinLnBrk="0" hangingPunct="1">
      <a:defRPr sz="1000" kern="1200">
        <a:solidFill>
          <a:schemeClr val="tx1"/>
        </a:solidFill>
        <a:latin typeface="+mn-lt"/>
        <a:ea typeface="+mn-ea"/>
        <a:cs typeface="+mn-cs"/>
      </a:defRPr>
    </a:lvl8pPr>
    <a:lvl9pPr marL="3134723" algn="l" defTabSz="783680" rtl="0" eaLnBrk="1" latinLnBrk="0" hangingPunct="1">
      <a:defRPr sz="1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04975" y="962025"/>
            <a:ext cx="5986463" cy="47894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0D4418BF-7CE8-4AC4-BC3B-111C69096913}" type="slidenum">
              <a:rPr lang="en-US" smtClean="0"/>
              <a:pPr>
                <a:defRPr/>
              </a:pPr>
              <a:t>1</a:t>
            </a:fld>
            <a:endParaRPr lang="en-US"/>
          </a:p>
        </p:txBody>
      </p:sp>
    </p:spTree>
    <p:extLst>
      <p:ext uri="{BB962C8B-B14F-4D97-AF65-F5344CB8AC3E}">
        <p14:creationId xmlns:p14="http://schemas.microsoft.com/office/powerpoint/2010/main" val="8468910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89625"/>
            <a:ext cx="31089600" cy="6272011"/>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0837"/>
            <a:ext cx="25603200" cy="7478332"/>
          </a:xfrm>
        </p:spPr>
        <p:txBody>
          <a:bodyPr/>
          <a:lstStyle>
            <a:lvl1pPr marL="0" indent="0" algn="ctr">
              <a:buNone/>
              <a:defRPr/>
            </a:lvl1pPr>
            <a:lvl2pPr marL="391840" indent="0" algn="ctr">
              <a:buNone/>
              <a:defRPr/>
            </a:lvl2pPr>
            <a:lvl3pPr marL="783680" indent="0" algn="ctr">
              <a:buNone/>
              <a:defRPr/>
            </a:lvl3pPr>
            <a:lvl4pPr marL="1175521" indent="0" algn="ctr">
              <a:buNone/>
              <a:defRPr/>
            </a:lvl4pPr>
            <a:lvl5pPr marL="1567361" indent="0" algn="ctr">
              <a:buNone/>
              <a:defRPr/>
            </a:lvl5pPr>
            <a:lvl6pPr marL="1959202" indent="0" algn="ctr">
              <a:buNone/>
              <a:defRPr/>
            </a:lvl6pPr>
            <a:lvl7pPr marL="2351041" indent="0" algn="ctr">
              <a:buNone/>
              <a:defRPr/>
            </a:lvl7pPr>
            <a:lvl8pPr marL="2742882" indent="0" algn="ctr">
              <a:buNone/>
              <a:defRPr/>
            </a:lvl8pPr>
            <a:lvl9pPr marL="3134723"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97FD4991-B0AA-4C78-9F45-3F23A133B37A}"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961C8139-951B-4346-AB20-7923F52BA5A4}"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8917" y="18803156"/>
            <a:ext cx="31089600" cy="5811235"/>
          </a:xfrm>
        </p:spPr>
        <p:txBody>
          <a:bodyPr anchor="t"/>
          <a:lstStyle>
            <a:lvl1pPr algn="l">
              <a:defRPr sz="3500" b="1" cap="all"/>
            </a:lvl1pPr>
          </a:lstStyle>
          <a:p>
            <a:r>
              <a:rPr lang="en-US" smtClean="0"/>
              <a:t>Click to edit Master title style</a:t>
            </a:r>
            <a:endParaRPr lang="en-US"/>
          </a:p>
        </p:txBody>
      </p:sp>
      <p:sp>
        <p:nvSpPr>
          <p:cNvPr id="3" name="Text Placeholder 2"/>
          <p:cNvSpPr>
            <a:spLocks noGrp="1"/>
          </p:cNvSpPr>
          <p:nvPr>
            <p:ph type="body" idx="1"/>
          </p:nvPr>
        </p:nvSpPr>
        <p:spPr>
          <a:xfrm>
            <a:off x="2888917" y="12402359"/>
            <a:ext cx="31089600" cy="6400799"/>
          </a:xfrm>
        </p:spPr>
        <p:txBody>
          <a:bodyPr anchor="b"/>
          <a:lstStyle>
            <a:lvl1pPr marL="0" indent="0">
              <a:buNone/>
              <a:defRPr sz="1700"/>
            </a:lvl1pPr>
            <a:lvl2pPr marL="391840" indent="0">
              <a:buNone/>
              <a:defRPr sz="1600"/>
            </a:lvl2pPr>
            <a:lvl3pPr marL="783680" indent="0">
              <a:buNone/>
              <a:defRPr sz="1300"/>
            </a:lvl3pPr>
            <a:lvl4pPr marL="1175521" indent="0">
              <a:buNone/>
              <a:defRPr sz="1200"/>
            </a:lvl4pPr>
            <a:lvl5pPr marL="1567361" indent="0">
              <a:buNone/>
              <a:defRPr sz="1200"/>
            </a:lvl5pPr>
            <a:lvl6pPr marL="1959202" indent="0">
              <a:buNone/>
              <a:defRPr sz="1200"/>
            </a:lvl6pPr>
            <a:lvl7pPr marL="2351041" indent="0">
              <a:buNone/>
              <a:defRPr sz="1200"/>
            </a:lvl7pPr>
            <a:lvl8pPr marL="2742882" indent="0">
              <a:buNone/>
              <a:defRPr sz="1200"/>
            </a:lvl8pPr>
            <a:lvl9pPr marL="3134723" indent="0">
              <a:buNone/>
              <a:defRPr sz="12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64600EBC-7D1B-49A5-86C2-37AAAE677784}"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741867" y="8455696"/>
            <a:ext cx="15481968" cy="17553904"/>
          </a:xfrm>
        </p:spPr>
        <p:txBody>
          <a:bodyPr/>
          <a:lstStyle>
            <a:lvl1pPr>
              <a:defRPr sz="2400"/>
            </a:lvl1pPr>
            <a:lvl2pPr>
              <a:defRPr sz="2000"/>
            </a:lvl2pPr>
            <a:lvl3pPr>
              <a:defRPr sz="17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352172" y="8455696"/>
            <a:ext cx="15481968" cy="17553904"/>
          </a:xfrm>
        </p:spPr>
        <p:txBody>
          <a:bodyPr/>
          <a:lstStyle>
            <a:lvl1pPr>
              <a:defRPr sz="2400"/>
            </a:lvl1pPr>
            <a:lvl2pPr>
              <a:defRPr sz="2000"/>
            </a:lvl2pPr>
            <a:lvl3pPr>
              <a:defRPr sz="17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83796770-0A6D-4276-A1D0-832F75DE5CD8}"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71977"/>
            <a:ext cx="32918400" cy="4876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1" y="6549626"/>
            <a:ext cx="16161086" cy="2730321"/>
          </a:xfrm>
        </p:spPr>
        <p:txBody>
          <a:bodyPr anchor="b"/>
          <a:lstStyle>
            <a:lvl1pPr marL="0" indent="0">
              <a:buNone/>
              <a:defRPr sz="2000" b="1"/>
            </a:lvl1pPr>
            <a:lvl2pPr marL="391840" indent="0">
              <a:buNone/>
              <a:defRPr sz="1700" b="1"/>
            </a:lvl2pPr>
            <a:lvl3pPr marL="783680" indent="0">
              <a:buNone/>
              <a:defRPr sz="1600" b="1"/>
            </a:lvl3pPr>
            <a:lvl4pPr marL="1175521" indent="0">
              <a:buNone/>
              <a:defRPr sz="1300" b="1"/>
            </a:lvl4pPr>
            <a:lvl5pPr marL="1567361" indent="0">
              <a:buNone/>
              <a:defRPr sz="1300" b="1"/>
            </a:lvl5pPr>
            <a:lvl6pPr marL="1959202" indent="0">
              <a:buNone/>
              <a:defRPr sz="1300" b="1"/>
            </a:lvl6pPr>
            <a:lvl7pPr marL="2351041" indent="0">
              <a:buNone/>
              <a:defRPr sz="1300" b="1"/>
            </a:lvl7pPr>
            <a:lvl8pPr marL="2742882" indent="0">
              <a:buNone/>
              <a:defRPr sz="1300" b="1"/>
            </a:lvl8pPr>
            <a:lvl9pPr marL="3134723" indent="0">
              <a:buNone/>
              <a:defRPr sz="1300" b="1"/>
            </a:lvl9pPr>
          </a:lstStyle>
          <a:p>
            <a:pPr lvl="0"/>
            <a:r>
              <a:rPr lang="en-US" smtClean="0"/>
              <a:t>Click to edit Master text styles</a:t>
            </a:r>
          </a:p>
        </p:txBody>
      </p:sp>
      <p:sp>
        <p:nvSpPr>
          <p:cNvPr id="4" name="Content Placeholder 3"/>
          <p:cNvSpPr>
            <a:spLocks noGrp="1"/>
          </p:cNvSpPr>
          <p:nvPr>
            <p:ph sz="half" idx="2"/>
          </p:nvPr>
        </p:nvSpPr>
        <p:spPr>
          <a:xfrm>
            <a:off x="1828801" y="9279947"/>
            <a:ext cx="16161086" cy="16858444"/>
          </a:xfrm>
        </p:spPr>
        <p:txBody>
          <a:bodyPr/>
          <a:lstStyle>
            <a:lvl1pPr>
              <a:defRPr sz="2000"/>
            </a:lvl1pPr>
            <a:lvl2pPr>
              <a:defRPr sz="1700"/>
            </a:lvl2pPr>
            <a:lvl3pPr>
              <a:defRPr sz="1600"/>
            </a:lvl3pPr>
            <a:lvl4pPr>
              <a:defRPr sz="1300"/>
            </a:lvl4pPr>
            <a:lvl5pPr>
              <a:defRPr sz="1300"/>
            </a:lvl5pPr>
            <a:lvl6pPr>
              <a:defRPr sz="1300"/>
            </a:lvl6pPr>
            <a:lvl7pPr>
              <a:defRPr sz="1300"/>
            </a:lvl7pPr>
            <a:lvl8pPr>
              <a:defRPr sz="1300"/>
            </a:lvl8pPr>
            <a:lvl9pPr>
              <a:defRPr sz="1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770" y="6549626"/>
            <a:ext cx="16166432" cy="2730321"/>
          </a:xfrm>
        </p:spPr>
        <p:txBody>
          <a:bodyPr anchor="b"/>
          <a:lstStyle>
            <a:lvl1pPr marL="0" indent="0">
              <a:buNone/>
              <a:defRPr sz="2000" b="1"/>
            </a:lvl1pPr>
            <a:lvl2pPr marL="391840" indent="0">
              <a:buNone/>
              <a:defRPr sz="1700" b="1"/>
            </a:lvl2pPr>
            <a:lvl3pPr marL="783680" indent="0">
              <a:buNone/>
              <a:defRPr sz="1600" b="1"/>
            </a:lvl3pPr>
            <a:lvl4pPr marL="1175521" indent="0">
              <a:buNone/>
              <a:defRPr sz="1300" b="1"/>
            </a:lvl4pPr>
            <a:lvl5pPr marL="1567361" indent="0">
              <a:buNone/>
              <a:defRPr sz="1300" b="1"/>
            </a:lvl5pPr>
            <a:lvl6pPr marL="1959202" indent="0">
              <a:buNone/>
              <a:defRPr sz="1300" b="1"/>
            </a:lvl6pPr>
            <a:lvl7pPr marL="2351041" indent="0">
              <a:buNone/>
              <a:defRPr sz="1300" b="1"/>
            </a:lvl7pPr>
            <a:lvl8pPr marL="2742882" indent="0">
              <a:buNone/>
              <a:defRPr sz="1300" b="1"/>
            </a:lvl8pPr>
            <a:lvl9pPr marL="3134723" indent="0">
              <a:buNone/>
              <a:defRPr sz="1300" b="1"/>
            </a:lvl9pPr>
          </a:lstStyle>
          <a:p>
            <a:pPr lvl="0"/>
            <a:r>
              <a:rPr lang="en-US" smtClean="0"/>
              <a:t>Click to edit Master text styles</a:t>
            </a:r>
          </a:p>
        </p:txBody>
      </p:sp>
      <p:sp>
        <p:nvSpPr>
          <p:cNvPr id="6" name="Content Placeholder 5"/>
          <p:cNvSpPr>
            <a:spLocks noGrp="1"/>
          </p:cNvSpPr>
          <p:nvPr>
            <p:ph sz="quarter" idx="4"/>
          </p:nvPr>
        </p:nvSpPr>
        <p:spPr>
          <a:xfrm>
            <a:off x="18580770" y="9279947"/>
            <a:ext cx="16166432" cy="16858444"/>
          </a:xfrm>
        </p:spPr>
        <p:txBody>
          <a:bodyPr/>
          <a:lstStyle>
            <a:lvl1pPr>
              <a:defRPr sz="2000"/>
            </a:lvl1pPr>
            <a:lvl2pPr>
              <a:defRPr sz="1700"/>
            </a:lvl2pPr>
            <a:lvl3pPr>
              <a:defRPr sz="1600"/>
            </a:lvl3pPr>
            <a:lvl4pPr>
              <a:defRPr sz="1300"/>
            </a:lvl4pPr>
            <a:lvl5pPr>
              <a:defRPr sz="1300"/>
            </a:lvl5pPr>
            <a:lvl6pPr>
              <a:defRPr sz="1300"/>
            </a:lvl6pPr>
            <a:lvl7pPr>
              <a:defRPr sz="1300"/>
            </a:lvl7pPr>
            <a:lvl8pPr>
              <a:defRPr sz="1300"/>
            </a:lvl8pPr>
            <a:lvl9pPr>
              <a:defRPr sz="1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endParaRPr lang="en-US"/>
          </a:p>
        </p:txBody>
      </p:sp>
      <p:sp>
        <p:nvSpPr>
          <p:cNvPr id="8" name="Rectangle 5"/>
          <p:cNvSpPr>
            <a:spLocks noGrp="1" noChangeArrowheads="1"/>
          </p:cNvSpPr>
          <p:nvPr>
            <p:ph type="ftr" sz="quarter" idx="11"/>
          </p:nvPr>
        </p:nvSpPr>
        <p:spPr>
          <a:ln/>
        </p:spPr>
        <p:txBody>
          <a:bodyPr/>
          <a:lstStyle>
            <a:lvl1pPr>
              <a:defRPr/>
            </a:lvl1pPr>
          </a:lstStyle>
          <a:p>
            <a:endParaRPr lang="en-US"/>
          </a:p>
        </p:txBody>
      </p:sp>
      <p:sp>
        <p:nvSpPr>
          <p:cNvPr id="9" name="Rectangle 6"/>
          <p:cNvSpPr>
            <a:spLocks noGrp="1" noChangeArrowheads="1"/>
          </p:cNvSpPr>
          <p:nvPr>
            <p:ph type="sldNum" sz="quarter" idx="12"/>
          </p:nvPr>
        </p:nvSpPr>
        <p:spPr>
          <a:ln/>
        </p:spPr>
        <p:txBody>
          <a:bodyPr/>
          <a:lstStyle>
            <a:lvl1pPr>
              <a:defRPr/>
            </a:lvl1pPr>
          </a:lstStyle>
          <a:p>
            <a:fld id="{B8FBEA6E-6B58-4CC6-8D61-D7A483A21036}"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endParaRPr lang="en-US"/>
          </a:p>
        </p:txBody>
      </p:sp>
      <p:sp>
        <p:nvSpPr>
          <p:cNvPr id="4" name="Rectangle 5"/>
          <p:cNvSpPr>
            <a:spLocks noGrp="1" noChangeArrowheads="1"/>
          </p:cNvSpPr>
          <p:nvPr>
            <p:ph type="ftr" sz="quarter" idx="11"/>
          </p:nvPr>
        </p:nvSpPr>
        <p:spPr>
          <a:ln/>
        </p:spPr>
        <p:txBody>
          <a:bodyPr/>
          <a:lstStyle>
            <a:lvl1pPr>
              <a:defRPr/>
            </a:lvl1pPr>
          </a:lstStyle>
          <a:p>
            <a:endParaRPr lang="en-US"/>
          </a:p>
        </p:txBody>
      </p:sp>
      <p:sp>
        <p:nvSpPr>
          <p:cNvPr id="5" name="Rectangle 6"/>
          <p:cNvSpPr>
            <a:spLocks noGrp="1" noChangeArrowheads="1"/>
          </p:cNvSpPr>
          <p:nvPr>
            <p:ph type="sldNum" sz="quarter" idx="12"/>
          </p:nvPr>
        </p:nvSpPr>
        <p:spPr>
          <a:ln/>
        </p:spPr>
        <p:txBody>
          <a:bodyPr/>
          <a:lstStyle>
            <a:lvl1pPr>
              <a:defRPr/>
            </a:lvl1pPr>
          </a:lstStyle>
          <a:p>
            <a:fld id="{497FA94F-F46C-4767-8B52-928E2037B182}"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p>
        </p:txBody>
      </p:sp>
      <p:sp>
        <p:nvSpPr>
          <p:cNvPr id="3" name="Rectangle 5"/>
          <p:cNvSpPr>
            <a:spLocks noGrp="1" noChangeArrowheads="1"/>
          </p:cNvSpPr>
          <p:nvPr>
            <p:ph type="ftr" sz="quarter" idx="11"/>
          </p:nvPr>
        </p:nvSpPr>
        <p:spPr>
          <a:ln/>
        </p:spPr>
        <p:txBody>
          <a:bodyPr/>
          <a:lstStyle>
            <a:lvl1pPr>
              <a:defRPr/>
            </a:lvl1pPr>
          </a:lstStyle>
          <a:p>
            <a:endParaRPr lang="en-US"/>
          </a:p>
        </p:txBody>
      </p:sp>
      <p:sp>
        <p:nvSpPr>
          <p:cNvPr id="4" name="Rectangle 6"/>
          <p:cNvSpPr>
            <a:spLocks noGrp="1" noChangeArrowheads="1"/>
          </p:cNvSpPr>
          <p:nvPr>
            <p:ph type="sldNum" sz="quarter" idx="12"/>
          </p:nvPr>
        </p:nvSpPr>
        <p:spPr>
          <a:ln/>
        </p:spPr>
        <p:txBody>
          <a:bodyPr/>
          <a:lstStyle>
            <a:lvl1pPr>
              <a:defRPr/>
            </a:lvl1pPr>
          </a:lstStyle>
          <a:p>
            <a:fld id="{4FEB4570-57DB-462E-93B8-C404F64FC1A4}"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3" y="1164826"/>
            <a:ext cx="12032917" cy="4958367"/>
          </a:xfrm>
        </p:spPr>
        <p:txBody>
          <a:bodyPr anchor="b"/>
          <a:lstStyle>
            <a:lvl1pPr algn="l">
              <a:defRPr sz="1700" b="1"/>
            </a:lvl1pPr>
          </a:lstStyle>
          <a:p>
            <a:r>
              <a:rPr lang="en-US" smtClean="0"/>
              <a:t>Click to edit Master title style</a:t>
            </a:r>
            <a:endParaRPr lang="en-US"/>
          </a:p>
        </p:txBody>
      </p:sp>
      <p:sp>
        <p:nvSpPr>
          <p:cNvPr id="3" name="Content Placeholder 2"/>
          <p:cNvSpPr>
            <a:spLocks noGrp="1"/>
          </p:cNvSpPr>
          <p:nvPr>
            <p:ph idx="1"/>
          </p:nvPr>
        </p:nvSpPr>
        <p:spPr>
          <a:xfrm>
            <a:off x="14300200" y="1164823"/>
            <a:ext cx="20447000" cy="24973567"/>
          </a:xfrm>
        </p:spPr>
        <p:txBody>
          <a:bodyPr/>
          <a:lstStyle>
            <a:lvl1pPr>
              <a:defRPr sz="2800"/>
            </a:lvl1pPr>
            <a:lvl2pPr>
              <a:defRPr sz="2400"/>
            </a:lvl2pPr>
            <a:lvl3pPr>
              <a:defRPr sz="20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3" y="6123191"/>
            <a:ext cx="12032917" cy="20015199"/>
          </a:xfrm>
        </p:spPr>
        <p:txBody>
          <a:bodyPr/>
          <a:lstStyle>
            <a:lvl1pPr marL="0" indent="0">
              <a:buNone/>
              <a:defRPr sz="1200"/>
            </a:lvl1pPr>
            <a:lvl2pPr marL="391840" indent="0">
              <a:buNone/>
              <a:defRPr sz="1000"/>
            </a:lvl2pPr>
            <a:lvl3pPr marL="783680" indent="0">
              <a:buNone/>
              <a:defRPr sz="800"/>
            </a:lvl3pPr>
            <a:lvl4pPr marL="1175521" indent="0">
              <a:buNone/>
              <a:defRPr sz="700"/>
            </a:lvl4pPr>
            <a:lvl5pPr marL="1567361" indent="0">
              <a:buNone/>
              <a:defRPr sz="700"/>
            </a:lvl5pPr>
            <a:lvl6pPr marL="1959202" indent="0">
              <a:buNone/>
              <a:defRPr sz="700"/>
            </a:lvl6pPr>
            <a:lvl7pPr marL="2351041" indent="0">
              <a:buNone/>
              <a:defRPr sz="700"/>
            </a:lvl7pPr>
            <a:lvl8pPr marL="2742882" indent="0">
              <a:buNone/>
              <a:defRPr sz="700"/>
            </a:lvl8pPr>
            <a:lvl9pPr marL="3134723" indent="0">
              <a:buNone/>
              <a:defRPr sz="7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0B1BBA61-B487-4C09-AFBE-F608CC08827E}"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486" y="20483135"/>
            <a:ext cx="21945600" cy="2416936"/>
          </a:xfrm>
        </p:spPr>
        <p:txBody>
          <a:bodyPr anchor="b"/>
          <a:lstStyle>
            <a:lvl1pPr algn="l">
              <a:defRPr sz="1700" b="1"/>
            </a:lvl1pPr>
          </a:lstStyle>
          <a:p>
            <a:r>
              <a:rPr lang="en-US" smtClean="0"/>
              <a:t>Click to edit Master title style</a:t>
            </a:r>
            <a:endParaRPr lang="en-US"/>
          </a:p>
        </p:txBody>
      </p:sp>
      <p:sp>
        <p:nvSpPr>
          <p:cNvPr id="3" name="Picture Placeholder 2"/>
          <p:cNvSpPr>
            <a:spLocks noGrp="1"/>
          </p:cNvSpPr>
          <p:nvPr>
            <p:ph type="pic" idx="1"/>
          </p:nvPr>
        </p:nvSpPr>
        <p:spPr>
          <a:xfrm>
            <a:off x="7169486" y="2614413"/>
            <a:ext cx="21945600" cy="17556765"/>
          </a:xfrm>
        </p:spPr>
        <p:txBody>
          <a:bodyPr/>
          <a:lstStyle>
            <a:lvl1pPr marL="0" indent="0">
              <a:buNone/>
              <a:defRPr sz="2800"/>
            </a:lvl1pPr>
            <a:lvl2pPr marL="391840" indent="0">
              <a:buNone/>
              <a:defRPr sz="2400"/>
            </a:lvl2pPr>
            <a:lvl3pPr marL="783680" indent="0">
              <a:buNone/>
              <a:defRPr sz="2000"/>
            </a:lvl3pPr>
            <a:lvl4pPr marL="1175521" indent="0">
              <a:buNone/>
              <a:defRPr sz="1700"/>
            </a:lvl4pPr>
            <a:lvl5pPr marL="1567361" indent="0">
              <a:buNone/>
              <a:defRPr sz="1700"/>
            </a:lvl5pPr>
            <a:lvl6pPr marL="1959202" indent="0">
              <a:buNone/>
              <a:defRPr sz="1700"/>
            </a:lvl6pPr>
            <a:lvl7pPr marL="2351041" indent="0">
              <a:buNone/>
              <a:defRPr sz="1700"/>
            </a:lvl7pPr>
            <a:lvl8pPr marL="2742882" indent="0">
              <a:buNone/>
              <a:defRPr sz="1700"/>
            </a:lvl8pPr>
            <a:lvl9pPr marL="3134723" indent="0">
              <a:buNone/>
              <a:defRPr sz="1700"/>
            </a:lvl9pPr>
          </a:lstStyle>
          <a:p>
            <a:pPr lvl="0"/>
            <a:endParaRPr lang="en-US" noProof="0" smtClean="0"/>
          </a:p>
        </p:txBody>
      </p:sp>
      <p:sp>
        <p:nvSpPr>
          <p:cNvPr id="4" name="Text Placeholder 3"/>
          <p:cNvSpPr>
            <a:spLocks noGrp="1"/>
          </p:cNvSpPr>
          <p:nvPr>
            <p:ph type="body" sz="half" idx="2"/>
          </p:nvPr>
        </p:nvSpPr>
        <p:spPr>
          <a:xfrm>
            <a:off x="7169486" y="22900070"/>
            <a:ext cx="21945600" cy="3434367"/>
          </a:xfrm>
        </p:spPr>
        <p:txBody>
          <a:bodyPr/>
          <a:lstStyle>
            <a:lvl1pPr marL="0" indent="0">
              <a:buNone/>
              <a:defRPr sz="1200"/>
            </a:lvl1pPr>
            <a:lvl2pPr marL="391840" indent="0">
              <a:buNone/>
              <a:defRPr sz="1000"/>
            </a:lvl2pPr>
            <a:lvl3pPr marL="783680" indent="0">
              <a:buNone/>
              <a:defRPr sz="800"/>
            </a:lvl3pPr>
            <a:lvl4pPr marL="1175521" indent="0">
              <a:buNone/>
              <a:defRPr sz="700"/>
            </a:lvl4pPr>
            <a:lvl5pPr marL="1567361" indent="0">
              <a:buNone/>
              <a:defRPr sz="700"/>
            </a:lvl5pPr>
            <a:lvl6pPr marL="1959202" indent="0">
              <a:buNone/>
              <a:defRPr sz="700"/>
            </a:lvl6pPr>
            <a:lvl7pPr marL="2351041" indent="0">
              <a:buNone/>
              <a:defRPr sz="700"/>
            </a:lvl7pPr>
            <a:lvl8pPr marL="2742882" indent="0">
              <a:buNone/>
              <a:defRPr sz="700"/>
            </a:lvl8pPr>
            <a:lvl9pPr marL="3134723" indent="0">
              <a:buNone/>
              <a:defRPr sz="7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53EDBD1D-0B06-493F-9B9E-7B6F9BBD042C}"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9C542859-F12A-449A-AC2B-FAA8DA0E01CE}"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061737" y="2601534"/>
            <a:ext cx="7772400" cy="2340806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741866" y="2601534"/>
            <a:ext cx="23191537" cy="2340806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20DF5ECC-1565-4C5A-A3E7-30DD94B65342}"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2741864" y="2601532"/>
            <a:ext cx="31092276" cy="4876800"/>
          </a:xfrm>
          <a:prstGeom prst="rect">
            <a:avLst/>
          </a:prstGeom>
          <a:noFill/>
          <a:ln w="9525">
            <a:noFill/>
            <a:miter lim="800000"/>
            <a:headEnd/>
            <a:tailEnd/>
          </a:ln>
        </p:spPr>
        <p:txBody>
          <a:bodyPr vert="horz" wrap="square" lIns="382265" tIns="191132" rIns="382265" bIns="191132"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2741864" y="8455696"/>
            <a:ext cx="31092276" cy="17553904"/>
          </a:xfrm>
          <a:prstGeom prst="rect">
            <a:avLst/>
          </a:prstGeom>
          <a:noFill/>
          <a:ln w="9525">
            <a:noFill/>
            <a:miter lim="800000"/>
            <a:headEnd/>
            <a:tailEnd/>
          </a:ln>
        </p:spPr>
        <p:txBody>
          <a:bodyPr vert="horz" wrap="square" lIns="382265" tIns="191132" rIns="382265" bIns="191132"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2741863" y="26660702"/>
            <a:ext cx="7620000" cy="1950433"/>
          </a:xfrm>
          <a:prstGeom prst="rect">
            <a:avLst/>
          </a:prstGeom>
          <a:noFill/>
          <a:ln w="9525">
            <a:noFill/>
            <a:miter lim="800000"/>
            <a:headEnd/>
            <a:tailEnd/>
          </a:ln>
          <a:effectLst/>
        </p:spPr>
        <p:txBody>
          <a:bodyPr vert="horz" wrap="square" lIns="382265" tIns="191132" rIns="382265" bIns="191132" numCol="1" anchor="t" anchorCtr="0" compatLnSpc="1">
            <a:prstTxWarp prst="textNoShape">
              <a:avLst/>
            </a:prstTxWarp>
          </a:bodyPr>
          <a:lstStyle>
            <a:lvl1pPr>
              <a:defRPr sz="6000"/>
            </a:lvl1pPr>
          </a:lstStyle>
          <a:p>
            <a:endParaRPr lang="en-US"/>
          </a:p>
        </p:txBody>
      </p:sp>
      <p:sp>
        <p:nvSpPr>
          <p:cNvPr id="1029" name="Rectangle 5"/>
          <p:cNvSpPr>
            <a:spLocks noGrp="1" noChangeArrowheads="1"/>
          </p:cNvSpPr>
          <p:nvPr>
            <p:ph type="ftr" sz="quarter" idx="3"/>
          </p:nvPr>
        </p:nvSpPr>
        <p:spPr bwMode="auto">
          <a:xfrm>
            <a:off x="12498140" y="26660702"/>
            <a:ext cx="11579726" cy="1950433"/>
          </a:xfrm>
          <a:prstGeom prst="rect">
            <a:avLst/>
          </a:prstGeom>
          <a:noFill/>
          <a:ln w="9525">
            <a:noFill/>
            <a:miter lim="800000"/>
            <a:headEnd/>
            <a:tailEnd/>
          </a:ln>
          <a:effectLst/>
        </p:spPr>
        <p:txBody>
          <a:bodyPr vert="horz" wrap="square" lIns="382265" tIns="191132" rIns="382265" bIns="191132" numCol="1" anchor="t" anchorCtr="0" compatLnSpc="1">
            <a:prstTxWarp prst="textNoShape">
              <a:avLst/>
            </a:prstTxWarp>
          </a:bodyPr>
          <a:lstStyle>
            <a:lvl1pPr algn="ctr">
              <a:defRPr sz="6000"/>
            </a:lvl1pPr>
          </a:lstStyle>
          <a:p>
            <a:endParaRPr lang="en-US"/>
          </a:p>
        </p:txBody>
      </p:sp>
      <p:sp>
        <p:nvSpPr>
          <p:cNvPr id="1030" name="Rectangle 6"/>
          <p:cNvSpPr>
            <a:spLocks noGrp="1" noChangeArrowheads="1"/>
          </p:cNvSpPr>
          <p:nvPr>
            <p:ph type="sldNum" sz="quarter" idx="4"/>
          </p:nvPr>
        </p:nvSpPr>
        <p:spPr bwMode="auto">
          <a:xfrm>
            <a:off x="26214137" y="26660702"/>
            <a:ext cx="7620000" cy="1950433"/>
          </a:xfrm>
          <a:prstGeom prst="rect">
            <a:avLst/>
          </a:prstGeom>
          <a:noFill/>
          <a:ln w="9525">
            <a:noFill/>
            <a:miter lim="800000"/>
            <a:headEnd/>
            <a:tailEnd/>
          </a:ln>
          <a:effectLst/>
        </p:spPr>
        <p:txBody>
          <a:bodyPr vert="horz" wrap="square" lIns="382265" tIns="191132" rIns="382265" bIns="191132" numCol="1" anchor="t" anchorCtr="0" compatLnSpc="1">
            <a:prstTxWarp prst="textNoShape">
              <a:avLst/>
            </a:prstTxWarp>
          </a:bodyPr>
          <a:lstStyle>
            <a:lvl1pPr algn="r">
              <a:defRPr sz="6000"/>
            </a:lvl1pPr>
          </a:lstStyle>
          <a:p>
            <a:fld id="{0870CD87-B729-45C9-B46A-E130E2DB8C2C}" type="slidenum">
              <a:rPr lang="en-US"/>
              <a:pPr/>
              <a:t>‹#›</a:t>
            </a:fld>
            <a:endParaRPr lang="en-US"/>
          </a:p>
        </p:txBody>
      </p:sp>
      <p:sp>
        <p:nvSpPr>
          <p:cNvPr id="7" name="Rectangle 6"/>
          <p:cNvSpPr/>
          <p:nvPr userDrawn="1"/>
        </p:nvSpPr>
        <p:spPr bwMode="auto">
          <a:xfrm>
            <a:off x="373226" y="395416"/>
            <a:ext cx="35829551" cy="28469968"/>
          </a:xfrm>
          <a:prstGeom prst="rect">
            <a:avLst/>
          </a:prstGeom>
          <a:blipFill rotWithShape="1">
            <a:blip r:embed="rId13"/>
            <a:tile tx="0" ty="0" sx="100000" sy="100000" flip="none" algn="tl"/>
          </a:blipFill>
          <a:ln w="9525" cap="flat" cmpd="sng" algn="ctr">
            <a:noFill/>
            <a:prstDash val="solid"/>
            <a:round/>
            <a:headEnd type="none" w="med" len="med"/>
            <a:tailEnd type="none" w="med" len="med"/>
          </a:ln>
          <a:effectLst/>
        </p:spPr>
        <p:txBody>
          <a:bodyPr vert="horz" wrap="square" lIns="76547" tIns="38273" rIns="76547" bIns="38273" numCol="1" rtlCol="0" anchor="t" anchorCtr="0" compatLnSpc="1">
            <a:prstTxWarp prst="textNoShape">
              <a:avLst/>
            </a:prstTxWarp>
          </a:bodyPr>
          <a:lstStyle/>
          <a:p>
            <a:pPr marL="0" marR="0" indent="0" algn="l" defTabSz="920947"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27" charset="0"/>
            </a:endParaRPr>
          </a:p>
        </p:txBody>
      </p:sp>
      <p:sp>
        <p:nvSpPr>
          <p:cNvPr id="8" name="Rectangle 7"/>
          <p:cNvSpPr/>
          <p:nvPr userDrawn="1"/>
        </p:nvSpPr>
        <p:spPr bwMode="auto">
          <a:xfrm>
            <a:off x="911065" y="4755623"/>
            <a:ext cx="8210939" cy="23798063"/>
          </a:xfrm>
          <a:prstGeom prst="rect">
            <a:avLst/>
          </a:prstGeom>
          <a:solidFill>
            <a:schemeClr val="bg1"/>
          </a:solidFill>
          <a:ln w="3175" cap="flat" cmpd="sng" algn="ctr">
            <a:solidFill>
              <a:schemeClr val="tx1"/>
            </a:solidFill>
            <a:prstDash val="solid"/>
            <a:round/>
            <a:headEnd type="none" w="med" len="med"/>
            <a:tailEnd type="none" w="med" len="med"/>
          </a:ln>
          <a:effectLst/>
        </p:spPr>
        <p:txBody>
          <a:bodyPr vert="horz" wrap="square" lIns="76547" tIns="38273" rIns="76547" bIns="38273" numCol="1" rtlCol="0" anchor="t" anchorCtr="0" compatLnSpc="1">
            <a:prstTxWarp prst="textNoShape">
              <a:avLst/>
            </a:prstTxWarp>
          </a:bodyPr>
          <a:lstStyle/>
          <a:p>
            <a:pPr marL="0" marR="0" indent="0" algn="l" defTabSz="920947"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27" charset="0"/>
            </a:endParaRPr>
          </a:p>
        </p:txBody>
      </p:sp>
      <p:sp>
        <p:nvSpPr>
          <p:cNvPr id="9" name="Rectangle 8"/>
          <p:cNvSpPr/>
          <p:nvPr userDrawn="1"/>
        </p:nvSpPr>
        <p:spPr bwMode="auto">
          <a:xfrm>
            <a:off x="9758632" y="4755623"/>
            <a:ext cx="8210939" cy="23798063"/>
          </a:xfrm>
          <a:prstGeom prst="rect">
            <a:avLst/>
          </a:prstGeom>
          <a:solidFill>
            <a:schemeClr val="bg1"/>
          </a:solidFill>
          <a:ln w="3175" cap="flat" cmpd="sng" algn="ctr">
            <a:solidFill>
              <a:schemeClr val="tx1"/>
            </a:solidFill>
            <a:prstDash val="solid"/>
            <a:round/>
            <a:headEnd type="none" w="med" len="med"/>
            <a:tailEnd type="none" w="med" len="med"/>
          </a:ln>
          <a:effectLst/>
        </p:spPr>
        <p:txBody>
          <a:bodyPr vert="horz" wrap="square" lIns="76547" tIns="38273" rIns="76547" bIns="38273" numCol="1" rtlCol="0" anchor="t" anchorCtr="0" compatLnSpc="1">
            <a:prstTxWarp prst="textNoShape">
              <a:avLst/>
            </a:prstTxWarp>
          </a:bodyPr>
          <a:lstStyle/>
          <a:p>
            <a:pPr marL="0" marR="0" indent="0" algn="l" defTabSz="920947"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27" charset="0"/>
            </a:endParaRPr>
          </a:p>
        </p:txBody>
      </p:sp>
      <p:sp>
        <p:nvSpPr>
          <p:cNvPr id="10" name="Rectangle 9"/>
          <p:cNvSpPr/>
          <p:nvPr userDrawn="1"/>
        </p:nvSpPr>
        <p:spPr bwMode="auto">
          <a:xfrm>
            <a:off x="18606196" y="4755623"/>
            <a:ext cx="8210939" cy="23798063"/>
          </a:xfrm>
          <a:prstGeom prst="rect">
            <a:avLst/>
          </a:prstGeom>
          <a:solidFill>
            <a:schemeClr val="bg1"/>
          </a:solidFill>
          <a:ln w="3175" cap="flat" cmpd="sng" algn="ctr">
            <a:solidFill>
              <a:schemeClr val="tx1"/>
            </a:solidFill>
            <a:prstDash val="solid"/>
            <a:round/>
            <a:headEnd type="none" w="med" len="med"/>
            <a:tailEnd type="none" w="med" len="med"/>
          </a:ln>
          <a:effectLst/>
        </p:spPr>
        <p:txBody>
          <a:bodyPr vert="horz" wrap="square" lIns="76547" tIns="38273" rIns="76547" bIns="38273" numCol="1" rtlCol="0" anchor="t" anchorCtr="0" compatLnSpc="1">
            <a:prstTxWarp prst="textNoShape">
              <a:avLst/>
            </a:prstTxWarp>
          </a:bodyPr>
          <a:lstStyle/>
          <a:p>
            <a:pPr marL="0" marR="0" indent="0" algn="l" defTabSz="920947"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27" charset="0"/>
            </a:endParaRPr>
          </a:p>
        </p:txBody>
      </p:sp>
      <p:sp>
        <p:nvSpPr>
          <p:cNvPr id="11" name="Rectangle 10"/>
          <p:cNvSpPr/>
          <p:nvPr userDrawn="1"/>
        </p:nvSpPr>
        <p:spPr bwMode="auto">
          <a:xfrm>
            <a:off x="27453763" y="4755623"/>
            <a:ext cx="8210939" cy="23798063"/>
          </a:xfrm>
          <a:prstGeom prst="rect">
            <a:avLst/>
          </a:prstGeom>
          <a:solidFill>
            <a:schemeClr val="bg1"/>
          </a:solidFill>
          <a:ln w="3175" cap="flat" cmpd="sng" algn="ctr">
            <a:solidFill>
              <a:schemeClr val="tx1"/>
            </a:solidFill>
            <a:prstDash val="solid"/>
            <a:round/>
            <a:headEnd type="none" w="med" len="med"/>
            <a:tailEnd type="none" w="med" len="med"/>
          </a:ln>
          <a:effectLst/>
        </p:spPr>
        <p:txBody>
          <a:bodyPr vert="horz" wrap="square" lIns="76547" tIns="38273" rIns="76547" bIns="38273" numCol="1" rtlCol="0" anchor="t" anchorCtr="0" compatLnSpc="1">
            <a:prstTxWarp prst="textNoShape">
              <a:avLst/>
            </a:prstTxWarp>
          </a:bodyPr>
          <a:lstStyle/>
          <a:p>
            <a:pPr marL="0" marR="0" indent="0" algn="l" defTabSz="920947"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27" charset="0"/>
            </a:endParaRPr>
          </a:p>
        </p:txBody>
      </p:sp>
      <p:sp>
        <p:nvSpPr>
          <p:cNvPr id="12" name="Rectangle 11"/>
          <p:cNvSpPr/>
          <p:nvPr userDrawn="1"/>
        </p:nvSpPr>
        <p:spPr bwMode="auto">
          <a:xfrm>
            <a:off x="376992" y="432698"/>
            <a:ext cx="35782748" cy="3860940"/>
          </a:xfrm>
          <a:prstGeom prst="rect">
            <a:avLst/>
          </a:prstGeom>
          <a:solidFill>
            <a:srgbClr val="87212E"/>
          </a:solidFill>
          <a:ln w="9525" cap="flat" cmpd="sng" algn="ctr">
            <a:noFill/>
            <a:prstDash val="solid"/>
            <a:round/>
            <a:headEnd type="none" w="med" len="med"/>
            <a:tailEnd type="none" w="med" len="med"/>
          </a:ln>
          <a:effectLst/>
        </p:spPr>
        <p:txBody>
          <a:bodyPr vert="horz" wrap="square" lIns="76547" tIns="38273" rIns="76547" bIns="38273" numCol="1" rtlCol="0" anchor="t" anchorCtr="0" compatLnSpc="1">
            <a:prstTxWarp prst="textNoShape">
              <a:avLst/>
            </a:prstTxWarp>
          </a:bodyPr>
          <a:lstStyle/>
          <a:p>
            <a:pPr marL="0" marR="0" indent="0" algn="l" defTabSz="920947"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27"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824525" rtl="0" eaLnBrk="0" fontAlgn="base" hangingPunct="0">
        <a:spcBef>
          <a:spcPct val="0"/>
        </a:spcBef>
        <a:spcAft>
          <a:spcPct val="0"/>
        </a:spcAft>
        <a:defRPr sz="18100">
          <a:solidFill>
            <a:schemeClr val="tx2"/>
          </a:solidFill>
          <a:latin typeface="+mj-lt"/>
          <a:ea typeface="+mj-ea"/>
          <a:cs typeface="+mj-cs"/>
        </a:defRPr>
      </a:lvl1pPr>
      <a:lvl2pPr algn="ctr" defTabSz="3824525" rtl="0" eaLnBrk="0" fontAlgn="base" hangingPunct="0">
        <a:spcBef>
          <a:spcPct val="0"/>
        </a:spcBef>
        <a:spcAft>
          <a:spcPct val="0"/>
        </a:spcAft>
        <a:defRPr sz="18100">
          <a:solidFill>
            <a:schemeClr val="tx2"/>
          </a:solidFill>
          <a:latin typeface="Times New Roman" pitchFamily="27" charset="0"/>
        </a:defRPr>
      </a:lvl2pPr>
      <a:lvl3pPr algn="ctr" defTabSz="3824525" rtl="0" eaLnBrk="0" fontAlgn="base" hangingPunct="0">
        <a:spcBef>
          <a:spcPct val="0"/>
        </a:spcBef>
        <a:spcAft>
          <a:spcPct val="0"/>
        </a:spcAft>
        <a:defRPr sz="18100">
          <a:solidFill>
            <a:schemeClr val="tx2"/>
          </a:solidFill>
          <a:latin typeface="Times New Roman" pitchFamily="27" charset="0"/>
        </a:defRPr>
      </a:lvl3pPr>
      <a:lvl4pPr algn="ctr" defTabSz="3824525" rtl="0" eaLnBrk="0" fontAlgn="base" hangingPunct="0">
        <a:spcBef>
          <a:spcPct val="0"/>
        </a:spcBef>
        <a:spcAft>
          <a:spcPct val="0"/>
        </a:spcAft>
        <a:defRPr sz="18100">
          <a:solidFill>
            <a:schemeClr val="tx2"/>
          </a:solidFill>
          <a:latin typeface="Times New Roman" pitchFamily="27" charset="0"/>
        </a:defRPr>
      </a:lvl4pPr>
      <a:lvl5pPr algn="ctr" defTabSz="3824525" rtl="0" eaLnBrk="0" fontAlgn="base" hangingPunct="0">
        <a:spcBef>
          <a:spcPct val="0"/>
        </a:spcBef>
        <a:spcAft>
          <a:spcPct val="0"/>
        </a:spcAft>
        <a:defRPr sz="18100">
          <a:solidFill>
            <a:schemeClr val="tx2"/>
          </a:solidFill>
          <a:latin typeface="Times New Roman" pitchFamily="27" charset="0"/>
        </a:defRPr>
      </a:lvl5pPr>
      <a:lvl6pPr marL="391840" algn="ctr" defTabSz="3824525" rtl="0" fontAlgn="base">
        <a:spcBef>
          <a:spcPct val="0"/>
        </a:spcBef>
        <a:spcAft>
          <a:spcPct val="0"/>
        </a:spcAft>
        <a:defRPr sz="18100">
          <a:solidFill>
            <a:schemeClr val="tx2"/>
          </a:solidFill>
          <a:latin typeface="Times New Roman" pitchFamily="27" charset="0"/>
        </a:defRPr>
      </a:lvl6pPr>
      <a:lvl7pPr marL="783680" algn="ctr" defTabSz="3824525" rtl="0" fontAlgn="base">
        <a:spcBef>
          <a:spcPct val="0"/>
        </a:spcBef>
        <a:spcAft>
          <a:spcPct val="0"/>
        </a:spcAft>
        <a:defRPr sz="18100">
          <a:solidFill>
            <a:schemeClr val="tx2"/>
          </a:solidFill>
          <a:latin typeface="Times New Roman" pitchFamily="27" charset="0"/>
        </a:defRPr>
      </a:lvl7pPr>
      <a:lvl8pPr marL="1175521" algn="ctr" defTabSz="3824525" rtl="0" fontAlgn="base">
        <a:spcBef>
          <a:spcPct val="0"/>
        </a:spcBef>
        <a:spcAft>
          <a:spcPct val="0"/>
        </a:spcAft>
        <a:defRPr sz="18100">
          <a:solidFill>
            <a:schemeClr val="tx2"/>
          </a:solidFill>
          <a:latin typeface="Times New Roman" pitchFamily="27" charset="0"/>
        </a:defRPr>
      </a:lvl8pPr>
      <a:lvl9pPr marL="1567361" algn="ctr" defTabSz="3824525" rtl="0" fontAlgn="base">
        <a:spcBef>
          <a:spcPct val="0"/>
        </a:spcBef>
        <a:spcAft>
          <a:spcPct val="0"/>
        </a:spcAft>
        <a:defRPr sz="18100">
          <a:solidFill>
            <a:schemeClr val="tx2"/>
          </a:solidFill>
          <a:latin typeface="Times New Roman" pitchFamily="27" charset="0"/>
        </a:defRPr>
      </a:lvl9pPr>
    </p:titleStyle>
    <p:bodyStyle>
      <a:lvl1pPr marL="1432667" indent="-1432667" algn="l" defTabSz="3824525" rtl="0" eaLnBrk="0" fontAlgn="base" hangingPunct="0">
        <a:spcBef>
          <a:spcPct val="20000"/>
        </a:spcBef>
        <a:spcAft>
          <a:spcPct val="0"/>
        </a:spcAft>
        <a:buChar char="•"/>
        <a:defRPr sz="13400">
          <a:solidFill>
            <a:schemeClr val="tx1"/>
          </a:solidFill>
          <a:latin typeface="+mn-lt"/>
          <a:ea typeface="+mn-ea"/>
          <a:cs typeface="+mn-cs"/>
        </a:defRPr>
      </a:lvl1pPr>
      <a:lvl2pPr marL="3104790" indent="-1193208" algn="l" defTabSz="3824525" rtl="0" eaLnBrk="0" fontAlgn="base" hangingPunct="0">
        <a:spcBef>
          <a:spcPct val="20000"/>
        </a:spcBef>
        <a:spcAft>
          <a:spcPct val="0"/>
        </a:spcAft>
        <a:buChar char="–"/>
        <a:defRPr sz="11500">
          <a:solidFill>
            <a:schemeClr val="tx1"/>
          </a:solidFill>
          <a:latin typeface="+mn-lt"/>
        </a:defRPr>
      </a:lvl2pPr>
      <a:lvl3pPr marL="4775554" indent="-951030" algn="l" defTabSz="3824525" rtl="0" eaLnBrk="0" fontAlgn="base" hangingPunct="0">
        <a:spcBef>
          <a:spcPct val="20000"/>
        </a:spcBef>
        <a:spcAft>
          <a:spcPct val="0"/>
        </a:spcAft>
        <a:buChar char="•"/>
        <a:defRPr sz="10100">
          <a:solidFill>
            <a:schemeClr val="tx1"/>
          </a:solidFill>
          <a:latin typeface="+mn-lt"/>
        </a:defRPr>
      </a:lvl3pPr>
      <a:lvl4pPr marL="6688496" indent="-952390" algn="l" defTabSz="3824525" rtl="0" eaLnBrk="0" fontAlgn="base" hangingPunct="0">
        <a:spcBef>
          <a:spcPct val="20000"/>
        </a:spcBef>
        <a:spcAft>
          <a:spcPct val="0"/>
        </a:spcAft>
        <a:buChar char="–"/>
        <a:defRPr sz="8400">
          <a:solidFill>
            <a:schemeClr val="tx1"/>
          </a:solidFill>
          <a:latin typeface="+mn-lt"/>
        </a:defRPr>
      </a:lvl4pPr>
      <a:lvl5pPr marL="8600078" indent="-955110" algn="l" defTabSz="3824525" rtl="0" eaLnBrk="0" fontAlgn="base" hangingPunct="0">
        <a:spcBef>
          <a:spcPct val="20000"/>
        </a:spcBef>
        <a:spcAft>
          <a:spcPct val="0"/>
        </a:spcAft>
        <a:buChar char="»"/>
        <a:defRPr sz="8400">
          <a:solidFill>
            <a:schemeClr val="tx1"/>
          </a:solidFill>
          <a:latin typeface="+mn-lt"/>
        </a:defRPr>
      </a:lvl5pPr>
      <a:lvl6pPr marL="8991919" indent="-955110" algn="l" defTabSz="3824525" rtl="0" fontAlgn="base">
        <a:spcBef>
          <a:spcPct val="20000"/>
        </a:spcBef>
        <a:spcAft>
          <a:spcPct val="0"/>
        </a:spcAft>
        <a:buChar char="»"/>
        <a:defRPr sz="8400">
          <a:solidFill>
            <a:schemeClr val="tx1"/>
          </a:solidFill>
          <a:latin typeface="+mn-lt"/>
        </a:defRPr>
      </a:lvl6pPr>
      <a:lvl7pPr marL="9383759" indent="-955110" algn="l" defTabSz="3824525" rtl="0" fontAlgn="base">
        <a:spcBef>
          <a:spcPct val="20000"/>
        </a:spcBef>
        <a:spcAft>
          <a:spcPct val="0"/>
        </a:spcAft>
        <a:buChar char="»"/>
        <a:defRPr sz="8400">
          <a:solidFill>
            <a:schemeClr val="tx1"/>
          </a:solidFill>
          <a:latin typeface="+mn-lt"/>
        </a:defRPr>
      </a:lvl7pPr>
      <a:lvl8pPr marL="9775598" indent="-955110" algn="l" defTabSz="3824525" rtl="0" fontAlgn="base">
        <a:spcBef>
          <a:spcPct val="20000"/>
        </a:spcBef>
        <a:spcAft>
          <a:spcPct val="0"/>
        </a:spcAft>
        <a:buChar char="»"/>
        <a:defRPr sz="8400">
          <a:solidFill>
            <a:schemeClr val="tx1"/>
          </a:solidFill>
          <a:latin typeface="+mn-lt"/>
        </a:defRPr>
      </a:lvl8pPr>
      <a:lvl9pPr marL="10167439" indent="-955110" algn="l" defTabSz="3824525" rtl="0" fontAlgn="base">
        <a:spcBef>
          <a:spcPct val="20000"/>
        </a:spcBef>
        <a:spcAft>
          <a:spcPct val="0"/>
        </a:spcAft>
        <a:buChar char="»"/>
        <a:defRPr sz="8400">
          <a:solidFill>
            <a:schemeClr val="tx1"/>
          </a:solidFill>
          <a:latin typeface="+mn-lt"/>
        </a:defRPr>
      </a:lvl9pPr>
    </p:bodyStyle>
    <p:otherStyle>
      <a:defPPr>
        <a:defRPr lang="en-US"/>
      </a:defPPr>
      <a:lvl1pPr marL="0" algn="l" defTabSz="783680" rtl="0" eaLnBrk="1" latinLnBrk="0" hangingPunct="1">
        <a:defRPr sz="1600" kern="1200">
          <a:solidFill>
            <a:schemeClr val="tx1"/>
          </a:solidFill>
          <a:latin typeface="+mn-lt"/>
          <a:ea typeface="+mn-ea"/>
          <a:cs typeface="+mn-cs"/>
        </a:defRPr>
      </a:lvl1pPr>
      <a:lvl2pPr marL="391840" algn="l" defTabSz="783680" rtl="0" eaLnBrk="1" latinLnBrk="0" hangingPunct="1">
        <a:defRPr sz="1600" kern="1200">
          <a:solidFill>
            <a:schemeClr val="tx1"/>
          </a:solidFill>
          <a:latin typeface="+mn-lt"/>
          <a:ea typeface="+mn-ea"/>
          <a:cs typeface="+mn-cs"/>
        </a:defRPr>
      </a:lvl2pPr>
      <a:lvl3pPr marL="783680" algn="l" defTabSz="783680" rtl="0" eaLnBrk="1" latinLnBrk="0" hangingPunct="1">
        <a:defRPr sz="1600" kern="1200">
          <a:solidFill>
            <a:schemeClr val="tx1"/>
          </a:solidFill>
          <a:latin typeface="+mn-lt"/>
          <a:ea typeface="+mn-ea"/>
          <a:cs typeface="+mn-cs"/>
        </a:defRPr>
      </a:lvl3pPr>
      <a:lvl4pPr marL="1175521" algn="l" defTabSz="783680" rtl="0" eaLnBrk="1" latinLnBrk="0" hangingPunct="1">
        <a:defRPr sz="1600" kern="1200">
          <a:solidFill>
            <a:schemeClr val="tx1"/>
          </a:solidFill>
          <a:latin typeface="+mn-lt"/>
          <a:ea typeface="+mn-ea"/>
          <a:cs typeface="+mn-cs"/>
        </a:defRPr>
      </a:lvl4pPr>
      <a:lvl5pPr marL="1567361" algn="l" defTabSz="783680" rtl="0" eaLnBrk="1" latinLnBrk="0" hangingPunct="1">
        <a:defRPr sz="1600" kern="1200">
          <a:solidFill>
            <a:schemeClr val="tx1"/>
          </a:solidFill>
          <a:latin typeface="+mn-lt"/>
          <a:ea typeface="+mn-ea"/>
          <a:cs typeface="+mn-cs"/>
        </a:defRPr>
      </a:lvl5pPr>
      <a:lvl6pPr marL="1959202" algn="l" defTabSz="783680" rtl="0" eaLnBrk="1" latinLnBrk="0" hangingPunct="1">
        <a:defRPr sz="1600" kern="1200">
          <a:solidFill>
            <a:schemeClr val="tx1"/>
          </a:solidFill>
          <a:latin typeface="+mn-lt"/>
          <a:ea typeface="+mn-ea"/>
          <a:cs typeface="+mn-cs"/>
        </a:defRPr>
      </a:lvl6pPr>
      <a:lvl7pPr marL="2351041" algn="l" defTabSz="783680" rtl="0" eaLnBrk="1" latinLnBrk="0" hangingPunct="1">
        <a:defRPr sz="1600" kern="1200">
          <a:solidFill>
            <a:schemeClr val="tx1"/>
          </a:solidFill>
          <a:latin typeface="+mn-lt"/>
          <a:ea typeface="+mn-ea"/>
          <a:cs typeface="+mn-cs"/>
        </a:defRPr>
      </a:lvl7pPr>
      <a:lvl8pPr marL="2742882" algn="l" defTabSz="783680" rtl="0" eaLnBrk="1" latinLnBrk="0" hangingPunct="1">
        <a:defRPr sz="1600" kern="1200">
          <a:solidFill>
            <a:schemeClr val="tx1"/>
          </a:solidFill>
          <a:latin typeface="+mn-lt"/>
          <a:ea typeface="+mn-ea"/>
          <a:cs typeface="+mn-cs"/>
        </a:defRPr>
      </a:lvl8pPr>
      <a:lvl9pPr marL="3134723" algn="l" defTabSz="783680" rtl="0" eaLnBrk="1" latinLnBrk="0" hangingPunct="1">
        <a:defRPr sz="1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3.xml"/><Relationship Id="rId3" Type="http://schemas.openxmlformats.org/officeDocument/2006/relationships/image" Target="../media/image2.png"/><Relationship Id="rId7" Type="http://schemas.openxmlformats.org/officeDocument/2006/relationships/chart" Target="../charts/chart2.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chart" Target="../charts/chart1.xml"/><Relationship Id="rId4" Type="http://schemas.openxmlformats.org/officeDocument/2006/relationships/hyperlink" Target="http://www.spotrac.com/" TargetMode="External"/><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9229" y="321975"/>
            <a:ext cx="35824885" cy="3948694"/>
          </a:xfrm>
          <a:prstGeom prst="rect">
            <a:avLst/>
          </a:prstGeom>
          <a:solidFill>
            <a:schemeClr val="tx1"/>
          </a:solidFill>
        </p:spPr>
        <p:txBody>
          <a:bodyPr wrap="square" lIns="76547" tIns="38273" rIns="76547" bIns="38273" rtlCol="0" anchor="ctr" anchorCtr="0">
            <a:noAutofit/>
          </a:bodyPr>
          <a:lstStyle/>
          <a:p>
            <a:pPr>
              <a:spcAft>
                <a:spcPts val="419"/>
              </a:spcAft>
            </a:pPr>
            <a:r>
              <a:rPr lang="en-US" sz="8000" b="1" dirty="0" smtClean="0">
                <a:solidFill>
                  <a:schemeClr val="bg1"/>
                </a:solidFill>
                <a:latin typeface="Arial"/>
                <a:cs typeface="Arial"/>
              </a:rPr>
              <a:t> Oakland </a:t>
            </a:r>
            <a:r>
              <a:rPr lang="en-US" sz="8000" b="1" dirty="0" smtClean="0">
                <a:solidFill>
                  <a:schemeClr val="bg1"/>
                </a:solidFill>
                <a:latin typeface="Arial"/>
                <a:cs typeface="Arial"/>
              </a:rPr>
              <a:t>Raiders: Salary Analysis </a:t>
            </a:r>
            <a:endParaRPr lang="en-US" sz="8000" b="1" dirty="0">
              <a:solidFill>
                <a:schemeClr val="bg1"/>
              </a:solidFill>
              <a:latin typeface="Arial"/>
              <a:cs typeface="Arial"/>
            </a:endParaRPr>
          </a:p>
          <a:p>
            <a:r>
              <a:rPr lang="en-US" sz="4000" b="1" dirty="0" smtClean="0">
                <a:solidFill>
                  <a:schemeClr val="bg1"/>
                </a:solidFill>
                <a:latin typeface="Arial"/>
                <a:cs typeface="Arial"/>
              </a:rPr>
              <a:t>  Doug </a:t>
            </a:r>
            <a:r>
              <a:rPr lang="en-US" sz="4000" b="1" dirty="0" smtClean="0">
                <a:solidFill>
                  <a:schemeClr val="bg1"/>
                </a:solidFill>
                <a:latin typeface="Arial"/>
                <a:cs typeface="Arial"/>
              </a:rPr>
              <a:t>Rose, Economics of Sports, Spring 2019, University </a:t>
            </a:r>
            <a:r>
              <a:rPr lang="en-US" sz="4000" b="1" dirty="0">
                <a:solidFill>
                  <a:schemeClr val="bg1"/>
                </a:solidFill>
                <a:latin typeface="Arial"/>
                <a:cs typeface="Arial"/>
              </a:rPr>
              <a:t>of New Hampshire</a:t>
            </a:r>
          </a:p>
        </p:txBody>
      </p:sp>
      <p:sp>
        <p:nvSpPr>
          <p:cNvPr id="5" name="TextBox 4"/>
          <p:cNvSpPr txBox="1"/>
          <p:nvPr/>
        </p:nvSpPr>
        <p:spPr>
          <a:xfrm>
            <a:off x="919259" y="4759116"/>
            <a:ext cx="8204220" cy="1272592"/>
          </a:xfrm>
          <a:prstGeom prst="rect">
            <a:avLst/>
          </a:prstGeom>
          <a:solidFill>
            <a:schemeClr val="bg1">
              <a:lumMod val="50000"/>
            </a:schemeClr>
          </a:solidFill>
          <a:ln>
            <a:noFill/>
          </a:ln>
          <a:scene3d>
            <a:camera prst="orthographicFront"/>
            <a:lightRig rig="threePt" dir="t"/>
          </a:scene3d>
          <a:sp3d>
            <a:bevelT w="165100" prst="coolSlant"/>
          </a:sp3d>
        </p:spPr>
        <p:style>
          <a:lnRef idx="1">
            <a:schemeClr val="accent4"/>
          </a:lnRef>
          <a:fillRef idx="3">
            <a:schemeClr val="accent4"/>
          </a:fillRef>
          <a:effectRef idx="2">
            <a:schemeClr val="accent4"/>
          </a:effectRef>
          <a:fontRef idx="minor">
            <a:schemeClr val="lt1"/>
          </a:fontRef>
        </p:style>
        <p:txBody>
          <a:bodyPr wrap="square" lIns="229639" tIns="229639" rIns="229639" bIns="229639" rtlCol="0" anchor="ctr" anchorCtr="0">
            <a:normAutofit/>
          </a:bodyPr>
          <a:lstStyle/>
          <a:p>
            <a:pPr algn="ctr">
              <a:spcAft>
                <a:spcPts val="0"/>
              </a:spcAft>
            </a:pPr>
            <a:r>
              <a:rPr lang="en-US" sz="4000" b="1" dirty="0">
                <a:latin typeface="Arial"/>
                <a:cs typeface="Arial"/>
              </a:rPr>
              <a:t>Introduction</a:t>
            </a:r>
          </a:p>
        </p:txBody>
      </p:sp>
      <p:sp>
        <p:nvSpPr>
          <p:cNvPr id="6" name="TextBox 5"/>
          <p:cNvSpPr txBox="1"/>
          <p:nvPr/>
        </p:nvSpPr>
        <p:spPr>
          <a:xfrm>
            <a:off x="939995" y="12406493"/>
            <a:ext cx="8204220" cy="1465385"/>
          </a:xfrm>
          <a:prstGeom prst="rect">
            <a:avLst/>
          </a:prstGeom>
          <a:solidFill>
            <a:schemeClr val="bg1">
              <a:lumMod val="50000"/>
            </a:schemeClr>
          </a:solidFill>
          <a:ln>
            <a:noFill/>
          </a:ln>
          <a:scene3d>
            <a:camera prst="orthographicFront"/>
            <a:lightRig rig="threePt" dir="t"/>
          </a:scene3d>
          <a:sp3d>
            <a:bevelT w="165100" prst="coolSlant"/>
          </a:sp3d>
        </p:spPr>
        <p:style>
          <a:lnRef idx="1">
            <a:schemeClr val="accent4"/>
          </a:lnRef>
          <a:fillRef idx="3">
            <a:schemeClr val="accent4"/>
          </a:fillRef>
          <a:effectRef idx="2">
            <a:schemeClr val="accent4"/>
          </a:effectRef>
          <a:fontRef idx="minor">
            <a:schemeClr val="lt1"/>
          </a:fontRef>
        </p:style>
        <p:txBody>
          <a:bodyPr wrap="square" lIns="229639" tIns="229639" rIns="229639" bIns="229639" rtlCol="0" anchor="ctr" anchorCtr="0">
            <a:normAutofit/>
          </a:bodyPr>
          <a:lstStyle/>
          <a:p>
            <a:pPr algn="ctr">
              <a:spcAft>
                <a:spcPts val="0"/>
              </a:spcAft>
            </a:pPr>
            <a:r>
              <a:rPr lang="en-US" sz="4000" b="1" dirty="0" smtClean="0">
                <a:latin typeface="Arial"/>
                <a:cs typeface="Arial"/>
              </a:rPr>
              <a:t>Player Wages</a:t>
            </a:r>
            <a:endParaRPr lang="en-US" sz="4000" b="1" dirty="0">
              <a:latin typeface="Arial"/>
              <a:cs typeface="Arial"/>
            </a:endParaRPr>
          </a:p>
        </p:txBody>
      </p:sp>
      <p:sp>
        <p:nvSpPr>
          <p:cNvPr id="7" name="TextBox 6"/>
          <p:cNvSpPr txBox="1"/>
          <p:nvPr/>
        </p:nvSpPr>
        <p:spPr>
          <a:xfrm>
            <a:off x="9779835" y="4738226"/>
            <a:ext cx="8210939" cy="1293484"/>
          </a:xfrm>
          <a:prstGeom prst="rect">
            <a:avLst/>
          </a:prstGeom>
          <a:solidFill>
            <a:schemeClr val="bg1">
              <a:lumMod val="50000"/>
            </a:schemeClr>
          </a:solidFill>
          <a:ln>
            <a:noFill/>
          </a:ln>
          <a:scene3d>
            <a:camera prst="orthographicFront"/>
            <a:lightRig rig="threePt" dir="t"/>
          </a:scene3d>
          <a:sp3d>
            <a:bevelT w="165100" prst="coolSlant"/>
          </a:sp3d>
        </p:spPr>
        <p:style>
          <a:lnRef idx="1">
            <a:schemeClr val="accent4"/>
          </a:lnRef>
          <a:fillRef idx="3">
            <a:schemeClr val="accent4"/>
          </a:fillRef>
          <a:effectRef idx="2">
            <a:schemeClr val="accent4"/>
          </a:effectRef>
          <a:fontRef idx="minor">
            <a:schemeClr val="lt1"/>
          </a:fontRef>
        </p:style>
        <p:txBody>
          <a:bodyPr wrap="square" lIns="229639" tIns="229639" rIns="229639" bIns="229639" rtlCol="0" anchor="ctr" anchorCtr="0">
            <a:normAutofit/>
          </a:bodyPr>
          <a:lstStyle/>
          <a:p>
            <a:pPr algn="ctr">
              <a:spcAft>
                <a:spcPts val="0"/>
              </a:spcAft>
            </a:pPr>
            <a:r>
              <a:rPr lang="en-US" sz="4000" b="1" dirty="0" smtClean="0">
                <a:latin typeface="Arial"/>
                <a:cs typeface="Arial"/>
              </a:rPr>
              <a:t>Data and Methods</a:t>
            </a:r>
            <a:endParaRPr lang="en-US" sz="4000" b="1" dirty="0">
              <a:latin typeface="Arial"/>
              <a:cs typeface="Arial"/>
            </a:endParaRPr>
          </a:p>
        </p:txBody>
      </p:sp>
      <p:sp>
        <p:nvSpPr>
          <p:cNvPr id="8" name="TextBox 7"/>
          <p:cNvSpPr txBox="1"/>
          <p:nvPr/>
        </p:nvSpPr>
        <p:spPr>
          <a:xfrm>
            <a:off x="9694712" y="15171869"/>
            <a:ext cx="8210939" cy="1437055"/>
          </a:xfrm>
          <a:prstGeom prst="rect">
            <a:avLst/>
          </a:prstGeom>
          <a:solidFill>
            <a:schemeClr val="bg1">
              <a:lumMod val="50000"/>
            </a:schemeClr>
          </a:solidFill>
          <a:ln>
            <a:noFill/>
          </a:ln>
          <a:scene3d>
            <a:camera prst="orthographicFront"/>
            <a:lightRig rig="threePt" dir="t"/>
          </a:scene3d>
          <a:sp3d>
            <a:bevelT w="165100" prst="coolSlant"/>
          </a:sp3d>
        </p:spPr>
        <p:style>
          <a:lnRef idx="1">
            <a:schemeClr val="accent4"/>
          </a:lnRef>
          <a:fillRef idx="3">
            <a:schemeClr val="accent4"/>
          </a:fillRef>
          <a:effectRef idx="2">
            <a:schemeClr val="accent4"/>
          </a:effectRef>
          <a:fontRef idx="minor">
            <a:schemeClr val="lt1"/>
          </a:fontRef>
        </p:style>
        <p:txBody>
          <a:bodyPr wrap="square" lIns="229639" tIns="229639" rIns="229639" bIns="229639" rtlCol="0" anchor="ctr" anchorCtr="0">
            <a:normAutofit/>
          </a:bodyPr>
          <a:lstStyle/>
          <a:p>
            <a:pPr algn="ctr">
              <a:spcAft>
                <a:spcPts val="0"/>
              </a:spcAft>
            </a:pPr>
            <a:r>
              <a:rPr lang="en-US" sz="4000" b="1" dirty="0">
                <a:latin typeface="Arial"/>
                <a:cs typeface="Arial"/>
              </a:rPr>
              <a:t>Results</a:t>
            </a:r>
          </a:p>
        </p:txBody>
      </p:sp>
      <p:sp>
        <p:nvSpPr>
          <p:cNvPr id="9" name="TextBox 8"/>
          <p:cNvSpPr txBox="1"/>
          <p:nvPr/>
        </p:nvSpPr>
        <p:spPr>
          <a:xfrm>
            <a:off x="27439561" y="4769556"/>
            <a:ext cx="8224309" cy="1262152"/>
          </a:xfrm>
          <a:prstGeom prst="rect">
            <a:avLst/>
          </a:prstGeom>
          <a:solidFill>
            <a:schemeClr val="bg1">
              <a:lumMod val="50000"/>
            </a:schemeClr>
          </a:solidFill>
          <a:ln>
            <a:noFill/>
          </a:ln>
          <a:scene3d>
            <a:camera prst="orthographicFront"/>
            <a:lightRig rig="threePt" dir="t"/>
          </a:scene3d>
          <a:sp3d>
            <a:bevelT w="165100" prst="coolSlant"/>
          </a:sp3d>
        </p:spPr>
        <p:style>
          <a:lnRef idx="1">
            <a:schemeClr val="accent4"/>
          </a:lnRef>
          <a:fillRef idx="3">
            <a:schemeClr val="accent4"/>
          </a:fillRef>
          <a:effectRef idx="2">
            <a:schemeClr val="accent4"/>
          </a:effectRef>
          <a:fontRef idx="minor">
            <a:schemeClr val="lt1"/>
          </a:fontRef>
        </p:style>
        <p:txBody>
          <a:bodyPr wrap="square" lIns="229639" tIns="229639" rIns="229639" bIns="229639" rtlCol="0" anchor="ctr" anchorCtr="0">
            <a:normAutofit/>
          </a:bodyPr>
          <a:lstStyle/>
          <a:p>
            <a:pPr algn="ctr">
              <a:spcAft>
                <a:spcPts val="0"/>
              </a:spcAft>
            </a:pPr>
            <a:r>
              <a:rPr lang="en-US" sz="4000" b="1" dirty="0">
                <a:latin typeface="Arial"/>
                <a:cs typeface="Arial"/>
              </a:rPr>
              <a:t>Conclusions</a:t>
            </a:r>
          </a:p>
        </p:txBody>
      </p:sp>
      <p:sp>
        <p:nvSpPr>
          <p:cNvPr id="11" name="Text Box 4"/>
          <p:cNvSpPr txBox="1">
            <a:spLocks noChangeArrowheads="1"/>
          </p:cNvSpPr>
          <p:nvPr/>
        </p:nvSpPr>
        <p:spPr bwMode="auto">
          <a:xfrm>
            <a:off x="843462" y="5725623"/>
            <a:ext cx="8224956" cy="6872723"/>
          </a:xfrm>
          <a:prstGeom prst="rect">
            <a:avLst/>
          </a:prstGeom>
          <a:noFill/>
          <a:ln w="9525">
            <a:noFill/>
            <a:miter lim="800000"/>
            <a:headEnd/>
            <a:tailEnd/>
          </a:ln>
        </p:spPr>
        <p:txBody>
          <a:bodyPr wrap="square" lIns="382265" tIns="385608" rIns="382265" bIns="385608">
            <a:spAutoFit/>
          </a:bodyPr>
          <a:lstStyle/>
          <a:p>
            <a:pPr defTabSz="3179621">
              <a:spcBef>
                <a:spcPct val="50000"/>
              </a:spcBef>
            </a:pPr>
            <a:r>
              <a:rPr lang="en-US" sz="3600" dirty="0" smtClean="0"/>
              <a:t>The Oakland Raiders had a winning percentage of just .250 in 2018. There has been a lot of noise regarding adding talent and impending high draft picks. The goal is to take a deeper dive in order analyze the potential outcome of these moves: whether they are truly win maximizing or simply increasing demand for profit. Theories include Bilateral monopoly, Superstar Economics, and Lorenz curve.</a:t>
            </a:r>
            <a:endParaRPr lang="en-US" sz="3600" dirty="0"/>
          </a:p>
        </p:txBody>
      </p:sp>
      <p:sp>
        <p:nvSpPr>
          <p:cNvPr id="18" name="TextBox 17"/>
          <p:cNvSpPr txBox="1"/>
          <p:nvPr/>
        </p:nvSpPr>
        <p:spPr>
          <a:xfrm>
            <a:off x="27623976" y="6389013"/>
            <a:ext cx="7821570" cy="15003128"/>
          </a:xfrm>
          <a:prstGeom prst="rect">
            <a:avLst/>
          </a:prstGeom>
          <a:noFill/>
        </p:spPr>
        <p:txBody>
          <a:bodyPr wrap="square" lIns="229639" tIns="229639" rIns="229639" bIns="229639" rtlCol="0">
            <a:spAutoFit/>
          </a:bodyPr>
          <a:lstStyle/>
          <a:p>
            <a:pPr marL="478414" indent="-478414" defTabSz="3824525">
              <a:spcBef>
                <a:spcPct val="30000"/>
              </a:spcBef>
              <a:buFont typeface="Arial" panose="020B0604020202020204" pitchFamily="34" charset="0"/>
              <a:buChar char="•"/>
            </a:pPr>
            <a:r>
              <a:rPr lang="en-US" sz="3600" dirty="0" smtClean="0"/>
              <a:t>The Raiders were victim to superstar economics and overpaid for a slightly better product.</a:t>
            </a:r>
          </a:p>
          <a:p>
            <a:pPr marL="478414" indent="-478414" defTabSz="3824525">
              <a:spcBef>
                <a:spcPct val="30000"/>
              </a:spcBef>
              <a:buFont typeface="Arial" panose="020B0604020202020204" pitchFamily="34" charset="0"/>
              <a:buChar char="•"/>
            </a:pPr>
            <a:r>
              <a:rPr lang="en-US" sz="3600" dirty="0" smtClean="0"/>
              <a:t>The team added more depth to lessen the need/gamble on one sole superstar, increases likelihood to win.</a:t>
            </a:r>
          </a:p>
          <a:p>
            <a:pPr marL="478414" indent="-478414" defTabSz="3824525">
              <a:spcBef>
                <a:spcPct val="30000"/>
              </a:spcBef>
              <a:buFont typeface="Arial" panose="020B0604020202020204" pitchFamily="34" charset="0"/>
              <a:buChar char="•"/>
            </a:pPr>
            <a:r>
              <a:rPr lang="en-US" sz="3600" dirty="0" smtClean="0"/>
              <a:t>Rookie contracts are a form of monopsony power and provide teams with cheap, high potential players</a:t>
            </a:r>
            <a:r>
              <a:rPr lang="en-US" sz="3600" dirty="0" smtClean="0"/>
              <a:t>.</a:t>
            </a:r>
          </a:p>
          <a:p>
            <a:pPr marL="478414" indent="-478414" defTabSz="3824525">
              <a:spcBef>
                <a:spcPct val="30000"/>
              </a:spcBef>
              <a:buFont typeface="Arial" panose="020B0604020202020204" pitchFamily="34" charset="0"/>
              <a:buChar char="•"/>
            </a:pPr>
            <a:r>
              <a:rPr lang="en-US" sz="3600" dirty="0" smtClean="0"/>
              <a:t>Top Teams appear to have more evenly distributed salary among their top 10 players on the roster. </a:t>
            </a:r>
            <a:endParaRPr lang="en-US" sz="3600" dirty="0" smtClean="0"/>
          </a:p>
          <a:p>
            <a:pPr marL="478414" indent="-478414" defTabSz="3824525">
              <a:spcBef>
                <a:spcPct val="30000"/>
              </a:spcBef>
              <a:buFont typeface="Arial" panose="020B0604020202020204" pitchFamily="34" charset="0"/>
              <a:buChar char="•"/>
            </a:pPr>
            <a:r>
              <a:rPr lang="en-US" sz="3600" dirty="0" smtClean="0"/>
              <a:t>The QB, Derek </a:t>
            </a:r>
            <a:r>
              <a:rPr lang="en-US" sz="3600" dirty="0" err="1" smtClean="0"/>
              <a:t>Carr</a:t>
            </a:r>
            <a:r>
              <a:rPr lang="en-US" sz="3600" dirty="0" smtClean="0"/>
              <a:t> is an overpaid, under performer that must be given supporting talent or let go to free up cap space (Rookie QB Contract).</a:t>
            </a:r>
          </a:p>
          <a:p>
            <a:pPr marL="478414" indent="-478414" defTabSz="3824525">
              <a:spcBef>
                <a:spcPct val="30000"/>
              </a:spcBef>
              <a:buFont typeface="Arial" panose="020B0604020202020204" pitchFamily="34" charset="0"/>
              <a:buChar char="•"/>
            </a:pPr>
            <a:r>
              <a:rPr lang="en-US" sz="3600" dirty="0" smtClean="0"/>
              <a:t>Better </a:t>
            </a:r>
            <a:r>
              <a:rPr lang="en-US" sz="3600" dirty="0" smtClean="0"/>
              <a:t>resembles top </a:t>
            </a:r>
            <a:r>
              <a:rPr lang="en-US" sz="3600" dirty="0" smtClean="0"/>
              <a:t>teams in terms of distribution, holding 3 first round picks (monopsony power, cheap), have real chance for deep playoff run</a:t>
            </a:r>
            <a:r>
              <a:rPr lang="en-US" sz="3600" dirty="0" smtClean="0"/>
              <a:t>.</a:t>
            </a:r>
          </a:p>
          <a:p>
            <a:pPr marL="478414" indent="-478414" defTabSz="3824525">
              <a:spcBef>
                <a:spcPct val="30000"/>
              </a:spcBef>
              <a:buFont typeface="Arial" panose="020B0604020202020204" pitchFamily="34" charset="0"/>
              <a:buChar char="•"/>
            </a:pPr>
            <a:endParaRPr lang="en-US" sz="3600" dirty="0" smtClean="0"/>
          </a:p>
          <a:p>
            <a:pPr marL="478414" indent="-478414" defTabSz="3824525">
              <a:spcBef>
                <a:spcPct val="30000"/>
              </a:spcBef>
              <a:buFont typeface="Arial" panose="020B0604020202020204" pitchFamily="34" charset="0"/>
              <a:buChar char="•"/>
            </a:pPr>
            <a:endParaRPr lang="en-US" sz="4000" dirty="0"/>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959731" y="1610050"/>
            <a:ext cx="5670229" cy="1592449"/>
          </a:xfrm>
          <a:prstGeom prst="rect">
            <a:avLst/>
          </a:prstGeom>
        </p:spPr>
      </p:pic>
      <p:sp>
        <p:nvSpPr>
          <p:cNvPr id="28" name="TextBox 27"/>
          <p:cNvSpPr txBox="1"/>
          <p:nvPr/>
        </p:nvSpPr>
        <p:spPr>
          <a:xfrm>
            <a:off x="27439561" y="20516117"/>
            <a:ext cx="8224956" cy="1472357"/>
          </a:xfrm>
          <a:prstGeom prst="rect">
            <a:avLst/>
          </a:prstGeom>
          <a:solidFill>
            <a:schemeClr val="bg1">
              <a:lumMod val="50000"/>
            </a:schemeClr>
          </a:solidFill>
          <a:ln>
            <a:noFill/>
          </a:ln>
          <a:scene3d>
            <a:camera prst="orthographicFront"/>
            <a:lightRig rig="threePt" dir="t"/>
          </a:scene3d>
          <a:sp3d>
            <a:bevelT w="165100" prst="coolSlant"/>
          </a:sp3d>
        </p:spPr>
        <p:style>
          <a:lnRef idx="1">
            <a:schemeClr val="accent4"/>
          </a:lnRef>
          <a:fillRef idx="3">
            <a:schemeClr val="accent4"/>
          </a:fillRef>
          <a:effectRef idx="2">
            <a:schemeClr val="accent4"/>
          </a:effectRef>
          <a:fontRef idx="minor">
            <a:schemeClr val="lt1"/>
          </a:fontRef>
        </p:style>
        <p:txBody>
          <a:bodyPr wrap="square" lIns="229639" tIns="229639" rIns="229639" bIns="229639" rtlCol="0" anchor="ctr" anchorCtr="0">
            <a:normAutofit/>
          </a:bodyPr>
          <a:lstStyle/>
          <a:p>
            <a:pPr algn="ctr">
              <a:spcAft>
                <a:spcPts val="0"/>
              </a:spcAft>
            </a:pPr>
            <a:r>
              <a:rPr lang="en-US" sz="4000" b="1" dirty="0" smtClean="0">
                <a:latin typeface="Arial"/>
                <a:cs typeface="Arial"/>
              </a:rPr>
              <a:t>NFL Salary Cap</a:t>
            </a:r>
            <a:endParaRPr lang="en-US" sz="4000" b="1" dirty="0">
              <a:latin typeface="Arial"/>
              <a:cs typeface="Arial"/>
            </a:endParaRPr>
          </a:p>
        </p:txBody>
      </p:sp>
      <p:sp>
        <p:nvSpPr>
          <p:cNvPr id="27" name="Rectangle 26"/>
          <p:cNvSpPr/>
          <p:nvPr/>
        </p:nvSpPr>
        <p:spPr>
          <a:xfrm>
            <a:off x="9849058" y="6321211"/>
            <a:ext cx="8086506" cy="7956374"/>
          </a:xfrm>
          <a:prstGeom prst="rect">
            <a:avLst/>
          </a:prstGeom>
        </p:spPr>
        <p:txBody>
          <a:bodyPr wrap="square" lIns="76547" tIns="38273" rIns="76547" bIns="38273">
            <a:spAutoFit/>
          </a:bodyPr>
          <a:lstStyle/>
          <a:p>
            <a:pPr marL="42178" indent="-42178" defTabSz="3179621">
              <a:spcBef>
                <a:spcPct val="50000"/>
              </a:spcBef>
            </a:pPr>
            <a:r>
              <a:rPr lang="en-US" sz="3600" dirty="0" smtClean="0"/>
              <a:t>The main analysis of salary structure came in the form of salary distribution. Correlation between high performing teams and a more balanced distribution was found. Comparing the 2018 and 2019 Raiders shed light on the direction of the team’s performance. Running superstars (QB’s) against salary allowed for a simple view of which teams overpaid for their superstar. Some teams were able to underpay (monopsony power) and gained an unpredicted superstar.</a:t>
            </a:r>
          </a:p>
          <a:p>
            <a:pPr marL="42178" indent="-42178" defTabSz="3179621">
              <a:spcBef>
                <a:spcPct val="50000"/>
              </a:spcBef>
            </a:pPr>
            <a:r>
              <a:rPr lang="en-US" sz="3200" dirty="0" smtClean="0"/>
              <a:t>The Data was taken from </a:t>
            </a:r>
            <a:r>
              <a:rPr lang="en-US" sz="3200" dirty="0" smtClean="0">
                <a:hlinkClick r:id="rId4"/>
              </a:rPr>
              <a:t>www.spotrac.com</a:t>
            </a:r>
            <a:r>
              <a:rPr lang="en-US" sz="3200" dirty="0" smtClean="0"/>
              <a:t> for the salary analysis.</a:t>
            </a:r>
            <a:endParaRPr lang="en-US" sz="3600" dirty="0"/>
          </a:p>
        </p:txBody>
      </p:sp>
      <p:sp>
        <p:nvSpPr>
          <p:cNvPr id="33" name="TextBox 32"/>
          <p:cNvSpPr txBox="1"/>
          <p:nvPr/>
        </p:nvSpPr>
        <p:spPr>
          <a:xfrm>
            <a:off x="9818490" y="15890396"/>
            <a:ext cx="8336159" cy="12891781"/>
          </a:xfrm>
          <a:prstGeom prst="rect">
            <a:avLst/>
          </a:prstGeom>
          <a:noFill/>
        </p:spPr>
        <p:txBody>
          <a:bodyPr wrap="square" lIns="229639" tIns="229639" rIns="229639" bIns="229639" rtlCol="0">
            <a:spAutoFit/>
          </a:bodyPr>
          <a:lstStyle/>
          <a:p>
            <a:pPr defTabSz="3824525">
              <a:spcBef>
                <a:spcPct val="30000"/>
              </a:spcBef>
            </a:pPr>
            <a:endParaRPr lang="en-US" sz="3000" dirty="0"/>
          </a:p>
          <a:p>
            <a:pPr defTabSz="3824525">
              <a:spcBef>
                <a:spcPct val="30000"/>
              </a:spcBef>
            </a:pPr>
            <a:r>
              <a:rPr lang="en-US" sz="3600" b="1" dirty="0" smtClean="0"/>
              <a:t>Figure 3, </a:t>
            </a:r>
            <a:r>
              <a:rPr lang="en-US" sz="3600" b="1" dirty="0"/>
              <a:t>4</a:t>
            </a:r>
            <a:r>
              <a:rPr lang="en-US" sz="3600" b="1" dirty="0" smtClean="0"/>
              <a:t> </a:t>
            </a:r>
            <a:r>
              <a:rPr lang="en-US" sz="3600" dirty="0" smtClean="0"/>
              <a:t>: The raiders in 2018 paid Derek </a:t>
            </a:r>
            <a:r>
              <a:rPr lang="en-US" sz="3600" dirty="0" err="1" smtClean="0"/>
              <a:t>Carr</a:t>
            </a:r>
            <a:r>
              <a:rPr lang="en-US" sz="3600" dirty="0" smtClean="0"/>
              <a:t> almost $5 million more than the average #1 player cap hit as compared to the top 5 teams of 2018. There gamble on a superstar left less money for mid range talent. In 2019, they have acquired top talent such as Antonio Brown, Trenton Brown, Tyrell Williams, and 3 first round draft picks. Additionally, they get to pay Derek </a:t>
            </a:r>
            <a:r>
              <a:rPr lang="en-US" sz="3600" dirty="0" err="1" smtClean="0"/>
              <a:t>Carr</a:t>
            </a:r>
            <a:r>
              <a:rPr lang="en-US" sz="3600" dirty="0" smtClean="0"/>
              <a:t> slightly less ($2.5 million) – money that can be used to add supporting characters.</a:t>
            </a:r>
            <a:endParaRPr lang="en-US" sz="3600" dirty="0"/>
          </a:p>
          <a:p>
            <a:pPr defTabSz="3824525">
              <a:spcBef>
                <a:spcPct val="30000"/>
              </a:spcBef>
            </a:pPr>
            <a:r>
              <a:rPr lang="en-US" sz="3600" b="1" dirty="0" smtClean="0"/>
              <a:t>Figure 5</a:t>
            </a:r>
            <a:r>
              <a:rPr lang="en-US" sz="3600" dirty="0" smtClean="0"/>
              <a:t>: Logically, the best quarterback should earn the most… all the way to the 32</a:t>
            </a:r>
            <a:r>
              <a:rPr lang="en-US" sz="3600" baseline="30000" dirty="0" smtClean="0"/>
              <a:t>nd</a:t>
            </a:r>
            <a:r>
              <a:rPr lang="en-US" sz="3600" dirty="0" smtClean="0"/>
              <a:t> earning the least. There is some early correlation in the 2,4,5,6,7 rankings but no real correlation after that. Major Franchises have locked in talent and pay accordingly while the rest gamble high or low and try to get what they pay for/ get lucky on high performers</a:t>
            </a:r>
            <a:r>
              <a:rPr lang="en-US" sz="3600" dirty="0"/>
              <a:t>. </a:t>
            </a:r>
          </a:p>
        </p:txBody>
      </p:sp>
      <p:graphicFrame>
        <p:nvGraphicFramePr>
          <p:cNvPr id="26" name="Chart 25"/>
          <p:cNvGraphicFramePr/>
          <p:nvPr>
            <p:extLst>
              <p:ext uri="{D42A27DB-BD31-4B8C-83A1-F6EECF244321}">
                <p14:modId xmlns:p14="http://schemas.microsoft.com/office/powerpoint/2010/main" val="3439833728"/>
              </p:ext>
            </p:extLst>
          </p:nvPr>
        </p:nvGraphicFramePr>
        <p:xfrm>
          <a:off x="18843252" y="20956237"/>
          <a:ext cx="7837831" cy="5073845"/>
        </p:xfrm>
        <a:graphic>
          <a:graphicData uri="http://schemas.openxmlformats.org/drawingml/2006/chart">
            <c:chart xmlns:c="http://schemas.openxmlformats.org/drawingml/2006/chart" xmlns:r="http://schemas.openxmlformats.org/officeDocument/2006/relationships" r:id="rId5"/>
          </a:graphicData>
        </a:graphic>
      </p:graphicFrame>
      <p:sp>
        <p:nvSpPr>
          <p:cNvPr id="13" name="Oval 12"/>
          <p:cNvSpPr/>
          <p:nvPr/>
        </p:nvSpPr>
        <p:spPr bwMode="auto">
          <a:xfrm>
            <a:off x="24791277" y="21988474"/>
            <a:ext cx="247650" cy="228600"/>
          </a:xfrm>
          <a:prstGeom prst="ellipse">
            <a:avLst/>
          </a:prstGeom>
          <a:solidFill>
            <a:schemeClr val="bg1">
              <a:lumMod val="6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100138" rtl="0" eaLnBrk="1" fontAlgn="base" latinLnBrk="0" hangingPunct="1">
              <a:lnSpc>
                <a:spcPct val="100000"/>
              </a:lnSpc>
              <a:spcBef>
                <a:spcPct val="0"/>
              </a:spcBef>
              <a:spcAft>
                <a:spcPct val="0"/>
              </a:spcAft>
              <a:buClrTx/>
              <a:buSzTx/>
              <a:buFontTx/>
              <a:buNone/>
              <a:tabLst/>
            </a:pPr>
            <a:endParaRPr kumimoji="0" lang="en-US" sz="2900" b="0" i="0" u="none" strike="noStrike" cap="none" normalizeH="0" baseline="0" smtClean="0">
              <a:ln>
                <a:noFill/>
              </a:ln>
              <a:solidFill>
                <a:schemeClr val="tx1"/>
              </a:solidFill>
              <a:effectLst/>
              <a:latin typeface="Times New Roman" pitchFamily="27" charset="0"/>
            </a:endParaRPr>
          </a:p>
        </p:txBody>
      </p:sp>
      <p:cxnSp>
        <p:nvCxnSpPr>
          <p:cNvPr id="15" name="Straight Arrow Connector 14"/>
          <p:cNvCxnSpPr/>
          <p:nvPr/>
        </p:nvCxnSpPr>
        <p:spPr bwMode="auto">
          <a:xfrm flipH="1">
            <a:off x="25037374" y="21692578"/>
            <a:ext cx="480072" cy="381716"/>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21" name="TextBox 20"/>
          <p:cNvSpPr txBox="1"/>
          <p:nvPr/>
        </p:nvSpPr>
        <p:spPr>
          <a:xfrm>
            <a:off x="25497176" y="20926025"/>
            <a:ext cx="1323461" cy="830997"/>
          </a:xfrm>
          <a:prstGeom prst="rect">
            <a:avLst/>
          </a:prstGeom>
          <a:noFill/>
        </p:spPr>
        <p:txBody>
          <a:bodyPr wrap="square" rtlCol="0">
            <a:spAutoFit/>
          </a:bodyPr>
          <a:lstStyle/>
          <a:p>
            <a:r>
              <a:rPr lang="en-US" sz="2400" dirty="0" smtClean="0"/>
              <a:t>Oakland Raiders</a:t>
            </a:r>
            <a:endParaRPr lang="en-US" sz="2400" i="1" dirty="0"/>
          </a:p>
        </p:txBody>
      </p:sp>
      <p:cxnSp>
        <p:nvCxnSpPr>
          <p:cNvPr id="23" name="Straight Connector 22"/>
          <p:cNvCxnSpPr/>
          <p:nvPr/>
        </p:nvCxnSpPr>
        <p:spPr bwMode="auto">
          <a:xfrm>
            <a:off x="19570705" y="21380233"/>
            <a:ext cx="6904365" cy="4360080"/>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42" name="Picture 4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3644" y="19510598"/>
            <a:ext cx="4910590" cy="4257916"/>
          </a:xfrm>
          <a:prstGeom prst="rect">
            <a:avLst/>
          </a:prstGeom>
        </p:spPr>
      </p:pic>
      <p:graphicFrame>
        <p:nvGraphicFramePr>
          <p:cNvPr id="38" name="Chart 37"/>
          <p:cNvGraphicFramePr/>
          <p:nvPr>
            <p:extLst>
              <p:ext uri="{D42A27DB-BD31-4B8C-83A1-F6EECF244321}">
                <p14:modId xmlns:p14="http://schemas.microsoft.com/office/powerpoint/2010/main" val="3321085075"/>
              </p:ext>
            </p:extLst>
          </p:nvPr>
        </p:nvGraphicFramePr>
        <p:xfrm>
          <a:off x="18726204" y="6921286"/>
          <a:ext cx="8036169" cy="445067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Chart 38"/>
          <p:cNvGraphicFramePr/>
          <p:nvPr>
            <p:extLst>
              <p:ext uri="{D42A27DB-BD31-4B8C-83A1-F6EECF244321}">
                <p14:modId xmlns:p14="http://schemas.microsoft.com/office/powerpoint/2010/main" val="3892005874"/>
              </p:ext>
            </p:extLst>
          </p:nvPr>
        </p:nvGraphicFramePr>
        <p:xfrm>
          <a:off x="18708990" y="13802648"/>
          <a:ext cx="7921810" cy="4450673"/>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p:cNvSpPr txBox="1"/>
          <p:nvPr/>
        </p:nvSpPr>
        <p:spPr>
          <a:xfrm>
            <a:off x="18609698" y="4769556"/>
            <a:ext cx="8210939" cy="1293484"/>
          </a:xfrm>
          <a:prstGeom prst="rect">
            <a:avLst/>
          </a:prstGeom>
          <a:solidFill>
            <a:schemeClr val="bg1">
              <a:lumMod val="50000"/>
            </a:schemeClr>
          </a:solidFill>
          <a:ln>
            <a:noFill/>
          </a:ln>
          <a:scene3d>
            <a:camera prst="orthographicFront"/>
            <a:lightRig rig="threePt" dir="t"/>
          </a:scene3d>
          <a:sp3d>
            <a:bevelT w="165100" prst="coolSlant"/>
          </a:sp3d>
        </p:spPr>
        <p:style>
          <a:lnRef idx="1">
            <a:schemeClr val="accent4"/>
          </a:lnRef>
          <a:fillRef idx="3">
            <a:schemeClr val="accent4"/>
          </a:fillRef>
          <a:effectRef idx="2">
            <a:schemeClr val="accent4"/>
          </a:effectRef>
          <a:fontRef idx="minor">
            <a:schemeClr val="lt1"/>
          </a:fontRef>
        </p:style>
        <p:txBody>
          <a:bodyPr wrap="square" lIns="229639" tIns="229639" rIns="229639" bIns="229639" rtlCol="0" anchor="ctr" anchorCtr="0">
            <a:normAutofit/>
          </a:bodyPr>
          <a:lstStyle/>
          <a:p>
            <a:pPr algn="ctr">
              <a:spcAft>
                <a:spcPts val="0"/>
              </a:spcAft>
            </a:pPr>
            <a:r>
              <a:rPr lang="en-US" sz="4000" b="1" dirty="0" smtClean="0">
                <a:latin typeface="Arial"/>
                <a:cs typeface="Arial"/>
              </a:rPr>
              <a:t>Analysis</a:t>
            </a:r>
            <a:endParaRPr lang="en-US" sz="4000" b="1" dirty="0">
              <a:latin typeface="Arial"/>
              <a:cs typeface="Arial"/>
            </a:endParaRPr>
          </a:p>
        </p:txBody>
      </p:sp>
      <p:sp>
        <p:nvSpPr>
          <p:cNvPr id="2" name="TextBox 1"/>
          <p:cNvSpPr txBox="1"/>
          <p:nvPr/>
        </p:nvSpPr>
        <p:spPr>
          <a:xfrm>
            <a:off x="18796251" y="20363281"/>
            <a:ext cx="1464928" cy="477054"/>
          </a:xfrm>
          <a:prstGeom prst="rect">
            <a:avLst/>
          </a:prstGeom>
          <a:noFill/>
        </p:spPr>
        <p:txBody>
          <a:bodyPr wrap="square" rtlCol="0">
            <a:spAutoFit/>
          </a:bodyPr>
          <a:lstStyle/>
          <a:p>
            <a:r>
              <a:rPr lang="en-US" dirty="0" smtClean="0"/>
              <a:t>Figure 5:</a:t>
            </a:r>
            <a:endParaRPr lang="en-US" dirty="0"/>
          </a:p>
        </p:txBody>
      </p:sp>
      <p:sp>
        <p:nvSpPr>
          <p:cNvPr id="29" name="TextBox 28"/>
          <p:cNvSpPr txBox="1"/>
          <p:nvPr/>
        </p:nvSpPr>
        <p:spPr>
          <a:xfrm>
            <a:off x="18754262" y="13225883"/>
            <a:ext cx="1464928" cy="477054"/>
          </a:xfrm>
          <a:prstGeom prst="rect">
            <a:avLst/>
          </a:prstGeom>
          <a:noFill/>
        </p:spPr>
        <p:txBody>
          <a:bodyPr wrap="square" rtlCol="0">
            <a:spAutoFit/>
          </a:bodyPr>
          <a:lstStyle/>
          <a:p>
            <a:r>
              <a:rPr lang="en-US" dirty="0" smtClean="0"/>
              <a:t>Figure 4:</a:t>
            </a:r>
            <a:endParaRPr lang="en-US" dirty="0"/>
          </a:p>
        </p:txBody>
      </p:sp>
      <p:sp>
        <p:nvSpPr>
          <p:cNvPr id="30" name="TextBox 29"/>
          <p:cNvSpPr txBox="1"/>
          <p:nvPr/>
        </p:nvSpPr>
        <p:spPr>
          <a:xfrm>
            <a:off x="18679945" y="6344521"/>
            <a:ext cx="1464928" cy="477054"/>
          </a:xfrm>
          <a:prstGeom prst="rect">
            <a:avLst/>
          </a:prstGeom>
          <a:noFill/>
        </p:spPr>
        <p:txBody>
          <a:bodyPr wrap="square" rtlCol="0">
            <a:spAutoFit/>
          </a:bodyPr>
          <a:lstStyle/>
          <a:p>
            <a:r>
              <a:rPr lang="en-US" dirty="0" smtClean="0"/>
              <a:t>Figure 3:</a:t>
            </a:r>
            <a:endParaRPr lang="en-US" dirty="0"/>
          </a:p>
        </p:txBody>
      </p:sp>
      <p:cxnSp>
        <p:nvCxnSpPr>
          <p:cNvPr id="12" name="Straight Connector 11"/>
          <p:cNvCxnSpPr/>
          <p:nvPr/>
        </p:nvCxnSpPr>
        <p:spPr bwMode="auto">
          <a:xfrm>
            <a:off x="18609698" y="13139185"/>
            <a:ext cx="821093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2" name="Straight Connector 31"/>
          <p:cNvCxnSpPr/>
          <p:nvPr/>
        </p:nvCxnSpPr>
        <p:spPr bwMode="auto">
          <a:xfrm>
            <a:off x="18609698" y="20107246"/>
            <a:ext cx="821093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4" name="TextBox 13"/>
          <p:cNvSpPr txBox="1"/>
          <p:nvPr/>
        </p:nvSpPr>
        <p:spPr>
          <a:xfrm>
            <a:off x="18796251" y="26129793"/>
            <a:ext cx="7837831" cy="2400657"/>
          </a:xfrm>
          <a:prstGeom prst="rect">
            <a:avLst/>
          </a:prstGeom>
          <a:noFill/>
        </p:spPr>
        <p:txBody>
          <a:bodyPr wrap="square" rtlCol="0">
            <a:spAutoFit/>
          </a:bodyPr>
          <a:lstStyle/>
          <a:p>
            <a:r>
              <a:rPr lang="en-US" dirty="0" smtClean="0"/>
              <a:t>QB end of season ranking data being run against salaries for each quarterback. Players were ordered by their rankings, with the expected line of reasonable correlation shown above. </a:t>
            </a:r>
            <a:r>
              <a:rPr lang="en-US" b="1" dirty="0" smtClean="0"/>
              <a:t>65% of the Teams below this line had a winning record while 23% of teams above the line had a winning record.</a:t>
            </a:r>
            <a:endParaRPr lang="en-US" b="1" dirty="0"/>
          </a:p>
        </p:txBody>
      </p:sp>
      <p:sp>
        <p:nvSpPr>
          <p:cNvPr id="19" name="TextBox 18"/>
          <p:cNvSpPr txBox="1"/>
          <p:nvPr/>
        </p:nvSpPr>
        <p:spPr>
          <a:xfrm>
            <a:off x="18754262" y="11506200"/>
            <a:ext cx="7876538" cy="1631216"/>
          </a:xfrm>
          <a:prstGeom prst="rect">
            <a:avLst/>
          </a:prstGeom>
          <a:noFill/>
        </p:spPr>
        <p:txBody>
          <a:bodyPr wrap="square" rtlCol="0">
            <a:spAutoFit/>
          </a:bodyPr>
          <a:lstStyle/>
          <a:p>
            <a:r>
              <a:rPr lang="en-US" dirty="0" smtClean="0"/>
              <a:t>The Raiders distribution highlights a deeper “sag” on the </a:t>
            </a:r>
            <a:r>
              <a:rPr lang="en-US" dirty="0" err="1" smtClean="0"/>
              <a:t>lorenz</a:t>
            </a:r>
            <a:r>
              <a:rPr lang="en-US" dirty="0" smtClean="0"/>
              <a:t> curve (Figure 1) than the top contenders. Their top player signed the highest salary deal (at the time) and has since skewed their distribution.</a:t>
            </a:r>
            <a:endParaRPr lang="en-US" dirty="0"/>
          </a:p>
        </p:txBody>
      </p:sp>
      <p:sp>
        <p:nvSpPr>
          <p:cNvPr id="20" name="Rectangle 19"/>
          <p:cNvSpPr/>
          <p:nvPr/>
        </p:nvSpPr>
        <p:spPr>
          <a:xfrm>
            <a:off x="18754262" y="18369446"/>
            <a:ext cx="7876538" cy="1631216"/>
          </a:xfrm>
          <a:prstGeom prst="rect">
            <a:avLst/>
          </a:prstGeom>
        </p:spPr>
        <p:txBody>
          <a:bodyPr wrap="square">
            <a:spAutoFit/>
          </a:bodyPr>
          <a:lstStyle/>
          <a:p>
            <a:r>
              <a:rPr lang="en-US" dirty="0" smtClean="0"/>
              <a:t>Having a slightly cheaper year with </a:t>
            </a:r>
            <a:r>
              <a:rPr lang="en-US" dirty="0" err="1" smtClean="0"/>
              <a:t>Carr</a:t>
            </a:r>
            <a:r>
              <a:rPr lang="en-US" dirty="0" smtClean="0"/>
              <a:t>, trading Khalil Mack, and adding top talent in the 2-7 range, has allowed the Raiders’ Lorenz curve (Figure 1) to show more equal distribution than the Average top 5 teams of last year.</a:t>
            </a:r>
            <a:endParaRPr lang="en-US" dirty="0"/>
          </a:p>
        </p:txBody>
      </p:sp>
      <p:sp>
        <p:nvSpPr>
          <p:cNvPr id="22" name="TextBox 21"/>
          <p:cNvSpPr txBox="1"/>
          <p:nvPr/>
        </p:nvSpPr>
        <p:spPr>
          <a:xfrm>
            <a:off x="1099467" y="14008040"/>
            <a:ext cx="8164682" cy="5016758"/>
          </a:xfrm>
          <a:prstGeom prst="rect">
            <a:avLst/>
          </a:prstGeom>
          <a:noFill/>
        </p:spPr>
        <p:txBody>
          <a:bodyPr wrap="square" rtlCol="0">
            <a:spAutoFit/>
          </a:bodyPr>
          <a:lstStyle/>
          <a:p>
            <a:r>
              <a:rPr lang="en-US" sz="3200" dirty="0" smtClean="0"/>
              <a:t>Teams are the only buyer in the market (Monopsony) and players are the only seller (Monopoly) setting up a bilateral monopoly scenario in the league. The distribution of salary via Lorenz curve is another theory being used. The economics of superstars are also at play as teams are willing to pay substantially more for marginally better talent. This poses a problem for teams that bet big and watch as their prized talent underperforms.</a:t>
            </a:r>
            <a:endParaRPr lang="en-US" sz="3200" dirty="0"/>
          </a:p>
        </p:txBody>
      </p:sp>
      <p:sp>
        <p:nvSpPr>
          <p:cNvPr id="25" name="TextBox 24"/>
          <p:cNvSpPr txBox="1"/>
          <p:nvPr/>
        </p:nvSpPr>
        <p:spPr>
          <a:xfrm>
            <a:off x="27637107" y="22975083"/>
            <a:ext cx="7580424" cy="4355038"/>
          </a:xfrm>
          <a:prstGeom prst="rect">
            <a:avLst/>
          </a:prstGeom>
          <a:noFill/>
        </p:spPr>
        <p:txBody>
          <a:bodyPr wrap="square" rtlCol="0">
            <a:spAutoFit/>
          </a:bodyPr>
          <a:lstStyle/>
          <a:p>
            <a:pPr marL="342900" indent="-342900">
              <a:buFont typeface="Arial" panose="020B0604020202020204" pitchFamily="34" charset="0"/>
              <a:buChar char="•"/>
            </a:pPr>
            <a:r>
              <a:rPr lang="en-US" sz="3600" dirty="0" smtClean="0"/>
              <a:t>Salary Cap has been steadily rising, slated for 188.2 million in 2019</a:t>
            </a:r>
          </a:p>
          <a:p>
            <a:pPr marL="342900" indent="-342900">
              <a:buFont typeface="Arial" panose="020B0604020202020204" pitchFamily="34" charset="0"/>
              <a:buChar char="•"/>
            </a:pPr>
            <a:r>
              <a:rPr lang="en-US" sz="3600" dirty="0" smtClean="0"/>
              <a:t>Teams cannot exceed this limit without penalty, must use at least 89% of cap (Average over 4 years).</a:t>
            </a:r>
          </a:p>
          <a:p>
            <a:pPr marL="342900" indent="-342900">
              <a:buFont typeface="Arial" panose="020B0604020202020204" pitchFamily="34" charset="0"/>
              <a:buChar char="•"/>
            </a:pPr>
            <a:r>
              <a:rPr lang="en-US" sz="3600" dirty="0" smtClean="0"/>
              <a:t>Salary distribution is roughly: top 1/3 makes 2/3. </a:t>
            </a:r>
            <a:endParaRPr lang="en-US" sz="3600" dirty="0"/>
          </a:p>
          <a:p>
            <a:pPr marL="342900" indent="-342900">
              <a:buFont typeface="Arial" panose="020B0604020202020204" pitchFamily="34" charset="0"/>
              <a:buChar char="•"/>
            </a:pPr>
            <a:endParaRPr lang="en-US" dirty="0"/>
          </a:p>
        </p:txBody>
      </p:sp>
      <p:pic>
        <p:nvPicPr>
          <p:cNvPr id="34" name="Picture 3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39995" y="23552261"/>
            <a:ext cx="5227693" cy="4978189"/>
          </a:xfrm>
          <a:prstGeom prst="rect">
            <a:avLst/>
          </a:prstGeom>
        </p:spPr>
      </p:pic>
      <p:sp>
        <p:nvSpPr>
          <p:cNvPr id="35" name="TextBox 34"/>
          <p:cNvSpPr txBox="1"/>
          <p:nvPr/>
        </p:nvSpPr>
        <p:spPr>
          <a:xfrm>
            <a:off x="1099467" y="23649381"/>
            <a:ext cx="1638300" cy="477054"/>
          </a:xfrm>
          <a:prstGeom prst="rect">
            <a:avLst/>
          </a:prstGeom>
          <a:noFill/>
        </p:spPr>
        <p:txBody>
          <a:bodyPr wrap="square" rtlCol="0">
            <a:spAutoFit/>
          </a:bodyPr>
          <a:lstStyle/>
          <a:p>
            <a:r>
              <a:rPr lang="en-US" b="1" dirty="0" smtClean="0"/>
              <a:t>Figure 2:</a:t>
            </a:r>
            <a:endParaRPr lang="en-US" b="1" dirty="0"/>
          </a:p>
        </p:txBody>
      </p:sp>
      <p:sp>
        <p:nvSpPr>
          <p:cNvPr id="36" name="TextBox 35"/>
          <p:cNvSpPr txBox="1"/>
          <p:nvPr/>
        </p:nvSpPr>
        <p:spPr>
          <a:xfrm>
            <a:off x="6185035" y="23649381"/>
            <a:ext cx="2690562" cy="4181865"/>
          </a:xfrm>
          <a:prstGeom prst="rect">
            <a:avLst/>
          </a:prstGeom>
          <a:noFill/>
        </p:spPr>
        <p:txBody>
          <a:bodyPr wrap="square" rtlCol="0">
            <a:spAutoFit/>
          </a:bodyPr>
          <a:lstStyle/>
          <a:p>
            <a:endParaRPr lang="en-US" dirty="0"/>
          </a:p>
        </p:txBody>
      </p:sp>
      <p:sp>
        <p:nvSpPr>
          <p:cNvPr id="41" name="TextBox 40"/>
          <p:cNvSpPr txBox="1"/>
          <p:nvPr/>
        </p:nvSpPr>
        <p:spPr>
          <a:xfrm>
            <a:off x="6291467" y="24126435"/>
            <a:ext cx="2601478" cy="3972315"/>
          </a:xfrm>
          <a:prstGeom prst="rect">
            <a:avLst/>
          </a:prstGeom>
          <a:noFill/>
        </p:spPr>
        <p:txBody>
          <a:bodyPr wrap="square" rtlCol="0">
            <a:spAutoFit/>
          </a:bodyPr>
          <a:lstStyle/>
          <a:p>
            <a:r>
              <a:rPr lang="en-US" dirty="0" smtClean="0"/>
              <a:t>The Economics of Superstars. The demand for an average quarterback is D0 but the demand for a marginally better quarterback is much greater at D1</a:t>
            </a:r>
            <a:endParaRPr lang="en-US" dirty="0"/>
          </a:p>
        </p:txBody>
      </p:sp>
      <p:cxnSp>
        <p:nvCxnSpPr>
          <p:cNvPr id="44" name="Straight Connector 43"/>
          <p:cNvCxnSpPr/>
          <p:nvPr/>
        </p:nvCxnSpPr>
        <p:spPr bwMode="auto">
          <a:xfrm>
            <a:off x="912540" y="19294343"/>
            <a:ext cx="821093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5" name="Straight Connector 44"/>
          <p:cNvCxnSpPr/>
          <p:nvPr/>
        </p:nvCxnSpPr>
        <p:spPr bwMode="auto">
          <a:xfrm>
            <a:off x="939995" y="23658877"/>
            <a:ext cx="821093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46" name="TextBox 45"/>
          <p:cNvSpPr txBox="1"/>
          <p:nvPr/>
        </p:nvSpPr>
        <p:spPr>
          <a:xfrm>
            <a:off x="1099467" y="19361279"/>
            <a:ext cx="1638300" cy="477054"/>
          </a:xfrm>
          <a:prstGeom prst="rect">
            <a:avLst/>
          </a:prstGeom>
          <a:noFill/>
        </p:spPr>
        <p:txBody>
          <a:bodyPr wrap="square" rtlCol="0">
            <a:spAutoFit/>
          </a:bodyPr>
          <a:lstStyle/>
          <a:p>
            <a:r>
              <a:rPr lang="en-US" b="1" dirty="0" smtClean="0"/>
              <a:t>Figure 1:</a:t>
            </a:r>
            <a:endParaRPr lang="en-US" b="1" dirty="0"/>
          </a:p>
        </p:txBody>
      </p:sp>
      <p:sp>
        <p:nvSpPr>
          <p:cNvPr id="48" name="TextBox 47"/>
          <p:cNvSpPr txBox="1"/>
          <p:nvPr/>
        </p:nvSpPr>
        <p:spPr>
          <a:xfrm>
            <a:off x="6297509" y="19878783"/>
            <a:ext cx="2601478" cy="2785378"/>
          </a:xfrm>
          <a:prstGeom prst="rect">
            <a:avLst/>
          </a:prstGeom>
          <a:noFill/>
        </p:spPr>
        <p:txBody>
          <a:bodyPr wrap="square" rtlCol="0">
            <a:spAutoFit/>
          </a:bodyPr>
          <a:lstStyle/>
          <a:p>
            <a:r>
              <a:rPr lang="en-US" dirty="0" smtClean="0"/>
              <a:t>The Lorenz curve shows the equal earnings with the black line. The further the sag, the more unequal of pay distribution.</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Blank">
  <a:themeElements>
    <a:clrScheme name="Blank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11001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smtClean="0">
            <a:ln>
              <a:noFill/>
            </a:ln>
            <a:solidFill>
              <a:schemeClr val="tx1"/>
            </a:solidFill>
            <a:effectLst/>
            <a:latin typeface="Times New Roman" pitchFamily="27"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11001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smtClean="0">
            <a:ln>
              <a:noFill/>
            </a:ln>
            <a:solidFill>
              <a:schemeClr val="tx1"/>
            </a:solidFill>
            <a:effectLst/>
            <a:latin typeface="Times New Roman" pitchFamily="27" charset="0"/>
          </a:defRPr>
        </a:defPPr>
      </a:lstStyle>
    </a:lnDef>
  </a:objectDefaults>
  <a:extraClrSchemeLst>
    <a:extraClrScheme>
      <a:clrScheme name="Blank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5032</TotalTime>
  <Words>851</Words>
  <Application>Microsoft Office PowerPoint</Application>
  <PresentationFormat>Custom</PresentationFormat>
  <Paragraphs>40</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Times New Roman</vt:lpstr>
      <vt:lpstr>Blank</vt:lpstr>
      <vt:lpstr>PowerPoint Presentation</vt:lpstr>
    </vt:vector>
  </TitlesOfParts>
  <Company>Calvin College</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Ellen Alderink</dc:creator>
  <cp:lastModifiedBy>Rose, Doug</cp:lastModifiedBy>
  <cp:revision>152</cp:revision>
  <cp:lastPrinted>2002-12-02T18:20:07Z</cp:lastPrinted>
  <dcterms:created xsi:type="dcterms:W3CDTF">2011-03-15T12:21:07Z</dcterms:created>
  <dcterms:modified xsi:type="dcterms:W3CDTF">2019-04-18T22:32:50Z</dcterms:modified>
</cp:coreProperties>
</file>