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7" r:id="rId2"/>
  </p:sldIdLst>
  <p:sldSz cx="43891200" cy="32918400"/>
  <p:notesSz cx="9388475" cy="12771438"/>
  <p:defaultTextStyle>
    <a:defPPr>
      <a:defRPr lang="en-US"/>
    </a:defPPr>
    <a:lvl1pPr algn="l" rtl="0" fontAlgn="base">
      <a:spcBef>
        <a:spcPct val="0"/>
      </a:spcBef>
      <a:spcAft>
        <a:spcPct val="0"/>
      </a:spcAft>
      <a:defRPr sz="2900" kern="1200">
        <a:solidFill>
          <a:schemeClr val="tx1"/>
        </a:solidFill>
        <a:latin typeface="Times New Roman" pitchFamily="27" charset="0"/>
        <a:ea typeface="+mn-ea"/>
        <a:cs typeface="+mn-cs"/>
      </a:defRPr>
    </a:lvl1pPr>
    <a:lvl2pPr marL="457121" algn="l" rtl="0" fontAlgn="base">
      <a:spcBef>
        <a:spcPct val="0"/>
      </a:spcBef>
      <a:spcAft>
        <a:spcPct val="0"/>
      </a:spcAft>
      <a:defRPr sz="2900" kern="1200">
        <a:solidFill>
          <a:schemeClr val="tx1"/>
        </a:solidFill>
        <a:latin typeface="Times New Roman" pitchFamily="27" charset="0"/>
        <a:ea typeface="+mn-ea"/>
        <a:cs typeface="+mn-cs"/>
      </a:defRPr>
    </a:lvl2pPr>
    <a:lvl3pPr marL="914241" algn="l" rtl="0" fontAlgn="base">
      <a:spcBef>
        <a:spcPct val="0"/>
      </a:spcBef>
      <a:spcAft>
        <a:spcPct val="0"/>
      </a:spcAft>
      <a:defRPr sz="2900" kern="1200">
        <a:solidFill>
          <a:schemeClr val="tx1"/>
        </a:solidFill>
        <a:latin typeface="Times New Roman" pitchFamily="27" charset="0"/>
        <a:ea typeface="+mn-ea"/>
        <a:cs typeface="+mn-cs"/>
      </a:defRPr>
    </a:lvl3pPr>
    <a:lvl4pPr marL="1371363" algn="l" rtl="0" fontAlgn="base">
      <a:spcBef>
        <a:spcPct val="0"/>
      </a:spcBef>
      <a:spcAft>
        <a:spcPct val="0"/>
      </a:spcAft>
      <a:defRPr sz="2900" kern="1200">
        <a:solidFill>
          <a:schemeClr val="tx1"/>
        </a:solidFill>
        <a:latin typeface="Times New Roman" pitchFamily="27" charset="0"/>
        <a:ea typeface="+mn-ea"/>
        <a:cs typeface="+mn-cs"/>
      </a:defRPr>
    </a:lvl4pPr>
    <a:lvl5pPr marL="1828483" algn="l" rtl="0" fontAlgn="base">
      <a:spcBef>
        <a:spcPct val="0"/>
      </a:spcBef>
      <a:spcAft>
        <a:spcPct val="0"/>
      </a:spcAft>
      <a:defRPr sz="2900" kern="1200">
        <a:solidFill>
          <a:schemeClr val="tx1"/>
        </a:solidFill>
        <a:latin typeface="Times New Roman" pitchFamily="27" charset="0"/>
        <a:ea typeface="+mn-ea"/>
        <a:cs typeface="+mn-cs"/>
      </a:defRPr>
    </a:lvl5pPr>
    <a:lvl6pPr marL="2285605" algn="l" defTabSz="914241" rtl="0" eaLnBrk="1" latinLnBrk="0" hangingPunct="1">
      <a:defRPr sz="2900" kern="1200">
        <a:solidFill>
          <a:schemeClr val="tx1"/>
        </a:solidFill>
        <a:latin typeface="Times New Roman" pitchFamily="27" charset="0"/>
        <a:ea typeface="+mn-ea"/>
        <a:cs typeface="+mn-cs"/>
      </a:defRPr>
    </a:lvl6pPr>
    <a:lvl7pPr marL="2742724" algn="l" defTabSz="914241" rtl="0" eaLnBrk="1" latinLnBrk="0" hangingPunct="1">
      <a:defRPr sz="2900" kern="1200">
        <a:solidFill>
          <a:schemeClr val="tx1"/>
        </a:solidFill>
        <a:latin typeface="Times New Roman" pitchFamily="27" charset="0"/>
        <a:ea typeface="+mn-ea"/>
        <a:cs typeface="+mn-cs"/>
      </a:defRPr>
    </a:lvl7pPr>
    <a:lvl8pPr marL="3199846" algn="l" defTabSz="914241" rtl="0" eaLnBrk="1" latinLnBrk="0" hangingPunct="1">
      <a:defRPr sz="2900" kern="1200">
        <a:solidFill>
          <a:schemeClr val="tx1"/>
        </a:solidFill>
        <a:latin typeface="Times New Roman" pitchFamily="27" charset="0"/>
        <a:ea typeface="+mn-ea"/>
        <a:cs typeface="+mn-cs"/>
      </a:defRPr>
    </a:lvl8pPr>
    <a:lvl9pPr marL="3656968" algn="l" defTabSz="914241" rtl="0" eaLnBrk="1" latinLnBrk="0" hangingPunct="1">
      <a:defRPr sz="2900" kern="1200">
        <a:solidFill>
          <a:schemeClr val="tx1"/>
        </a:solidFill>
        <a:latin typeface="Times New Roman" pitchFamily="27" charset="0"/>
        <a:ea typeface="+mn-ea"/>
        <a:cs typeface="+mn-cs"/>
      </a:defRPr>
    </a:lvl9pPr>
  </p:defaultTextStyle>
  <p:extLst>
    <p:ext uri="{EFAFB233-063F-42B5-8137-9DF3F51BA10A}">
      <p15:sldGuideLst xmlns:p15="http://schemas.microsoft.com/office/powerpoint/2012/main">
        <p15:guide id="1" orient="horz" pos="7553">
          <p15:clr>
            <a:srgbClr val="A4A3A4"/>
          </p15:clr>
        </p15:guide>
        <p15:guide id="2" pos="1079">
          <p15:clr>
            <a:srgbClr val="A4A3A4"/>
          </p15:clr>
        </p15:guide>
        <p15:guide id="3" orient="horz" pos="7349">
          <p15:clr>
            <a:srgbClr val="A4A3A4"/>
          </p15:clr>
        </p15:guide>
        <p15:guide id="4" pos="1057">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3DE"/>
    <a:srgbClr val="87212E"/>
    <a:srgbClr val="000066"/>
    <a:srgbClr val="FF0000"/>
    <a:srgbClr val="663300"/>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55" autoAdjust="0"/>
    <p:restoredTop sz="95921"/>
  </p:normalViewPr>
  <p:slideViewPr>
    <p:cSldViewPr snapToGrid="0" showGuides="1">
      <p:cViewPr>
        <p:scale>
          <a:sx n="30" d="100"/>
          <a:sy n="30" d="100"/>
        </p:scale>
        <p:origin x="1192" y="-704"/>
      </p:cViewPr>
      <p:guideLst>
        <p:guide orient="horz" pos="7553"/>
        <p:guide pos="1079"/>
        <p:guide orient="horz" pos="7349"/>
        <p:guide pos="1057"/>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62" d="100"/>
          <a:sy n="62" d="100"/>
        </p:scale>
        <p:origin x="3952" y="2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Users/jackniles/Desktop/econ/econ.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jackniles/Desktop/econ/econ.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ATL vs MN Inaugrural</a:t>
            </a:r>
            <a:r>
              <a:rPr lang="en-US" baseline="0"/>
              <a:t> Roster Wage Distributions</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5452696964743497E-2"/>
          <c:y val="8.6963947166864175E-2"/>
          <c:w val="0.88698364159015064"/>
          <c:h val="0.84527632217467252"/>
        </c:manualLayout>
      </c:layout>
      <c:scatterChart>
        <c:scatterStyle val="smoothMarker"/>
        <c:varyColors val="0"/>
        <c:ser>
          <c:idx val="0"/>
          <c:order val="0"/>
          <c:tx>
            <c:strRef>
              <c:f>Wages!$G$136</c:f>
              <c:strCache>
                <c:ptCount val="1"/>
                <c:pt idx="0">
                  <c:v>ATL Equality</c:v>
                </c:pt>
              </c:strCache>
            </c:strRef>
          </c:tx>
          <c:spPr>
            <a:ln w="19050" cap="rnd">
              <a:solidFill>
                <a:srgbClr val="C00000"/>
              </a:solidFill>
              <a:round/>
            </a:ln>
            <a:effectLst/>
          </c:spPr>
          <c:marker>
            <c:symbol val="circle"/>
            <c:size val="5"/>
            <c:spPr>
              <a:noFill/>
              <a:ln w="9525">
                <a:noFill/>
              </a:ln>
              <a:effectLst/>
            </c:spPr>
          </c:marker>
          <c:xVal>
            <c:numRef>
              <c:f>Wages!$F$137:$F$163</c:f>
              <c:numCache>
                <c:formatCode>General</c:formatCode>
                <c:ptCount val="2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xVal>
          <c:yVal>
            <c:numRef>
              <c:f>Wages!$G$137:$G$163</c:f>
              <c:numCache>
                <c:formatCode>_("$"* #,##0.00_);_("$"* \(#,##0.00\);_("$"* "-"??_);_(@_)</c:formatCode>
                <c:ptCount val="27"/>
                <c:pt idx="0">
                  <c:v>85074.074074074073</c:v>
                </c:pt>
                <c:pt idx="1">
                  <c:v>170148.14814814815</c:v>
                </c:pt>
                <c:pt idx="2">
                  <c:v>255222.22222222222</c:v>
                </c:pt>
                <c:pt idx="3">
                  <c:v>340296.29629629629</c:v>
                </c:pt>
                <c:pt idx="4">
                  <c:v>425370.37037037034</c:v>
                </c:pt>
                <c:pt idx="5">
                  <c:v>510444.44444444444</c:v>
                </c:pt>
                <c:pt idx="6">
                  <c:v>595518.51851851854</c:v>
                </c:pt>
                <c:pt idx="7">
                  <c:v>680592.59259259258</c:v>
                </c:pt>
                <c:pt idx="8">
                  <c:v>765666.66666666663</c:v>
                </c:pt>
                <c:pt idx="9">
                  <c:v>850740.74074074067</c:v>
                </c:pt>
                <c:pt idx="10">
                  <c:v>935814.81481481483</c:v>
                </c:pt>
                <c:pt idx="11">
                  <c:v>1020888.8888888889</c:v>
                </c:pt>
                <c:pt idx="12">
                  <c:v>1105962.9629629629</c:v>
                </c:pt>
                <c:pt idx="13">
                  <c:v>1191037.0370370371</c:v>
                </c:pt>
                <c:pt idx="14">
                  <c:v>1276111.111111111</c:v>
                </c:pt>
                <c:pt idx="15">
                  <c:v>1361185.1851851852</c:v>
                </c:pt>
                <c:pt idx="16">
                  <c:v>1446259.2592592593</c:v>
                </c:pt>
                <c:pt idx="17">
                  <c:v>1531333.3333333333</c:v>
                </c:pt>
                <c:pt idx="18">
                  <c:v>1616407.4074074074</c:v>
                </c:pt>
                <c:pt idx="19">
                  <c:v>1701481.4814814813</c:v>
                </c:pt>
                <c:pt idx="20">
                  <c:v>1786555.5555555555</c:v>
                </c:pt>
                <c:pt idx="21">
                  <c:v>1871629.6296296297</c:v>
                </c:pt>
                <c:pt idx="22">
                  <c:v>1956703.7037037036</c:v>
                </c:pt>
                <c:pt idx="23">
                  <c:v>2041777.7777777778</c:v>
                </c:pt>
                <c:pt idx="24">
                  <c:v>2126851.8518518517</c:v>
                </c:pt>
                <c:pt idx="25">
                  <c:v>2211925.9259259258</c:v>
                </c:pt>
                <c:pt idx="26">
                  <c:v>2297000</c:v>
                </c:pt>
              </c:numCache>
            </c:numRef>
          </c:yVal>
          <c:smooth val="1"/>
          <c:extLst>
            <c:ext xmlns:c16="http://schemas.microsoft.com/office/drawing/2014/chart" uri="{C3380CC4-5D6E-409C-BE32-E72D297353CC}">
              <c16:uniqueId val="{00000000-7391-CF44-8BAC-BCA62D2B5108}"/>
            </c:ext>
          </c:extLst>
        </c:ser>
        <c:ser>
          <c:idx val="1"/>
          <c:order val="1"/>
          <c:tx>
            <c:strRef>
              <c:f>Wages!$H$136</c:f>
              <c:strCache>
                <c:ptCount val="1"/>
                <c:pt idx="0">
                  <c:v>ATL Actual</c:v>
                </c:pt>
              </c:strCache>
            </c:strRef>
          </c:tx>
          <c:spPr>
            <a:ln w="19050" cap="rnd">
              <a:solidFill>
                <a:srgbClr val="C00000"/>
              </a:solidFill>
              <a:round/>
            </a:ln>
            <a:effectLst/>
          </c:spPr>
          <c:marker>
            <c:symbol val="circle"/>
            <c:size val="5"/>
            <c:spPr>
              <a:noFill/>
              <a:ln w="9525">
                <a:noFill/>
              </a:ln>
              <a:effectLst/>
            </c:spPr>
          </c:marker>
          <c:xVal>
            <c:numRef>
              <c:f>Wages!$F$137:$F$163</c:f>
              <c:numCache>
                <c:formatCode>General</c:formatCode>
                <c:ptCount val="2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xVal>
          <c:yVal>
            <c:numRef>
              <c:f>Wages!$H$137:$H$163</c:f>
              <c:numCache>
                <c:formatCode>_("$"* #,##0.00_);_("$"* \(#,##0.00\);_("$"* "-"??_);_(@_)</c:formatCode>
                <c:ptCount val="27"/>
                <c:pt idx="0">
                  <c:v>65000</c:v>
                </c:pt>
                <c:pt idx="1">
                  <c:v>65004</c:v>
                </c:pt>
                <c:pt idx="2">
                  <c:v>65004</c:v>
                </c:pt>
                <c:pt idx="3">
                  <c:v>65625</c:v>
                </c:pt>
                <c:pt idx="4">
                  <c:v>66150</c:v>
                </c:pt>
                <c:pt idx="5">
                  <c:v>74000</c:v>
                </c:pt>
                <c:pt idx="6">
                  <c:v>77400</c:v>
                </c:pt>
                <c:pt idx="7">
                  <c:v>85008</c:v>
                </c:pt>
                <c:pt idx="8">
                  <c:v>93750</c:v>
                </c:pt>
                <c:pt idx="9">
                  <c:v>106573.89</c:v>
                </c:pt>
                <c:pt idx="10">
                  <c:v>120008</c:v>
                </c:pt>
                <c:pt idx="11">
                  <c:v>150000</c:v>
                </c:pt>
                <c:pt idx="12">
                  <c:v>150000</c:v>
                </c:pt>
                <c:pt idx="13">
                  <c:v>164250</c:v>
                </c:pt>
                <c:pt idx="14">
                  <c:v>165300</c:v>
                </c:pt>
                <c:pt idx="15">
                  <c:v>175008</c:v>
                </c:pt>
                <c:pt idx="16">
                  <c:v>183756</c:v>
                </c:pt>
                <c:pt idx="17">
                  <c:v>195000.04</c:v>
                </c:pt>
                <c:pt idx="18">
                  <c:v>279500</c:v>
                </c:pt>
                <c:pt idx="19">
                  <c:v>285008</c:v>
                </c:pt>
                <c:pt idx="20">
                  <c:v>325008</c:v>
                </c:pt>
                <c:pt idx="21">
                  <c:v>413333.33</c:v>
                </c:pt>
                <c:pt idx="22">
                  <c:v>568000</c:v>
                </c:pt>
                <c:pt idx="23">
                  <c:v>725000</c:v>
                </c:pt>
                <c:pt idx="24">
                  <c:v>770750</c:v>
                </c:pt>
                <c:pt idx="25">
                  <c:v>1041310</c:v>
                </c:pt>
                <c:pt idx="26">
                  <c:v>2297000</c:v>
                </c:pt>
              </c:numCache>
            </c:numRef>
          </c:yVal>
          <c:smooth val="1"/>
          <c:extLst>
            <c:ext xmlns:c16="http://schemas.microsoft.com/office/drawing/2014/chart" uri="{C3380CC4-5D6E-409C-BE32-E72D297353CC}">
              <c16:uniqueId val="{00000001-7391-CF44-8BAC-BCA62D2B5108}"/>
            </c:ext>
          </c:extLst>
        </c:ser>
        <c:ser>
          <c:idx val="2"/>
          <c:order val="2"/>
          <c:tx>
            <c:strRef>
              <c:f>Wages!$I$136</c:f>
              <c:strCache>
                <c:ptCount val="1"/>
                <c:pt idx="0">
                  <c:v>MN Equality</c:v>
                </c:pt>
              </c:strCache>
            </c:strRef>
          </c:tx>
          <c:spPr>
            <a:ln w="19050" cap="rnd">
              <a:solidFill>
                <a:srgbClr val="00B0F0"/>
              </a:solidFill>
              <a:round/>
            </a:ln>
            <a:effectLst/>
          </c:spPr>
          <c:marker>
            <c:symbol val="circle"/>
            <c:size val="5"/>
            <c:spPr>
              <a:noFill/>
              <a:ln w="9525">
                <a:noFill/>
              </a:ln>
              <a:effectLst/>
            </c:spPr>
          </c:marker>
          <c:xVal>
            <c:numRef>
              <c:f>Wages!$F$137:$F$163</c:f>
              <c:numCache>
                <c:formatCode>General</c:formatCode>
                <c:ptCount val="2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xVal>
          <c:yVal>
            <c:numRef>
              <c:f>Wages!$I$137:$I$163</c:f>
              <c:numCache>
                <c:formatCode>_("$"* #,##0.00_);_("$"* \(#,##0.00\);_("$"* "-"??_);_(@_)</c:formatCode>
                <c:ptCount val="27"/>
                <c:pt idx="0">
                  <c:v>61111.111111111109</c:v>
                </c:pt>
                <c:pt idx="1">
                  <c:v>122222.22222222222</c:v>
                </c:pt>
                <c:pt idx="2">
                  <c:v>183333.33333333331</c:v>
                </c:pt>
                <c:pt idx="3">
                  <c:v>244444.44444444444</c:v>
                </c:pt>
                <c:pt idx="4">
                  <c:v>305555.55555555556</c:v>
                </c:pt>
                <c:pt idx="5">
                  <c:v>366666.66666666663</c:v>
                </c:pt>
                <c:pt idx="6">
                  <c:v>427777.77777777775</c:v>
                </c:pt>
                <c:pt idx="7">
                  <c:v>488888.88888888888</c:v>
                </c:pt>
                <c:pt idx="8">
                  <c:v>550000</c:v>
                </c:pt>
                <c:pt idx="9">
                  <c:v>611111.11111111112</c:v>
                </c:pt>
                <c:pt idx="10">
                  <c:v>672222.22222222225</c:v>
                </c:pt>
                <c:pt idx="11">
                  <c:v>733333.33333333326</c:v>
                </c:pt>
                <c:pt idx="12">
                  <c:v>794444.44444444438</c:v>
                </c:pt>
                <c:pt idx="13">
                  <c:v>855555.5555555555</c:v>
                </c:pt>
                <c:pt idx="14">
                  <c:v>916666.66666666663</c:v>
                </c:pt>
                <c:pt idx="15">
                  <c:v>977777.77777777775</c:v>
                </c:pt>
                <c:pt idx="16">
                  <c:v>1038888.8888888889</c:v>
                </c:pt>
                <c:pt idx="17">
                  <c:v>1100000</c:v>
                </c:pt>
                <c:pt idx="18">
                  <c:v>1161111.111111111</c:v>
                </c:pt>
                <c:pt idx="19">
                  <c:v>1222222.2222222222</c:v>
                </c:pt>
                <c:pt idx="20">
                  <c:v>1283333.3333333333</c:v>
                </c:pt>
                <c:pt idx="21">
                  <c:v>1344444.4444444445</c:v>
                </c:pt>
                <c:pt idx="22">
                  <c:v>1405555.5555555555</c:v>
                </c:pt>
                <c:pt idx="23">
                  <c:v>1466666.6666666665</c:v>
                </c:pt>
                <c:pt idx="24">
                  <c:v>1527777.7777777778</c:v>
                </c:pt>
                <c:pt idx="25">
                  <c:v>1588888.8888888888</c:v>
                </c:pt>
                <c:pt idx="26">
                  <c:v>1650000</c:v>
                </c:pt>
              </c:numCache>
            </c:numRef>
          </c:yVal>
          <c:smooth val="1"/>
          <c:extLst>
            <c:ext xmlns:c16="http://schemas.microsoft.com/office/drawing/2014/chart" uri="{C3380CC4-5D6E-409C-BE32-E72D297353CC}">
              <c16:uniqueId val="{00000002-7391-CF44-8BAC-BCA62D2B5108}"/>
            </c:ext>
          </c:extLst>
        </c:ser>
        <c:ser>
          <c:idx val="3"/>
          <c:order val="3"/>
          <c:tx>
            <c:strRef>
              <c:f>Wages!$J$136</c:f>
              <c:strCache>
                <c:ptCount val="1"/>
                <c:pt idx="0">
                  <c:v>MN Actual</c:v>
                </c:pt>
              </c:strCache>
            </c:strRef>
          </c:tx>
          <c:spPr>
            <a:ln w="19050" cap="rnd">
              <a:solidFill>
                <a:srgbClr val="00B0F0"/>
              </a:solidFill>
              <a:round/>
            </a:ln>
            <a:effectLst/>
          </c:spPr>
          <c:marker>
            <c:symbol val="circle"/>
            <c:size val="5"/>
            <c:spPr>
              <a:noFill/>
              <a:ln w="9525">
                <a:noFill/>
              </a:ln>
              <a:effectLst/>
            </c:spPr>
          </c:marker>
          <c:xVal>
            <c:numRef>
              <c:f>Wages!$F$137:$F$163</c:f>
              <c:numCache>
                <c:formatCode>General</c:formatCode>
                <c:ptCount val="2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xVal>
          <c:yVal>
            <c:numRef>
              <c:f>Wages!$J$137:$J$163</c:f>
              <c:numCache>
                <c:formatCode>_("$"* #,##0.00_);_("$"* \(#,##0.00\);_("$"* "-"??_);_(@_)</c:formatCode>
                <c:ptCount val="27"/>
                <c:pt idx="0">
                  <c:v>67500</c:v>
                </c:pt>
                <c:pt idx="1">
                  <c:v>67500</c:v>
                </c:pt>
                <c:pt idx="2">
                  <c:v>69457.5</c:v>
                </c:pt>
                <c:pt idx="3">
                  <c:v>85791.67</c:v>
                </c:pt>
                <c:pt idx="4">
                  <c:v>95004</c:v>
                </c:pt>
                <c:pt idx="5">
                  <c:v>105997.97</c:v>
                </c:pt>
                <c:pt idx="6">
                  <c:v>107500.08</c:v>
                </c:pt>
                <c:pt idx="7">
                  <c:v>140004</c:v>
                </c:pt>
                <c:pt idx="8">
                  <c:v>177999.92</c:v>
                </c:pt>
                <c:pt idx="9">
                  <c:v>181875</c:v>
                </c:pt>
                <c:pt idx="10">
                  <c:v>186000</c:v>
                </c:pt>
                <c:pt idx="11">
                  <c:v>194256</c:v>
                </c:pt>
                <c:pt idx="12">
                  <c:v>219166.67</c:v>
                </c:pt>
                <c:pt idx="13">
                  <c:v>225004</c:v>
                </c:pt>
                <c:pt idx="14">
                  <c:v>237500</c:v>
                </c:pt>
                <c:pt idx="15">
                  <c:v>251004</c:v>
                </c:pt>
                <c:pt idx="16">
                  <c:v>267341.33</c:v>
                </c:pt>
                <c:pt idx="17">
                  <c:v>314166.71000000002</c:v>
                </c:pt>
                <c:pt idx="18">
                  <c:v>317083.33</c:v>
                </c:pt>
                <c:pt idx="19">
                  <c:v>332322</c:v>
                </c:pt>
                <c:pt idx="20">
                  <c:v>339450</c:v>
                </c:pt>
                <c:pt idx="21">
                  <c:v>339750</c:v>
                </c:pt>
                <c:pt idx="22">
                  <c:v>375000</c:v>
                </c:pt>
                <c:pt idx="23">
                  <c:v>477504</c:v>
                </c:pt>
                <c:pt idx="24">
                  <c:v>522600</c:v>
                </c:pt>
                <c:pt idx="25">
                  <c:v>641250.04</c:v>
                </c:pt>
                <c:pt idx="26">
                  <c:v>1650000</c:v>
                </c:pt>
              </c:numCache>
            </c:numRef>
          </c:yVal>
          <c:smooth val="1"/>
          <c:extLst>
            <c:ext xmlns:c16="http://schemas.microsoft.com/office/drawing/2014/chart" uri="{C3380CC4-5D6E-409C-BE32-E72D297353CC}">
              <c16:uniqueId val="{00000003-7391-CF44-8BAC-BCA62D2B5108}"/>
            </c:ext>
          </c:extLst>
        </c:ser>
        <c:dLbls>
          <c:showLegendKey val="0"/>
          <c:showVal val="0"/>
          <c:showCatName val="0"/>
          <c:showSerName val="0"/>
          <c:showPercent val="0"/>
          <c:showBubbleSize val="0"/>
        </c:dLbls>
        <c:axId val="837984848"/>
        <c:axId val="836337968"/>
      </c:scatterChart>
      <c:valAx>
        <c:axId val="837984848"/>
        <c:scaling>
          <c:orientation val="minMax"/>
          <c:max val="27.1"/>
          <c:min val="0"/>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36337968"/>
        <c:crosses val="autoZero"/>
        <c:crossBetween val="midCat"/>
      </c:valAx>
      <c:valAx>
        <c:axId val="836337968"/>
        <c:scaling>
          <c:orientation val="minMax"/>
        </c:scaling>
        <c:delete val="0"/>
        <c:axPos val="l"/>
        <c:majorGridlines>
          <c:spPr>
            <a:ln w="9525" cap="flat" cmpd="sng" algn="ctr">
              <a:solidFill>
                <a:schemeClr val="tx1">
                  <a:lumMod val="15000"/>
                  <a:lumOff val="85000"/>
                </a:schemeClr>
              </a:solidFill>
              <a:round/>
            </a:ln>
            <a:effectLst/>
          </c:spPr>
        </c:majorGridlines>
        <c:numFmt formatCode="_(&quot;$&quot;* #,##0.00_);_(&quot;$&quot;* \(#,##0.00\);_(&quot;$&quot;* &quot;-&quot;??_);_(@_)"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37984848"/>
        <c:crosses val="autoZero"/>
        <c:crossBetween val="midCat"/>
      </c:valAx>
      <c:spPr>
        <a:noFill/>
        <a:ln>
          <a:noFill/>
        </a:ln>
        <a:effectLst/>
      </c:spPr>
    </c:plotArea>
    <c:legend>
      <c:legendPos val="b"/>
      <c:layout>
        <c:manualLayout>
          <c:xMode val="edge"/>
          <c:yMode val="edge"/>
          <c:x val="0.20515838271895004"/>
          <c:y val="0.96899870542015687"/>
          <c:w val="0.59098899935066496"/>
          <c:h val="3.1001294579843141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Atlanta</a:t>
            </a:r>
            <a:r>
              <a:rPr lang="en-US" baseline="0"/>
              <a:t> United vs Minnesota United Home Attendance in 2018</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1"/>
          <c:order val="0"/>
          <c:tx>
            <c:v>ATL</c:v>
          </c:tx>
          <c:spPr>
            <a:solidFill>
              <a:schemeClr val="accent2"/>
            </a:solidFill>
            <a:ln>
              <a:noFill/>
            </a:ln>
            <a:effectLst/>
          </c:spPr>
          <c:invertIfNegative val="0"/>
          <c:val>
            <c:numRef>
              <c:f>Attendances!$B$3:$B$18</c:f>
              <c:numCache>
                <c:formatCode>_(* #,##0_);_(* \(#,##0\);_(* "-"??_);_(@_)</c:formatCode>
                <c:ptCount val="16"/>
                <c:pt idx="0">
                  <c:v>72035</c:v>
                </c:pt>
                <c:pt idx="1">
                  <c:v>45003</c:v>
                </c:pt>
                <c:pt idx="2">
                  <c:v>45207</c:v>
                </c:pt>
                <c:pt idx="3">
                  <c:v>45001</c:v>
                </c:pt>
                <c:pt idx="4">
                  <c:v>45039</c:v>
                </c:pt>
                <c:pt idx="5">
                  <c:v>44696</c:v>
                </c:pt>
                <c:pt idx="6">
                  <c:v>45089</c:v>
                </c:pt>
                <c:pt idx="7">
                  <c:v>45140</c:v>
                </c:pt>
                <c:pt idx="8">
                  <c:v>45116</c:v>
                </c:pt>
                <c:pt idx="9">
                  <c:v>71932</c:v>
                </c:pt>
                <c:pt idx="10">
                  <c:v>72243</c:v>
                </c:pt>
                <c:pt idx="11">
                  <c:v>45087</c:v>
                </c:pt>
                <c:pt idx="12">
                  <c:v>45191</c:v>
                </c:pt>
                <c:pt idx="13">
                  <c:v>45303</c:v>
                </c:pt>
                <c:pt idx="14">
                  <c:v>72017</c:v>
                </c:pt>
                <c:pt idx="15">
                  <c:v>45122</c:v>
                </c:pt>
              </c:numCache>
            </c:numRef>
          </c:val>
          <c:extLst>
            <c:ext xmlns:c16="http://schemas.microsoft.com/office/drawing/2014/chart" uri="{C3380CC4-5D6E-409C-BE32-E72D297353CC}">
              <c16:uniqueId val="{00000000-C043-9A4C-94F5-79CAA3B35981}"/>
            </c:ext>
          </c:extLst>
        </c:ser>
        <c:ser>
          <c:idx val="0"/>
          <c:order val="1"/>
          <c:tx>
            <c:v>MUFC</c:v>
          </c:tx>
          <c:spPr>
            <a:solidFill>
              <a:schemeClr val="accent1"/>
            </a:solidFill>
            <a:ln>
              <a:noFill/>
            </a:ln>
            <a:effectLst/>
          </c:spPr>
          <c:invertIfNegative val="0"/>
          <c:val>
            <c:numRef>
              <c:f>Attendances!$G$3:$G$18</c:f>
              <c:numCache>
                <c:formatCode>_(* #,##0_);_(* \(#,##0\);_(* "-"??_);_(@_)</c:formatCode>
                <c:ptCount val="16"/>
                <c:pt idx="0">
                  <c:v>23138</c:v>
                </c:pt>
                <c:pt idx="1">
                  <c:v>21574</c:v>
                </c:pt>
                <c:pt idx="2">
                  <c:v>19642</c:v>
                </c:pt>
                <c:pt idx="3">
                  <c:v>19721</c:v>
                </c:pt>
                <c:pt idx="4">
                  <c:v>23117</c:v>
                </c:pt>
                <c:pt idx="5">
                  <c:v>21331</c:v>
                </c:pt>
                <c:pt idx="6">
                  <c:v>22345</c:v>
                </c:pt>
                <c:pt idx="7">
                  <c:v>20559</c:v>
                </c:pt>
                <c:pt idx="8">
                  <c:v>23667</c:v>
                </c:pt>
                <c:pt idx="9">
                  <c:v>27544</c:v>
                </c:pt>
                <c:pt idx="10">
                  <c:v>22739</c:v>
                </c:pt>
                <c:pt idx="11">
                  <c:v>24482</c:v>
                </c:pt>
                <c:pt idx="12">
                  <c:v>24525</c:v>
                </c:pt>
                <c:pt idx="13">
                  <c:v>21926</c:v>
                </c:pt>
                <c:pt idx="14">
                  <c:v>19733</c:v>
                </c:pt>
                <c:pt idx="15">
                  <c:v>52242</c:v>
                </c:pt>
              </c:numCache>
            </c:numRef>
          </c:val>
          <c:extLst>
            <c:ext xmlns:c16="http://schemas.microsoft.com/office/drawing/2014/chart" uri="{C3380CC4-5D6E-409C-BE32-E72D297353CC}">
              <c16:uniqueId val="{00000001-C043-9A4C-94F5-79CAA3B35981}"/>
            </c:ext>
          </c:extLst>
        </c:ser>
        <c:dLbls>
          <c:showLegendKey val="0"/>
          <c:showVal val="0"/>
          <c:showCatName val="0"/>
          <c:showSerName val="0"/>
          <c:showPercent val="0"/>
          <c:showBubbleSize val="0"/>
        </c:dLbls>
        <c:gapWidth val="150"/>
        <c:axId val="817994080"/>
        <c:axId val="853899264"/>
      </c:barChart>
      <c:catAx>
        <c:axId val="817994080"/>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Home</a:t>
                </a:r>
                <a:r>
                  <a:rPr lang="en-US" baseline="0"/>
                  <a:t> Game</a:t>
                </a:r>
                <a:endParaRPr lang="en-US"/>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53899264"/>
        <c:crosses val="autoZero"/>
        <c:auto val="1"/>
        <c:lblAlgn val="ctr"/>
        <c:lblOffset val="100"/>
        <c:noMultiLvlLbl val="0"/>
      </c:catAx>
      <c:valAx>
        <c:axId val="8538992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Attendance</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_(* #,##0_);_(* \(#,##0\);_(*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17994080"/>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067175" cy="638175"/>
          </a:xfrm>
          <a:prstGeom prst="rect">
            <a:avLst/>
          </a:prstGeom>
          <a:noFill/>
          <a:ln w="9525">
            <a:noFill/>
            <a:miter lim="800000"/>
            <a:headEnd/>
            <a:tailEnd/>
          </a:ln>
          <a:effectLst/>
        </p:spPr>
        <p:txBody>
          <a:bodyPr vert="horz" wrap="square" lIns="127382" tIns="63690" rIns="127382" bIns="63690" numCol="1" anchor="t" anchorCtr="0" compatLnSpc="1">
            <a:prstTxWarp prst="textNoShape">
              <a:avLst/>
            </a:prstTxWarp>
          </a:bodyPr>
          <a:lstStyle>
            <a:lvl1pPr defTabSz="1273175">
              <a:defRPr sz="1600" smtClean="0"/>
            </a:lvl1pPr>
          </a:lstStyle>
          <a:p>
            <a:pPr>
              <a:defRPr/>
            </a:pPr>
            <a:endParaRPr lang="en-US"/>
          </a:p>
        </p:txBody>
      </p:sp>
      <p:sp>
        <p:nvSpPr>
          <p:cNvPr id="4099" name="Rectangle 3"/>
          <p:cNvSpPr>
            <a:spLocks noGrp="1" noChangeArrowheads="1"/>
          </p:cNvSpPr>
          <p:nvPr>
            <p:ph type="dt" sz="quarter" idx="1"/>
          </p:nvPr>
        </p:nvSpPr>
        <p:spPr bwMode="auto">
          <a:xfrm>
            <a:off x="5321300" y="0"/>
            <a:ext cx="4067175" cy="638175"/>
          </a:xfrm>
          <a:prstGeom prst="rect">
            <a:avLst/>
          </a:prstGeom>
          <a:noFill/>
          <a:ln w="9525">
            <a:noFill/>
            <a:miter lim="800000"/>
            <a:headEnd/>
            <a:tailEnd/>
          </a:ln>
          <a:effectLst/>
        </p:spPr>
        <p:txBody>
          <a:bodyPr vert="horz" wrap="square" lIns="127382" tIns="63690" rIns="127382" bIns="63690" numCol="1" anchor="t" anchorCtr="0" compatLnSpc="1">
            <a:prstTxWarp prst="textNoShape">
              <a:avLst/>
            </a:prstTxWarp>
          </a:bodyPr>
          <a:lstStyle>
            <a:lvl1pPr algn="r" defTabSz="1273175">
              <a:defRPr sz="1600" smtClean="0"/>
            </a:lvl1pPr>
          </a:lstStyle>
          <a:p>
            <a:pPr>
              <a:defRPr/>
            </a:pPr>
            <a:endParaRPr lang="en-US"/>
          </a:p>
        </p:txBody>
      </p:sp>
      <p:sp>
        <p:nvSpPr>
          <p:cNvPr id="4100" name="Rectangle 4"/>
          <p:cNvSpPr>
            <a:spLocks noGrp="1" noChangeArrowheads="1"/>
          </p:cNvSpPr>
          <p:nvPr>
            <p:ph type="ftr" sz="quarter" idx="2"/>
          </p:nvPr>
        </p:nvSpPr>
        <p:spPr bwMode="auto">
          <a:xfrm>
            <a:off x="0" y="12133263"/>
            <a:ext cx="4067175" cy="638175"/>
          </a:xfrm>
          <a:prstGeom prst="rect">
            <a:avLst/>
          </a:prstGeom>
          <a:noFill/>
          <a:ln w="9525">
            <a:noFill/>
            <a:miter lim="800000"/>
            <a:headEnd/>
            <a:tailEnd/>
          </a:ln>
          <a:effectLst/>
        </p:spPr>
        <p:txBody>
          <a:bodyPr vert="horz" wrap="square" lIns="127382" tIns="63690" rIns="127382" bIns="63690" numCol="1" anchor="b" anchorCtr="0" compatLnSpc="1">
            <a:prstTxWarp prst="textNoShape">
              <a:avLst/>
            </a:prstTxWarp>
          </a:bodyPr>
          <a:lstStyle>
            <a:lvl1pPr defTabSz="1273175">
              <a:defRPr sz="1600" smtClean="0"/>
            </a:lvl1pPr>
          </a:lstStyle>
          <a:p>
            <a:pPr>
              <a:defRPr/>
            </a:pPr>
            <a:endParaRPr lang="en-US"/>
          </a:p>
        </p:txBody>
      </p:sp>
      <p:sp>
        <p:nvSpPr>
          <p:cNvPr id="4101" name="Rectangle 5"/>
          <p:cNvSpPr>
            <a:spLocks noGrp="1" noChangeArrowheads="1"/>
          </p:cNvSpPr>
          <p:nvPr>
            <p:ph type="sldNum" sz="quarter" idx="3"/>
          </p:nvPr>
        </p:nvSpPr>
        <p:spPr bwMode="auto">
          <a:xfrm>
            <a:off x="5321300" y="12133263"/>
            <a:ext cx="4067175" cy="638175"/>
          </a:xfrm>
          <a:prstGeom prst="rect">
            <a:avLst/>
          </a:prstGeom>
          <a:noFill/>
          <a:ln w="9525">
            <a:noFill/>
            <a:miter lim="800000"/>
            <a:headEnd/>
            <a:tailEnd/>
          </a:ln>
          <a:effectLst/>
        </p:spPr>
        <p:txBody>
          <a:bodyPr vert="horz" wrap="square" lIns="127382" tIns="63690" rIns="127382" bIns="63690" numCol="1" anchor="b" anchorCtr="0" compatLnSpc="1">
            <a:prstTxWarp prst="textNoShape">
              <a:avLst/>
            </a:prstTxWarp>
          </a:bodyPr>
          <a:lstStyle>
            <a:lvl1pPr algn="r" defTabSz="1273175">
              <a:defRPr sz="1600" smtClean="0"/>
            </a:lvl1pPr>
          </a:lstStyle>
          <a:p>
            <a:pPr>
              <a:defRPr/>
            </a:pPr>
            <a:fld id="{12B199BC-D0CF-4DA5-9741-A0772C9FEDEF}" type="slidenum">
              <a:rPr lang="en-US"/>
              <a:pPr>
                <a:defRPr/>
              </a:pPr>
              <a:t>‹#›</a:t>
            </a:fld>
            <a:endParaRPr lang="en-US"/>
          </a:p>
        </p:txBody>
      </p:sp>
    </p:spTree>
    <p:extLst>
      <p:ext uri="{BB962C8B-B14F-4D97-AF65-F5344CB8AC3E}">
        <p14:creationId xmlns:p14="http://schemas.microsoft.com/office/powerpoint/2010/main" val="5291388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4059238" cy="641350"/>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lvl1pPr defTabSz="273050">
              <a:defRPr sz="400" smtClean="0"/>
            </a:lvl1pPr>
          </a:lstStyle>
          <a:p>
            <a:pPr>
              <a:defRPr/>
            </a:pPr>
            <a:endParaRPr lang="en-US"/>
          </a:p>
        </p:txBody>
      </p:sp>
      <p:sp>
        <p:nvSpPr>
          <p:cNvPr id="7171" name="Rectangle 3"/>
          <p:cNvSpPr>
            <a:spLocks noGrp="1" noChangeArrowheads="1"/>
          </p:cNvSpPr>
          <p:nvPr>
            <p:ph type="dt" idx="1"/>
          </p:nvPr>
        </p:nvSpPr>
        <p:spPr bwMode="auto">
          <a:xfrm>
            <a:off x="5314950" y="0"/>
            <a:ext cx="4081463" cy="641350"/>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lvl1pPr algn="r" defTabSz="273050">
              <a:defRPr sz="400" smtClean="0"/>
            </a:lvl1pPr>
          </a:lstStyle>
          <a:p>
            <a:pPr>
              <a:defRPr/>
            </a:pPr>
            <a:endParaRPr lang="en-US"/>
          </a:p>
        </p:txBody>
      </p:sp>
      <p:sp>
        <p:nvSpPr>
          <p:cNvPr id="3076" name="Rectangle 4"/>
          <p:cNvSpPr>
            <a:spLocks noGrp="1" noRot="1" noChangeAspect="1" noChangeArrowheads="1" noTextEdit="1"/>
          </p:cNvSpPr>
          <p:nvPr>
            <p:ph type="sldImg" idx="2"/>
          </p:nvPr>
        </p:nvSpPr>
        <p:spPr bwMode="auto">
          <a:xfrm>
            <a:off x="1506538" y="962025"/>
            <a:ext cx="6383337" cy="4789488"/>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1255713" y="6072188"/>
            <a:ext cx="6884987" cy="5751512"/>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0" y="12122150"/>
            <a:ext cx="4059238" cy="641350"/>
          </a:xfrm>
          <a:prstGeom prst="rect">
            <a:avLst/>
          </a:prstGeom>
          <a:noFill/>
          <a:ln w="9525">
            <a:noFill/>
            <a:miter lim="800000"/>
            <a:headEnd/>
            <a:tailEnd/>
          </a:ln>
          <a:effectLst/>
        </p:spPr>
        <p:txBody>
          <a:bodyPr vert="horz" wrap="square" lIns="27240" tIns="13620" rIns="27240" bIns="13620" numCol="1" anchor="b" anchorCtr="0" compatLnSpc="1">
            <a:prstTxWarp prst="textNoShape">
              <a:avLst/>
            </a:prstTxWarp>
          </a:bodyPr>
          <a:lstStyle>
            <a:lvl1pPr defTabSz="273050">
              <a:defRPr sz="400" smtClean="0"/>
            </a:lvl1pPr>
          </a:lstStyle>
          <a:p>
            <a:pPr>
              <a:defRPr/>
            </a:pPr>
            <a:endParaRPr lang="en-US"/>
          </a:p>
        </p:txBody>
      </p:sp>
      <p:sp>
        <p:nvSpPr>
          <p:cNvPr id="7175" name="Rectangle 7"/>
          <p:cNvSpPr>
            <a:spLocks noGrp="1" noChangeArrowheads="1"/>
          </p:cNvSpPr>
          <p:nvPr>
            <p:ph type="sldNum" sz="quarter" idx="5"/>
          </p:nvPr>
        </p:nvSpPr>
        <p:spPr bwMode="auto">
          <a:xfrm>
            <a:off x="5314950" y="12122150"/>
            <a:ext cx="4081463" cy="641350"/>
          </a:xfrm>
          <a:prstGeom prst="rect">
            <a:avLst/>
          </a:prstGeom>
          <a:noFill/>
          <a:ln w="9525">
            <a:noFill/>
            <a:miter lim="800000"/>
            <a:headEnd/>
            <a:tailEnd/>
          </a:ln>
          <a:effectLst/>
        </p:spPr>
        <p:txBody>
          <a:bodyPr vert="horz" wrap="square" lIns="27240" tIns="13620" rIns="27240" bIns="13620" numCol="1" anchor="b" anchorCtr="0" compatLnSpc="1">
            <a:prstTxWarp prst="textNoShape">
              <a:avLst/>
            </a:prstTxWarp>
          </a:bodyPr>
          <a:lstStyle>
            <a:lvl1pPr algn="r" defTabSz="273050">
              <a:defRPr sz="400" smtClean="0"/>
            </a:lvl1pPr>
          </a:lstStyle>
          <a:p>
            <a:pPr>
              <a:defRPr/>
            </a:pPr>
            <a:fld id="{0D4418BF-7CE8-4AC4-BC3B-111C69096913}" type="slidenum">
              <a:rPr lang="en-US"/>
              <a:pPr>
                <a:defRPr/>
              </a:pPr>
              <a:t>‹#›</a:t>
            </a:fld>
            <a:endParaRPr lang="en-US"/>
          </a:p>
        </p:txBody>
      </p:sp>
    </p:spTree>
    <p:extLst>
      <p:ext uri="{BB962C8B-B14F-4D97-AF65-F5344CB8AC3E}">
        <p14:creationId xmlns:p14="http://schemas.microsoft.com/office/powerpoint/2010/main" val="236313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27" charset="0"/>
        <a:ea typeface="+mn-ea"/>
        <a:cs typeface="+mn-cs"/>
      </a:defRPr>
    </a:lvl1pPr>
    <a:lvl2pPr marL="457121" algn="l" rtl="0" eaLnBrk="0" fontAlgn="base" hangingPunct="0">
      <a:spcBef>
        <a:spcPct val="30000"/>
      </a:spcBef>
      <a:spcAft>
        <a:spcPct val="0"/>
      </a:spcAft>
      <a:defRPr sz="1200" kern="1200">
        <a:solidFill>
          <a:schemeClr val="tx1"/>
        </a:solidFill>
        <a:latin typeface="Times New Roman" pitchFamily="27" charset="0"/>
        <a:ea typeface="+mn-ea"/>
        <a:cs typeface="+mn-cs"/>
      </a:defRPr>
    </a:lvl2pPr>
    <a:lvl3pPr marL="914241" algn="l" rtl="0" eaLnBrk="0" fontAlgn="base" hangingPunct="0">
      <a:spcBef>
        <a:spcPct val="30000"/>
      </a:spcBef>
      <a:spcAft>
        <a:spcPct val="0"/>
      </a:spcAft>
      <a:defRPr sz="1200" kern="1200">
        <a:solidFill>
          <a:schemeClr val="tx1"/>
        </a:solidFill>
        <a:latin typeface="Times New Roman" pitchFamily="27" charset="0"/>
        <a:ea typeface="+mn-ea"/>
        <a:cs typeface="+mn-cs"/>
      </a:defRPr>
    </a:lvl3pPr>
    <a:lvl4pPr marL="1371363" algn="l" rtl="0" eaLnBrk="0" fontAlgn="base" hangingPunct="0">
      <a:spcBef>
        <a:spcPct val="30000"/>
      </a:spcBef>
      <a:spcAft>
        <a:spcPct val="0"/>
      </a:spcAft>
      <a:defRPr sz="1200" kern="1200">
        <a:solidFill>
          <a:schemeClr val="tx1"/>
        </a:solidFill>
        <a:latin typeface="Times New Roman" pitchFamily="27" charset="0"/>
        <a:ea typeface="+mn-ea"/>
        <a:cs typeface="+mn-cs"/>
      </a:defRPr>
    </a:lvl4pPr>
    <a:lvl5pPr marL="1828483" algn="l" rtl="0" eaLnBrk="0" fontAlgn="base" hangingPunct="0">
      <a:spcBef>
        <a:spcPct val="30000"/>
      </a:spcBef>
      <a:spcAft>
        <a:spcPct val="0"/>
      </a:spcAft>
      <a:defRPr sz="1200" kern="1200">
        <a:solidFill>
          <a:schemeClr val="tx1"/>
        </a:solidFill>
        <a:latin typeface="Times New Roman" pitchFamily="27" charset="0"/>
        <a:ea typeface="+mn-ea"/>
        <a:cs typeface="+mn-cs"/>
      </a:defRPr>
    </a:lvl5pPr>
    <a:lvl6pPr marL="2285605" algn="l" defTabSz="914241" rtl="0" eaLnBrk="1" latinLnBrk="0" hangingPunct="1">
      <a:defRPr sz="1200" kern="1200">
        <a:solidFill>
          <a:schemeClr val="tx1"/>
        </a:solidFill>
        <a:latin typeface="+mn-lt"/>
        <a:ea typeface="+mn-ea"/>
        <a:cs typeface="+mn-cs"/>
      </a:defRPr>
    </a:lvl6pPr>
    <a:lvl7pPr marL="2742724" algn="l" defTabSz="914241" rtl="0" eaLnBrk="1" latinLnBrk="0" hangingPunct="1">
      <a:defRPr sz="1200" kern="1200">
        <a:solidFill>
          <a:schemeClr val="tx1"/>
        </a:solidFill>
        <a:latin typeface="+mn-lt"/>
        <a:ea typeface="+mn-ea"/>
        <a:cs typeface="+mn-cs"/>
      </a:defRPr>
    </a:lvl7pPr>
    <a:lvl8pPr marL="3199846" algn="l" defTabSz="914241" rtl="0" eaLnBrk="1" latinLnBrk="0" hangingPunct="1">
      <a:defRPr sz="1200" kern="1200">
        <a:solidFill>
          <a:schemeClr val="tx1"/>
        </a:solidFill>
        <a:latin typeface="+mn-lt"/>
        <a:ea typeface="+mn-ea"/>
        <a:cs typeface="+mn-cs"/>
      </a:defRPr>
    </a:lvl8pPr>
    <a:lvl9pPr marL="3656968" algn="l" defTabSz="914241"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6538" y="962025"/>
            <a:ext cx="6383337" cy="47894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D4418BF-7CE8-4AC4-BC3B-111C69096913}" type="slidenum">
              <a:rPr lang="en-US" smtClean="0"/>
              <a:pPr>
                <a:defRPr/>
              </a:pPr>
              <a:t>1</a:t>
            </a:fld>
            <a:endParaRPr lang="en-US"/>
          </a:p>
        </p:txBody>
      </p:sp>
    </p:spTree>
    <p:extLst>
      <p:ext uri="{BB962C8B-B14F-4D97-AF65-F5344CB8AC3E}">
        <p14:creationId xmlns:p14="http://schemas.microsoft.com/office/powerpoint/2010/main" val="846891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5829"/>
            <a:ext cx="37307520" cy="7056012"/>
          </a:xfrm>
        </p:spPr>
        <p:txBody>
          <a:bodyPr/>
          <a:lstStyle/>
          <a:p>
            <a:r>
              <a:rPr lang="en-US"/>
              <a:t>Click to edit Master title style</a:t>
            </a:r>
          </a:p>
        </p:txBody>
      </p:sp>
      <p:sp>
        <p:nvSpPr>
          <p:cNvPr id="3" name="Subtitle 2"/>
          <p:cNvSpPr>
            <a:spLocks noGrp="1"/>
          </p:cNvSpPr>
          <p:nvPr>
            <p:ph type="subTitle" idx="1"/>
          </p:nvPr>
        </p:nvSpPr>
        <p:spPr>
          <a:xfrm>
            <a:off x="6583680" y="18653441"/>
            <a:ext cx="30723840" cy="8413124"/>
          </a:xfrm>
        </p:spPr>
        <p:txBody>
          <a:bodyPr/>
          <a:lstStyle>
            <a:lvl1pPr marL="0" indent="0" algn="ctr">
              <a:buNone/>
              <a:defRPr/>
            </a:lvl1pPr>
            <a:lvl2pPr marL="457121" indent="0" algn="ctr">
              <a:buNone/>
              <a:defRPr/>
            </a:lvl2pPr>
            <a:lvl3pPr marL="914241" indent="0" algn="ctr">
              <a:buNone/>
              <a:defRPr/>
            </a:lvl3pPr>
            <a:lvl4pPr marL="1371363" indent="0" algn="ctr">
              <a:buNone/>
              <a:defRPr/>
            </a:lvl4pPr>
            <a:lvl5pPr marL="1828483" indent="0" algn="ctr">
              <a:buNone/>
              <a:defRPr/>
            </a:lvl5pPr>
            <a:lvl6pPr marL="2285605" indent="0" algn="ctr">
              <a:buNone/>
              <a:defRPr/>
            </a:lvl6pPr>
            <a:lvl7pPr marL="2742724" indent="0" algn="ctr">
              <a:buNone/>
              <a:defRPr/>
            </a:lvl7pPr>
            <a:lvl8pPr marL="3199846" indent="0" algn="ctr">
              <a:buNone/>
              <a:defRPr/>
            </a:lvl8pPr>
            <a:lvl9pPr marL="3656968"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7FD4991-B0AA-4C78-9F45-3F23A133B37A}"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61C8139-951B-4346-AB20-7923F52BA5A4}"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6700" y="21153551"/>
            <a:ext cx="37307520" cy="6537639"/>
          </a:xfrm>
        </p:spPr>
        <p:txBody>
          <a:bodyPr anchor="t"/>
          <a:lstStyle>
            <a:lvl1pPr algn="l">
              <a:defRPr sz="4100" b="1" cap="all"/>
            </a:lvl1pPr>
          </a:lstStyle>
          <a:p>
            <a:r>
              <a:rPr lang="en-US"/>
              <a:t>Click to edit Master title style</a:t>
            </a:r>
          </a:p>
        </p:txBody>
      </p:sp>
      <p:sp>
        <p:nvSpPr>
          <p:cNvPr id="3" name="Text Placeholder 2"/>
          <p:cNvSpPr>
            <a:spLocks noGrp="1"/>
          </p:cNvSpPr>
          <p:nvPr>
            <p:ph type="body" idx="1"/>
          </p:nvPr>
        </p:nvSpPr>
        <p:spPr>
          <a:xfrm>
            <a:off x="3466700" y="13952654"/>
            <a:ext cx="37307520" cy="7200899"/>
          </a:xfrm>
        </p:spPr>
        <p:txBody>
          <a:bodyPr anchor="b"/>
          <a:lstStyle>
            <a:lvl1pPr marL="0" indent="0">
              <a:buNone/>
              <a:defRPr sz="2000"/>
            </a:lvl1pPr>
            <a:lvl2pPr marL="457121" indent="0">
              <a:buNone/>
              <a:defRPr sz="1900"/>
            </a:lvl2pPr>
            <a:lvl3pPr marL="914241" indent="0">
              <a:buNone/>
              <a:defRPr sz="1500"/>
            </a:lvl3pPr>
            <a:lvl4pPr marL="1371363" indent="0">
              <a:buNone/>
              <a:defRPr sz="1400"/>
            </a:lvl4pPr>
            <a:lvl5pPr marL="1828483" indent="0">
              <a:buNone/>
              <a:defRPr sz="1400"/>
            </a:lvl5pPr>
            <a:lvl6pPr marL="2285605" indent="0">
              <a:buNone/>
              <a:defRPr sz="1400"/>
            </a:lvl6pPr>
            <a:lvl7pPr marL="2742724" indent="0">
              <a:buNone/>
              <a:defRPr sz="1400"/>
            </a:lvl7pPr>
            <a:lvl8pPr marL="3199846" indent="0">
              <a:buNone/>
              <a:defRPr sz="1400"/>
            </a:lvl8pPr>
            <a:lvl9pPr marL="3656968"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64600EBC-7D1B-49A5-86C2-37AAAE677784}"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290240" y="9512658"/>
            <a:ext cx="18578362" cy="19748142"/>
          </a:xfrm>
        </p:spPr>
        <p:txBody>
          <a:bodyPr/>
          <a:lstStyle>
            <a:lvl1pPr>
              <a:defRPr sz="2800"/>
            </a:lvl1pPr>
            <a:lvl2pPr>
              <a:defRPr sz="2300"/>
            </a:lvl2pPr>
            <a:lvl3pPr>
              <a:defRPr sz="20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2606" y="9512658"/>
            <a:ext cx="18578362" cy="19748142"/>
          </a:xfrm>
        </p:spPr>
        <p:txBody>
          <a:bodyPr/>
          <a:lstStyle>
            <a:lvl1pPr>
              <a:defRPr sz="2800"/>
            </a:lvl1pPr>
            <a:lvl2pPr>
              <a:defRPr sz="2300"/>
            </a:lvl2pPr>
            <a:lvl3pPr>
              <a:defRPr sz="20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83796770-0A6D-4276-A1D0-832F75DE5CD8}"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474"/>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1" y="7368330"/>
            <a:ext cx="19393303" cy="3071611"/>
          </a:xfrm>
        </p:spPr>
        <p:txBody>
          <a:bodyPr anchor="b"/>
          <a:lstStyle>
            <a:lvl1pPr marL="0" indent="0">
              <a:buNone/>
              <a:defRPr sz="2300" b="1"/>
            </a:lvl1pPr>
            <a:lvl2pPr marL="457121" indent="0">
              <a:buNone/>
              <a:defRPr sz="2000" b="1"/>
            </a:lvl2pPr>
            <a:lvl3pPr marL="914241" indent="0">
              <a:buNone/>
              <a:defRPr sz="1900" b="1"/>
            </a:lvl3pPr>
            <a:lvl4pPr marL="1371363" indent="0">
              <a:buNone/>
              <a:defRPr sz="1500" b="1"/>
            </a:lvl4pPr>
            <a:lvl5pPr marL="1828483" indent="0">
              <a:buNone/>
              <a:defRPr sz="1500" b="1"/>
            </a:lvl5pPr>
            <a:lvl6pPr marL="2285605" indent="0">
              <a:buNone/>
              <a:defRPr sz="1500" b="1"/>
            </a:lvl6pPr>
            <a:lvl7pPr marL="2742724" indent="0">
              <a:buNone/>
              <a:defRPr sz="1500" b="1"/>
            </a:lvl7pPr>
            <a:lvl8pPr marL="3199846" indent="0">
              <a:buNone/>
              <a:defRPr sz="1500" b="1"/>
            </a:lvl8pPr>
            <a:lvl9pPr marL="3656968" indent="0">
              <a:buNone/>
              <a:defRPr sz="1500" b="1"/>
            </a:lvl9pPr>
          </a:lstStyle>
          <a:p>
            <a:pPr lvl="0"/>
            <a:r>
              <a:rPr lang="en-US"/>
              <a:t>Click to edit Master text styles</a:t>
            </a:r>
          </a:p>
        </p:txBody>
      </p:sp>
      <p:sp>
        <p:nvSpPr>
          <p:cNvPr id="4" name="Content Placeholder 3"/>
          <p:cNvSpPr>
            <a:spLocks noGrp="1"/>
          </p:cNvSpPr>
          <p:nvPr>
            <p:ph sz="half" idx="2"/>
          </p:nvPr>
        </p:nvSpPr>
        <p:spPr>
          <a:xfrm>
            <a:off x="2194561" y="10439940"/>
            <a:ext cx="19393303" cy="18965750"/>
          </a:xfrm>
        </p:spPr>
        <p:txBody>
          <a:bodyPr/>
          <a:lstStyle>
            <a:lvl1pPr>
              <a:defRPr sz="2300"/>
            </a:lvl1pPr>
            <a:lvl2pPr>
              <a:defRPr sz="2000"/>
            </a:lvl2pPr>
            <a:lvl3pPr>
              <a:defRPr sz="19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924" y="7368330"/>
            <a:ext cx="19399718" cy="3071611"/>
          </a:xfrm>
        </p:spPr>
        <p:txBody>
          <a:bodyPr anchor="b"/>
          <a:lstStyle>
            <a:lvl1pPr marL="0" indent="0">
              <a:buNone/>
              <a:defRPr sz="2300" b="1"/>
            </a:lvl1pPr>
            <a:lvl2pPr marL="457121" indent="0">
              <a:buNone/>
              <a:defRPr sz="2000" b="1"/>
            </a:lvl2pPr>
            <a:lvl3pPr marL="914241" indent="0">
              <a:buNone/>
              <a:defRPr sz="1900" b="1"/>
            </a:lvl3pPr>
            <a:lvl4pPr marL="1371363" indent="0">
              <a:buNone/>
              <a:defRPr sz="1500" b="1"/>
            </a:lvl4pPr>
            <a:lvl5pPr marL="1828483" indent="0">
              <a:buNone/>
              <a:defRPr sz="1500" b="1"/>
            </a:lvl5pPr>
            <a:lvl6pPr marL="2285605" indent="0">
              <a:buNone/>
              <a:defRPr sz="1500" b="1"/>
            </a:lvl6pPr>
            <a:lvl7pPr marL="2742724" indent="0">
              <a:buNone/>
              <a:defRPr sz="1500" b="1"/>
            </a:lvl7pPr>
            <a:lvl8pPr marL="3199846" indent="0">
              <a:buNone/>
              <a:defRPr sz="1500" b="1"/>
            </a:lvl8pPr>
            <a:lvl9pPr marL="3656968" indent="0">
              <a:buNone/>
              <a:defRPr sz="1500" b="1"/>
            </a:lvl9pPr>
          </a:lstStyle>
          <a:p>
            <a:pPr lvl="0"/>
            <a:r>
              <a:rPr lang="en-US"/>
              <a:t>Click to edit Master text styles</a:t>
            </a:r>
          </a:p>
        </p:txBody>
      </p:sp>
      <p:sp>
        <p:nvSpPr>
          <p:cNvPr id="6" name="Content Placeholder 5"/>
          <p:cNvSpPr>
            <a:spLocks noGrp="1"/>
          </p:cNvSpPr>
          <p:nvPr>
            <p:ph sz="quarter" idx="4"/>
          </p:nvPr>
        </p:nvSpPr>
        <p:spPr>
          <a:xfrm>
            <a:off x="22296924" y="10439940"/>
            <a:ext cx="19399718" cy="18965750"/>
          </a:xfrm>
        </p:spPr>
        <p:txBody>
          <a:bodyPr/>
          <a:lstStyle>
            <a:lvl1pPr>
              <a:defRPr sz="2300"/>
            </a:lvl1pPr>
            <a:lvl2pPr>
              <a:defRPr sz="2000"/>
            </a:lvl2pPr>
            <a:lvl3pPr>
              <a:defRPr sz="19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B8FBEA6E-6B58-4CC6-8D61-D7A483A21036}"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497FA94F-F46C-4767-8B52-928E2037B182}"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4FEB4570-57DB-462E-93B8-C404F64FC1A4}"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4" y="1310430"/>
            <a:ext cx="14439500" cy="5578163"/>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240" y="1310426"/>
            <a:ext cx="24536400" cy="28095263"/>
          </a:xfrm>
        </p:spPr>
        <p:txBody>
          <a:bodyPr/>
          <a:lstStyle>
            <a:lvl1pPr>
              <a:defRPr sz="3300"/>
            </a:lvl1pPr>
            <a:lvl2pPr>
              <a:defRPr sz="2800"/>
            </a:lvl2pPr>
            <a:lvl3pPr>
              <a:defRPr sz="23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4" y="6888590"/>
            <a:ext cx="14439500" cy="22517099"/>
          </a:xfrm>
        </p:spPr>
        <p:txBody>
          <a:bodyPr/>
          <a:lstStyle>
            <a:lvl1pPr marL="0" indent="0">
              <a:buNone/>
              <a:defRPr sz="1400"/>
            </a:lvl1pPr>
            <a:lvl2pPr marL="457121" indent="0">
              <a:buNone/>
              <a:defRPr sz="1200"/>
            </a:lvl2pPr>
            <a:lvl3pPr marL="914241" indent="0">
              <a:buNone/>
              <a:defRPr sz="900"/>
            </a:lvl3pPr>
            <a:lvl4pPr marL="1371363" indent="0">
              <a:buNone/>
              <a:defRPr sz="800"/>
            </a:lvl4pPr>
            <a:lvl5pPr marL="1828483" indent="0">
              <a:buNone/>
              <a:defRPr sz="800"/>
            </a:lvl5pPr>
            <a:lvl6pPr marL="2285605" indent="0">
              <a:buNone/>
              <a:defRPr sz="800"/>
            </a:lvl6pPr>
            <a:lvl7pPr marL="2742724" indent="0">
              <a:buNone/>
              <a:defRPr sz="800"/>
            </a:lvl7pPr>
            <a:lvl8pPr marL="3199846" indent="0">
              <a:buNone/>
              <a:defRPr sz="800"/>
            </a:lvl8pPr>
            <a:lvl9pPr marL="3656968"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B1BBA61-B487-4C09-AFBE-F608CC08827E}"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3383" y="23043527"/>
            <a:ext cx="26334720" cy="2719053"/>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3383" y="2941215"/>
            <a:ext cx="26334720" cy="19751361"/>
          </a:xfrm>
        </p:spPr>
        <p:txBody>
          <a:bodyPr/>
          <a:lstStyle>
            <a:lvl1pPr marL="0" indent="0">
              <a:buNone/>
              <a:defRPr sz="3300"/>
            </a:lvl1pPr>
            <a:lvl2pPr marL="457121" indent="0">
              <a:buNone/>
              <a:defRPr sz="2800"/>
            </a:lvl2pPr>
            <a:lvl3pPr marL="914241" indent="0">
              <a:buNone/>
              <a:defRPr sz="2300"/>
            </a:lvl3pPr>
            <a:lvl4pPr marL="1371363" indent="0">
              <a:buNone/>
              <a:defRPr sz="2000"/>
            </a:lvl4pPr>
            <a:lvl5pPr marL="1828483" indent="0">
              <a:buNone/>
              <a:defRPr sz="2000"/>
            </a:lvl5pPr>
            <a:lvl6pPr marL="2285605" indent="0">
              <a:buNone/>
              <a:defRPr sz="2000"/>
            </a:lvl6pPr>
            <a:lvl7pPr marL="2742724" indent="0">
              <a:buNone/>
              <a:defRPr sz="2000"/>
            </a:lvl7pPr>
            <a:lvl8pPr marL="3199846" indent="0">
              <a:buNone/>
              <a:defRPr sz="2000"/>
            </a:lvl8pPr>
            <a:lvl9pPr marL="3656968" indent="0">
              <a:buNone/>
              <a:defRPr sz="2000"/>
            </a:lvl9pPr>
          </a:lstStyle>
          <a:p>
            <a:pPr lvl="0"/>
            <a:endParaRPr lang="en-US" noProof="0"/>
          </a:p>
        </p:txBody>
      </p:sp>
      <p:sp>
        <p:nvSpPr>
          <p:cNvPr id="4" name="Text Placeholder 3"/>
          <p:cNvSpPr>
            <a:spLocks noGrp="1"/>
          </p:cNvSpPr>
          <p:nvPr>
            <p:ph type="body" sz="half" idx="2"/>
          </p:nvPr>
        </p:nvSpPr>
        <p:spPr>
          <a:xfrm>
            <a:off x="8603383" y="25762579"/>
            <a:ext cx="26334720" cy="3863663"/>
          </a:xfrm>
        </p:spPr>
        <p:txBody>
          <a:bodyPr/>
          <a:lstStyle>
            <a:lvl1pPr marL="0" indent="0">
              <a:buNone/>
              <a:defRPr sz="1400"/>
            </a:lvl1pPr>
            <a:lvl2pPr marL="457121" indent="0">
              <a:buNone/>
              <a:defRPr sz="1200"/>
            </a:lvl2pPr>
            <a:lvl3pPr marL="914241" indent="0">
              <a:buNone/>
              <a:defRPr sz="900"/>
            </a:lvl3pPr>
            <a:lvl4pPr marL="1371363" indent="0">
              <a:buNone/>
              <a:defRPr sz="800"/>
            </a:lvl4pPr>
            <a:lvl5pPr marL="1828483" indent="0">
              <a:buNone/>
              <a:defRPr sz="800"/>
            </a:lvl5pPr>
            <a:lvl6pPr marL="2285605" indent="0">
              <a:buNone/>
              <a:defRPr sz="800"/>
            </a:lvl6pPr>
            <a:lvl7pPr marL="2742724" indent="0">
              <a:buNone/>
              <a:defRPr sz="800"/>
            </a:lvl7pPr>
            <a:lvl8pPr marL="3199846" indent="0">
              <a:buNone/>
              <a:defRPr sz="800"/>
            </a:lvl8pPr>
            <a:lvl9pPr marL="3656968"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53EDBD1D-0B06-493F-9B9E-7B6F9BBD042C}"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C542859-F12A-449A-AC2B-FAA8DA0E01CE}"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4084" y="2926726"/>
            <a:ext cx="9326880" cy="263340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90240" y="2926726"/>
            <a:ext cx="27829844" cy="263340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20DF5ECC-1565-4C5A-A3E7-30DD94B65342}"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290237" y="2926724"/>
            <a:ext cx="37310731" cy="5486400"/>
          </a:xfrm>
          <a:prstGeom prst="rect">
            <a:avLst/>
          </a:prstGeom>
          <a:noFill/>
          <a:ln w="9525">
            <a:noFill/>
            <a:miter lim="800000"/>
            <a:headEnd/>
            <a:tailEnd/>
          </a:ln>
        </p:spPr>
        <p:txBody>
          <a:bodyPr vert="horz" wrap="square" lIns="445950" tIns="222975" rIns="445950" bIns="2229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3290237" y="9512658"/>
            <a:ext cx="37310731" cy="19748142"/>
          </a:xfrm>
          <a:prstGeom prst="rect">
            <a:avLst/>
          </a:prstGeom>
          <a:noFill/>
          <a:ln w="9525">
            <a:noFill/>
            <a:miter lim="800000"/>
            <a:headEnd/>
            <a:tailEnd/>
          </a:ln>
        </p:spPr>
        <p:txBody>
          <a:bodyPr vert="horz" wrap="square" lIns="445950" tIns="222975" rIns="445950" bIns="22297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3290236" y="29993290"/>
            <a:ext cx="9144000" cy="2194237"/>
          </a:xfrm>
          <a:prstGeom prst="rect">
            <a:avLst/>
          </a:prstGeom>
          <a:noFill/>
          <a:ln w="9525">
            <a:noFill/>
            <a:miter lim="800000"/>
            <a:headEnd/>
            <a:tailEnd/>
          </a:ln>
          <a:effectLst/>
        </p:spPr>
        <p:txBody>
          <a:bodyPr vert="horz" wrap="square" lIns="445950" tIns="222975" rIns="445950" bIns="222975" numCol="1" anchor="t" anchorCtr="0" compatLnSpc="1">
            <a:prstTxWarp prst="textNoShape">
              <a:avLst/>
            </a:prstTxWarp>
          </a:bodyPr>
          <a:lstStyle>
            <a:lvl1pPr>
              <a:defRPr sz="7000"/>
            </a:lvl1pPr>
          </a:lstStyle>
          <a:p>
            <a:endParaRPr lang="en-US"/>
          </a:p>
        </p:txBody>
      </p:sp>
      <p:sp>
        <p:nvSpPr>
          <p:cNvPr id="1029" name="Rectangle 5"/>
          <p:cNvSpPr>
            <a:spLocks noGrp="1" noChangeArrowheads="1"/>
          </p:cNvSpPr>
          <p:nvPr>
            <p:ph type="ftr" sz="quarter" idx="3"/>
          </p:nvPr>
        </p:nvSpPr>
        <p:spPr bwMode="auto">
          <a:xfrm>
            <a:off x="14997768" y="29993290"/>
            <a:ext cx="13895671" cy="2194237"/>
          </a:xfrm>
          <a:prstGeom prst="rect">
            <a:avLst/>
          </a:prstGeom>
          <a:noFill/>
          <a:ln w="9525">
            <a:noFill/>
            <a:miter lim="800000"/>
            <a:headEnd/>
            <a:tailEnd/>
          </a:ln>
          <a:effectLst/>
        </p:spPr>
        <p:txBody>
          <a:bodyPr vert="horz" wrap="square" lIns="445950" tIns="222975" rIns="445950" bIns="222975" numCol="1" anchor="t" anchorCtr="0" compatLnSpc="1">
            <a:prstTxWarp prst="textNoShape">
              <a:avLst/>
            </a:prstTxWarp>
          </a:bodyPr>
          <a:lstStyle>
            <a:lvl1pPr algn="ctr">
              <a:defRPr sz="7000"/>
            </a:lvl1pPr>
          </a:lstStyle>
          <a:p>
            <a:endParaRPr lang="en-US"/>
          </a:p>
        </p:txBody>
      </p:sp>
      <p:sp>
        <p:nvSpPr>
          <p:cNvPr id="1030" name="Rectangle 6"/>
          <p:cNvSpPr>
            <a:spLocks noGrp="1" noChangeArrowheads="1"/>
          </p:cNvSpPr>
          <p:nvPr>
            <p:ph type="sldNum" sz="quarter" idx="4"/>
          </p:nvPr>
        </p:nvSpPr>
        <p:spPr bwMode="auto">
          <a:xfrm>
            <a:off x="31456964" y="29993290"/>
            <a:ext cx="9144000" cy="2194237"/>
          </a:xfrm>
          <a:prstGeom prst="rect">
            <a:avLst/>
          </a:prstGeom>
          <a:noFill/>
          <a:ln w="9525">
            <a:noFill/>
            <a:miter lim="800000"/>
            <a:headEnd/>
            <a:tailEnd/>
          </a:ln>
          <a:effectLst/>
        </p:spPr>
        <p:txBody>
          <a:bodyPr vert="horz" wrap="square" lIns="445950" tIns="222975" rIns="445950" bIns="222975" numCol="1" anchor="t" anchorCtr="0" compatLnSpc="1">
            <a:prstTxWarp prst="textNoShape">
              <a:avLst/>
            </a:prstTxWarp>
          </a:bodyPr>
          <a:lstStyle>
            <a:lvl1pPr algn="r">
              <a:defRPr sz="7000"/>
            </a:lvl1pPr>
          </a:lstStyle>
          <a:p>
            <a:fld id="{0870CD87-B729-45C9-B46A-E130E2DB8C2C}" type="slidenum">
              <a:rPr lang="en-US"/>
              <a:pPr/>
              <a:t>‹#›</a:t>
            </a:fld>
            <a:endParaRPr lang="en-US"/>
          </a:p>
        </p:txBody>
      </p:sp>
      <p:sp>
        <p:nvSpPr>
          <p:cNvPr id="7" name="Rectangle 6"/>
          <p:cNvSpPr/>
          <p:nvPr userDrawn="1"/>
        </p:nvSpPr>
        <p:spPr bwMode="auto">
          <a:xfrm>
            <a:off x="447872" y="444843"/>
            <a:ext cx="42995461" cy="32028714"/>
          </a:xfrm>
          <a:prstGeom prst="rect">
            <a:avLst/>
          </a:prstGeom>
          <a:blipFill rotWithShape="1">
            <a:blip r:embed="rId13"/>
            <a:tile tx="0" ty="0" sx="100000" sy="100000" flip="none" algn="tl"/>
          </a:blipFill>
          <a:ln w="9525" cap="flat" cmpd="sng" algn="ctr">
            <a:no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
        <p:nvSpPr>
          <p:cNvPr id="8" name="Rectangle 7"/>
          <p:cNvSpPr/>
          <p:nvPr userDrawn="1"/>
        </p:nvSpPr>
        <p:spPr bwMode="auto">
          <a:xfrm>
            <a:off x="1093279" y="5350076"/>
            <a:ext cx="9853127" cy="26772821"/>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
        <p:nvSpPr>
          <p:cNvPr id="9" name="Rectangle 8"/>
          <p:cNvSpPr/>
          <p:nvPr userDrawn="1"/>
        </p:nvSpPr>
        <p:spPr bwMode="auto">
          <a:xfrm>
            <a:off x="11710359" y="5350076"/>
            <a:ext cx="9853127" cy="26772821"/>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
        <p:nvSpPr>
          <p:cNvPr id="10" name="Rectangle 9"/>
          <p:cNvSpPr/>
          <p:nvPr userDrawn="1"/>
        </p:nvSpPr>
        <p:spPr bwMode="auto">
          <a:xfrm>
            <a:off x="22327436" y="5350076"/>
            <a:ext cx="9853127" cy="26772821"/>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
        <p:nvSpPr>
          <p:cNvPr id="11" name="Rectangle 10"/>
          <p:cNvSpPr/>
          <p:nvPr userDrawn="1"/>
        </p:nvSpPr>
        <p:spPr bwMode="auto">
          <a:xfrm>
            <a:off x="32944516" y="5350076"/>
            <a:ext cx="9853127" cy="26772821"/>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
        <p:nvSpPr>
          <p:cNvPr id="12" name="Rectangle 11"/>
          <p:cNvSpPr/>
          <p:nvPr userDrawn="1"/>
        </p:nvSpPr>
        <p:spPr bwMode="auto">
          <a:xfrm>
            <a:off x="452390" y="486785"/>
            <a:ext cx="42939298" cy="4343558"/>
          </a:xfrm>
          <a:prstGeom prst="rect">
            <a:avLst/>
          </a:prstGeom>
          <a:solidFill>
            <a:srgbClr val="87212E"/>
          </a:solidFill>
          <a:ln w="9525" cap="flat" cmpd="sng" algn="ctr">
            <a:no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61691" rtl="0" eaLnBrk="0" fontAlgn="base" hangingPunct="0">
        <a:spcBef>
          <a:spcPct val="0"/>
        </a:spcBef>
        <a:spcAft>
          <a:spcPct val="0"/>
        </a:spcAft>
        <a:defRPr sz="21100">
          <a:solidFill>
            <a:schemeClr val="tx2"/>
          </a:solidFill>
          <a:latin typeface="+mj-lt"/>
          <a:ea typeface="+mj-ea"/>
          <a:cs typeface="+mj-cs"/>
        </a:defRPr>
      </a:lvl1pPr>
      <a:lvl2pPr algn="ctr" defTabSz="4461691" rtl="0" eaLnBrk="0" fontAlgn="base" hangingPunct="0">
        <a:spcBef>
          <a:spcPct val="0"/>
        </a:spcBef>
        <a:spcAft>
          <a:spcPct val="0"/>
        </a:spcAft>
        <a:defRPr sz="21100">
          <a:solidFill>
            <a:schemeClr val="tx2"/>
          </a:solidFill>
          <a:latin typeface="Times New Roman" pitchFamily="27" charset="0"/>
        </a:defRPr>
      </a:lvl2pPr>
      <a:lvl3pPr algn="ctr" defTabSz="4461691" rtl="0" eaLnBrk="0" fontAlgn="base" hangingPunct="0">
        <a:spcBef>
          <a:spcPct val="0"/>
        </a:spcBef>
        <a:spcAft>
          <a:spcPct val="0"/>
        </a:spcAft>
        <a:defRPr sz="21100">
          <a:solidFill>
            <a:schemeClr val="tx2"/>
          </a:solidFill>
          <a:latin typeface="Times New Roman" pitchFamily="27" charset="0"/>
        </a:defRPr>
      </a:lvl3pPr>
      <a:lvl4pPr algn="ctr" defTabSz="4461691" rtl="0" eaLnBrk="0" fontAlgn="base" hangingPunct="0">
        <a:spcBef>
          <a:spcPct val="0"/>
        </a:spcBef>
        <a:spcAft>
          <a:spcPct val="0"/>
        </a:spcAft>
        <a:defRPr sz="21100">
          <a:solidFill>
            <a:schemeClr val="tx2"/>
          </a:solidFill>
          <a:latin typeface="Times New Roman" pitchFamily="27" charset="0"/>
        </a:defRPr>
      </a:lvl4pPr>
      <a:lvl5pPr algn="ctr" defTabSz="4461691" rtl="0" eaLnBrk="0" fontAlgn="base" hangingPunct="0">
        <a:spcBef>
          <a:spcPct val="0"/>
        </a:spcBef>
        <a:spcAft>
          <a:spcPct val="0"/>
        </a:spcAft>
        <a:defRPr sz="21100">
          <a:solidFill>
            <a:schemeClr val="tx2"/>
          </a:solidFill>
          <a:latin typeface="Times New Roman" pitchFamily="27" charset="0"/>
        </a:defRPr>
      </a:lvl5pPr>
      <a:lvl6pPr marL="457121" algn="ctr" defTabSz="4461691" rtl="0" fontAlgn="base">
        <a:spcBef>
          <a:spcPct val="0"/>
        </a:spcBef>
        <a:spcAft>
          <a:spcPct val="0"/>
        </a:spcAft>
        <a:defRPr sz="21100">
          <a:solidFill>
            <a:schemeClr val="tx2"/>
          </a:solidFill>
          <a:latin typeface="Times New Roman" pitchFamily="27" charset="0"/>
        </a:defRPr>
      </a:lvl6pPr>
      <a:lvl7pPr marL="914241" algn="ctr" defTabSz="4461691" rtl="0" fontAlgn="base">
        <a:spcBef>
          <a:spcPct val="0"/>
        </a:spcBef>
        <a:spcAft>
          <a:spcPct val="0"/>
        </a:spcAft>
        <a:defRPr sz="21100">
          <a:solidFill>
            <a:schemeClr val="tx2"/>
          </a:solidFill>
          <a:latin typeface="Times New Roman" pitchFamily="27" charset="0"/>
        </a:defRPr>
      </a:lvl7pPr>
      <a:lvl8pPr marL="1371363" algn="ctr" defTabSz="4461691" rtl="0" fontAlgn="base">
        <a:spcBef>
          <a:spcPct val="0"/>
        </a:spcBef>
        <a:spcAft>
          <a:spcPct val="0"/>
        </a:spcAft>
        <a:defRPr sz="21100">
          <a:solidFill>
            <a:schemeClr val="tx2"/>
          </a:solidFill>
          <a:latin typeface="Times New Roman" pitchFamily="27" charset="0"/>
        </a:defRPr>
      </a:lvl8pPr>
      <a:lvl9pPr marL="1828483" algn="ctr" defTabSz="4461691" rtl="0" fontAlgn="base">
        <a:spcBef>
          <a:spcPct val="0"/>
        </a:spcBef>
        <a:spcAft>
          <a:spcPct val="0"/>
        </a:spcAft>
        <a:defRPr sz="21100">
          <a:solidFill>
            <a:schemeClr val="tx2"/>
          </a:solidFill>
          <a:latin typeface="Times New Roman" pitchFamily="27" charset="0"/>
        </a:defRPr>
      </a:lvl9pPr>
    </p:titleStyle>
    <p:bodyStyle>
      <a:lvl1pPr marL="1671349" indent="-1671349" algn="l" defTabSz="4461691" rtl="0" eaLnBrk="0" fontAlgn="base" hangingPunct="0">
        <a:spcBef>
          <a:spcPct val="20000"/>
        </a:spcBef>
        <a:spcAft>
          <a:spcPct val="0"/>
        </a:spcAft>
        <a:buChar char="•"/>
        <a:defRPr sz="15600">
          <a:solidFill>
            <a:schemeClr val="tx1"/>
          </a:solidFill>
          <a:latin typeface="+mn-lt"/>
          <a:ea typeface="+mn-ea"/>
          <a:cs typeface="+mn-cs"/>
        </a:defRPr>
      </a:lvl1pPr>
      <a:lvl2pPr marL="3622048" indent="-1391996" algn="l" defTabSz="4461691" rtl="0" eaLnBrk="0" fontAlgn="base" hangingPunct="0">
        <a:spcBef>
          <a:spcPct val="20000"/>
        </a:spcBef>
        <a:spcAft>
          <a:spcPct val="0"/>
        </a:spcAft>
        <a:buChar char="–"/>
        <a:defRPr sz="13400">
          <a:solidFill>
            <a:schemeClr val="tx1"/>
          </a:solidFill>
          <a:latin typeface="+mn-lt"/>
        </a:defRPr>
      </a:lvl2pPr>
      <a:lvl3pPr marL="5571161" indent="-1109472" algn="l" defTabSz="4461691" rtl="0" eaLnBrk="0" fontAlgn="base" hangingPunct="0">
        <a:spcBef>
          <a:spcPct val="20000"/>
        </a:spcBef>
        <a:spcAft>
          <a:spcPct val="0"/>
        </a:spcAft>
        <a:buChar char="•"/>
        <a:defRPr sz="11800">
          <a:solidFill>
            <a:schemeClr val="tx1"/>
          </a:solidFill>
          <a:latin typeface="+mn-lt"/>
        </a:defRPr>
      </a:lvl3pPr>
      <a:lvl4pPr marL="7802799" indent="-1111058" algn="l" defTabSz="4461691" rtl="0" eaLnBrk="0" fontAlgn="base" hangingPunct="0">
        <a:spcBef>
          <a:spcPct val="20000"/>
        </a:spcBef>
        <a:spcAft>
          <a:spcPct val="0"/>
        </a:spcAft>
        <a:buChar char="–"/>
        <a:defRPr sz="9800">
          <a:solidFill>
            <a:schemeClr val="tx1"/>
          </a:solidFill>
          <a:latin typeface="+mn-lt"/>
        </a:defRPr>
      </a:lvl4pPr>
      <a:lvl5pPr marL="10032851" indent="-1114231" algn="l" defTabSz="4461691" rtl="0" eaLnBrk="0" fontAlgn="base" hangingPunct="0">
        <a:spcBef>
          <a:spcPct val="20000"/>
        </a:spcBef>
        <a:spcAft>
          <a:spcPct val="0"/>
        </a:spcAft>
        <a:buChar char="»"/>
        <a:defRPr sz="9800">
          <a:solidFill>
            <a:schemeClr val="tx1"/>
          </a:solidFill>
          <a:latin typeface="+mn-lt"/>
        </a:defRPr>
      </a:lvl5pPr>
      <a:lvl6pPr marL="10489973" indent="-1114231" algn="l" defTabSz="4461691" rtl="0" fontAlgn="base">
        <a:spcBef>
          <a:spcPct val="20000"/>
        </a:spcBef>
        <a:spcAft>
          <a:spcPct val="0"/>
        </a:spcAft>
        <a:buChar char="»"/>
        <a:defRPr sz="9800">
          <a:solidFill>
            <a:schemeClr val="tx1"/>
          </a:solidFill>
          <a:latin typeface="+mn-lt"/>
        </a:defRPr>
      </a:lvl6pPr>
      <a:lvl7pPr marL="10947093" indent="-1114231" algn="l" defTabSz="4461691" rtl="0" fontAlgn="base">
        <a:spcBef>
          <a:spcPct val="20000"/>
        </a:spcBef>
        <a:spcAft>
          <a:spcPct val="0"/>
        </a:spcAft>
        <a:buChar char="»"/>
        <a:defRPr sz="9800">
          <a:solidFill>
            <a:schemeClr val="tx1"/>
          </a:solidFill>
          <a:latin typeface="+mn-lt"/>
        </a:defRPr>
      </a:lvl7pPr>
      <a:lvl8pPr marL="11404213" indent="-1114231" algn="l" defTabSz="4461691" rtl="0" fontAlgn="base">
        <a:spcBef>
          <a:spcPct val="20000"/>
        </a:spcBef>
        <a:spcAft>
          <a:spcPct val="0"/>
        </a:spcAft>
        <a:buChar char="»"/>
        <a:defRPr sz="9800">
          <a:solidFill>
            <a:schemeClr val="tx1"/>
          </a:solidFill>
          <a:latin typeface="+mn-lt"/>
        </a:defRPr>
      </a:lvl8pPr>
      <a:lvl9pPr marL="11861334" indent="-1114231" algn="l" defTabSz="4461691" rtl="0" fontAlgn="base">
        <a:spcBef>
          <a:spcPct val="20000"/>
        </a:spcBef>
        <a:spcAft>
          <a:spcPct val="0"/>
        </a:spcAft>
        <a:buChar char="»"/>
        <a:defRPr sz="9800">
          <a:solidFill>
            <a:schemeClr val="tx1"/>
          </a:solidFill>
          <a:latin typeface="+mn-lt"/>
        </a:defRPr>
      </a:lvl9pPr>
    </p:bodyStyle>
    <p:otherStyle>
      <a:defPPr>
        <a:defRPr lang="en-US"/>
      </a:defPPr>
      <a:lvl1pPr marL="0" algn="l" defTabSz="914241" rtl="0" eaLnBrk="1" latinLnBrk="0" hangingPunct="1">
        <a:defRPr sz="1900" kern="1200">
          <a:solidFill>
            <a:schemeClr val="tx1"/>
          </a:solidFill>
          <a:latin typeface="+mn-lt"/>
          <a:ea typeface="+mn-ea"/>
          <a:cs typeface="+mn-cs"/>
        </a:defRPr>
      </a:lvl1pPr>
      <a:lvl2pPr marL="457121" algn="l" defTabSz="914241" rtl="0" eaLnBrk="1" latinLnBrk="0" hangingPunct="1">
        <a:defRPr sz="1900" kern="1200">
          <a:solidFill>
            <a:schemeClr val="tx1"/>
          </a:solidFill>
          <a:latin typeface="+mn-lt"/>
          <a:ea typeface="+mn-ea"/>
          <a:cs typeface="+mn-cs"/>
        </a:defRPr>
      </a:lvl2pPr>
      <a:lvl3pPr marL="914241" algn="l" defTabSz="914241" rtl="0" eaLnBrk="1" latinLnBrk="0" hangingPunct="1">
        <a:defRPr sz="1900" kern="1200">
          <a:solidFill>
            <a:schemeClr val="tx1"/>
          </a:solidFill>
          <a:latin typeface="+mn-lt"/>
          <a:ea typeface="+mn-ea"/>
          <a:cs typeface="+mn-cs"/>
        </a:defRPr>
      </a:lvl3pPr>
      <a:lvl4pPr marL="1371363" algn="l" defTabSz="914241" rtl="0" eaLnBrk="1" latinLnBrk="0" hangingPunct="1">
        <a:defRPr sz="1900" kern="1200">
          <a:solidFill>
            <a:schemeClr val="tx1"/>
          </a:solidFill>
          <a:latin typeface="+mn-lt"/>
          <a:ea typeface="+mn-ea"/>
          <a:cs typeface="+mn-cs"/>
        </a:defRPr>
      </a:lvl4pPr>
      <a:lvl5pPr marL="1828483" algn="l" defTabSz="914241" rtl="0" eaLnBrk="1" latinLnBrk="0" hangingPunct="1">
        <a:defRPr sz="1900" kern="1200">
          <a:solidFill>
            <a:schemeClr val="tx1"/>
          </a:solidFill>
          <a:latin typeface="+mn-lt"/>
          <a:ea typeface="+mn-ea"/>
          <a:cs typeface="+mn-cs"/>
        </a:defRPr>
      </a:lvl5pPr>
      <a:lvl6pPr marL="2285605" algn="l" defTabSz="914241" rtl="0" eaLnBrk="1" latinLnBrk="0" hangingPunct="1">
        <a:defRPr sz="1900" kern="1200">
          <a:solidFill>
            <a:schemeClr val="tx1"/>
          </a:solidFill>
          <a:latin typeface="+mn-lt"/>
          <a:ea typeface="+mn-ea"/>
          <a:cs typeface="+mn-cs"/>
        </a:defRPr>
      </a:lvl6pPr>
      <a:lvl7pPr marL="2742724" algn="l" defTabSz="914241" rtl="0" eaLnBrk="1" latinLnBrk="0" hangingPunct="1">
        <a:defRPr sz="1900" kern="1200">
          <a:solidFill>
            <a:schemeClr val="tx1"/>
          </a:solidFill>
          <a:latin typeface="+mn-lt"/>
          <a:ea typeface="+mn-ea"/>
          <a:cs typeface="+mn-cs"/>
        </a:defRPr>
      </a:lvl7pPr>
      <a:lvl8pPr marL="3199846" algn="l" defTabSz="914241" rtl="0" eaLnBrk="1" latinLnBrk="0" hangingPunct="1">
        <a:defRPr sz="1900" kern="1200">
          <a:solidFill>
            <a:schemeClr val="tx1"/>
          </a:solidFill>
          <a:latin typeface="+mn-lt"/>
          <a:ea typeface="+mn-ea"/>
          <a:cs typeface="+mn-cs"/>
        </a:defRPr>
      </a:lvl8pPr>
      <a:lvl9pPr marL="3656968" algn="l" defTabSz="91424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png"/><Relationship Id="rId7"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chart" Target="../charts/chart1.xml"/><Relationship Id="rId4" Type="http://schemas.openxmlformats.org/officeDocument/2006/relationships/hyperlink" Target="mailto:Jack.Niles@outlook.com" TargetMode="External"/><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0878" y="782545"/>
            <a:ext cx="35788928" cy="3830355"/>
          </a:xfrm>
          <a:prstGeom prst="rect">
            <a:avLst/>
          </a:prstGeom>
          <a:noFill/>
        </p:spPr>
        <p:txBody>
          <a:bodyPr wrap="square" lIns="89300" tIns="44649" rIns="89300" bIns="44649" rtlCol="0" anchor="ctr" anchorCtr="0">
            <a:noAutofit/>
          </a:bodyPr>
          <a:lstStyle/>
          <a:p>
            <a:pPr>
              <a:spcAft>
                <a:spcPts val="489"/>
              </a:spcAft>
            </a:pPr>
            <a:r>
              <a:rPr lang="en-US" sz="9300" b="1" dirty="0">
                <a:solidFill>
                  <a:schemeClr val="bg1"/>
                </a:solidFill>
                <a:latin typeface="Arial"/>
                <a:cs typeface="Arial"/>
              </a:rPr>
              <a:t>Economic Analysis of Firm Operations of Atlanta United FC</a:t>
            </a:r>
          </a:p>
          <a:p>
            <a:r>
              <a:rPr lang="en-US" sz="4700" b="1" dirty="0">
                <a:solidFill>
                  <a:schemeClr val="bg1"/>
                </a:solidFill>
                <a:latin typeface="Arial"/>
                <a:cs typeface="Arial"/>
              </a:rPr>
              <a:t>Jack Niles, Department of Economics, University of New Hampshire</a:t>
            </a:r>
          </a:p>
        </p:txBody>
      </p:sp>
      <p:sp>
        <p:nvSpPr>
          <p:cNvPr id="5" name="TextBox 4"/>
          <p:cNvSpPr txBox="1"/>
          <p:nvPr/>
        </p:nvSpPr>
        <p:spPr>
          <a:xfrm>
            <a:off x="1103111" y="5354006"/>
            <a:ext cx="9845064" cy="1431666"/>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Introduction</a:t>
            </a:r>
          </a:p>
        </p:txBody>
      </p:sp>
      <p:sp>
        <p:nvSpPr>
          <p:cNvPr id="6" name="TextBox 5"/>
          <p:cNvSpPr txBox="1"/>
          <p:nvPr/>
        </p:nvSpPr>
        <p:spPr>
          <a:xfrm>
            <a:off x="1103111" y="20479150"/>
            <a:ext cx="9845064" cy="1723881"/>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Objectives</a:t>
            </a:r>
          </a:p>
        </p:txBody>
      </p:sp>
      <p:sp>
        <p:nvSpPr>
          <p:cNvPr id="7" name="TextBox 6"/>
          <p:cNvSpPr txBox="1"/>
          <p:nvPr/>
        </p:nvSpPr>
        <p:spPr>
          <a:xfrm>
            <a:off x="11715021" y="5340895"/>
            <a:ext cx="9853127" cy="1455170"/>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Methods</a:t>
            </a:r>
          </a:p>
        </p:txBody>
      </p:sp>
      <p:sp>
        <p:nvSpPr>
          <p:cNvPr id="8" name="TextBox 7"/>
          <p:cNvSpPr txBox="1"/>
          <p:nvPr/>
        </p:nvSpPr>
        <p:spPr>
          <a:xfrm>
            <a:off x="11713093" y="16666362"/>
            <a:ext cx="9853127" cy="1616687"/>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Results</a:t>
            </a:r>
          </a:p>
        </p:txBody>
      </p:sp>
      <p:sp>
        <p:nvSpPr>
          <p:cNvPr id="9" name="TextBox 8"/>
          <p:cNvSpPr txBox="1"/>
          <p:nvPr/>
        </p:nvSpPr>
        <p:spPr>
          <a:xfrm>
            <a:off x="32952991" y="14801539"/>
            <a:ext cx="9869171" cy="1419921"/>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Conclusions</a:t>
            </a:r>
          </a:p>
        </p:txBody>
      </p:sp>
      <p:sp>
        <p:nvSpPr>
          <p:cNvPr id="10" name="TextBox 9"/>
          <p:cNvSpPr txBox="1"/>
          <p:nvPr/>
        </p:nvSpPr>
        <p:spPr>
          <a:xfrm>
            <a:off x="32952991" y="22203031"/>
            <a:ext cx="9869947" cy="1656402"/>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a:latin typeface="Arial"/>
                <a:cs typeface="Arial"/>
              </a:rPr>
              <a:t>References</a:t>
            </a:r>
            <a:endParaRPr lang="en-US" sz="4700" b="1" dirty="0">
              <a:latin typeface="Arial"/>
              <a:cs typeface="Arial"/>
            </a:endParaRPr>
          </a:p>
        </p:txBody>
      </p:sp>
      <p:sp>
        <p:nvSpPr>
          <p:cNvPr id="11" name="Text Box 4"/>
          <p:cNvSpPr txBox="1">
            <a:spLocks noChangeArrowheads="1"/>
          </p:cNvSpPr>
          <p:nvPr/>
        </p:nvSpPr>
        <p:spPr bwMode="auto">
          <a:xfrm>
            <a:off x="1055665" y="6703719"/>
            <a:ext cx="9869947" cy="14204434"/>
          </a:xfrm>
          <a:prstGeom prst="rect">
            <a:avLst/>
          </a:prstGeom>
          <a:noFill/>
          <a:ln w="9525">
            <a:noFill/>
            <a:miter lim="800000"/>
            <a:headEnd/>
            <a:tailEnd/>
          </a:ln>
        </p:spPr>
        <p:txBody>
          <a:bodyPr wrap="square" lIns="445950" tIns="449850" rIns="445950" bIns="449850">
            <a:spAutoFit/>
          </a:bodyPr>
          <a:lstStyle/>
          <a:p>
            <a:pPr algn="just" defTabSz="3709346">
              <a:spcBef>
                <a:spcPct val="50000"/>
              </a:spcBef>
            </a:pPr>
            <a:r>
              <a:rPr lang="en-US" sz="3600" dirty="0"/>
              <a:t>Founded in 2017, Atlanta United Football Club has achieved global renown, shattered multiple Major League Soccer transfer records, and are the current MLS Cup champions and highest valued soccer franchise in North America. The club that has broken all molds and conventions of what people thought a Major League Soccer franchise could achieve has cashed in on their recent success by selling their star playmaker this January for a league record fee. With the obstacle of sharing a stadium with an NFL franchise as well as a crowded American sporting landscape, the barriers to entry for any soccer club to succeed economically are difficult to navigate, especially in a city famous for apathy toward its professional teams. A few factors contributing to the club’s debut atop Forbes’ list of most valuable MLS clubs include: accounting for ¼ of the league’s merchandise sales due to creative marketing, attendance figures that have broken league records many times over, and a forward thinking player acquisition strategy that has paid swift dividends.</a:t>
            </a:r>
          </a:p>
        </p:txBody>
      </p:sp>
      <p:sp>
        <p:nvSpPr>
          <p:cNvPr id="12" name="Rectangle 11"/>
          <p:cNvSpPr/>
          <p:nvPr/>
        </p:nvSpPr>
        <p:spPr>
          <a:xfrm>
            <a:off x="1078228" y="22632447"/>
            <a:ext cx="9869947" cy="5804006"/>
          </a:xfrm>
          <a:prstGeom prst="rect">
            <a:avLst/>
          </a:prstGeom>
        </p:spPr>
        <p:txBody>
          <a:bodyPr wrap="square" lIns="267897" tIns="267897" rIns="267897" bIns="267897">
            <a:spAutoFit/>
          </a:bodyPr>
          <a:lstStyle/>
          <a:p>
            <a:pPr marL="498388" indent="-449185" defTabSz="3709346">
              <a:spcBef>
                <a:spcPct val="50000"/>
              </a:spcBef>
              <a:buFontTx/>
              <a:buChar char="•"/>
            </a:pPr>
            <a:r>
              <a:rPr lang="en-US" sz="3600" dirty="0"/>
              <a:t>Determine links between player investment and success.</a:t>
            </a:r>
          </a:p>
          <a:p>
            <a:pPr marL="498388" indent="-449185" defTabSz="3709346">
              <a:spcBef>
                <a:spcPct val="50000"/>
              </a:spcBef>
              <a:buFontTx/>
              <a:buChar char="•"/>
            </a:pPr>
            <a:r>
              <a:rPr lang="en-US" sz="3600" dirty="0"/>
              <a:t>Explain reasons for difference in performance between two teams that joined MLS in the same year.</a:t>
            </a:r>
          </a:p>
          <a:p>
            <a:pPr marL="498388" indent="-449185" defTabSz="3709346">
              <a:spcBef>
                <a:spcPct val="50000"/>
              </a:spcBef>
              <a:buFontTx/>
              <a:buChar char="•"/>
            </a:pPr>
            <a:r>
              <a:rPr lang="en-US" sz="3600" dirty="0"/>
              <a:t>Define measurable factors explaining Atlanta United’s success</a:t>
            </a:r>
          </a:p>
          <a:p>
            <a:pPr marL="498388" indent="-449185" defTabSz="3709346">
              <a:spcBef>
                <a:spcPct val="50000"/>
              </a:spcBef>
              <a:buFontTx/>
              <a:buChar char="•"/>
            </a:pPr>
            <a:endParaRPr lang="en-US" sz="3600" dirty="0"/>
          </a:p>
        </p:txBody>
      </p:sp>
      <p:sp>
        <p:nvSpPr>
          <p:cNvPr id="17" name="Text Box 10"/>
          <p:cNvSpPr txBox="1">
            <a:spLocks noChangeArrowheads="1"/>
          </p:cNvSpPr>
          <p:nvPr/>
        </p:nvSpPr>
        <p:spPr bwMode="auto">
          <a:xfrm>
            <a:off x="32696101" y="23686458"/>
            <a:ext cx="9828479" cy="8795261"/>
          </a:xfrm>
          <a:prstGeom prst="rect">
            <a:avLst/>
          </a:prstGeom>
          <a:noFill/>
          <a:ln w="9525">
            <a:noFill/>
            <a:miter lim="800000"/>
            <a:headEnd/>
            <a:tailEnd/>
          </a:ln>
        </p:spPr>
        <p:txBody>
          <a:bodyPr wrap="square" lIns="445950" tIns="449850" rIns="445950" bIns="449850">
            <a:spAutoFit/>
          </a:bodyPr>
          <a:lstStyle/>
          <a:p>
            <a:pPr marL="471407" indent="-471407" defTabSz="4461691">
              <a:spcBef>
                <a:spcPct val="50000"/>
              </a:spcBef>
            </a:pPr>
            <a:r>
              <a:rPr lang="en-US" sz="2500" i="1" dirty="0">
                <a:cs typeface="Times New Roman" pitchFamily="27" charset="0"/>
              </a:rPr>
              <a:t>Bueno, L., </a:t>
            </a:r>
            <a:r>
              <a:rPr lang="en-US" sz="2500" i="1" dirty="0" err="1">
                <a:cs typeface="Times New Roman" pitchFamily="27" charset="0"/>
              </a:rPr>
              <a:t>Lisi</a:t>
            </a:r>
            <a:r>
              <a:rPr lang="en-US" sz="2500" i="1" dirty="0">
                <a:cs typeface="Times New Roman" pitchFamily="27" charset="0"/>
              </a:rPr>
              <a:t>, C. and Boehm, C. (2019). 2019 is another test of MLS parity. [online] US Soccer Players. Available at: https://</a:t>
            </a:r>
            <a:r>
              <a:rPr lang="en-US" sz="2500" i="1" dirty="0" err="1">
                <a:cs typeface="Times New Roman" pitchFamily="27" charset="0"/>
              </a:rPr>
              <a:t>ussoccerplayers.com</a:t>
            </a:r>
            <a:r>
              <a:rPr lang="en-US" sz="2500" i="1" dirty="0">
                <a:cs typeface="Times New Roman" pitchFamily="27" charset="0"/>
              </a:rPr>
              <a:t>/2019/02/2019-is-another-test-of-mls-parity.html [Accessed 13 Apr. 2019].</a:t>
            </a:r>
          </a:p>
          <a:p>
            <a:pPr marL="471407" indent="-471407" defTabSz="4461691">
              <a:spcBef>
                <a:spcPct val="50000"/>
              </a:spcBef>
            </a:pPr>
            <a:r>
              <a:rPr lang="en-US" sz="2500" i="1" dirty="0" err="1">
                <a:cs typeface="Times New Roman" pitchFamily="27" charset="0"/>
              </a:rPr>
              <a:t>Lamle</a:t>
            </a:r>
            <a:r>
              <a:rPr lang="en-US" sz="2500" i="1" dirty="0">
                <a:cs typeface="Times New Roman" pitchFamily="27" charset="0"/>
              </a:rPr>
              <a:t>, K. (2018). 46,000 fans a game: Atlanta United's strange success far from soccer's heartland. [online] The Guardian. Available at: https://</a:t>
            </a:r>
            <a:r>
              <a:rPr lang="en-US" sz="2500" i="1" dirty="0" err="1">
                <a:cs typeface="Times New Roman" pitchFamily="27" charset="0"/>
              </a:rPr>
              <a:t>www.theguardian.com</a:t>
            </a:r>
            <a:r>
              <a:rPr lang="en-US" sz="2500" i="1" dirty="0">
                <a:cs typeface="Times New Roman" pitchFamily="27" charset="0"/>
              </a:rPr>
              <a:t>/football/blog/2017/</a:t>
            </a:r>
            <a:r>
              <a:rPr lang="en-US" sz="2500" i="1" dirty="0" err="1">
                <a:cs typeface="Times New Roman" pitchFamily="27" charset="0"/>
              </a:rPr>
              <a:t>aug</a:t>
            </a:r>
            <a:r>
              <a:rPr lang="en-US" sz="2500" i="1" dirty="0">
                <a:cs typeface="Times New Roman" pitchFamily="27" charset="0"/>
              </a:rPr>
              <a:t>/21/</a:t>
            </a:r>
            <a:r>
              <a:rPr lang="en-US" sz="2500" i="1" dirty="0" err="1">
                <a:cs typeface="Times New Roman" pitchFamily="27" charset="0"/>
              </a:rPr>
              <a:t>atlanta</a:t>
            </a:r>
            <a:r>
              <a:rPr lang="en-US" sz="2500" i="1" dirty="0">
                <a:cs typeface="Times New Roman" pitchFamily="27" charset="0"/>
              </a:rPr>
              <a:t>-united-</a:t>
            </a:r>
            <a:r>
              <a:rPr lang="en-US" sz="2500" i="1" dirty="0" err="1">
                <a:cs typeface="Times New Roman" pitchFamily="27" charset="0"/>
              </a:rPr>
              <a:t>mls</a:t>
            </a:r>
            <a:r>
              <a:rPr lang="en-US" sz="2500" i="1" dirty="0">
                <a:cs typeface="Times New Roman" pitchFamily="27" charset="0"/>
              </a:rPr>
              <a:t>-soccer-popularity-average-attendance [Accessed 13 Apr. 2019].</a:t>
            </a:r>
          </a:p>
          <a:p>
            <a:pPr marL="471407" indent="-471407" defTabSz="4461691">
              <a:spcBef>
                <a:spcPct val="50000"/>
              </a:spcBef>
            </a:pPr>
            <a:r>
              <a:rPr lang="en-US" sz="2500" i="1" dirty="0">
                <a:cs typeface="Times New Roman" pitchFamily="27" charset="0"/>
              </a:rPr>
              <a:t>Mandel, E. (2018). Atlanta United is Major League Soccer's most valuable team. [online] </a:t>
            </a:r>
            <a:r>
              <a:rPr lang="en-US" sz="2500" i="1" dirty="0" err="1">
                <a:cs typeface="Times New Roman" pitchFamily="27" charset="0"/>
              </a:rPr>
              <a:t>Bizjournals.com</a:t>
            </a:r>
            <a:r>
              <a:rPr lang="en-US" sz="2500" i="1" dirty="0">
                <a:cs typeface="Times New Roman" pitchFamily="27" charset="0"/>
              </a:rPr>
              <a:t>. Available at: https://</a:t>
            </a:r>
            <a:r>
              <a:rPr lang="en-US" sz="2500" i="1" dirty="0" err="1">
                <a:cs typeface="Times New Roman" pitchFamily="27" charset="0"/>
              </a:rPr>
              <a:t>www.bizjournals.com</a:t>
            </a:r>
            <a:r>
              <a:rPr lang="en-US" sz="2500" i="1" dirty="0">
                <a:cs typeface="Times New Roman" pitchFamily="27" charset="0"/>
              </a:rPr>
              <a:t>/</a:t>
            </a:r>
            <a:r>
              <a:rPr lang="en-US" sz="2500" i="1" dirty="0" err="1">
                <a:cs typeface="Times New Roman" pitchFamily="27" charset="0"/>
              </a:rPr>
              <a:t>atlanta</a:t>
            </a:r>
            <a:r>
              <a:rPr lang="en-US" sz="2500" i="1" dirty="0">
                <a:cs typeface="Times New Roman" pitchFamily="27" charset="0"/>
              </a:rPr>
              <a:t>/news/2018/11/14/</a:t>
            </a:r>
            <a:r>
              <a:rPr lang="en-US" sz="2500" i="1" dirty="0" err="1">
                <a:cs typeface="Times New Roman" pitchFamily="27" charset="0"/>
              </a:rPr>
              <a:t>forbes</a:t>
            </a:r>
            <a:r>
              <a:rPr lang="en-US" sz="2500" i="1" dirty="0">
                <a:cs typeface="Times New Roman" pitchFamily="27" charset="0"/>
              </a:rPr>
              <a:t>-</a:t>
            </a:r>
            <a:r>
              <a:rPr lang="en-US" sz="2500" i="1" dirty="0" err="1">
                <a:cs typeface="Times New Roman" pitchFamily="27" charset="0"/>
              </a:rPr>
              <a:t>atlanta</a:t>
            </a:r>
            <a:r>
              <a:rPr lang="en-US" sz="2500" i="1" dirty="0">
                <a:cs typeface="Times New Roman" pitchFamily="27" charset="0"/>
              </a:rPr>
              <a:t>-united-is-major-league-</a:t>
            </a:r>
            <a:r>
              <a:rPr lang="en-US" sz="2500" i="1" dirty="0" err="1">
                <a:cs typeface="Times New Roman" pitchFamily="27" charset="0"/>
              </a:rPr>
              <a:t>soccers</a:t>
            </a:r>
            <a:r>
              <a:rPr lang="en-US" sz="2500" i="1" dirty="0">
                <a:cs typeface="Times New Roman" pitchFamily="27" charset="0"/>
              </a:rPr>
              <a:t>-</a:t>
            </a:r>
            <a:r>
              <a:rPr lang="en-US" sz="2500" i="1" dirty="0" err="1">
                <a:cs typeface="Times New Roman" pitchFamily="27" charset="0"/>
              </a:rPr>
              <a:t>most.html</a:t>
            </a:r>
            <a:r>
              <a:rPr lang="en-US" sz="2500" i="1" dirty="0">
                <a:cs typeface="Times New Roman" pitchFamily="27" charset="0"/>
              </a:rPr>
              <a:t> [Accessed 14 Apr. 2019].</a:t>
            </a:r>
          </a:p>
          <a:p>
            <a:pPr marL="471407" indent="-471407" defTabSz="4461691">
              <a:spcBef>
                <a:spcPct val="50000"/>
              </a:spcBef>
            </a:pPr>
            <a:r>
              <a:rPr lang="en-US" sz="2500" i="1" dirty="0">
                <a:cs typeface="Times New Roman" pitchFamily="27" charset="0"/>
              </a:rPr>
              <a:t>Lawrence, J. (2019). State Of Major League Soccer Attendance and Tickets - 2018. [online] </a:t>
            </a:r>
            <a:r>
              <a:rPr lang="en-US" sz="2500" i="1" dirty="0" err="1">
                <a:cs typeface="Times New Roman" pitchFamily="27" charset="0"/>
              </a:rPr>
              <a:t>Blog.ticketiq.com</a:t>
            </a:r>
            <a:r>
              <a:rPr lang="en-US" sz="2500" i="1" dirty="0">
                <a:cs typeface="Times New Roman" pitchFamily="27" charset="0"/>
              </a:rPr>
              <a:t>. Available at: https://</a:t>
            </a:r>
            <a:r>
              <a:rPr lang="en-US" sz="2500" i="1" dirty="0" err="1">
                <a:cs typeface="Times New Roman" pitchFamily="27" charset="0"/>
              </a:rPr>
              <a:t>blog.ticketiq.com</a:t>
            </a:r>
            <a:r>
              <a:rPr lang="en-US" sz="2500" i="1" dirty="0">
                <a:cs typeface="Times New Roman" pitchFamily="27" charset="0"/>
              </a:rPr>
              <a:t>/blog/2018/03/mls-attendance-ticket-market-2018 [Accessed 15 Apr. 2019].</a:t>
            </a:r>
          </a:p>
        </p:txBody>
      </p:sp>
      <p:sp>
        <p:nvSpPr>
          <p:cNvPr id="18" name="TextBox 17"/>
          <p:cNvSpPr txBox="1"/>
          <p:nvPr/>
        </p:nvSpPr>
        <p:spPr>
          <a:xfrm>
            <a:off x="32932683" y="16223786"/>
            <a:ext cx="9936554" cy="6247204"/>
          </a:xfrm>
          <a:prstGeom prst="rect">
            <a:avLst/>
          </a:prstGeom>
          <a:noFill/>
        </p:spPr>
        <p:txBody>
          <a:bodyPr wrap="square" lIns="267897" tIns="267897" rIns="267897" bIns="267897" rtlCol="0">
            <a:spAutoFit/>
          </a:bodyPr>
          <a:lstStyle/>
          <a:p>
            <a:pPr defTabSz="4461691">
              <a:spcBef>
                <a:spcPct val="30000"/>
              </a:spcBef>
            </a:pPr>
            <a:r>
              <a:rPr lang="en-US" sz="3600" dirty="0"/>
              <a:t>Atlanta United have capitalized on untapped player demographics and allocated its resources to maximize on-field performance: investing in exciting, young talent and fan experience to further the global brand of the club and promote regular fan attendance.</a:t>
            </a:r>
          </a:p>
          <a:p>
            <a:pPr defTabSz="4461691">
              <a:spcBef>
                <a:spcPct val="30000"/>
              </a:spcBef>
            </a:pPr>
            <a:r>
              <a:rPr lang="en-US" sz="3600" dirty="0"/>
              <a:t>Although Minnesota United was a known brand having played in the new NASL, their conservative roster spending has put an uninspiring product on the field, resulting in weak, short-term profits.</a:t>
            </a:r>
          </a:p>
        </p:txBody>
      </p:sp>
      <p:sp>
        <p:nvSpPr>
          <p:cNvPr id="25" name="TextBox 24"/>
          <p:cNvSpPr txBox="1"/>
          <p:nvPr/>
        </p:nvSpPr>
        <p:spPr>
          <a:xfrm>
            <a:off x="22397491" y="5424356"/>
            <a:ext cx="9725335" cy="6081004"/>
          </a:xfrm>
          <a:prstGeom prst="rect">
            <a:avLst/>
          </a:prstGeom>
          <a:noFill/>
        </p:spPr>
        <p:txBody>
          <a:bodyPr wrap="square" lIns="267897" tIns="267897" rIns="267897" bIns="267897" rtlCol="0">
            <a:spAutoFit/>
          </a:bodyPr>
          <a:lstStyle/>
          <a:p>
            <a:pPr defTabSz="4461691">
              <a:spcBef>
                <a:spcPct val="30000"/>
              </a:spcBef>
            </a:pPr>
            <a:r>
              <a:rPr lang="en-US" sz="3600" dirty="0"/>
              <a:t>Fewer short-term profits are to be had when a team focuses on win maximization rather than profit maximization, but winning more games ensures brand recognition and a greater opportunity for performance-driven monetary incentives. Atlanta United owner Arthur Blank adapted a win-maximizing strategy, allocating more funds for young South American stars to be transferred later at high prices driving demand for tickets.</a:t>
            </a: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51678" y="1811307"/>
            <a:ext cx="6804275" cy="1791505"/>
          </a:xfrm>
          <a:prstGeom prst="rect">
            <a:avLst/>
          </a:prstGeom>
        </p:spPr>
      </p:pic>
      <p:sp>
        <p:nvSpPr>
          <p:cNvPr id="27" name="Rectangle 26"/>
          <p:cNvSpPr/>
          <p:nvPr/>
        </p:nvSpPr>
        <p:spPr>
          <a:xfrm>
            <a:off x="11818870" y="7111363"/>
            <a:ext cx="9703807" cy="8400137"/>
          </a:xfrm>
          <a:prstGeom prst="rect">
            <a:avLst/>
          </a:prstGeom>
        </p:spPr>
        <p:txBody>
          <a:bodyPr wrap="square" lIns="89300" tIns="44649" rIns="89300" bIns="44649">
            <a:spAutoFit/>
          </a:bodyPr>
          <a:lstStyle/>
          <a:p>
            <a:pPr marL="49205" indent="-49205" defTabSz="3709346">
              <a:spcBef>
                <a:spcPct val="50000"/>
              </a:spcBef>
            </a:pPr>
            <a:r>
              <a:rPr lang="en-US" sz="3600" dirty="0"/>
              <a:t>Examine economic factors that shift demand for tickets to sporting events.</a:t>
            </a:r>
          </a:p>
          <a:p>
            <a:pPr marL="49205" indent="-49205" defTabSz="3709346">
              <a:spcBef>
                <a:spcPct val="50000"/>
              </a:spcBef>
            </a:pPr>
            <a:r>
              <a:rPr lang="en-US" sz="3600" dirty="0"/>
              <a:t>Explore 79 instances of  attendance data, club revenue, and city demographics over two years for both Atlanta United FC and Minnesota United FC, whom entered MLS in the same year.</a:t>
            </a:r>
          </a:p>
          <a:p>
            <a:pPr marL="49205" indent="-49205" defTabSz="3709346">
              <a:spcBef>
                <a:spcPct val="50000"/>
              </a:spcBef>
            </a:pPr>
            <a:r>
              <a:rPr lang="en-US" sz="3600" dirty="0"/>
              <a:t>Identify economic theories that explain the overperformance of Atlanta United and the underperformance of Minnesota.</a:t>
            </a:r>
          </a:p>
          <a:p>
            <a:pPr marL="49205" indent="-49205" defTabSz="3709346">
              <a:spcBef>
                <a:spcPct val="50000"/>
              </a:spcBef>
            </a:pPr>
            <a:r>
              <a:rPr lang="en-US" sz="3600" dirty="0"/>
              <a:t>Compare 117 instances of salary distribution information, gate revenue data, and supporter demographics between Atlanta and Minnesota.</a:t>
            </a:r>
            <a:endParaRPr lang="en-US" sz="4000" dirty="0"/>
          </a:p>
          <a:p>
            <a:pPr marL="49205" indent="-49205" defTabSz="3709346">
              <a:spcBef>
                <a:spcPct val="50000"/>
              </a:spcBef>
            </a:pPr>
            <a:r>
              <a:rPr lang="en-US" sz="3600" dirty="0"/>
              <a:t>Apply theories to data and observe results</a:t>
            </a:r>
          </a:p>
        </p:txBody>
      </p:sp>
      <p:sp>
        <p:nvSpPr>
          <p:cNvPr id="45" name="TextBox 44"/>
          <p:cNvSpPr txBox="1"/>
          <p:nvPr/>
        </p:nvSpPr>
        <p:spPr>
          <a:xfrm>
            <a:off x="1082329" y="28189319"/>
            <a:ext cx="9869947" cy="1656402"/>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Contacts</a:t>
            </a:r>
          </a:p>
        </p:txBody>
      </p:sp>
      <p:sp>
        <p:nvSpPr>
          <p:cNvPr id="46" name="Text Box 10"/>
          <p:cNvSpPr txBox="1">
            <a:spLocks noChangeArrowheads="1"/>
          </p:cNvSpPr>
          <p:nvPr/>
        </p:nvSpPr>
        <p:spPr bwMode="auto">
          <a:xfrm>
            <a:off x="870880" y="29845721"/>
            <a:ext cx="10054735" cy="2632035"/>
          </a:xfrm>
          <a:prstGeom prst="rect">
            <a:avLst/>
          </a:prstGeom>
          <a:noFill/>
          <a:ln w="9525">
            <a:noFill/>
            <a:miter lim="800000"/>
            <a:headEnd/>
            <a:tailEnd/>
          </a:ln>
        </p:spPr>
        <p:txBody>
          <a:bodyPr wrap="square" lIns="445950" tIns="449850" rIns="445950" bIns="449850">
            <a:spAutoFit/>
          </a:bodyPr>
          <a:lstStyle/>
          <a:p>
            <a:pPr marL="471407" indent="-471407" defTabSz="4461691">
              <a:spcBef>
                <a:spcPct val="50000"/>
              </a:spcBef>
            </a:pPr>
            <a:r>
              <a:rPr lang="en-US" sz="2800" dirty="0">
                <a:cs typeface="Times New Roman" pitchFamily="27" charset="0"/>
              </a:rPr>
              <a:t>Jack Niles – Senior: Information Systems &amp; Business Analytics</a:t>
            </a:r>
          </a:p>
          <a:p>
            <a:pPr marL="471407" indent="-471407" defTabSz="4461691">
              <a:spcBef>
                <a:spcPct val="50000"/>
              </a:spcBef>
            </a:pPr>
            <a:r>
              <a:rPr lang="en-US" sz="2800" dirty="0">
                <a:cs typeface="Times New Roman" pitchFamily="27" charset="0"/>
                <a:hlinkClick r:id="rId4">
                  <a:extLst>
                    <a:ext uri="{A12FA001-AC4F-418D-AE19-62706E023703}">
                      <ahyp:hlinkClr xmlns:ahyp="http://schemas.microsoft.com/office/drawing/2018/hyperlinkcolor" val="tx"/>
                    </a:ext>
                  </a:extLst>
                </a:hlinkClick>
              </a:rPr>
              <a:t>Jack.Niles@outlook.com</a:t>
            </a:r>
            <a:endParaRPr lang="en-US" sz="2800" dirty="0">
              <a:cs typeface="Times New Roman" pitchFamily="27" charset="0"/>
            </a:endParaRPr>
          </a:p>
          <a:p>
            <a:pPr marL="471407" indent="-471407" defTabSz="4461691">
              <a:spcBef>
                <a:spcPct val="50000"/>
              </a:spcBef>
            </a:pPr>
            <a:r>
              <a:rPr lang="en-US" sz="2800" dirty="0">
                <a:cs typeface="Times New Roman" pitchFamily="27" charset="0"/>
              </a:rPr>
              <a:t>(717) 961 - 6189</a:t>
            </a:r>
          </a:p>
        </p:txBody>
      </p:sp>
      <p:graphicFrame>
        <p:nvGraphicFramePr>
          <p:cNvPr id="26" name="Chart 25">
            <a:extLst>
              <a:ext uri="{FF2B5EF4-FFF2-40B4-BE49-F238E27FC236}">
                <a16:creationId xmlns:a16="http://schemas.microsoft.com/office/drawing/2014/main" id="{9441E3F9-36EA-A845-9112-E4FB1F677A7E}"/>
              </a:ext>
            </a:extLst>
          </p:cNvPr>
          <p:cNvGraphicFramePr>
            <a:graphicFrameLocks/>
          </p:cNvGraphicFramePr>
          <p:nvPr>
            <p:extLst>
              <p:ext uri="{D42A27DB-BD31-4B8C-83A1-F6EECF244321}">
                <p14:modId xmlns:p14="http://schemas.microsoft.com/office/powerpoint/2010/main" val="4214585934"/>
              </p:ext>
            </p:extLst>
          </p:nvPr>
        </p:nvGraphicFramePr>
        <p:xfrm>
          <a:off x="22388884" y="11101355"/>
          <a:ext cx="9725335" cy="6985752"/>
        </p:xfrm>
        <a:graphic>
          <a:graphicData uri="http://schemas.openxmlformats.org/drawingml/2006/chart">
            <c:chart xmlns:c="http://schemas.openxmlformats.org/drawingml/2006/chart" xmlns:r="http://schemas.openxmlformats.org/officeDocument/2006/relationships" r:id="rId5"/>
          </a:graphicData>
        </a:graphic>
      </p:graphicFrame>
      <p:sp>
        <p:nvSpPr>
          <p:cNvPr id="2" name="Rectangle 1">
            <a:extLst>
              <a:ext uri="{FF2B5EF4-FFF2-40B4-BE49-F238E27FC236}">
                <a16:creationId xmlns:a16="http://schemas.microsoft.com/office/drawing/2014/main" id="{057E1567-4EAD-EC42-9222-79A61B79524F}"/>
              </a:ext>
            </a:extLst>
          </p:cNvPr>
          <p:cNvSpPr/>
          <p:nvPr/>
        </p:nvSpPr>
        <p:spPr>
          <a:xfrm>
            <a:off x="11845896" y="18087107"/>
            <a:ext cx="9391998" cy="9344096"/>
          </a:xfrm>
          <a:prstGeom prst="rect">
            <a:avLst/>
          </a:prstGeom>
        </p:spPr>
        <p:txBody>
          <a:bodyPr wrap="square">
            <a:spAutoFit/>
          </a:bodyPr>
          <a:lstStyle/>
          <a:p>
            <a:pPr defTabSz="4461691">
              <a:spcBef>
                <a:spcPct val="30000"/>
              </a:spcBef>
            </a:pPr>
            <a:endParaRPr lang="en-US" sz="3600" dirty="0"/>
          </a:p>
          <a:p>
            <a:pPr defTabSz="4461691">
              <a:spcBef>
                <a:spcPct val="30000"/>
              </a:spcBef>
            </a:pPr>
            <a:r>
              <a:rPr lang="en-US" sz="3600" dirty="0"/>
              <a:t>Economic factors driving demand for Atlanta United tickets:</a:t>
            </a:r>
          </a:p>
          <a:p>
            <a:pPr marL="571500" indent="-571500" defTabSz="4461691">
              <a:spcBef>
                <a:spcPct val="30000"/>
              </a:spcBef>
              <a:buFont typeface="Arial" panose="020B0604020202020204" pitchFamily="34" charset="0"/>
              <a:buChar char="•"/>
            </a:pPr>
            <a:r>
              <a:rPr lang="en-US" sz="3600" dirty="0"/>
              <a:t>Low price of good</a:t>
            </a:r>
          </a:p>
          <a:p>
            <a:pPr marL="571500" indent="-571500" defTabSz="4461691">
              <a:spcBef>
                <a:spcPct val="30000"/>
              </a:spcBef>
              <a:buFont typeface="Arial" panose="020B0604020202020204" pitchFamily="34" charset="0"/>
              <a:buChar char="•"/>
            </a:pPr>
            <a:r>
              <a:rPr lang="en-US" sz="3600" dirty="0"/>
              <a:t>Abundance of affordable compliments</a:t>
            </a:r>
          </a:p>
          <a:p>
            <a:pPr marL="1028621" lvl="1" indent="-571500" defTabSz="4461691">
              <a:spcBef>
                <a:spcPct val="30000"/>
              </a:spcBef>
              <a:buFont typeface="Arial" panose="020B0604020202020204" pitchFamily="34" charset="0"/>
              <a:buChar char="•"/>
            </a:pPr>
            <a:r>
              <a:rPr lang="en-US" sz="3600" dirty="0"/>
              <a:t>“Fan First” concessions: 673 concession points, $2 for soda, hot dogs etc.</a:t>
            </a:r>
          </a:p>
          <a:p>
            <a:pPr marL="571500" indent="-571500" defTabSz="4461691">
              <a:spcBef>
                <a:spcPct val="30000"/>
              </a:spcBef>
              <a:buFont typeface="Arial" panose="020B0604020202020204" pitchFamily="34" charset="0"/>
              <a:buChar char="•"/>
            </a:pPr>
            <a:r>
              <a:rPr lang="en-US" sz="3600" dirty="0"/>
              <a:t>Consumer income</a:t>
            </a:r>
          </a:p>
          <a:p>
            <a:pPr marL="1028621" lvl="1" indent="-571500" defTabSz="4461691">
              <a:spcBef>
                <a:spcPct val="30000"/>
              </a:spcBef>
              <a:buFont typeface="Arial" panose="020B0604020202020204" pitchFamily="34" charset="0"/>
              <a:buChar char="•"/>
            </a:pPr>
            <a:r>
              <a:rPr lang="en-US" sz="3600" dirty="0"/>
              <a:t>$65,381 median household income, up 12.31% since 2014</a:t>
            </a:r>
          </a:p>
          <a:p>
            <a:pPr marL="571500" indent="-571500" defTabSz="4461691">
              <a:spcBef>
                <a:spcPct val="30000"/>
              </a:spcBef>
              <a:buFont typeface="Arial" panose="020B0604020202020204" pitchFamily="34" charset="0"/>
              <a:buChar char="•"/>
            </a:pPr>
            <a:r>
              <a:rPr lang="en-US" sz="3600" dirty="0"/>
              <a:t>General increase in sport popularity</a:t>
            </a:r>
          </a:p>
          <a:p>
            <a:pPr marL="1028621" lvl="1" indent="-571500" defTabSz="4461691">
              <a:spcBef>
                <a:spcPct val="30000"/>
              </a:spcBef>
              <a:buFont typeface="Arial" panose="020B0604020202020204" pitchFamily="34" charset="0"/>
              <a:buChar char="•"/>
            </a:pPr>
            <a:r>
              <a:rPr lang="en-US" sz="3600" dirty="0"/>
              <a:t>MLS-wide attendance increased 12.68% since 2014</a:t>
            </a:r>
          </a:p>
          <a:p>
            <a:pPr defTabSz="4461691">
              <a:spcBef>
                <a:spcPct val="30000"/>
              </a:spcBef>
            </a:pPr>
            <a:endParaRPr lang="en-US" sz="3600" dirty="0"/>
          </a:p>
        </p:txBody>
      </p:sp>
      <p:pic>
        <p:nvPicPr>
          <p:cNvPr id="13" name="Picture 12">
            <a:extLst>
              <a:ext uri="{FF2B5EF4-FFF2-40B4-BE49-F238E27FC236}">
                <a16:creationId xmlns:a16="http://schemas.microsoft.com/office/drawing/2014/main" id="{A1D4EB04-E876-3746-8F33-5812DA46912A}"/>
              </a:ext>
            </a:extLst>
          </p:cNvPr>
          <p:cNvPicPr>
            <a:picLocks noChangeAspect="1"/>
          </p:cNvPicPr>
          <p:nvPr/>
        </p:nvPicPr>
        <p:blipFill>
          <a:blip r:embed="rId6"/>
          <a:stretch>
            <a:fillRect/>
          </a:stretch>
        </p:blipFill>
        <p:spPr>
          <a:xfrm>
            <a:off x="11750379" y="27393102"/>
            <a:ext cx="9772298" cy="2811621"/>
          </a:xfrm>
          <a:prstGeom prst="rect">
            <a:avLst/>
          </a:prstGeom>
        </p:spPr>
      </p:pic>
      <p:graphicFrame>
        <p:nvGraphicFramePr>
          <p:cNvPr id="34" name="Chart 33">
            <a:extLst>
              <a:ext uri="{FF2B5EF4-FFF2-40B4-BE49-F238E27FC236}">
                <a16:creationId xmlns:a16="http://schemas.microsoft.com/office/drawing/2014/main" id="{0934E7C4-8ECA-364E-B901-A0FA46E3081E}"/>
              </a:ext>
            </a:extLst>
          </p:cNvPr>
          <p:cNvGraphicFramePr>
            <a:graphicFrameLocks/>
          </p:cNvGraphicFramePr>
          <p:nvPr>
            <p:extLst>
              <p:ext uri="{D42A27DB-BD31-4B8C-83A1-F6EECF244321}">
                <p14:modId xmlns:p14="http://schemas.microsoft.com/office/powerpoint/2010/main" val="2693178623"/>
              </p:ext>
            </p:extLst>
          </p:nvPr>
        </p:nvGraphicFramePr>
        <p:xfrm>
          <a:off x="22283794" y="18388864"/>
          <a:ext cx="9869947" cy="6691530"/>
        </p:xfrm>
        <a:graphic>
          <a:graphicData uri="http://schemas.openxmlformats.org/drawingml/2006/chart">
            <c:chart xmlns:c="http://schemas.openxmlformats.org/drawingml/2006/chart" xmlns:r="http://schemas.openxmlformats.org/officeDocument/2006/relationships" r:id="rId7"/>
          </a:graphicData>
        </a:graphic>
      </p:graphicFrame>
      <p:pic>
        <p:nvPicPr>
          <p:cNvPr id="14" name="Picture 13">
            <a:extLst>
              <a:ext uri="{FF2B5EF4-FFF2-40B4-BE49-F238E27FC236}">
                <a16:creationId xmlns:a16="http://schemas.microsoft.com/office/drawing/2014/main" id="{1712511A-3533-864F-8AFA-163676D119D6}"/>
              </a:ext>
            </a:extLst>
          </p:cNvPr>
          <p:cNvPicPr>
            <a:picLocks noChangeAspect="1"/>
          </p:cNvPicPr>
          <p:nvPr/>
        </p:nvPicPr>
        <p:blipFill rotWithShape="1">
          <a:blip r:embed="rId8"/>
          <a:srcRect l="955" r="2775" b="4227"/>
          <a:stretch/>
        </p:blipFill>
        <p:spPr>
          <a:xfrm>
            <a:off x="22383822" y="25116970"/>
            <a:ext cx="9762835" cy="6691530"/>
          </a:xfrm>
          <a:prstGeom prst="rect">
            <a:avLst/>
          </a:prstGeom>
        </p:spPr>
      </p:pic>
      <p:pic>
        <p:nvPicPr>
          <p:cNvPr id="15" name="Picture 14">
            <a:extLst>
              <a:ext uri="{FF2B5EF4-FFF2-40B4-BE49-F238E27FC236}">
                <a16:creationId xmlns:a16="http://schemas.microsoft.com/office/drawing/2014/main" id="{A81BE0BB-1984-754F-B7AD-2EC2EF40342C}"/>
              </a:ext>
            </a:extLst>
          </p:cNvPr>
          <p:cNvPicPr>
            <a:picLocks noChangeAspect="1"/>
          </p:cNvPicPr>
          <p:nvPr/>
        </p:nvPicPr>
        <p:blipFill>
          <a:blip r:embed="rId9"/>
          <a:stretch>
            <a:fillRect/>
          </a:stretch>
        </p:blipFill>
        <p:spPr>
          <a:xfrm>
            <a:off x="33027212" y="5710767"/>
            <a:ext cx="9725335" cy="8387819"/>
          </a:xfrm>
          <a:prstGeom prst="rect">
            <a:avLst/>
          </a:prstGeom>
        </p:spPr>
      </p:pic>
    </p:spTree>
  </p:cSld>
  <p:clrMapOvr>
    <a:masterClrMapping/>
  </p:clrMapOvr>
</p:sld>
</file>

<file path=ppt/theme/theme1.xml><?xml version="1.0" encoding="utf-8"?>
<a:theme xmlns:a="http://schemas.openxmlformats.org/drawingml/2006/main" name="Blank">
  <a:themeElements>
    <a:clrScheme name="Blank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1001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Times New Roman" pitchFamily="27"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1001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Times New Roman" pitchFamily="27" charset="0"/>
          </a:defRPr>
        </a:defPPr>
      </a:lstStyle>
    </a:lnDef>
  </a:objectDefaults>
  <a:extraClrSchemeLst>
    <a:extraClrScheme>
      <a:clrScheme name="Blank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6931</TotalTime>
  <Words>588</Words>
  <Application>Microsoft Macintosh PowerPoint</Application>
  <PresentationFormat>Custom</PresentationFormat>
  <Paragraphs>42</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Blank</vt:lpstr>
      <vt:lpstr>PowerPoint Presentation</vt:lpstr>
    </vt:vector>
  </TitlesOfParts>
  <Company>Calvin College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Ellen Alderink</dc:creator>
  <cp:lastModifiedBy>Niles, Jack C</cp:lastModifiedBy>
  <cp:revision>147</cp:revision>
  <cp:lastPrinted>2002-12-02T18:20:07Z</cp:lastPrinted>
  <dcterms:created xsi:type="dcterms:W3CDTF">2011-03-15T12:21:07Z</dcterms:created>
  <dcterms:modified xsi:type="dcterms:W3CDTF">2019-04-22T19:16:14Z</dcterms:modified>
</cp:coreProperties>
</file>