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AE8E6"/>
    <a:srgbClr val="33CCCC"/>
    <a:srgbClr val="00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6" autoAdjust="0"/>
    <p:restoredTop sz="94660"/>
  </p:normalViewPr>
  <p:slideViewPr>
    <p:cSldViewPr snapToGrid="0">
      <p:cViewPr varScale="1">
        <p:scale>
          <a:sx n="15" d="100"/>
          <a:sy n="15" d="100"/>
        </p:scale>
        <p:origin x="150" y="4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5" y="3657602"/>
            <a:ext cx="32909827" cy="256032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33372948" y="3657602"/>
            <a:ext cx="10531147" cy="25603205"/>
          </a:xfrm>
          <a:prstGeom prst="rect">
            <a:avLst/>
          </a:prstGeom>
          <a:solidFill>
            <a:srgbClr val="C3C3C3">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851453" y="6232551"/>
            <a:ext cx="26334720" cy="15625267"/>
          </a:xfrm>
        </p:spPr>
        <p:txBody>
          <a:bodyPr anchor="b">
            <a:normAutofit/>
          </a:bodyPr>
          <a:lstStyle>
            <a:lvl1pPr algn="l">
              <a:defRPr sz="25920" spc="-48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3960053" y="22417181"/>
            <a:ext cx="26334720" cy="4389120"/>
          </a:xfrm>
        </p:spPr>
        <p:txBody>
          <a:bodyPr anchor="t">
            <a:normAutofit/>
          </a:bodyPr>
          <a:lstStyle>
            <a:lvl1pPr marL="0" indent="0" algn="l">
              <a:buNone/>
              <a:defRPr sz="9600" cap="none" spc="0" baseline="0">
                <a:solidFill>
                  <a:schemeClr val="accent1">
                    <a:lumMod val="20000"/>
                    <a:lumOff val="80000"/>
                  </a:schemeClr>
                </a:solidFill>
              </a:defRPr>
            </a:lvl1pPr>
            <a:lvl2pPr marL="2194560" indent="0" algn="ctr">
              <a:buNone/>
              <a:defRPr sz="9600"/>
            </a:lvl2pPr>
            <a:lvl3pPr marL="4389120" indent="0" algn="ctr">
              <a:buNone/>
              <a:defRPr sz="9600"/>
            </a:lvl3pPr>
            <a:lvl4pPr marL="6583680" indent="0" algn="ctr">
              <a:buNone/>
              <a:defRPr sz="9600"/>
            </a:lvl4pPr>
            <a:lvl5pPr marL="8778240" indent="0" algn="ctr">
              <a:buNone/>
              <a:defRPr sz="9600"/>
            </a:lvl5pPr>
            <a:lvl6pPr marL="10972800" indent="0" algn="ctr">
              <a:buNone/>
              <a:defRPr sz="9600"/>
            </a:lvl6pPr>
            <a:lvl7pPr marL="13167360" indent="0" algn="ctr">
              <a:buNone/>
              <a:defRPr sz="9600"/>
            </a:lvl7pPr>
            <a:lvl8pPr marL="15361920" indent="0" algn="ctr">
              <a:buNone/>
              <a:defRPr sz="9600"/>
            </a:lvl8pPr>
            <a:lvl9pPr marL="17556480" indent="0" algn="ctr">
              <a:buNone/>
              <a:defRPr sz="9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BD2F92A-E789-464C-A7FC-EBA72A7BB08C}" type="datetimeFigureOut">
              <a:rPr lang="en-US" smtClean="0"/>
              <a:t>4/19/2019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AD2C1F-49F3-4999-8736-48A2E452C57F}" type="slidenum">
              <a:rPr lang="en-US" smtClean="0"/>
              <a:t>‹#›</a:t>
            </a:fld>
            <a:endParaRPr lang="en-US"/>
          </a:p>
        </p:txBody>
      </p:sp>
    </p:spTree>
    <p:extLst>
      <p:ext uri="{BB962C8B-B14F-4D97-AF65-F5344CB8AC3E}">
        <p14:creationId xmlns:p14="http://schemas.microsoft.com/office/powerpoint/2010/main" val="5830211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D2F92A-E789-464C-A7FC-EBA72A7BB08C}" type="datetimeFigureOut">
              <a:rPr lang="en-US" smtClean="0"/>
              <a:t>4/19/2019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AD2C1F-49F3-4999-8736-48A2E452C57F}" type="slidenum">
              <a:rPr lang="en-US" smtClean="0"/>
              <a:t>‹#›</a:t>
            </a:fld>
            <a:endParaRPr lang="en-US"/>
          </a:p>
        </p:txBody>
      </p:sp>
    </p:spTree>
    <p:extLst>
      <p:ext uri="{BB962C8B-B14F-4D97-AF65-F5344CB8AC3E}">
        <p14:creationId xmlns:p14="http://schemas.microsoft.com/office/powerpoint/2010/main" val="3509087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924483" y="6232551"/>
            <a:ext cx="26334720" cy="15625267"/>
          </a:xfrm>
        </p:spPr>
        <p:txBody>
          <a:bodyPr anchor="b">
            <a:normAutofit/>
          </a:bodyPr>
          <a:lstStyle>
            <a:lvl1pPr>
              <a:defRPr sz="25920" b="0" spc="-48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3990320" y="22428403"/>
            <a:ext cx="26334720" cy="4389120"/>
          </a:xfrm>
        </p:spPr>
        <p:txBody>
          <a:bodyPr anchor="t">
            <a:normAutofit/>
          </a:bodyPr>
          <a:lstStyle>
            <a:lvl1pPr marL="0" indent="0">
              <a:buNone/>
              <a:defRPr sz="9600" cap="none" spc="0" baseline="0">
                <a:solidFill>
                  <a:schemeClr val="tx1">
                    <a:lumMod val="65000"/>
                    <a:lumOff val="35000"/>
                  </a:schemeClr>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D2F92A-E789-464C-A7FC-EBA72A7BB08C}" type="datetimeFigureOut">
              <a:rPr lang="en-US" smtClean="0"/>
              <a:t>4/19/2019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AD2C1F-49F3-4999-8736-48A2E452C57F}" type="slidenum">
              <a:rPr lang="en-US" smtClean="0"/>
              <a:t>‹#›</a:t>
            </a:fld>
            <a:endParaRPr lang="en-US"/>
          </a:p>
        </p:txBody>
      </p:sp>
    </p:spTree>
    <p:extLst>
      <p:ext uri="{BB962C8B-B14F-4D97-AF65-F5344CB8AC3E}">
        <p14:creationId xmlns:p14="http://schemas.microsoft.com/office/powerpoint/2010/main" val="110304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3924483" y="4169664"/>
            <a:ext cx="12508992" cy="24579072"/>
          </a:xfrm>
        </p:spPr>
        <p:txBody>
          <a:bodyPr/>
          <a:lstStyle>
            <a:lvl1pPr>
              <a:defRPr sz="9120"/>
            </a:lvl1pPr>
            <a:lvl2pPr>
              <a:defRPr sz="8160"/>
            </a:lvl2pPr>
            <a:lvl3pPr>
              <a:defRPr sz="7200"/>
            </a:lvl3pPr>
            <a:lvl4pPr>
              <a:defRPr sz="6240"/>
            </a:lvl4pPr>
            <a:lvl5pPr>
              <a:defRPr sz="6240"/>
            </a:lvl5pPr>
            <a:lvl6pPr>
              <a:defRPr sz="6240"/>
            </a:lvl6pPr>
            <a:lvl7pPr>
              <a:defRPr sz="6240"/>
            </a:lvl7pPr>
            <a:lvl8pPr>
              <a:defRPr sz="6240"/>
            </a:lvl8pPr>
            <a:lvl9pPr>
              <a:defRPr sz="624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8145232" y="4169664"/>
            <a:ext cx="12508992" cy="24579072"/>
          </a:xfrm>
        </p:spPr>
        <p:txBody>
          <a:bodyPr/>
          <a:lstStyle>
            <a:lvl1pPr>
              <a:defRPr sz="9120"/>
            </a:lvl1pPr>
            <a:lvl2pPr>
              <a:defRPr sz="8160"/>
            </a:lvl2pPr>
            <a:lvl3pPr>
              <a:defRPr sz="7200"/>
            </a:lvl3pPr>
            <a:lvl4pPr>
              <a:defRPr sz="6240"/>
            </a:lvl4pPr>
            <a:lvl5pPr>
              <a:defRPr sz="6240"/>
            </a:lvl5pPr>
            <a:lvl6pPr>
              <a:defRPr sz="6240"/>
            </a:lvl6pPr>
            <a:lvl7pPr>
              <a:defRPr sz="6240"/>
            </a:lvl7pPr>
            <a:lvl8pPr>
              <a:defRPr sz="6240"/>
            </a:lvl8pPr>
            <a:lvl9pPr>
              <a:defRPr sz="624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7BD2F92A-E789-464C-A7FC-EBA72A7BB08C}" type="datetimeFigureOut">
              <a:rPr lang="en-US" smtClean="0"/>
              <a:t>4/19/2019</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66AD2C1F-49F3-4999-8736-48A2E452C57F}" type="slidenum">
              <a:rPr lang="en-US" smtClean="0"/>
              <a:t>‹#›</a:t>
            </a:fld>
            <a:endParaRPr lang="en-US"/>
          </a:p>
        </p:txBody>
      </p:sp>
    </p:spTree>
    <p:extLst>
      <p:ext uri="{BB962C8B-B14F-4D97-AF65-F5344CB8AC3E}">
        <p14:creationId xmlns:p14="http://schemas.microsoft.com/office/powerpoint/2010/main" val="39488152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3924483" y="4913213"/>
            <a:ext cx="12508992" cy="3877056"/>
          </a:xfrm>
        </p:spPr>
        <p:txBody>
          <a:bodyPr anchor="b">
            <a:normAutofit/>
          </a:bodyPr>
          <a:lstStyle>
            <a:lvl1pPr marL="0" indent="0">
              <a:spcBef>
                <a:spcPts val="0"/>
              </a:spcBef>
              <a:buNone/>
              <a:defRPr sz="9120" b="1">
                <a:solidFill>
                  <a:schemeClr val="tx1">
                    <a:lumMod val="65000"/>
                    <a:lumOff val="35000"/>
                  </a:schemeClr>
                </a:solidFill>
              </a:defRPr>
            </a:lvl1pPr>
            <a:lvl2pPr marL="2194560" indent="0">
              <a:buNone/>
              <a:defRPr sz="912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13924483" y="9268493"/>
            <a:ext cx="12508992" cy="19312128"/>
          </a:xfrm>
        </p:spPr>
        <p:txBody>
          <a:bodyPr/>
          <a:lstStyle>
            <a:lvl1pPr>
              <a:defRPr sz="9120"/>
            </a:lvl1pPr>
            <a:lvl2pPr>
              <a:defRPr sz="8160"/>
            </a:lvl2pPr>
            <a:lvl3pPr>
              <a:defRPr sz="7200"/>
            </a:lvl3pPr>
            <a:lvl4pPr>
              <a:defRPr sz="6240"/>
            </a:lvl4pPr>
            <a:lvl5pPr>
              <a:defRPr sz="6240"/>
            </a:lvl5pPr>
            <a:lvl6pPr>
              <a:defRPr sz="6240"/>
            </a:lvl6pPr>
            <a:lvl7pPr>
              <a:defRPr sz="6240"/>
            </a:lvl7pPr>
            <a:lvl8pPr>
              <a:defRPr sz="6240"/>
            </a:lvl8pPr>
            <a:lvl9pPr>
              <a:defRPr sz="624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8146466" y="4913220"/>
            <a:ext cx="12508992" cy="3903221"/>
          </a:xfrm>
        </p:spPr>
        <p:txBody>
          <a:bodyPr anchor="b">
            <a:normAutofit/>
          </a:bodyPr>
          <a:lstStyle>
            <a:lvl1pPr marL="0" indent="0">
              <a:spcBef>
                <a:spcPts val="0"/>
              </a:spcBef>
              <a:buNone/>
              <a:defRPr sz="9120" b="1">
                <a:solidFill>
                  <a:schemeClr val="tx1">
                    <a:lumMod val="65000"/>
                    <a:lumOff val="35000"/>
                  </a:schemeClr>
                </a:solidFill>
              </a:defRPr>
            </a:lvl1pPr>
            <a:lvl2pPr marL="2194560" indent="0">
              <a:buNone/>
              <a:defRPr sz="912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8146466" y="9268493"/>
            <a:ext cx="12508992" cy="19312128"/>
          </a:xfrm>
        </p:spPr>
        <p:txBody>
          <a:bodyPr/>
          <a:lstStyle>
            <a:lvl1pPr>
              <a:defRPr sz="9120"/>
            </a:lvl1pPr>
            <a:lvl2pPr>
              <a:defRPr sz="8160"/>
            </a:lvl2pPr>
            <a:lvl3pPr>
              <a:defRPr sz="7200"/>
            </a:lvl3pPr>
            <a:lvl4pPr>
              <a:defRPr sz="6240"/>
            </a:lvl4pPr>
            <a:lvl5pPr>
              <a:defRPr sz="6240"/>
            </a:lvl5pPr>
            <a:lvl6pPr>
              <a:defRPr sz="6240"/>
            </a:lvl6pPr>
            <a:lvl7pPr>
              <a:defRPr sz="6240"/>
            </a:lvl7pPr>
            <a:lvl8pPr>
              <a:defRPr sz="6240"/>
            </a:lvl8pPr>
            <a:lvl9pPr>
              <a:defRPr sz="624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7BD2F92A-E789-464C-A7FC-EBA72A7BB08C}" type="datetimeFigureOut">
              <a:rPr lang="en-US" smtClean="0"/>
              <a:t>4/19/2019</a:t>
            </a:fld>
            <a:endParaRPr lang="en-US"/>
          </a:p>
        </p:txBody>
      </p:sp>
      <p:sp>
        <p:nvSpPr>
          <p:cNvPr id="11" name="Footer Placeholder 10"/>
          <p:cNvSpPr>
            <a:spLocks noGrp="1"/>
          </p:cNvSpPr>
          <p:nvPr>
            <p:ph type="ftr" sz="quarter" idx="11"/>
          </p:nvPr>
        </p:nvSpPr>
        <p:spPr/>
        <p:txBody>
          <a:bodyPr/>
          <a:lstStyle/>
          <a:p>
            <a:endParaRPr lang="en-US"/>
          </a:p>
        </p:txBody>
      </p:sp>
      <p:sp>
        <p:nvSpPr>
          <p:cNvPr id="12" name="Slide Number Placeholder 11"/>
          <p:cNvSpPr>
            <a:spLocks noGrp="1"/>
          </p:cNvSpPr>
          <p:nvPr>
            <p:ph type="sldNum" sz="quarter" idx="12"/>
          </p:nvPr>
        </p:nvSpPr>
        <p:spPr/>
        <p:txBody>
          <a:bodyPr/>
          <a:lstStyle/>
          <a:p>
            <a:fld id="{66AD2C1F-49F3-4999-8736-48A2E452C57F}" type="slidenum">
              <a:rPr lang="en-US" smtClean="0"/>
              <a:t>‹#›</a:t>
            </a:fld>
            <a:endParaRPr lang="en-US"/>
          </a:p>
        </p:txBody>
      </p:sp>
    </p:spTree>
    <p:extLst>
      <p:ext uri="{BB962C8B-B14F-4D97-AF65-F5344CB8AC3E}">
        <p14:creationId xmlns:p14="http://schemas.microsoft.com/office/powerpoint/2010/main" val="14268150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7BD2F92A-E789-464C-A7FC-EBA72A7BB08C}" type="datetimeFigureOut">
              <a:rPr lang="en-US" smtClean="0"/>
              <a:t>4/19/2019</a:t>
            </a:fld>
            <a:endParaRPr lang="en-US"/>
          </a:p>
        </p:txBody>
      </p:sp>
      <p:sp>
        <p:nvSpPr>
          <p:cNvPr id="7" name="Footer Placeholder 6"/>
          <p:cNvSpPr>
            <a:spLocks noGrp="1"/>
          </p:cNvSpPr>
          <p:nvPr>
            <p:ph type="ftr" sz="quarter" idx="11"/>
          </p:nvPr>
        </p:nvSpPr>
        <p:spPr/>
        <p:txBody>
          <a:bodyPr/>
          <a:lstStyle/>
          <a:p>
            <a:endParaRPr lang="en-US"/>
          </a:p>
        </p:txBody>
      </p:sp>
      <p:sp>
        <p:nvSpPr>
          <p:cNvPr id="8" name="Slide Number Placeholder 7"/>
          <p:cNvSpPr>
            <a:spLocks noGrp="1"/>
          </p:cNvSpPr>
          <p:nvPr>
            <p:ph type="sldNum" sz="quarter" idx="12"/>
          </p:nvPr>
        </p:nvSpPr>
        <p:spPr/>
        <p:txBody>
          <a:bodyPr/>
          <a:lstStyle/>
          <a:p>
            <a:fld id="{66AD2C1F-49F3-4999-8736-48A2E452C57F}" type="slidenum">
              <a:rPr lang="en-US" smtClean="0"/>
              <a:t>‹#›</a:t>
            </a:fld>
            <a:endParaRPr lang="en-US"/>
          </a:p>
        </p:txBody>
      </p:sp>
    </p:spTree>
    <p:extLst>
      <p:ext uri="{BB962C8B-B14F-4D97-AF65-F5344CB8AC3E}">
        <p14:creationId xmlns:p14="http://schemas.microsoft.com/office/powerpoint/2010/main" val="19327298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7BD2F92A-E789-464C-A7FC-EBA72A7BB08C}" type="datetimeFigureOut">
              <a:rPr lang="en-US" smtClean="0"/>
              <a:t>4/19/2019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AD2C1F-49F3-4999-8736-48A2E452C57F}" type="slidenum">
              <a:rPr lang="en-US" smtClean="0"/>
              <a:t>‹#›</a:t>
            </a:fld>
            <a:endParaRPr lang="en-US"/>
          </a:p>
        </p:txBody>
      </p:sp>
    </p:spTree>
    <p:extLst>
      <p:ext uri="{BB962C8B-B14F-4D97-AF65-F5344CB8AC3E}">
        <p14:creationId xmlns:p14="http://schemas.microsoft.com/office/powerpoint/2010/main" val="2544876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21715" y="5486400"/>
            <a:ext cx="10204704" cy="10533888"/>
          </a:xfrm>
        </p:spPr>
        <p:txBody>
          <a:bodyPr anchor="b">
            <a:normAutofit/>
          </a:bodyPr>
          <a:lstStyle>
            <a:lvl1pPr>
              <a:defRPr sz="13440" b="0" baseline="0"/>
            </a:lvl1pPr>
          </a:lstStyle>
          <a:p>
            <a:r>
              <a:rPr lang="en-US"/>
              <a:t>Click to edit Master title style</a:t>
            </a:r>
            <a:endParaRPr lang="en-US" dirty="0"/>
          </a:p>
        </p:txBody>
      </p:sp>
      <p:sp>
        <p:nvSpPr>
          <p:cNvPr id="3" name="Content Placeholder 2"/>
          <p:cNvSpPr>
            <a:spLocks noGrp="1"/>
          </p:cNvSpPr>
          <p:nvPr>
            <p:ph idx="1"/>
          </p:nvPr>
        </p:nvSpPr>
        <p:spPr>
          <a:xfrm>
            <a:off x="13924483" y="4169664"/>
            <a:ext cx="26334720" cy="24579072"/>
          </a:xfrm>
        </p:spPr>
        <p:txBody>
          <a:bodyPr/>
          <a:lstStyle>
            <a:lvl1pPr>
              <a:defRPr sz="9600"/>
            </a:lvl1pPr>
            <a:lvl2pPr>
              <a:defRPr sz="8640"/>
            </a:lvl2pPr>
            <a:lvl3pPr>
              <a:defRPr sz="7680"/>
            </a:lvl3pPr>
            <a:lvl4pPr>
              <a:defRPr sz="6720"/>
            </a:lvl4pPr>
            <a:lvl5pPr>
              <a:defRPr sz="6720"/>
            </a:lvl5pPr>
            <a:lvl6pPr>
              <a:defRPr sz="6720"/>
            </a:lvl6pPr>
            <a:lvl7pPr>
              <a:defRPr sz="6720"/>
            </a:lvl7pPr>
            <a:lvl8pPr>
              <a:defRPr sz="6720"/>
            </a:lvl8pPr>
            <a:lvl9pPr>
              <a:defRPr sz="672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1715" y="16020288"/>
            <a:ext cx="10204704" cy="12289536"/>
          </a:xfrm>
        </p:spPr>
        <p:txBody>
          <a:bodyPr anchor="t">
            <a:normAutofit/>
          </a:bodyPr>
          <a:lstStyle>
            <a:lvl1pPr marL="0" indent="0">
              <a:lnSpc>
                <a:spcPct val="100000"/>
              </a:lnSpc>
              <a:spcBef>
                <a:spcPts val="3840"/>
              </a:spcBef>
              <a:buNone/>
              <a:defRPr sz="6000">
                <a:solidFill>
                  <a:srgbClr val="FFFFFF"/>
                </a:solidFill>
              </a:defRPr>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a:t>Click to edit Master text styles</a:t>
            </a:r>
          </a:p>
        </p:txBody>
      </p:sp>
      <p:sp>
        <p:nvSpPr>
          <p:cNvPr id="8" name="Date Placeholder 7"/>
          <p:cNvSpPr>
            <a:spLocks noGrp="1"/>
          </p:cNvSpPr>
          <p:nvPr>
            <p:ph type="dt" sz="half" idx="10"/>
          </p:nvPr>
        </p:nvSpPr>
        <p:spPr/>
        <p:txBody>
          <a:bodyPr/>
          <a:lstStyle/>
          <a:p>
            <a:fld id="{7BD2F92A-E789-464C-A7FC-EBA72A7BB08C}" type="datetimeFigureOut">
              <a:rPr lang="en-US" smtClean="0"/>
              <a:t>4/19/2019</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66AD2C1F-49F3-4999-8736-48A2E452C57F}" type="slidenum">
              <a:rPr lang="en-US" smtClean="0"/>
              <a:t>‹#›</a:t>
            </a:fld>
            <a:endParaRPr lang="en-US"/>
          </a:p>
        </p:txBody>
      </p:sp>
    </p:spTree>
    <p:extLst>
      <p:ext uri="{BB962C8B-B14F-4D97-AF65-F5344CB8AC3E}">
        <p14:creationId xmlns:p14="http://schemas.microsoft.com/office/powerpoint/2010/main" val="34466433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21715" y="5486400"/>
            <a:ext cx="10204704" cy="10533888"/>
          </a:xfrm>
        </p:spPr>
        <p:txBody>
          <a:bodyPr anchor="b">
            <a:normAutofit/>
          </a:bodyPr>
          <a:lstStyle>
            <a:lvl1pPr>
              <a:defRPr sz="1344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2854321" y="3683611"/>
            <a:ext cx="29214830" cy="25588570"/>
          </a:xfrm>
          <a:solidFill>
            <a:schemeClr val="bg1">
              <a:lumMod val="75000"/>
            </a:schemeClr>
          </a:solidFill>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921715" y="16034890"/>
            <a:ext cx="10204704" cy="12289536"/>
          </a:xfrm>
        </p:spPr>
        <p:txBody>
          <a:bodyPr anchor="t">
            <a:normAutofit/>
          </a:bodyPr>
          <a:lstStyle>
            <a:lvl1pPr marL="0" indent="0">
              <a:lnSpc>
                <a:spcPct val="100000"/>
              </a:lnSpc>
              <a:spcBef>
                <a:spcPts val="3840"/>
              </a:spcBef>
              <a:buNone/>
              <a:defRPr sz="6000">
                <a:solidFill>
                  <a:srgbClr val="FFFFFF"/>
                </a:solidFill>
              </a:defRPr>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a:t>Click to edit Master text styles</a:t>
            </a:r>
          </a:p>
        </p:txBody>
      </p:sp>
      <p:sp>
        <p:nvSpPr>
          <p:cNvPr id="8" name="Date Placeholder 7"/>
          <p:cNvSpPr>
            <a:spLocks noGrp="1"/>
          </p:cNvSpPr>
          <p:nvPr>
            <p:ph type="dt" sz="half" idx="10"/>
          </p:nvPr>
        </p:nvSpPr>
        <p:spPr/>
        <p:txBody>
          <a:bodyPr/>
          <a:lstStyle/>
          <a:p>
            <a:fld id="{7BD2F92A-E789-464C-A7FC-EBA72A7BB08C}" type="datetimeFigureOut">
              <a:rPr lang="en-US" smtClean="0"/>
              <a:t>4/19/2019</a:t>
            </a:fld>
            <a:endParaRPr lang="en-US"/>
          </a:p>
        </p:txBody>
      </p:sp>
      <p:sp>
        <p:nvSpPr>
          <p:cNvPr id="9" name="Footer Placeholder 8"/>
          <p:cNvSpPr>
            <a:spLocks noGrp="1"/>
          </p:cNvSpPr>
          <p:nvPr>
            <p:ph type="ftr" sz="quarter" idx="11"/>
          </p:nvPr>
        </p:nvSpPr>
        <p:spPr>
          <a:xfrm>
            <a:off x="12596765" y="30510487"/>
            <a:ext cx="21281462" cy="1752600"/>
          </a:xfrm>
        </p:spPr>
        <p:txBody>
          <a:bodyPr/>
          <a:lstStyle/>
          <a:p>
            <a:endParaRPr lang="en-US"/>
          </a:p>
        </p:txBody>
      </p:sp>
      <p:sp>
        <p:nvSpPr>
          <p:cNvPr id="10" name="Slide Number Placeholder 9"/>
          <p:cNvSpPr>
            <a:spLocks noGrp="1"/>
          </p:cNvSpPr>
          <p:nvPr>
            <p:ph type="sldNum" sz="quarter" idx="12"/>
          </p:nvPr>
        </p:nvSpPr>
        <p:spPr/>
        <p:txBody>
          <a:bodyPr/>
          <a:lstStyle/>
          <a:p>
            <a:fld id="{66AD2C1F-49F3-4999-8736-48A2E452C57F}" type="slidenum">
              <a:rPr lang="en-US" smtClean="0"/>
              <a:t>‹#›</a:t>
            </a:fld>
            <a:endParaRPr lang="en-US"/>
          </a:p>
        </p:txBody>
      </p:sp>
    </p:spTree>
    <p:extLst>
      <p:ext uri="{BB962C8B-B14F-4D97-AF65-F5344CB8AC3E}">
        <p14:creationId xmlns:p14="http://schemas.microsoft.com/office/powerpoint/2010/main" val="30232471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BD2F92A-E789-464C-A7FC-EBA72A7BB08C}" type="datetimeFigureOut">
              <a:rPr lang="en-US" smtClean="0"/>
              <a:t>4/19/2019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AD2C1F-49F3-4999-8736-48A2E452C57F}" type="slidenum">
              <a:rPr lang="en-US" smtClean="0"/>
              <a:t>‹#›</a:t>
            </a:fld>
            <a:endParaRPr lang="en-US"/>
          </a:p>
        </p:txBody>
      </p:sp>
    </p:spTree>
    <p:extLst>
      <p:ext uri="{BB962C8B-B14F-4D97-AF65-F5344CB8AC3E}">
        <p14:creationId xmlns:p14="http://schemas.microsoft.com/office/powerpoint/2010/main" val="148786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71600" y="4754880"/>
            <a:ext cx="10149840" cy="23774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924483" y="4169664"/>
            <a:ext cx="26334720" cy="2457907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BD2F92A-E789-464C-A7FC-EBA72A7BB08C}" type="datetimeFigureOut">
              <a:rPr lang="en-US" smtClean="0"/>
              <a:t>4/19/2019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AD2C1F-49F3-4999-8736-48A2E452C57F}" type="slidenum">
              <a:rPr lang="en-US" smtClean="0"/>
              <a:t>‹#›</a:t>
            </a:fld>
            <a:endParaRPr lang="en-US"/>
          </a:p>
        </p:txBody>
      </p:sp>
    </p:spTree>
    <p:extLst>
      <p:ext uri="{BB962C8B-B14F-4D97-AF65-F5344CB8AC3E}">
        <p14:creationId xmlns:p14="http://schemas.microsoft.com/office/powerpoint/2010/main" val="517928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7" y="3642969"/>
            <a:ext cx="12396926" cy="2558857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910507" y="5394425"/>
            <a:ext cx="10610938" cy="2208567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42537110" y="3642969"/>
            <a:ext cx="1382573" cy="25588570"/>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13929365" y="4147718"/>
            <a:ext cx="26334720" cy="24579072"/>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44875" y="30510487"/>
            <a:ext cx="9875520" cy="1752600"/>
          </a:xfrm>
          <a:prstGeom prst="rect">
            <a:avLst/>
          </a:prstGeom>
        </p:spPr>
        <p:txBody>
          <a:bodyPr vert="horz" lIns="91440" tIns="45720" rIns="91440" bIns="45720" rtlCol="0" anchor="ctr"/>
          <a:lstStyle>
            <a:lvl1pPr algn="l">
              <a:defRPr sz="4800">
                <a:solidFill>
                  <a:schemeClr val="tx1">
                    <a:lumMod val="50000"/>
                    <a:lumOff val="50000"/>
                  </a:schemeClr>
                </a:solidFill>
              </a:defRPr>
            </a:lvl1pPr>
          </a:lstStyle>
          <a:p>
            <a:fld id="{7BD2F92A-E789-464C-A7FC-EBA72A7BB08C}" type="datetimeFigureOut">
              <a:rPr lang="en-US" smtClean="0"/>
              <a:t>4/19/2019</a:t>
            </a:fld>
            <a:endParaRPr lang="en-US"/>
          </a:p>
        </p:txBody>
      </p:sp>
      <p:sp>
        <p:nvSpPr>
          <p:cNvPr id="5" name="Footer Placeholder 4"/>
          <p:cNvSpPr>
            <a:spLocks noGrp="1"/>
          </p:cNvSpPr>
          <p:nvPr>
            <p:ph type="ftr" sz="quarter" idx="3"/>
          </p:nvPr>
        </p:nvSpPr>
        <p:spPr>
          <a:xfrm>
            <a:off x="13929365" y="30510487"/>
            <a:ext cx="21281462" cy="1752600"/>
          </a:xfrm>
          <a:prstGeom prst="rect">
            <a:avLst/>
          </a:prstGeom>
        </p:spPr>
        <p:txBody>
          <a:bodyPr vert="horz" lIns="91440" tIns="45720" rIns="91440" bIns="45720" rtlCol="0" anchor="ctr"/>
          <a:lstStyle>
            <a:lvl1pPr algn="l">
              <a:defRPr sz="4800">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38282892" y="30510487"/>
            <a:ext cx="5511336" cy="1752600"/>
          </a:xfrm>
          <a:prstGeom prst="rect">
            <a:avLst/>
          </a:prstGeom>
        </p:spPr>
        <p:txBody>
          <a:bodyPr vert="horz" lIns="91440" tIns="45720" rIns="91440" bIns="45720" rtlCol="0" anchor="ctr"/>
          <a:lstStyle>
            <a:lvl1pPr algn="r">
              <a:defRPr sz="5280" b="1">
                <a:solidFill>
                  <a:schemeClr val="accent1"/>
                </a:solidFill>
              </a:defRPr>
            </a:lvl1pPr>
          </a:lstStyle>
          <a:p>
            <a:fld id="{66AD2C1F-49F3-4999-8736-48A2E452C57F}" type="slidenum">
              <a:rPr lang="en-US" smtClean="0"/>
              <a:t>‹#›</a:t>
            </a:fld>
            <a:endParaRPr lang="en-US"/>
          </a:p>
        </p:txBody>
      </p:sp>
    </p:spTree>
    <p:extLst>
      <p:ext uri="{BB962C8B-B14F-4D97-AF65-F5344CB8AC3E}">
        <p14:creationId xmlns:p14="http://schemas.microsoft.com/office/powerpoint/2010/main" val="1329263472"/>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4389120" rtl="0" eaLnBrk="1" latinLnBrk="0" hangingPunct="1">
        <a:lnSpc>
          <a:spcPct val="90000"/>
        </a:lnSpc>
        <a:spcBef>
          <a:spcPct val="0"/>
        </a:spcBef>
        <a:buNone/>
        <a:defRPr sz="14400" kern="1200" spc="-288" baseline="0">
          <a:solidFill>
            <a:srgbClr val="FFFFFF"/>
          </a:solidFill>
          <a:latin typeface="+mj-lt"/>
          <a:ea typeface="+mj-ea"/>
          <a:cs typeface="+mj-cs"/>
        </a:defRPr>
      </a:lvl1pPr>
    </p:titleStyle>
    <p:bodyStyle>
      <a:lvl1pPr marL="877824" indent="-877824" algn="l" defTabSz="4389120" rtl="0" eaLnBrk="1" latinLnBrk="0" hangingPunct="1">
        <a:lnSpc>
          <a:spcPct val="90000"/>
        </a:lnSpc>
        <a:spcBef>
          <a:spcPts val="5760"/>
        </a:spcBef>
        <a:buClr>
          <a:schemeClr val="accent1"/>
        </a:buClr>
        <a:buFont typeface="Wingdings 2" pitchFamily="18" charset="2"/>
        <a:buChar char=""/>
        <a:defRPr sz="9120" kern="1200">
          <a:solidFill>
            <a:schemeClr val="tx1">
              <a:lumMod val="65000"/>
              <a:lumOff val="35000"/>
            </a:schemeClr>
          </a:solidFill>
          <a:latin typeface="+mn-lt"/>
          <a:ea typeface="+mn-ea"/>
          <a:cs typeface="+mn-cs"/>
        </a:defRPr>
      </a:lvl1pPr>
      <a:lvl2pPr marL="3291840" indent="-877824" algn="l" defTabSz="4389120" rtl="0" eaLnBrk="1" latinLnBrk="0" hangingPunct="1">
        <a:lnSpc>
          <a:spcPct val="90000"/>
        </a:lnSpc>
        <a:spcBef>
          <a:spcPts val="1200"/>
        </a:spcBef>
        <a:spcAft>
          <a:spcPts val="1200"/>
        </a:spcAft>
        <a:buClr>
          <a:schemeClr val="accent1"/>
        </a:buClr>
        <a:buFont typeface="Wingdings 2" pitchFamily="18" charset="2"/>
        <a:buChar char=""/>
        <a:defRPr sz="8160" kern="1200">
          <a:solidFill>
            <a:schemeClr val="tx1">
              <a:lumMod val="65000"/>
              <a:lumOff val="35000"/>
            </a:schemeClr>
          </a:solidFill>
          <a:latin typeface="+mn-lt"/>
          <a:ea typeface="+mn-ea"/>
          <a:cs typeface="+mn-cs"/>
        </a:defRPr>
      </a:lvl2pPr>
      <a:lvl3pPr marL="5486400" indent="-877824" algn="l" defTabSz="4389120" rtl="0" eaLnBrk="1" latinLnBrk="0" hangingPunct="1">
        <a:lnSpc>
          <a:spcPct val="90000"/>
        </a:lnSpc>
        <a:spcBef>
          <a:spcPts val="1200"/>
        </a:spcBef>
        <a:spcAft>
          <a:spcPts val="1200"/>
        </a:spcAft>
        <a:buClr>
          <a:schemeClr val="accent1"/>
        </a:buClr>
        <a:buFont typeface="Wingdings 2" pitchFamily="18" charset="2"/>
        <a:buChar char=""/>
        <a:defRPr sz="7200" kern="1200">
          <a:solidFill>
            <a:schemeClr val="tx1">
              <a:lumMod val="65000"/>
              <a:lumOff val="35000"/>
            </a:schemeClr>
          </a:solidFill>
          <a:latin typeface="+mn-lt"/>
          <a:ea typeface="+mn-ea"/>
          <a:cs typeface="+mn-cs"/>
        </a:defRPr>
      </a:lvl3pPr>
      <a:lvl4pPr marL="7680960" indent="-877824" algn="l" defTabSz="4389120" rtl="0" eaLnBrk="1" latinLnBrk="0" hangingPunct="1">
        <a:lnSpc>
          <a:spcPct val="90000"/>
        </a:lnSpc>
        <a:spcBef>
          <a:spcPts val="1200"/>
        </a:spcBef>
        <a:spcAft>
          <a:spcPts val="1200"/>
        </a:spcAft>
        <a:buClr>
          <a:schemeClr val="accent1"/>
        </a:buClr>
        <a:buFont typeface="Wingdings 2" pitchFamily="18" charset="2"/>
        <a:buChar char=""/>
        <a:defRPr sz="6240" kern="1200">
          <a:solidFill>
            <a:schemeClr val="tx1">
              <a:lumMod val="65000"/>
              <a:lumOff val="35000"/>
            </a:schemeClr>
          </a:solidFill>
          <a:latin typeface="+mn-lt"/>
          <a:ea typeface="+mn-ea"/>
          <a:cs typeface="+mn-cs"/>
        </a:defRPr>
      </a:lvl4pPr>
      <a:lvl5pPr marL="9875520" indent="-877824" algn="l" defTabSz="4389120" rtl="0" eaLnBrk="1" latinLnBrk="0" hangingPunct="1">
        <a:lnSpc>
          <a:spcPct val="90000"/>
        </a:lnSpc>
        <a:spcBef>
          <a:spcPts val="1200"/>
        </a:spcBef>
        <a:spcAft>
          <a:spcPts val="1200"/>
        </a:spcAft>
        <a:buClr>
          <a:schemeClr val="accent1"/>
        </a:buClr>
        <a:buFont typeface="Wingdings 2" pitchFamily="18" charset="2"/>
        <a:buChar char=""/>
        <a:defRPr sz="6240" kern="1200">
          <a:solidFill>
            <a:schemeClr val="tx1">
              <a:lumMod val="65000"/>
              <a:lumOff val="35000"/>
            </a:schemeClr>
          </a:solidFill>
          <a:latin typeface="+mn-lt"/>
          <a:ea typeface="+mn-ea"/>
          <a:cs typeface="+mn-cs"/>
        </a:defRPr>
      </a:lvl5pPr>
      <a:lvl6pPr marL="12070080" indent="-1097280" algn="l" defTabSz="4389120" rtl="0" eaLnBrk="1" latinLnBrk="0" hangingPunct="1">
        <a:lnSpc>
          <a:spcPct val="90000"/>
        </a:lnSpc>
        <a:spcBef>
          <a:spcPts val="1200"/>
        </a:spcBef>
        <a:spcAft>
          <a:spcPts val="1200"/>
        </a:spcAft>
        <a:buClr>
          <a:schemeClr val="accent1"/>
        </a:buClr>
        <a:buFont typeface="Wingdings 2" pitchFamily="18" charset="2"/>
        <a:buChar char=""/>
        <a:defRPr sz="6240" kern="1200">
          <a:solidFill>
            <a:schemeClr val="tx1">
              <a:lumMod val="65000"/>
              <a:lumOff val="35000"/>
            </a:schemeClr>
          </a:solidFill>
          <a:latin typeface="+mn-lt"/>
          <a:ea typeface="+mn-ea"/>
          <a:cs typeface="+mn-cs"/>
        </a:defRPr>
      </a:lvl6pPr>
      <a:lvl7pPr marL="14264640" indent="-1097280" algn="l" defTabSz="4389120" rtl="0" eaLnBrk="1" latinLnBrk="0" hangingPunct="1">
        <a:lnSpc>
          <a:spcPct val="90000"/>
        </a:lnSpc>
        <a:spcBef>
          <a:spcPts val="1200"/>
        </a:spcBef>
        <a:spcAft>
          <a:spcPts val="1200"/>
        </a:spcAft>
        <a:buClr>
          <a:schemeClr val="accent1"/>
        </a:buClr>
        <a:buFont typeface="Wingdings 2" pitchFamily="18" charset="2"/>
        <a:buChar char=""/>
        <a:defRPr sz="6240" kern="1200">
          <a:solidFill>
            <a:schemeClr val="tx1">
              <a:lumMod val="65000"/>
              <a:lumOff val="35000"/>
            </a:schemeClr>
          </a:solidFill>
          <a:latin typeface="+mn-lt"/>
          <a:ea typeface="+mn-ea"/>
          <a:cs typeface="+mn-cs"/>
        </a:defRPr>
      </a:lvl7pPr>
      <a:lvl8pPr marL="16459200" indent="-1097280" algn="l" defTabSz="4389120" rtl="0" eaLnBrk="1" latinLnBrk="0" hangingPunct="1">
        <a:lnSpc>
          <a:spcPct val="90000"/>
        </a:lnSpc>
        <a:spcBef>
          <a:spcPts val="1200"/>
        </a:spcBef>
        <a:spcAft>
          <a:spcPts val="1200"/>
        </a:spcAft>
        <a:buClr>
          <a:schemeClr val="accent1"/>
        </a:buClr>
        <a:buFont typeface="Wingdings 2" pitchFamily="18" charset="2"/>
        <a:buChar char=""/>
        <a:defRPr sz="6240" kern="1200">
          <a:solidFill>
            <a:schemeClr val="tx1">
              <a:lumMod val="65000"/>
              <a:lumOff val="35000"/>
            </a:schemeClr>
          </a:solidFill>
          <a:latin typeface="+mn-lt"/>
          <a:ea typeface="+mn-ea"/>
          <a:cs typeface="+mn-cs"/>
        </a:defRPr>
      </a:lvl8pPr>
      <a:lvl9pPr marL="18653760" indent="-1097280" algn="l" defTabSz="4389120" rtl="0" eaLnBrk="1" latinLnBrk="0" hangingPunct="1">
        <a:lnSpc>
          <a:spcPct val="90000"/>
        </a:lnSpc>
        <a:spcBef>
          <a:spcPts val="1200"/>
        </a:spcBef>
        <a:spcAft>
          <a:spcPts val="1200"/>
        </a:spcAft>
        <a:buClr>
          <a:schemeClr val="accent1"/>
        </a:buClr>
        <a:buFont typeface="Wingdings 2" pitchFamily="18" charset="2"/>
        <a:buChar char=""/>
        <a:defRPr sz="6240" kern="1200">
          <a:solidFill>
            <a:schemeClr val="tx1">
              <a:lumMod val="65000"/>
              <a:lumOff val="35000"/>
            </a:schemeClr>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americannursetoday.com/wp-content/uploads/2014/03/ant3-WorkforceManagement-Acuity-304.pdf" TargetMode="External"/><Relationship Id="rId2" Type="http://schemas.openxmlformats.org/officeDocument/2006/relationships/hyperlink" Target="http://www.cdc.gov/nchs/fastats/hospital.htm" TargetMode="External"/><Relationship Id="rId1" Type="http://schemas.openxmlformats.org/officeDocument/2006/relationships/slideLayout" Target="../slideLayouts/slideLayout1.xml"/><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B1CE5706-FC2F-4F59-A89E-94E3DE0E3695}"/>
              </a:ext>
            </a:extLst>
          </p:cNvPr>
          <p:cNvSpPr txBox="1"/>
          <p:nvPr/>
        </p:nvSpPr>
        <p:spPr>
          <a:xfrm>
            <a:off x="0" y="-55379"/>
            <a:ext cx="43891200" cy="4846320"/>
          </a:xfrm>
          <a:prstGeom prst="rect">
            <a:avLst/>
          </a:prstGeom>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ln>
            <a:noFill/>
          </a:ln>
        </p:spPr>
        <p:style>
          <a:lnRef idx="0">
            <a:scrgbClr r="0" g="0" b="0"/>
          </a:lnRef>
          <a:fillRef idx="0">
            <a:scrgbClr r="0" g="0" b="0"/>
          </a:fillRef>
          <a:effectRef idx="0">
            <a:scrgbClr r="0" g="0" b="0"/>
          </a:effectRef>
          <a:fontRef idx="minor">
            <a:schemeClr val="dk1"/>
          </a:fontRef>
        </p:style>
        <p:txBody>
          <a:bodyPr wrap="square">
            <a:spAutoFit/>
          </a:bodyPr>
          <a:lstStyle/>
          <a:p>
            <a:pPr>
              <a:defRPr/>
            </a:pPr>
            <a:endParaRPr lang="en-US" dirty="0"/>
          </a:p>
        </p:txBody>
      </p:sp>
      <p:sp>
        <p:nvSpPr>
          <p:cNvPr id="13" name="TextBox 1">
            <a:extLst>
              <a:ext uri="{FF2B5EF4-FFF2-40B4-BE49-F238E27FC236}">
                <a16:creationId xmlns:a16="http://schemas.microsoft.com/office/drawing/2014/main" id="{F5EE9EB4-BAF8-40FB-99A3-F7243F68847B}"/>
              </a:ext>
            </a:extLst>
          </p:cNvPr>
          <p:cNvSpPr txBox="1">
            <a:spLocks noChangeArrowheads="1"/>
          </p:cNvSpPr>
          <p:nvPr/>
        </p:nvSpPr>
        <p:spPr bwMode="auto">
          <a:xfrm>
            <a:off x="3091768" y="715962"/>
            <a:ext cx="37864473" cy="1092607"/>
          </a:xfrm>
          <a:prstGeom prst="rect">
            <a:avLst/>
          </a:prstGeom>
          <a:noFill/>
          <a:ln>
            <a:noFill/>
          </a:ln>
        </p:spPr>
        <p:style>
          <a:lnRef idx="2">
            <a:schemeClr val="accent5"/>
          </a:lnRef>
          <a:fillRef idx="1">
            <a:schemeClr val="lt1"/>
          </a:fillRef>
          <a:effectRef idx="0">
            <a:schemeClr val="accent5"/>
          </a:effectRef>
          <a:fontRef idx="minor">
            <a:schemeClr val="dk1"/>
          </a:fontRef>
        </p:style>
        <p:txBody>
          <a:bodyPr wrap="squar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eaLnBrk="1" hangingPunct="1"/>
            <a:r>
              <a:rPr lang="en-US" altLang="en-US" sz="6500" b="1" dirty="0">
                <a:latin typeface="Calibri" panose="020F0502020204030204" pitchFamily="34" charset="0"/>
                <a:cs typeface="Calibri" panose="020F0502020204030204" pitchFamily="34" charset="0"/>
              </a:rPr>
              <a:t>THE IMPLEMENTATION OF AN ACUITY TOOL IN THE IMCU TO IMPROVE NURSE SATISFACTION </a:t>
            </a:r>
          </a:p>
        </p:txBody>
      </p:sp>
      <p:sp>
        <p:nvSpPr>
          <p:cNvPr id="14" name="TextBox 1">
            <a:extLst>
              <a:ext uri="{FF2B5EF4-FFF2-40B4-BE49-F238E27FC236}">
                <a16:creationId xmlns:a16="http://schemas.microsoft.com/office/drawing/2014/main" id="{A7294A42-93CE-4CFC-A3DC-E5F23AE10310}"/>
              </a:ext>
            </a:extLst>
          </p:cNvPr>
          <p:cNvSpPr txBox="1">
            <a:spLocks noChangeArrowheads="1"/>
          </p:cNvSpPr>
          <p:nvPr/>
        </p:nvSpPr>
        <p:spPr bwMode="auto">
          <a:xfrm>
            <a:off x="16332215" y="2013491"/>
            <a:ext cx="11383577" cy="923330"/>
          </a:xfrm>
          <a:prstGeom prst="rect">
            <a:avLst/>
          </a:prstGeom>
          <a:noFill/>
          <a:ln>
            <a:noFill/>
          </a:ln>
        </p:spPr>
        <p:style>
          <a:lnRef idx="2">
            <a:schemeClr val="accent5"/>
          </a:lnRef>
          <a:fillRef idx="1">
            <a:schemeClr val="lt1"/>
          </a:fillRef>
          <a:effectRef idx="0">
            <a:schemeClr val="accent5"/>
          </a:effectRef>
          <a:fontRef idx="minor">
            <a:schemeClr val="dk1"/>
          </a:fontRef>
        </p:style>
        <p:txBody>
          <a:bodyPr wrap="squar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r>
              <a:rPr lang="en-US" altLang="en-US" sz="5400" dirty="0"/>
              <a:t>Cherry Wu, Senior Nursing Student </a:t>
            </a:r>
          </a:p>
        </p:txBody>
      </p:sp>
      <p:sp>
        <p:nvSpPr>
          <p:cNvPr id="15" name="TextBox 3">
            <a:extLst>
              <a:ext uri="{FF2B5EF4-FFF2-40B4-BE49-F238E27FC236}">
                <a16:creationId xmlns:a16="http://schemas.microsoft.com/office/drawing/2014/main" id="{52021282-FAE8-4811-89A7-9E89C8EB545D}"/>
              </a:ext>
            </a:extLst>
          </p:cNvPr>
          <p:cNvSpPr txBox="1">
            <a:spLocks noChangeArrowheads="1"/>
          </p:cNvSpPr>
          <p:nvPr/>
        </p:nvSpPr>
        <p:spPr bwMode="auto">
          <a:xfrm>
            <a:off x="14195045" y="3082541"/>
            <a:ext cx="15413478" cy="923330"/>
          </a:xfrm>
          <a:prstGeom prst="rect">
            <a:avLst/>
          </a:prstGeom>
          <a:noFill/>
          <a:ln>
            <a:noFill/>
          </a:ln>
        </p:spPr>
        <p:style>
          <a:lnRef idx="2">
            <a:schemeClr val="accent5"/>
          </a:lnRef>
          <a:fillRef idx="1">
            <a:schemeClr val="lt1"/>
          </a:fillRef>
          <a:effectRef idx="0">
            <a:schemeClr val="accent5"/>
          </a:effectRef>
          <a:fontRef idx="minor">
            <a:schemeClr val="dk1"/>
          </a:fontRef>
        </p:style>
        <p:txBody>
          <a:bodyPr wrap="squar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r>
              <a:rPr lang="en-US" altLang="en-US" sz="5400" dirty="0"/>
              <a:t>University of New Hampshire Nursing Department </a:t>
            </a:r>
          </a:p>
        </p:txBody>
      </p:sp>
      <p:sp>
        <p:nvSpPr>
          <p:cNvPr id="17" name="TextBox 12">
            <a:extLst>
              <a:ext uri="{FF2B5EF4-FFF2-40B4-BE49-F238E27FC236}">
                <a16:creationId xmlns:a16="http://schemas.microsoft.com/office/drawing/2014/main" id="{81914C63-C685-4C99-9891-44A5EA0F9117}"/>
              </a:ext>
            </a:extLst>
          </p:cNvPr>
          <p:cNvSpPr txBox="1">
            <a:spLocks noChangeArrowheads="1"/>
          </p:cNvSpPr>
          <p:nvPr/>
        </p:nvSpPr>
        <p:spPr bwMode="auto">
          <a:xfrm>
            <a:off x="1399680" y="7798100"/>
            <a:ext cx="12308602" cy="9325630"/>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r>
              <a:rPr lang="en-US" altLang="en-US" sz="4000" dirty="0">
                <a:latin typeface="Calibri" panose="020F0502020204030204" pitchFamily="34" charset="0"/>
                <a:cs typeface="Calibri" panose="020F0502020204030204" pitchFamily="34" charset="0"/>
              </a:rPr>
              <a:t>There is a decrease in average length of stay for patients in hospitals with 6.1 in 2014 compare to 11.4 in 1975. Thus, nurses face higher acuity and increase workloads (Center for Disease Control and Prevention, 2015).</a:t>
            </a:r>
            <a:br>
              <a:rPr lang="en-US" altLang="en-US" sz="4000" dirty="0">
                <a:latin typeface="Calibri" panose="020F0502020204030204" pitchFamily="34" charset="0"/>
                <a:cs typeface="Calibri" panose="020F0502020204030204" pitchFamily="34" charset="0"/>
              </a:rPr>
            </a:br>
            <a:endParaRPr lang="en-US" altLang="en-US" sz="4000" dirty="0">
              <a:latin typeface="Calibri" panose="020F0502020204030204" pitchFamily="34" charset="0"/>
              <a:cs typeface="Calibri" panose="020F0502020204030204" pitchFamily="34" charset="0"/>
            </a:endParaRPr>
          </a:p>
          <a:p>
            <a:r>
              <a:rPr lang="en-US" altLang="en-US" sz="4000" dirty="0">
                <a:latin typeface="Calibri" panose="020F0502020204030204" pitchFamily="34" charset="0"/>
                <a:cs typeface="Calibri" panose="020F0502020204030204" pitchFamily="34" charset="0"/>
              </a:rPr>
              <a:t>High nurse turnover is one of the main contributions of nursing shortage. Job dissatisfaction was identified as one of the primary causes of high nursing turnover (</a:t>
            </a:r>
            <a:r>
              <a:rPr lang="en-US" altLang="en-US" sz="4000" dirty="0" err="1">
                <a:latin typeface="Calibri" panose="020F0502020204030204" pitchFamily="34" charset="0"/>
                <a:cs typeface="Calibri" panose="020F0502020204030204" pitchFamily="34" charset="0"/>
              </a:rPr>
              <a:t>Cicolini</a:t>
            </a:r>
            <a:r>
              <a:rPr lang="en-US" altLang="en-US" sz="4000" dirty="0">
                <a:latin typeface="Calibri" panose="020F0502020204030204" pitchFamily="34" charset="0"/>
                <a:cs typeface="Calibri" panose="020F0502020204030204" pitchFamily="34" charset="0"/>
              </a:rPr>
              <a:t>, </a:t>
            </a:r>
            <a:r>
              <a:rPr lang="en-US" altLang="en-US" sz="4000" dirty="0" err="1">
                <a:latin typeface="Calibri" panose="020F0502020204030204" pitchFamily="34" charset="0"/>
                <a:cs typeface="Calibri" panose="020F0502020204030204" pitchFamily="34" charset="0"/>
              </a:rPr>
              <a:t>Comparcini</a:t>
            </a:r>
            <a:r>
              <a:rPr lang="en-US" altLang="en-US" sz="4000" dirty="0">
                <a:latin typeface="Calibri" panose="020F0502020204030204" pitchFamily="34" charset="0"/>
                <a:cs typeface="Calibri" panose="020F0502020204030204" pitchFamily="34" charset="0"/>
              </a:rPr>
              <a:t> &amp; Simonetti, 2014).</a:t>
            </a:r>
            <a:br>
              <a:rPr lang="en-US" altLang="en-US" sz="4000" dirty="0">
                <a:latin typeface="Calibri" panose="020F0502020204030204" pitchFamily="34" charset="0"/>
                <a:cs typeface="Calibri" panose="020F0502020204030204" pitchFamily="34" charset="0"/>
              </a:rPr>
            </a:br>
            <a:br>
              <a:rPr lang="en-US" altLang="en-US" sz="4000" dirty="0">
                <a:latin typeface="Calibri" panose="020F0502020204030204" pitchFamily="34" charset="0"/>
                <a:cs typeface="Calibri" panose="020F0502020204030204" pitchFamily="34" charset="0"/>
              </a:rPr>
            </a:br>
            <a:r>
              <a:rPr lang="en-US" altLang="en-US" sz="4000" dirty="0">
                <a:latin typeface="Calibri" panose="020F0502020204030204" pitchFamily="34" charset="0"/>
                <a:cs typeface="Calibri" panose="020F0502020204030204" pitchFamily="34" charset="0"/>
              </a:rPr>
              <a:t>Job satisfaction can affect patient safety and quality of care. Increase job satisfaction is linked to optimal working environment and well-balanced workloads. Higher acuity patients are closely related to low nurse job satisfaction (</a:t>
            </a:r>
            <a:r>
              <a:rPr lang="en-US" altLang="en-US" sz="4000" dirty="0" err="1">
                <a:latin typeface="Calibri" panose="020F0502020204030204" pitchFamily="34" charset="0"/>
                <a:cs typeface="Calibri" panose="020F0502020204030204" pitchFamily="34" charset="0"/>
              </a:rPr>
              <a:t>Ilies</a:t>
            </a:r>
            <a:r>
              <a:rPr lang="en-US" altLang="en-US" sz="4000" dirty="0">
                <a:latin typeface="Calibri" panose="020F0502020204030204" pitchFamily="34" charset="0"/>
                <a:cs typeface="Calibri" panose="020F0502020204030204" pitchFamily="34" charset="0"/>
              </a:rPr>
              <a:t> et al., 2009).</a:t>
            </a:r>
          </a:p>
        </p:txBody>
      </p:sp>
      <p:sp>
        <p:nvSpPr>
          <p:cNvPr id="18" name="TextBox 17">
            <a:extLst>
              <a:ext uri="{FF2B5EF4-FFF2-40B4-BE49-F238E27FC236}">
                <a16:creationId xmlns:a16="http://schemas.microsoft.com/office/drawing/2014/main" id="{A412A2F0-9B34-4507-BF2F-D81FE00724FD}"/>
              </a:ext>
            </a:extLst>
          </p:cNvPr>
          <p:cNvSpPr txBox="1"/>
          <p:nvPr/>
        </p:nvSpPr>
        <p:spPr>
          <a:xfrm>
            <a:off x="1308338" y="18537718"/>
            <a:ext cx="12462162" cy="5016758"/>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a:spAutoFit/>
          </a:bodyPr>
          <a:lstStyle/>
          <a:p>
            <a:pPr>
              <a:defRPr/>
            </a:pPr>
            <a:r>
              <a:rPr lang="en-US" sz="4000" dirty="0">
                <a:latin typeface="Calibri" panose="020F0502020204030204" pitchFamily="34" charset="0"/>
                <a:cs typeface="Calibri" panose="020F0502020204030204" pitchFamily="34" charset="0"/>
              </a:rPr>
              <a:t>Nurses in the IMCU are frustrated and dissatisfied with their nursing assignments. The assignments are based strictly on the charge nurse’s judgment and experience. </a:t>
            </a:r>
          </a:p>
          <a:p>
            <a:pPr marL="457200" indent="-457200">
              <a:buFont typeface="Arial" panose="020B0604020202020204" pitchFamily="34" charset="0"/>
              <a:buChar char="•"/>
              <a:defRPr/>
            </a:pPr>
            <a:r>
              <a:rPr lang="en-US" sz="4000" dirty="0">
                <a:latin typeface="Calibri" panose="020F0502020204030204" pitchFamily="34" charset="0"/>
                <a:cs typeface="Calibri" panose="020F0502020204030204" pitchFamily="34" charset="0"/>
              </a:rPr>
              <a:t>unfair and overwhelming assignments grounded by educated judgments rather than evidence-based methods. </a:t>
            </a:r>
          </a:p>
          <a:p>
            <a:pPr marL="457200" indent="-457200">
              <a:buFont typeface="Arial" panose="020B0604020202020204" pitchFamily="34" charset="0"/>
              <a:buChar char="•"/>
              <a:defRPr/>
            </a:pPr>
            <a:r>
              <a:rPr lang="en-US" sz="4000" dirty="0">
                <a:latin typeface="Calibri" panose="020F0502020204030204" pitchFamily="34" charset="0"/>
                <a:cs typeface="Calibri" panose="020F0502020204030204" pitchFamily="34" charset="0"/>
              </a:rPr>
              <a:t>contributes to nursing dissatisfaction and burnout.</a:t>
            </a:r>
          </a:p>
          <a:p>
            <a:pPr marL="457200" indent="-457200">
              <a:buFont typeface="Arial" panose="020B0604020202020204" pitchFamily="34" charset="0"/>
              <a:buChar char="•"/>
              <a:defRPr/>
            </a:pPr>
            <a:r>
              <a:rPr lang="en-US" sz="4000" dirty="0">
                <a:latin typeface="Calibri" panose="020F0502020204030204" pitchFamily="34" charset="0"/>
                <a:cs typeface="Calibri" panose="020F0502020204030204" pitchFamily="34" charset="0"/>
              </a:rPr>
              <a:t>negatively impacts patient care. </a:t>
            </a:r>
          </a:p>
        </p:txBody>
      </p:sp>
      <p:sp>
        <p:nvSpPr>
          <p:cNvPr id="19" name="TextBox 14">
            <a:extLst>
              <a:ext uri="{FF2B5EF4-FFF2-40B4-BE49-F238E27FC236}">
                <a16:creationId xmlns:a16="http://schemas.microsoft.com/office/drawing/2014/main" id="{2EAA559E-0564-4601-B8AE-1331744D2AC2}"/>
              </a:ext>
            </a:extLst>
          </p:cNvPr>
          <p:cNvSpPr txBox="1">
            <a:spLocks noChangeArrowheads="1"/>
          </p:cNvSpPr>
          <p:nvPr/>
        </p:nvSpPr>
        <p:spPr bwMode="auto">
          <a:xfrm>
            <a:off x="15706767" y="12566232"/>
            <a:ext cx="12538364" cy="3785652"/>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a:spAutoFit/>
          </a:bodyPr>
          <a:lstStyle>
            <a:lvl1pPr marL="457200" indent="-457200">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buFont typeface="Arial" panose="020B0604020202020204" pitchFamily="34" charset="0"/>
              <a:buChar char="•"/>
            </a:pPr>
            <a:r>
              <a:rPr lang="en-US" altLang="en-US" sz="4000" dirty="0">
                <a:latin typeface="Calibri" panose="020F0502020204030204" pitchFamily="34" charset="0"/>
                <a:cs typeface="Calibri" panose="020F0502020204030204" pitchFamily="34" charset="0"/>
              </a:rPr>
              <a:t>Create a succinct acuity tool to be utilized in the IMCU unit.</a:t>
            </a:r>
          </a:p>
          <a:p>
            <a:pPr>
              <a:buFont typeface="Arial" panose="020B0604020202020204" pitchFamily="34" charset="0"/>
              <a:buChar char="•"/>
            </a:pPr>
            <a:r>
              <a:rPr lang="en-US" altLang="en-US" sz="4000" dirty="0">
                <a:latin typeface="Calibri" panose="020F0502020204030204" pitchFamily="34" charset="0"/>
                <a:cs typeface="Calibri" panose="020F0502020204030204" pitchFamily="34" charset="0"/>
              </a:rPr>
              <a:t>Nurses would use the acuity tool to determine their patients’ acuity before the end of their shift. </a:t>
            </a:r>
          </a:p>
          <a:p>
            <a:pPr>
              <a:buFont typeface="Arial" panose="020B0604020202020204" pitchFamily="34" charset="0"/>
              <a:buChar char="•"/>
            </a:pPr>
            <a:r>
              <a:rPr lang="en-US" altLang="en-US" sz="4000" dirty="0">
                <a:latin typeface="Calibri" panose="020F0502020204030204" pitchFamily="34" charset="0"/>
                <a:cs typeface="Calibri" panose="020F0502020204030204" pitchFamily="34" charset="0"/>
              </a:rPr>
              <a:t>Charge nurses would use the acuity tool to make nursing  assignments. </a:t>
            </a:r>
          </a:p>
        </p:txBody>
      </p:sp>
      <p:sp>
        <p:nvSpPr>
          <p:cNvPr id="20" name="TextBox 19">
            <a:extLst>
              <a:ext uri="{FF2B5EF4-FFF2-40B4-BE49-F238E27FC236}">
                <a16:creationId xmlns:a16="http://schemas.microsoft.com/office/drawing/2014/main" id="{F8E26266-A7BE-487E-91A5-8B79CFD2F07A}"/>
              </a:ext>
            </a:extLst>
          </p:cNvPr>
          <p:cNvSpPr txBox="1"/>
          <p:nvPr/>
        </p:nvSpPr>
        <p:spPr>
          <a:xfrm>
            <a:off x="30293748" y="6398327"/>
            <a:ext cx="12462161" cy="936952"/>
          </a:xfrm>
          <a:prstGeom prst="rect">
            <a:avLst/>
          </a:prstGeom>
          <a:solidFill>
            <a:schemeClr val="accent1">
              <a:lumMod val="40000"/>
              <a:lumOff val="60000"/>
            </a:schemeClr>
          </a:solidFill>
          <a:ln>
            <a:noFill/>
          </a:ln>
        </p:spPr>
        <p:style>
          <a:lnRef idx="2">
            <a:schemeClr val="accent5"/>
          </a:lnRef>
          <a:fillRef idx="1">
            <a:schemeClr val="lt1"/>
          </a:fillRef>
          <a:effectRef idx="0">
            <a:schemeClr val="accent5"/>
          </a:effectRef>
          <a:fontRef idx="minor">
            <a:schemeClr val="dk1"/>
          </a:fontRef>
        </p:style>
        <p:txBody>
          <a:bodyPr wrap="square">
            <a:spAutoFit/>
          </a:bodyPr>
          <a:lstStyle/>
          <a:p>
            <a:pPr algn="ctr">
              <a:defRPr/>
            </a:pPr>
            <a:r>
              <a:rPr lang="en-US" sz="5400" b="1" dirty="0">
                <a:solidFill>
                  <a:schemeClr val="tx1"/>
                </a:solidFill>
                <a:latin typeface="Calibri" panose="020F0502020204030204" pitchFamily="34" charset="0"/>
                <a:cs typeface="Calibri" panose="020F0502020204030204" pitchFamily="34" charset="0"/>
              </a:rPr>
              <a:t>PRACTICE</a:t>
            </a:r>
            <a:r>
              <a:rPr lang="en-US" sz="5400" b="1" dirty="0">
                <a:latin typeface="Calibri" panose="020F0502020204030204" pitchFamily="34" charset="0"/>
                <a:cs typeface="Calibri" panose="020F0502020204030204" pitchFamily="34" charset="0"/>
              </a:rPr>
              <a:t> </a:t>
            </a:r>
            <a:r>
              <a:rPr lang="en-US" sz="5400" b="1" dirty="0">
                <a:solidFill>
                  <a:schemeClr val="tx1"/>
                </a:solidFill>
                <a:latin typeface="Calibri" panose="020F0502020204030204" pitchFamily="34" charset="0"/>
                <a:cs typeface="Calibri" panose="020F0502020204030204" pitchFamily="34" charset="0"/>
              </a:rPr>
              <a:t>RECOMMENDATION</a:t>
            </a:r>
          </a:p>
        </p:txBody>
      </p:sp>
      <p:sp>
        <p:nvSpPr>
          <p:cNvPr id="21" name="TextBox 20">
            <a:extLst>
              <a:ext uri="{FF2B5EF4-FFF2-40B4-BE49-F238E27FC236}">
                <a16:creationId xmlns:a16="http://schemas.microsoft.com/office/drawing/2014/main" id="{B89395D6-6695-49FB-B008-FBAAD8FD20AA}"/>
              </a:ext>
            </a:extLst>
          </p:cNvPr>
          <p:cNvSpPr txBox="1"/>
          <p:nvPr/>
        </p:nvSpPr>
        <p:spPr>
          <a:xfrm>
            <a:off x="30381388" y="13955079"/>
            <a:ext cx="12462161" cy="936952"/>
          </a:xfrm>
          <a:prstGeom prst="rect">
            <a:avLst/>
          </a:prstGeom>
          <a:solidFill>
            <a:schemeClr val="accent1">
              <a:lumMod val="40000"/>
              <a:lumOff val="60000"/>
            </a:schemeClr>
          </a:solidFill>
          <a:ln>
            <a:noFill/>
          </a:ln>
        </p:spPr>
        <p:style>
          <a:lnRef idx="2">
            <a:schemeClr val="accent5"/>
          </a:lnRef>
          <a:fillRef idx="1">
            <a:schemeClr val="lt1"/>
          </a:fillRef>
          <a:effectRef idx="0">
            <a:schemeClr val="accent5"/>
          </a:effectRef>
          <a:fontRef idx="minor">
            <a:schemeClr val="dk1"/>
          </a:fontRef>
        </p:style>
        <p:txBody>
          <a:bodyPr wrap="square">
            <a:spAutoFit/>
          </a:bodyPr>
          <a:lstStyle/>
          <a:p>
            <a:pPr algn="ctr">
              <a:defRPr/>
            </a:pPr>
            <a:r>
              <a:rPr lang="en-US" sz="5400" b="1" dirty="0">
                <a:solidFill>
                  <a:schemeClr val="tx1"/>
                </a:solidFill>
                <a:latin typeface="Calibri" panose="020F0502020204030204" pitchFamily="34" charset="0"/>
                <a:cs typeface="Calibri" panose="020F0502020204030204" pitchFamily="34" charset="0"/>
              </a:rPr>
              <a:t>CLINICAL</a:t>
            </a:r>
            <a:r>
              <a:rPr lang="en-US" sz="5400" b="1" dirty="0">
                <a:latin typeface="Calibri" panose="020F0502020204030204" pitchFamily="34" charset="0"/>
                <a:cs typeface="Calibri" panose="020F0502020204030204" pitchFamily="34" charset="0"/>
              </a:rPr>
              <a:t> </a:t>
            </a:r>
            <a:r>
              <a:rPr lang="en-US" sz="5400" b="1" dirty="0">
                <a:solidFill>
                  <a:schemeClr val="tx1"/>
                </a:solidFill>
                <a:latin typeface="Calibri" panose="020F0502020204030204" pitchFamily="34" charset="0"/>
                <a:cs typeface="Calibri" panose="020F0502020204030204" pitchFamily="34" charset="0"/>
              </a:rPr>
              <a:t>IMPLICATIONS</a:t>
            </a:r>
          </a:p>
        </p:txBody>
      </p:sp>
      <p:sp>
        <p:nvSpPr>
          <p:cNvPr id="22" name="TextBox 21">
            <a:extLst>
              <a:ext uri="{FF2B5EF4-FFF2-40B4-BE49-F238E27FC236}">
                <a16:creationId xmlns:a16="http://schemas.microsoft.com/office/drawing/2014/main" id="{9D7A6D96-FFEC-47C9-B1C0-7E26208D3E6B}"/>
              </a:ext>
            </a:extLst>
          </p:cNvPr>
          <p:cNvSpPr txBox="1"/>
          <p:nvPr/>
        </p:nvSpPr>
        <p:spPr>
          <a:xfrm>
            <a:off x="30381389" y="17532647"/>
            <a:ext cx="12462161" cy="936952"/>
          </a:xfrm>
          <a:prstGeom prst="rect">
            <a:avLst/>
          </a:prstGeom>
          <a:solidFill>
            <a:schemeClr val="accent1">
              <a:lumMod val="40000"/>
              <a:lumOff val="60000"/>
            </a:schemeClr>
          </a:solidFill>
          <a:ln>
            <a:noFill/>
          </a:ln>
        </p:spPr>
        <p:style>
          <a:lnRef idx="2">
            <a:schemeClr val="accent5"/>
          </a:lnRef>
          <a:fillRef idx="1">
            <a:schemeClr val="lt1"/>
          </a:fillRef>
          <a:effectRef idx="0">
            <a:schemeClr val="accent5"/>
          </a:effectRef>
          <a:fontRef idx="minor">
            <a:schemeClr val="dk1"/>
          </a:fontRef>
        </p:style>
        <p:txBody>
          <a:bodyPr wrap="square">
            <a:spAutoFit/>
          </a:bodyPr>
          <a:lstStyle/>
          <a:p>
            <a:pPr algn="ctr">
              <a:defRPr/>
            </a:pPr>
            <a:r>
              <a:rPr lang="en-US" sz="5400" b="1" dirty="0">
                <a:solidFill>
                  <a:schemeClr val="tx1"/>
                </a:solidFill>
                <a:latin typeface="Calibri" panose="020F0502020204030204" pitchFamily="34" charset="0"/>
                <a:cs typeface="Calibri" panose="020F0502020204030204" pitchFamily="34" charset="0"/>
              </a:rPr>
              <a:t>REASEARCH</a:t>
            </a:r>
            <a:r>
              <a:rPr lang="en-US" sz="5400" b="1" dirty="0">
                <a:latin typeface="Calibri" panose="020F0502020204030204" pitchFamily="34" charset="0"/>
                <a:cs typeface="Calibri" panose="020F0502020204030204" pitchFamily="34" charset="0"/>
              </a:rPr>
              <a:t> </a:t>
            </a:r>
            <a:r>
              <a:rPr lang="en-US" sz="5400" b="1" dirty="0">
                <a:solidFill>
                  <a:schemeClr val="tx1"/>
                </a:solidFill>
                <a:latin typeface="Calibri" panose="020F0502020204030204" pitchFamily="34" charset="0"/>
                <a:cs typeface="Calibri" panose="020F0502020204030204" pitchFamily="34" charset="0"/>
              </a:rPr>
              <a:t>IMPLICATIONS</a:t>
            </a:r>
          </a:p>
        </p:txBody>
      </p:sp>
      <p:sp>
        <p:nvSpPr>
          <p:cNvPr id="23" name="TextBox 22">
            <a:extLst>
              <a:ext uri="{FF2B5EF4-FFF2-40B4-BE49-F238E27FC236}">
                <a16:creationId xmlns:a16="http://schemas.microsoft.com/office/drawing/2014/main" id="{9E079DE1-BAA5-4E06-9F61-72154B44D276}"/>
              </a:ext>
            </a:extLst>
          </p:cNvPr>
          <p:cNvSpPr txBox="1"/>
          <p:nvPr/>
        </p:nvSpPr>
        <p:spPr>
          <a:xfrm>
            <a:off x="1277229" y="24022894"/>
            <a:ext cx="12462161" cy="936952"/>
          </a:xfrm>
          <a:prstGeom prst="rect">
            <a:avLst/>
          </a:prstGeom>
          <a:solidFill>
            <a:schemeClr val="accent1">
              <a:lumMod val="40000"/>
              <a:lumOff val="60000"/>
            </a:schemeClr>
          </a:solidFill>
          <a:ln>
            <a:noFill/>
          </a:ln>
        </p:spPr>
        <p:style>
          <a:lnRef idx="2">
            <a:schemeClr val="accent5"/>
          </a:lnRef>
          <a:fillRef idx="1">
            <a:schemeClr val="lt1"/>
          </a:fillRef>
          <a:effectRef idx="0">
            <a:schemeClr val="accent5"/>
          </a:effectRef>
          <a:fontRef idx="minor">
            <a:schemeClr val="dk1"/>
          </a:fontRef>
        </p:style>
        <p:txBody>
          <a:bodyPr wrap="square">
            <a:spAutoFit/>
          </a:bodyPr>
          <a:lstStyle/>
          <a:p>
            <a:pPr algn="ctr">
              <a:defRPr/>
            </a:pPr>
            <a:r>
              <a:rPr lang="en-US" sz="5400" b="1" dirty="0">
                <a:solidFill>
                  <a:schemeClr val="tx1"/>
                </a:solidFill>
                <a:latin typeface="Calibri" panose="020F0502020204030204" pitchFamily="34" charset="0"/>
                <a:cs typeface="Calibri" panose="020F0502020204030204" pitchFamily="34" charset="0"/>
              </a:rPr>
              <a:t>CURRENT EVIDENCE</a:t>
            </a:r>
          </a:p>
        </p:txBody>
      </p:sp>
      <p:sp>
        <p:nvSpPr>
          <p:cNvPr id="24" name="TextBox 23">
            <a:extLst>
              <a:ext uri="{FF2B5EF4-FFF2-40B4-BE49-F238E27FC236}">
                <a16:creationId xmlns:a16="http://schemas.microsoft.com/office/drawing/2014/main" id="{15602711-8F91-4D30-92F9-5823BC3FD20A}"/>
              </a:ext>
            </a:extLst>
          </p:cNvPr>
          <p:cNvSpPr txBox="1"/>
          <p:nvPr/>
        </p:nvSpPr>
        <p:spPr>
          <a:xfrm>
            <a:off x="15670703" y="16966078"/>
            <a:ext cx="12462161" cy="936952"/>
          </a:xfrm>
          <a:prstGeom prst="rect">
            <a:avLst/>
          </a:prstGeom>
          <a:solidFill>
            <a:schemeClr val="accent1">
              <a:lumMod val="40000"/>
              <a:lumOff val="60000"/>
            </a:schemeClr>
          </a:solidFill>
          <a:ln>
            <a:noFill/>
          </a:ln>
        </p:spPr>
        <p:style>
          <a:lnRef idx="2">
            <a:schemeClr val="accent5"/>
          </a:lnRef>
          <a:fillRef idx="1">
            <a:schemeClr val="lt1"/>
          </a:fillRef>
          <a:effectRef idx="0">
            <a:schemeClr val="accent5"/>
          </a:effectRef>
          <a:fontRef idx="minor">
            <a:schemeClr val="dk1"/>
          </a:fontRef>
        </p:style>
        <p:txBody>
          <a:bodyPr wrap="square">
            <a:spAutoFit/>
          </a:bodyPr>
          <a:lstStyle/>
          <a:p>
            <a:pPr algn="ctr">
              <a:defRPr/>
            </a:pPr>
            <a:r>
              <a:rPr lang="en-US" sz="5400" b="1" dirty="0">
                <a:solidFill>
                  <a:schemeClr val="tx1"/>
                </a:solidFill>
                <a:latin typeface="Calibri" panose="020F0502020204030204" pitchFamily="34" charset="0"/>
                <a:cs typeface="Calibri" panose="020F0502020204030204" pitchFamily="34" charset="0"/>
              </a:rPr>
              <a:t>SAMPLE ACUITY TOOL</a:t>
            </a:r>
          </a:p>
        </p:txBody>
      </p:sp>
      <p:sp>
        <p:nvSpPr>
          <p:cNvPr id="25" name="TextBox 30">
            <a:extLst>
              <a:ext uri="{FF2B5EF4-FFF2-40B4-BE49-F238E27FC236}">
                <a16:creationId xmlns:a16="http://schemas.microsoft.com/office/drawing/2014/main" id="{F537DDE9-3690-486C-B01C-F9765ED0996E}"/>
              </a:ext>
            </a:extLst>
          </p:cNvPr>
          <p:cNvSpPr txBox="1">
            <a:spLocks noChangeArrowheads="1"/>
          </p:cNvSpPr>
          <p:nvPr/>
        </p:nvSpPr>
        <p:spPr bwMode="auto">
          <a:xfrm>
            <a:off x="15688019" y="8126567"/>
            <a:ext cx="12427527" cy="2169825"/>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r>
              <a:rPr lang="en-US" altLang="en-US" sz="4500" dirty="0">
                <a:latin typeface="Calibri" panose="020F0502020204030204" pitchFamily="34" charset="0"/>
                <a:cs typeface="Calibri" panose="020F0502020204030204" pitchFamily="34" charset="0"/>
              </a:rPr>
              <a:t>What is the effect of a patient acuity tool utilized in the IMCU when determining nurse-patient assignments on nurses’ job satisfaction?</a:t>
            </a:r>
          </a:p>
        </p:txBody>
      </p:sp>
      <p:sp>
        <p:nvSpPr>
          <p:cNvPr id="26" name="TextBox 35">
            <a:extLst>
              <a:ext uri="{FF2B5EF4-FFF2-40B4-BE49-F238E27FC236}">
                <a16:creationId xmlns:a16="http://schemas.microsoft.com/office/drawing/2014/main" id="{61AC318E-E175-4CA2-B93B-1E64FDDAA0D2}"/>
              </a:ext>
            </a:extLst>
          </p:cNvPr>
          <p:cNvSpPr txBox="1">
            <a:spLocks noChangeArrowheads="1"/>
          </p:cNvSpPr>
          <p:nvPr/>
        </p:nvSpPr>
        <p:spPr bwMode="auto">
          <a:xfrm>
            <a:off x="1205673" y="25232575"/>
            <a:ext cx="12427527" cy="6247864"/>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r>
              <a:rPr lang="en-US" altLang="en-US" sz="4000" dirty="0">
                <a:latin typeface="Calibri" panose="020F0502020204030204" pitchFamily="34" charset="0"/>
                <a:cs typeface="Calibri" panose="020F0502020204030204" pitchFamily="34" charset="0"/>
              </a:rPr>
              <a:t>“Nurses with adequate support and manageable work levels report increased satisfaction; and patient care, quality, and safety are optimized” (Barton, 2013).</a:t>
            </a:r>
          </a:p>
          <a:p>
            <a:endParaRPr lang="en-US" altLang="en-US" sz="4000" dirty="0">
              <a:latin typeface="Calibri" panose="020F0502020204030204" pitchFamily="34" charset="0"/>
              <a:cs typeface="Calibri" panose="020F0502020204030204" pitchFamily="34" charset="0"/>
            </a:endParaRPr>
          </a:p>
          <a:p>
            <a:r>
              <a:rPr lang="en-US" altLang="en-US" sz="4000" dirty="0">
                <a:latin typeface="Calibri" panose="020F0502020204030204" pitchFamily="34" charset="0"/>
                <a:cs typeface="Calibri" panose="020F0502020204030204" pitchFamily="34" charset="0"/>
              </a:rPr>
              <a:t>“One study determined that 70% of nursing acuity is contributed to patient acuity” (</a:t>
            </a:r>
            <a:r>
              <a:rPr lang="nl-NL" altLang="en-US" sz="4000" dirty="0">
                <a:latin typeface="Calibri" panose="020F0502020204030204" pitchFamily="34" charset="0"/>
                <a:cs typeface="Calibri" panose="020F0502020204030204" pitchFamily="34" charset="0"/>
              </a:rPr>
              <a:t>Van Oostveen et al., 2014).</a:t>
            </a:r>
            <a:endParaRPr lang="en-US" altLang="en-US" sz="4000" dirty="0">
              <a:latin typeface="Calibri" panose="020F0502020204030204" pitchFamily="34" charset="0"/>
              <a:cs typeface="Calibri" panose="020F0502020204030204" pitchFamily="34" charset="0"/>
            </a:endParaRPr>
          </a:p>
          <a:p>
            <a:endParaRPr lang="en-US" altLang="en-US" sz="4000" dirty="0">
              <a:latin typeface="Calibri" panose="020F0502020204030204" pitchFamily="34" charset="0"/>
              <a:cs typeface="Calibri" panose="020F0502020204030204" pitchFamily="34" charset="0"/>
            </a:endParaRPr>
          </a:p>
          <a:p>
            <a:r>
              <a:rPr lang="en-US" altLang="en-US" sz="4000" dirty="0">
                <a:latin typeface="Calibri" panose="020F0502020204030204" pitchFamily="34" charset="0"/>
                <a:cs typeface="Calibri" panose="020F0502020204030204" pitchFamily="34" charset="0"/>
              </a:rPr>
              <a:t>“7% nurse satisfaction before the implementation of the new tool and 55% 6 months following its introduction” (Kidd, Grove, Kaiser, Swoboda and Taylor, 2014).</a:t>
            </a:r>
          </a:p>
        </p:txBody>
      </p:sp>
      <p:sp>
        <p:nvSpPr>
          <p:cNvPr id="27" name="TextBox 36">
            <a:extLst>
              <a:ext uri="{FF2B5EF4-FFF2-40B4-BE49-F238E27FC236}">
                <a16:creationId xmlns:a16="http://schemas.microsoft.com/office/drawing/2014/main" id="{7BC67CEE-6FE0-4273-BF28-7D9B62CAC9FE}"/>
              </a:ext>
            </a:extLst>
          </p:cNvPr>
          <p:cNvSpPr txBox="1">
            <a:spLocks noChangeArrowheads="1"/>
          </p:cNvSpPr>
          <p:nvPr/>
        </p:nvSpPr>
        <p:spPr bwMode="auto">
          <a:xfrm>
            <a:off x="30316838" y="7517528"/>
            <a:ext cx="12174682" cy="6247864"/>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a:spAutoFit/>
          </a:bodyPr>
          <a:lstStyle>
            <a:lvl1pPr marL="457200" indent="-457200">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buFont typeface="Arial" panose="020B0604020202020204" pitchFamily="34" charset="0"/>
              <a:buChar char="•"/>
            </a:pPr>
            <a:r>
              <a:rPr lang="en-US" altLang="en-US" sz="4000" dirty="0">
                <a:latin typeface="Calibri" panose="020F0502020204030204" pitchFamily="34" charset="0"/>
                <a:cs typeface="Calibri" panose="020F0502020204030204" pitchFamily="34" charset="0"/>
              </a:rPr>
              <a:t>Nurses should be aware of the specific acuity tool available online and on the unit.</a:t>
            </a:r>
          </a:p>
          <a:p>
            <a:pPr>
              <a:buFont typeface="Arial" panose="020B0604020202020204" pitchFamily="34" charset="0"/>
              <a:buChar char="•"/>
            </a:pPr>
            <a:r>
              <a:rPr lang="en-US" altLang="en-US" sz="4000" dirty="0">
                <a:latin typeface="Calibri" panose="020F0502020204030204" pitchFamily="34" charset="0"/>
                <a:cs typeface="Calibri" panose="020F0502020204030204" pitchFamily="34" charset="0"/>
              </a:rPr>
              <a:t>Nurses should be involved in developing and improving the tool to suit the unit’s needs.</a:t>
            </a:r>
          </a:p>
          <a:p>
            <a:pPr>
              <a:buFont typeface="Arial" panose="020B0604020202020204" pitchFamily="34" charset="0"/>
              <a:buChar char="•"/>
            </a:pPr>
            <a:r>
              <a:rPr lang="en-US" altLang="en-US" sz="4000" dirty="0">
                <a:latin typeface="Calibri" panose="020F0502020204030204" pitchFamily="34" charset="0"/>
                <a:cs typeface="Calibri" panose="020F0502020204030204" pitchFamily="34" charset="0"/>
              </a:rPr>
              <a:t>Nurses should be educated on the proper use of the tool.</a:t>
            </a:r>
          </a:p>
          <a:p>
            <a:pPr>
              <a:buFont typeface="Arial" panose="020B0604020202020204" pitchFamily="34" charset="0"/>
              <a:buChar char="•"/>
            </a:pPr>
            <a:r>
              <a:rPr lang="en-US" altLang="en-US" sz="4000" dirty="0">
                <a:latin typeface="Calibri" panose="020F0502020204030204" pitchFamily="34" charset="0"/>
                <a:cs typeface="Calibri" panose="020F0502020204030204" pitchFamily="34" charset="0"/>
              </a:rPr>
              <a:t>Acuity tool should be only be completed by the nurse caring for the patient.</a:t>
            </a:r>
          </a:p>
          <a:p>
            <a:pPr>
              <a:buFont typeface="Arial" panose="020B0604020202020204" pitchFamily="34" charset="0"/>
              <a:buChar char="•"/>
            </a:pPr>
            <a:r>
              <a:rPr lang="en-US" altLang="en-US" sz="4000" dirty="0">
                <a:latin typeface="Calibri" panose="020F0502020204030204" pitchFamily="34" charset="0"/>
                <a:cs typeface="Calibri" panose="020F0502020204030204" pitchFamily="34" charset="0"/>
              </a:rPr>
              <a:t>Acuity tool should be used to make nursing assignments. </a:t>
            </a:r>
          </a:p>
        </p:txBody>
      </p:sp>
      <p:sp>
        <p:nvSpPr>
          <p:cNvPr id="28" name="TextBox 47">
            <a:extLst>
              <a:ext uri="{FF2B5EF4-FFF2-40B4-BE49-F238E27FC236}">
                <a16:creationId xmlns:a16="http://schemas.microsoft.com/office/drawing/2014/main" id="{BE299903-B8A2-4DD2-8B75-9FE94F50AFB5}"/>
              </a:ext>
            </a:extLst>
          </p:cNvPr>
          <p:cNvSpPr txBox="1">
            <a:spLocks noChangeArrowheads="1"/>
          </p:cNvSpPr>
          <p:nvPr/>
        </p:nvSpPr>
        <p:spPr bwMode="auto">
          <a:xfrm>
            <a:off x="30142790" y="15156241"/>
            <a:ext cx="12521045" cy="1938992"/>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a:spAutoFit/>
          </a:bodyPr>
          <a:lstStyle>
            <a:lvl1pPr marL="457200" indent="-457200">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buFont typeface="Arial" panose="020B0604020202020204" pitchFamily="34" charset="0"/>
              <a:buChar char="•"/>
            </a:pPr>
            <a:r>
              <a:rPr lang="en-US" altLang="en-US" sz="4000" dirty="0">
                <a:latin typeface="Calibri" panose="020F0502020204030204" pitchFamily="34" charset="0"/>
                <a:cs typeface="Calibri" panose="020F0502020204030204" pitchFamily="34" charset="0"/>
              </a:rPr>
              <a:t>The possible implementation of an acuity tool on other units in Parkland Medical Center.</a:t>
            </a:r>
          </a:p>
          <a:p>
            <a:pPr>
              <a:buFont typeface="Arial" panose="020B0604020202020204" pitchFamily="34" charset="0"/>
              <a:buChar char="•"/>
            </a:pPr>
            <a:r>
              <a:rPr lang="en-US" altLang="en-US" sz="4000" dirty="0">
                <a:latin typeface="Calibri" panose="020F0502020204030204" pitchFamily="34" charset="0"/>
                <a:cs typeface="Calibri" panose="020F0502020204030204" pitchFamily="34" charset="0"/>
              </a:rPr>
              <a:t>Future incorporation of acuity tool into the EMAR.</a:t>
            </a:r>
          </a:p>
        </p:txBody>
      </p:sp>
      <p:sp>
        <p:nvSpPr>
          <p:cNvPr id="29" name="TextBox 28">
            <a:extLst>
              <a:ext uri="{FF2B5EF4-FFF2-40B4-BE49-F238E27FC236}">
                <a16:creationId xmlns:a16="http://schemas.microsoft.com/office/drawing/2014/main" id="{9E84C153-772B-4940-854A-D793750979CC}"/>
              </a:ext>
            </a:extLst>
          </p:cNvPr>
          <p:cNvSpPr txBox="1"/>
          <p:nvPr/>
        </p:nvSpPr>
        <p:spPr>
          <a:xfrm>
            <a:off x="15782970" y="11395709"/>
            <a:ext cx="12462161" cy="936952"/>
          </a:xfrm>
          <a:prstGeom prst="rect">
            <a:avLst/>
          </a:prstGeom>
          <a:solidFill>
            <a:schemeClr val="accent1">
              <a:lumMod val="40000"/>
              <a:lumOff val="60000"/>
            </a:schemeClr>
          </a:solidFill>
          <a:ln>
            <a:noFill/>
          </a:ln>
        </p:spPr>
        <p:style>
          <a:lnRef idx="2">
            <a:schemeClr val="accent5"/>
          </a:lnRef>
          <a:fillRef idx="1">
            <a:schemeClr val="lt1"/>
          </a:fillRef>
          <a:effectRef idx="0">
            <a:schemeClr val="accent5"/>
          </a:effectRef>
          <a:fontRef idx="minor">
            <a:schemeClr val="dk1"/>
          </a:fontRef>
        </p:style>
        <p:txBody>
          <a:bodyPr wrap="square">
            <a:spAutoFit/>
          </a:bodyPr>
          <a:lstStyle/>
          <a:p>
            <a:pPr algn="ctr">
              <a:defRPr/>
            </a:pPr>
            <a:r>
              <a:rPr lang="en-US" sz="5400" b="1" dirty="0">
                <a:solidFill>
                  <a:schemeClr val="tx1"/>
                </a:solidFill>
                <a:latin typeface="Calibri" panose="020F0502020204030204" pitchFamily="34" charset="0"/>
                <a:cs typeface="Calibri" panose="020F0502020204030204" pitchFamily="34" charset="0"/>
              </a:rPr>
              <a:t>GOALS</a:t>
            </a:r>
          </a:p>
        </p:txBody>
      </p:sp>
      <p:sp>
        <p:nvSpPr>
          <p:cNvPr id="30" name="TextBox 29">
            <a:extLst>
              <a:ext uri="{FF2B5EF4-FFF2-40B4-BE49-F238E27FC236}">
                <a16:creationId xmlns:a16="http://schemas.microsoft.com/office/drawing/2014/main" id="{011C6768-BA39-4441-832D-312B16BE5C62}"/>
              </a:ext>
            </a:extLst>
          </p:cNvPr>
          <p:cNvSpPr txBox="1"/>
          <p:nvPr/>
        </p:nvSpPr>
        <p:spPr>
          <a:xfrm>
            <a:off x="1308338" y="17298685"/>
            <a:ext cx="12399944" cy="923330"/>
          </a:xfrm>
          <a:prstGeom prst="rect">
            <a:avLst/>
          </a:prstGeom>
          <a:solidFill>
            <a:schemeClr val="accent1">
              <a:lumMod val="40000"/>
              <a:lumOff val="60000"/>
            </a:schemeClr>
          </a:solidFill>
          <a:ln>
            <a:noFill/>
          </a:ln>
        </p:spPr>
        <p:style>
          <a:lnRef idx="2">
            <a:schemeClr val="accent5"/>
          </a:lnRef>
          <a:fillRef idx="1">
            <a:schemeClr val="lt1"/>
          </a:fillRef>
          <a:effectRef idx="0">
            <a:schemeClr val="accent5"/>
          </a:effectRef>
          <a:fontRef idx="minor">
            <a:schemeClr val="dk1"/>
          </a:fontRef>
        </p:style>
        <p:txBody>
          <a:bodyPr wrap="square">
            <a:spAutoFit/>
          </a:bodyPr>
          <a:lstStyle/>
          <a:p>
            <a:pPr algn="ctr">
              <a:defRPr/>
            </a:pPr>
            <a:r>
              <a:rPr lang="en-US" sz="5400" b="1" dirty="0">
                <a:solidFill>
                  <a:schemeClr val="tx1"/>
                </a:solidFill>
                <a:latin typeface="Calibri" panose="020F0502020204030204" pitchFamily="34" charset="0"/>
                <a:cs typeface="Calibri" panose="020F0502020204030204" pitchFamily="34" charset="0"/>
              </a:rPr>
              <a:t>PROBLEM</a:t>
            </a:r>
          </a:p>
        </p:txBody>
      </p:sp>
      <p:sp>
        <p:nvSpPr>
          <p:cNvPr id="31" name="TextBox 30">
            <a:extLst>
              <a:ext uri="{FF2B5EF4-FFF2-40B4-BE49-F238E27FC236}">
                <a16:creationId xmlns:a16="http://schemas.microsoft.com/office/drawing/2014/main" id="{26146D0A-7812-421C-A6DA-E90AFE262E86}"/>
              </a:ext>
            </a:extLst>
          </p:cNvPr>
          <p:cNvSpPr txBox="1"/>
          <p:nvPr/>
        </p:nvSpPr>
        <p:spPr>
          <a:xfrm>
            <a:off x="1308338" y="6393472"/>
            <a:ext cx="12399944" cy="923330"/>
          </a:xfrm>
          <a:prstGeom prst="rect">
            <a:avLst/>
          </a:prstGeom>
          <a:solidFill>
            <a:schemeClr val="accent1">
              <a:lumMod val="40000"/>
              <a:lumOff val="60000"/>
            </a:schemeClr>
          </a:solidFill>
          <a:ln>
            <a:noFill/>
          </a:ln>
        </p:spPr>
        <p:style>
          <a:lnRef idx="2">
            <a:schemeClr val="accent5"/>
          </a:lnRef>
          <a:fillRef idx="1">
            <a:schemeClr val="lt1"/>
          </a:fillRef>
          <a:effectRef idx="0">
            <a:schemeClr val="accent5"/>
          </a:effectRef>
          <a:fontRef idx="minor">
            <a:schemeClr val="dk1"/>
          </a:fontRef>
        </p:style>
        <p:txBody>
          <a:bodyPr wrap="square">
            <a:spAutoFit/>
          </a:bodyPr>
          <a:lstStyle/>
          <a:p>
            <a:pPr algn="ctr">
              <a:defRPr/>
            </a:pPr>
            <a:r>
              <a:rPr lang="en-US" sz="5400" b="1" dirty="0">
                <a:solidFill>
                  <a:schemeClr val="tx1"/>
                </a:solidFill>
                <a:latin typeface="Calibri" panose="020F0502020204030204" pitchFamily="34" charset="0"/>
                <a:cs typeface="Calibri" panose="020F0502020204030204" pitchFamily="34" charset="0"/>
              </a:rPr>
              <a:t>BACKGROUND</a:t>
            </a:r>
          </a:p>
        </p:txBody>
      </p:sp>
      <p:sp>
        <p:nvSpPr>
          <p:cNvPr id="32" name="TextBox 31">
            <a:extLst>
              <a:ext uri="{FF2B5EF4-FFF2-40B4-BE49-F238E27FC236}">
                <a16:creationId xmlns:a16="http://schemas.microsoft.com/office/drawing/2014/main" id="{A6BA6329-475D-49B9-9A54-5E89EE08EFFC}"/>
              </a:ext>
            </a:extLst>
          </p:cNvPr>
          <p:cNvSpPr txBox="1"/>
          <p:nvPr/>
        </p:nvSpPr>
        <p:spPr>
          <a:xfrm>
            <a:off x="15782970" y="6439534"/>
            <a:ext cx="12462161" cy="936952"/>
          </a:xfrm>
          <a:prstGeom prst="rect">
            <a:avLst/>
          </a:prstGeom>
          <a:solidFill>
            <a:schemeClr val="accent1">
              <a:lumMod val="40000"/>
              <a:lumOff val="60000"/>
            </a:schemeClr>
          </a:solidFill>
          <a:ln>
            <a:noFill/>
          </a:ln>
        </p:spPr>
        <p:style>
          <a:lnRef idx="2">
            <a:schemeClr val="accent5"/>
          </a:lnRef>
          <a:fillRef idx="1">
            <a:schemeClr val="lt1"/>
          </a:fillRef>
          <a:effectRef idx="0">
            <a:schemeClr val="accent5"/>
          </a:effectRef>
          <a:fontRef idx="minor">
            <a:schemeClr val="dk1"/>
          </a:fontRef>
        </p:style>
        <p:txBody>
          <a:bodyPr wrap="square">
            <a:spAutoFit/>
          </a:bodyPr>
          <a:lstStyle/>
          <a:p>
            <a:pPr algn="ctr">
              <a:defRPr/>
            </a:pPr>
            <a:r>
              <a:rPr lang="en-US" sz="5400" b="1" dirty="0">
                <a:solidFill>
                  <a:schemeClr val="tx1"/>
                </a:solidFill>
                <a:latin typeface="Calibri" panose="020F0502020204030204" pitchFamily="34" charset="0"/>
                <a:cs typeface="Calibri" panose="020F0502020204030204" pitchFamily="34" charset="0"/>
              </a:rPr>
              <a:t>PICOT</a:t>
            </a:r>
            <a:r>
              <a:rPr lang="en-US" sz="5400" b="1" dirty="0">
                <a:latin typeface="Calibri" panose="020F0502020204030204" pitchFamily="34" charset="0"/>
                <a:cs typeface="Calibri" panose="020F0502020204030204" pitchFamily="34" charset="0"/>
              </a:rPr>
              <a:t> </a:t>
            </a:r>
            <a:r>
              <a:rPr lang="en-US" sz="5400" b="1" dirty="0">
                <a:solidFill>
                  <a:schemeClr val="tx1"/>
                </a:solidFill>
                <a:latin typeface="Calibri" panose="020F0502020204030204" pitchFamily="34" charset="0"/>
                <a:cs typeface="Calibri" panose="020F0502020204030204" pitchFamily="34" charset="0"/>
              </a:rPr>
              <a:t>QUESTION</a:t>
            </a:r>
          </a:p>
        </p:txBody>
      </p:sp>
      <p:sp>
        <p:nvSpPr>
          <p:cNvPr id="33" name="TextBox 2051">
            <a:extLst>
              <a:ext uri="{FF2B5EF4-FFF2-40B4-BE49-F238E27FC236}">
                <a16:creationId xmlns:a16="http://schemas.microsoft.com/office/drawing/2014/main" id="{48A8919B-5ECD-4F30-BF01-E051DB5BB428}"/>
              </a:ext>
            </a:extLst>
          </p:cNvPr>
          <p:cNvSpPr txBox="1">
            <a:spLocks noChangeArrowheads="1"/>
          </p:cNvSpPr>
          <p:nvPr/>
        </p:nvSpPr>
        <p:spPr bwMode="auto">
          <a:xfrm>
            <a:off x="30316838" y="18682172"/>
            <a:ext cx="12174682" cy="3170099"/>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a:spAutoFit/>
          </a:bodyPr>
          <a:lstStyle>
            <a:lvl1pPr marL="457200" indent="-457200">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buFont typeface="Arial" panose="020B0604020202020204" pitchFamily="34" charset="0"/>
              <a:buChar char="•"/>
            </a:pPr>
            <a:r>
              <a:rPr lang="en-US" altLang="en-US" sz="4000" dirty="0">
                <a:latin typeface="Calibri" panose="020F0502020204030204" pitchFamily="34" charset="0"/>
                <a:cs typeface="Calibri" panose="020F0502020204030204" pitchFamily="34" charset="0"/>
              </a:rPr>
              <a:t>Larger sample size studies.</a:t>
            </a:r>
          </a:p>
          <a:p>
            <a:pPr>
              <a:buFont typeface="Arial" panose="020B0604020202020204" pitchFamily="34" charset="0"/>
              <a:buChar char="•"/>
            </a:pPr>
            <a:r>
              <a:rPr lang="en-US" altLang="en-US" sz="4000" dirty="0">
                <a:latin typeface="Calibri" panose="020F0502020204030204" pitchFamily="34" charset="0"/>
                <a:cs typeface="Calibri" panose="020F0502020204030204" pitchFamily="34" charset="0"/>
              </a:rPr>
              <a:t>Future research on nursing job satisfaction over longer periods of times.</a:t>
            </a:r>
          </a:p>
          <a:p>
            <a:pPr>
              <a:buFont typeface="Arial" panose="020B0604020202020204" pitchFamily="34" charset="0"/>
              <a:buChar char="•"/>
            </a:pPr>
            <a:r>
              <a:rPr lang="en-US" altLang="en-US" sz="4000" dirty="0">
                <a:latin typeface="Calibri" panose="020F0502020204030204" pitchFamily="34" charset="0"/>
                <a:cs typeface="Calibri" panose="020F0502020204030204" pitchFamily="34" charset="0"/>
              </a:rPr>
              <a:t>Evaluation of patient outcomes as a result of a more balanced patient assignment.</a:t>
            </a:r>
          </a:p>
        </p:txBody>
      </p:sp>
      <p:sp>
        <p:nvSpPr>
          <p:cNvPr id="35" name="TextBox 34">
            <a:extLst>
              <a:ext uri="{FF2B5EF4-FFF2-40B4-BE49-F238E27FC236}">
                <a16:creationId xmlns:a16="http://schemas.microsoft.com/office/drawing/2014/main" id="{8C7486AA-FA63-44CF-8458-12277F04C57B}"/>
              </a:ext>
            </a:extLst>
          </p:cNvPr>
          <p:cNvSpPr txBox="1"/>
          <p:nvPr/>
        </p:nvSpPr>
        <p:spPr>
          <a:xfrm>
            <a:off x="30381388" y="22244517"/>
            <a:ext cx="12462161" cy="936952"/>
          </a:xfrm>
          <a:prstGeom prst="rect">
            <a:avLst/>
          </a:prstGeom>
          <a:solidFill>
            <a:schemeClr val="accent1">
              <a:lumMod val="40000"/>
              <a:lumOff val="60000"/>
            </a:schemeClr>
          </a:solidFill>
          <a:ln>
            <a:noFill/>
          </a:ln>
        </p:spPr>
        <p:style>
          <a:lnRef idx="2">
            <a:schemeClr val="accent5"/>
          </a:lnRef>
          <a:fillRef idx="1">
            <a:schemeClr val="lt1"/>
          </a:fillRef>
          <a:effectRef idx="0">
            <a:schemeClr val="accent5"/>
          </a:effectRef>
          <a:fontRef idx="minor">
            <a:schemeClr val="dk1"/>
          </a:fontRef>
        </p:style>
        <p:txBody>
          <a:bodyPr wrap="square">
            <a:spAutoFit/>
          </a:bodyPr>
          <a:lstStyle/>
          <a:p>
            <a:pPr algn="ctr">
              <a:defRPr/>
            </a:pPr>
            <a:r>
              <a:rPr lang="en-US" sz="5400" b="1" dirty="0">
                <a:solidFill>
                  <a:schemeClr val="tx1"/>
                </a:solidFill>
                <a:latin typeface="Calibri" panose="020F0502020204030204" pitchFamily="34" charset="0"/>
                <a:cs typeface="Calibri" panose="020F0502020204030204" pitchFamily="34" charset="0"/>
              </a:rPr>
              <a:t>POLICY</a:t>
            </a:r>
            <a:r>
              <a:rPr lang="en-US" sz="5400" b="1" dirty="0">
                <a:latin typeface="Calibri" panose="020F0502020204030204" pitchFamily="34" charset="0"/>
                <a:cs typeface="Calibri" panose="020F0502020204030204" pitchFamily="34" charset="0"/>
              </a:rPr>
              <a:t> </a:t>
            </a:r>
            <a:r>
              <a:rPr lang="en-US" sz="5400" b="1" dirty="0">
                <a:solidFill>
                  <a:schemeClr val="tx1"/>
                </a:solidFill>
                <a:latin typeface="Calibri" panose="020F0502020204030204" pitchFamily="34" charset="0"/>
                <a:cs typeface="Calibri" panose="020F0502020204030204" pitchFamily="34" charset="0"/>
              </a:rPr>
              <a:t>CHANGES</a:t>
            </a:r>
          </a:p>
        </p:txBody>
      </p:sp>
      <p:sp>
        <p:nvSpPr>
          <p:cNvPr id="37" name="TextBox 2052">
            <a:extLst>
              <a:ext uri="{FF2B5EF4-FFF2-40B4-BE49-F238E27FC236}">
                <a16:creationId xmlns:a16="http://schemas.microsoft.com/office/drawing/2014/main" id="{0D0D396A-DB1E-4262-A477-F508357A788A}"/>
              </a:ext>
            </a:extLst>
          </p:cNvPr>
          <p:cNvSpPr txBox="1">
            <a:spLocks noChangeArrowheads="1"/>
          </p:cNvSpPr>
          <p:nvPr/>
        </p:nvSpPr>
        <p:spPr bwMode="auto">
          <a:xfrm>
            <a:off x="30384397" y="27557857"/>
            <a:ext cx="12531452" cy="4031873"/>
          </a:xfrm>
          <a:prstGeom prst="rect">
            <a:avLst/>
          </a:prstGeom>
          <a:ln>
            <a:noFill/>
          </a:ln>
        </p:spPr>
        <p:style>
          <a:lnRef idx="2">
            <a:schemeClr val="accent5"/>
          </a:lnRef>
          <a:fillRef idx="1">
            <a:schemeClr val="lt1"/>
          </a:fillRef>
          <a:effectRef idx="0">
            <a:schemeClr val="accent5"/>
          </a:effectRef>
          <a:fontRef idx="minor">
            <a:schemeClr val="dk1"/>
          </a:fontRef>
        </p:style>
        <p:txBody>
          <a:bodyPr wrap="square">
            <a:spAutoFit/>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r>
              <a:rPr lang="en-US" altLang="en-US" sz="1600" dirty="0">
                <a:latin typeface="Calibri" panose="020F0502020204030204" pitchFamily="34" charset="0"/>
                <a:ea typeface="Cambria" panose="02040503050406030204" pitchFamily="18" charset="0"/>
                <a:cs typeface="Calibri" panose="020F0502020204030204" pitchFamily="34" charset="0"/>
              </a:rPr>
              <a:t>Barton, N. (2013). Acuity-Based Staffing: Balance Cost, Satisfaction, Quality, and Outcomes. </a:t>
            </a:r>
            <a:r>
              <a:rPr lang="en-US" altLang="en-US" sz="1600" i="1" dirty="0">
                <a:latin typeface="Calibri" panose="020F0502020204030204" pitchFamily="34" charset="0"/>
                <a:ea typeface="Cambria" panose="02040503050406030204" pitchFamily="18" charset="0"/>
                <a:cs typeface="Calibri" panose="020F0502020204030204" pitchFamily="34" charset="0"/>
              </a:rPr>
              <a:t>Nurse Leader,11</a:t>
            </a:r>
            <a:r>
              <a:rPr lang="en-US" altLang="en-US" sz="1600" dirty="0">
                <a:latin typeface="Calibri" panose="020F0502020204030204" pitchFamily="34" charset="0"/>
                <a:ea typeface="Cambria" panose="02040503050406030204" pitchFamily="18" charset="0"/>
                <a:cs typeface="Calibri" panose="020F0502020204030204" pitchFamily="34" charset="0"/>
              </a:rPr>
              <a:t>(6), 47-64. doi:10.1016/j.mnl.2013.08.005</a:t>
            </a:r>
          </a:p>
          <a:p>
            <a:endParaRPr lang="en-US" altLang="en-US" sz="1600" dirty="0">
              <a:latin typeface="Calibri" panose="020F0502020204030204" pitchFamily="34" charset="0"/>
              <a:ea typeface="Cambria" panose="02040503050406030204" pitchFamily="18" charset="0"/>
              <a:cs typeface="Calibri" panose="020F0502020204030204" pitchFamily="34" charset="0"/>
            </a:endParaRPr>
          </a:p>
          <a:p>
            <a:r>
              <a:rPr lang="en-US" altLang="en-US" sz="1600" dirty="0">
                <a:latin typeface="Calibri" panose="020F0502020204030204" pitchFamily="34" charset="0"/>
                <a:ea typeface="Cambria" panose="02040503050406030204" pitchFamily="18" charset="0"/>
                <a:cs typeface="Calibri" panose="020F0502020204030204" pitchFamily="34" charset="0"/>
              </a:rPr>
              <a:t>Center for Disease Control and Prevention [CDC]. (2015). Hospital utilization in non - federal short-stay hospitals. Retrieved from </a:t>
            </a:r>
            <a:r>
              <a:rPr lang="en-US" altLang="en-US" sz="1600" dirty="0">
                <a:latin typeface="Calibri" panose="020F0502020204030204" pitchFamily="34" charset="0"/>
                <a:ea typeface="Cambria" panose="02040503050406030204" pitchFamily="18" charset="0"/>
                <a:cs typeface="Calibri" panose="020F0502020204030204" pitchFamily="34" charset="0"/>
                <a:hlinkClick r:id="rId2">
                  <a:extLst>
                    <a:ext uri="{A12FA001-AC4F-418D-AE19-62706E023703}">
                      <ahyp:hlinkClr xmlns:ahyp="http://schemas.microsoft.com/office/drawing/2018/hyperlinkcolor" val="tx"/>
                    </a:ext>
                  </a:extLst>
                </a:hlinkClick>
              </a:rPr>
              <a:t>http://www.cdc.gov/nchs/fastats/hospital.htm</a:t>
            </a:r>
            <a:endParaRPr lang="en-US" altLang="en-US" sz="1600" dirty="0">
              <a:latin typeface="Calibri" panose="020F0502020204030204" pitchFamily="34" charset="0"/>
              <a:ea typeface="Cambria" panose="02040503050406030204" pitchFamily="18" charset="0"/>
              <a:cs typeface="Calibri" panose="020F0502020204030204" pitchFamily="34" charset="0"/>
            </a:endParaRPr>
          </a:p>
          <a:p>
            <a:endParaRPr lang="en-US" altLang="en-US" sz="1600" dirty="0">
              <a:latin typeface="Calibri" panose="020F0502020204030204" pitchFamily="34" charset="0"/>
              <a:ea typeface="Cambria" panose="02040503050406030204" pitchFamily="18" charset="0"/>
              <a:cs typeface="Calibri" panose="020F0502020204030204" pitchFamily="34" charset="0"/>
            </a:endParaRPr>
          </a:p>
          <a:p>
            <a:r>
              <a:rPr lang="en-US" altLang="en-US" sz="1600" dirty="0" err="1">
                <a:latin typeface="Calibri" panose="020F0502020204030204" pitchFamily="34" charset="0"/>
                <a:ea typeface="Cambria" panose="02040503050406030204" pitchFamily="18" charset="0"/>
                <a:cs typeface="Calibri" panose="020F0502020204030204" pitchFamily="34" charset="0"/>
              </a:rPr>
              <a:t>Cicolini</a:t>
            </a:r>
            <a:r>
              <a:rPr lang="en-US" altLang="en-US" sz="1600" dirty="0">
                <a:latin typeface="Calibri" panose="020F0502020204030204" pitchFamily="34" charset="0"/>
                <a:ea typeface="Cambria" panose="02040503050406030204" pitchFamily="18" charset="0"/>
                <a:cs typeface="Calibri" panose="020F0502020204030204" pitchFamily="34" charset="0"/>
              </a:rPr>
              <a:t>, G., </a:t>
            </a:r>
            <a:r>
              <a:rPr lang="en-US" altLang="en-US" sz="1600" dirty="0" err="1">
                <a:latin typeface="Calibri" panose="020F0502020204030204" pitchFamily="34" charset="0"/>
                <a:ea typeface="Cambria" panose="02040503050406030204" pitchFamily="18" charset="0"/>
                <a:cs typeface="Calibri" panose="020F0502020204030204" pitchFamily="34" charset="0"/>
              </a:rPr>
              <a:t>Comparcini</a:t>
            </a:r>
            <a:r>
              <a:rPr lang="en-US" altLang="en-US" sz="1600" dirty="0">
                <a:latin typeface="Calibri" panose="020F0502020204030204" pitchFamily="34" charset="0"/>
                <a:ea typeface="Cambria" panose="02040503050406030204" pitchFamily="18" charset="0"/>
                <a:cs typeface="Calibri" panose="020F0502020204030204" pitchFamily="34" charset="0"/>
              </a:rPr>
              <a:t>, D.,&amp; Simonetti, V. (2014). Workplace empowerment and nurses' job satisfaction: a systematic literature review. Journal of Nursing Management, 22 (7), 855 -871 17p. doi:10.1111/jonm.12028</a:t>
            </a:r>
          </a:p>
          <a:p>
            <a:endParaRPr lang="en-US" altLang="en-US" sz="1600" dirty="0">
              <a:latin typeface="Calibri" panose="020F0502020204030204" pitchFamily="34" charset="0"/>
              <a:ea typeface="Cambria" panose="02040503050406030204" pitchFamily="18" charset="0"/>
              <a:cs typeface="Calibri" panose="020F0502020204030204" pitchFamily="34" charset="0"/>
            </a:endParaRPr>
          </a:p>
          <a:p>
            <a:r>
              <a:rPr lang="en-US" altLang="en-US" sz="1600" dirty="0" err="1">
                <a:latin typeface="Calibri" panose="020F0502020204030204" pitchFamily="34" charset="0"/>
                <a:ea typeface="Cambria" panose="02040503050406030204" pitchFamily="18" charset="0"/>
                <a:cs typeface="Calibri" panose="020F0502020204030204" pitchFamily="34" charset="0"/>
              </a:rPr>
              <a:t>Llies</a:t>
            </a:r>
            <a:r>
              <a:rPr lang="en-US" altLang="en-US" sz="1600" dirty="0">
                <a:latin typeface="Calibri" panose="020F0502020204030204" pitchFamily="34" charset="0"/>
                <a:ea typeface="Cambria" panose="02040503050406030204" pitchFamily="18" charset="0"/>
                <a:cs typeface="Calibri" panose="020F0502020204030204" pitchFamily="34" charset="0"/>
              </a:rPr>
              <a:t>, R., Wilson, S. &amp; Wagner, T. (2009). The spillover of daily job satisfaction onto employees’ family lives: The facilitating role of work–family integration. Academy of Management Journal 52 (1), 87 – 102</a:t>
            </a:r>
          </a:p>
          <a:p>
            <a:endParaRPr lang="en-US" altLang="en-US" sz="1600" dirty="0">
              <a:latin typeface="Calibri" panose="020F0502020204030204" pitchFamily="34" charset="0"/>
              <a:ea typeface="Cambria" panose="02040503050406030204" pitchFamily="18" charset="0"/>
              <a:cs typeface="Calibri" panose="020F0502020204030204" pitchFamily="34" charset="0"/>
            </a:endParaRPr>
          </a:p>
          <a:p>
            <a:r>
              <a:rPr lang="en-US" altLang="en-US" sz="1600" dirty="0">
                <a:latin typeface="Calibri" panose="020F0502020204030204" pitchFamily="34" charset="0"/>
                <a:ea typeface="Cambria" panose="02040503050406030204" pitchFamily="18" charset="0"/>
                <a:cs typeface="Calibri" panose="020F0502020204030204" pitchFamily="34" charset="0"/>
              </a:rPr>
              <a:t>Kidd, M., Grove, K., Kaiser, M., Swoboda, B. &amp; Taylor, A. (2014). A new patient-acuity tool promotes equitable nurse-patient assignments. American Nurse Today 9 (3). Retrieved from </a:t>
            </a:r>
            <a:r>
              <a:rPr lang="en-US" altLang="en-US" sz="1600" dirty="0">
                <a:latin typeface="Calibri" panose="020F0502020204030204" pitchFamily="34" charset="0"/>
                <a:ea typeface="Cambria" panose="02040503050406030204" pitchFamily="18" charset="0"/>
                <a:cs typeface="Calibri" panose="020F0502020204030204" pitchFamily="34" charset="0"/>
                <a:hlinkClick r:id="rId3">
                  <a:extLst>
                    <a:ext uri="{A12FA001-AC4F-418D-AE19-62706E023703}">
                      <ahyp:hlinkClr xmlns:ahyp="http://schemas.microsoft.com/office/drawing/2018/hyperlinkcolor" val="tx"/>
                    </a:ext>
                  </a:extLst>
                </a:hlinkClick>
              </a:rPr>
              <a:t>http://www.americannursetoday.com/wp-content/uploads/2014/03/ant3-WorkforceManagement-Acuity-304.pdf</a:t>
            </a:r>
            <a:endParaRPr lang="en-US" altLang="en-US" sz="1600" dirty="0">
              <a:latin typeface="Calibri" panose="020F0502020204030204" pitchFamily="34" charset="0"/>
              <a:ea typeface="Cambria" panose="02040503050406030204" pitchFamily="18" charset="0"/>
              <a:cs typeface="Calibri" panose="020F0502020204030204" pitchFamily="34" charset="0"/>
            </a:endParaRPr>
          </a:p>
          <a:p>
            <a:endParaRPr lang="en-US" altLang="en-US" sz="1600" dirty="0">
              <a:latin typeface="Calibri" panose="020F0502020204030204" pitchFamily="34" charset="0"/>
              <a:ea typeface="Cambria" panose="02040503050406030204" pitchFamily="18" charset="0"/>
              <a:cs typeface="Calibri" panose="020F0502020204030204" pitchFamily="34" charset="0"/>
            </a:endParaRPr>
          </a:p>
          <a:p>
            <a:r>
              <a:rPr lang="en-US" altLang="en-US" sz="1600" dirty="0">
                <a:latin typeface="Calibri" panose="020F0502020204030204" pitchFamily="34" charset="0"/>
                <a:ea typeface="Cambria" panose="02040503050406030204" pitchFamily="18" charset="0"/>
                <a:cs typeface="Calibri" panose="020F0502020204030204" pitchFamily="34" charset="0"/>
              </a:rPr>
              <a:t>Van </a:t>
            </a:r>
            <a:r>
              <a:rPr lang="en-US" altLang="en-US" sz="1600" dirty="0" err="1">
                <a:latin typeface="Calibri" panose="020F0502020204030204" pitchFamily="34" charset="0"/>
                <a:ea typeface="Cambria" panose="02040503050406030204" pitchFamily="18" charset="0"/>
                <a:cs typeface="Calibri" panose="020F0502020204030204" pitchFamily="34" charset="0"/>
              </a:rPr>
              <a:t>Oostveen</a:t>
            </a:r>
            <a:r>
              <a:rPr lang="en-US" altLang="en-US" sz="1600" dirty="0">
                <a:latin typeface="Calibri" panose="020F0502020204030204" pitchFamily="34" charset="0"/>
                <a:ea typeface="Cambria" panose="02040503050406030204" pitchFamily="18" charset="0"/>
                <a:cs typeface="Calibri" panose="020F0502020204030204" pitchFamily="34" charset="0"/>
              </a:rPr>
              <a:t>, J., </a:t>
            </a:r>
            <a:r>
              <a:rPr lang="en-US" altLang="en-US" sz="1600" dirty="0" err="1">
                <a:latin typeface="Calibri" panose="020F0502020204030204" pitchFamily="34" charset="0"/>
                <a:ea typeface="Cambria" panose="02040503050406030204" pitchFamily="18" charset="0"/>
                <a:cs typeface="Calibri" panose="020F0502020204030204" pitchFamily="34" charset="0"/>
              </a:rPr>
              <a:t>Ubbink</a:t>
            </a:r>
            <a:r>
              <a:rPr lang="en-US" altLang="en-US" sz="1600" dirty="0">
                <a:latin typeface="Calibri" panose="020F0502020204030204" pitchFamily="34" charset="0"/>
                <a:ea typeface="Cambria" panose="02040503050406030204" pitchFamily="18" charset="0"/>
                <a:cs typeface="Calibri" panose="020F0502020204030204" pitchFamily="34" charset="0"/>
              </a:rPr>
              <a:t>, T., Veld, H., Bakker J., &amp; Vermeulen, H. (2014). Factors and models associated with the amount of hospital care services as demanded by hospitalized patients: A systematic review. </a:t>
            </a:r>
            <a:r>
              <a:rPr lang="en-US" altLang="en-US" sz="1600" dirty="0" err="1">
                <a:latin typeface="Calibri" panose="020F0502020204030204" pitchFamily="34" charset="0"/>
                <a:ea typeface="Cambria" panose="02040503050406030204" pitchFamily="18" charset="0"/>
                <a:cs typeface="Calibri" panose="020F0502020204030204" pitchFamily="34" charset="0"/>
              </a:rPr>
              <a:t>PLoS</a:t>
            </a:r>
            <a:r>
              <a:rPr lang="en-US" altLang="en-US" sz="1600" dirty="0">
                <a:latin typeface="Calibri" panose="020F0502020204030204" pitchFamily="34" charset="0"/>
                <a:ea typeface="Cambria" panose="02040503050406030204" pitchFamily="18" charset="0"/>
                <a:cs typeface="Calibri" panose="020F0502020204030204" pitchFamily="34" charset="0"/>
              </a:rPr>
              <a:t> One, 9 (5) </a:t>
            </a:r>
            <a:r>
              <a:rPr lang="en-US" altLang="en-US" sz="1600" dirty="0" err="1">
                <a:latin typeface="Calibri" panose="020F0502020204030204" pitchFamily="34" charset="0"/>
                <a:ea typeface="Cambria" panose="02040503050406030204" pitchFamily="18" charset="0"/>
                <a:cs typeface="Calibri" panose="020F0502020204030204" pitchFamily="34" charset="0"/>
              </a:rPr>
              <a:t>doi:http</a:t>
            </a:r>
            <a:r>
              <a:rPr lang="en-US" altLang="en-US" sz="1600" dirty="0">
                <a:latin typeface="Calibri" panose="020F0502020204030204" pitchFamily="34" charset="0"/>
                <a:ea typeface="Cambria" panose="02040503050406030204" pitchFamily="18" charset="0"/>
                <a:cs typeface="Calibri" panose="020F0502020204030204" pitchFamily="34" charset="0"/>
              </a:rPr>
              <a:t>://dx.doi.org/10.1371/journal.pone.0098102</a:t>
            </a:r>
          </a:p>
        </p:txBody>
      </p:sp>
      <p:sp>
        <p:nvSpPr>
          <p:cNvPr id="38" name="TextBox 37">
            <a:extLst>
              <a:ext uri="{FF2B5EF4-FFF2-40B4-BE49-F238E27FC236}">
                <a16:creationId xmlns:a16="http://schemas.microsoft.com/office/drawing/2014/main" id="{6AC10284-A28C-41E3-B2BE-07679B083EB4}"/>
              </a:ext>
            </a:extLst>
          </p:cNvPr>
          <p:cNvSpPr txBox="1"/>
          <p:nvPr/>
        </p:nvSpPr>
        <p:spPr>
          <a:xfrm>
            <a:off x="30384397" y="26032778"/>
            <a:ext cx="12462161" cy="936952"/>
          </a:xfrm>
          <a:prstGeom prst="rect">
            <a:avLst/>
          </a:prstGeom>
          <a:solidFill>
            <a:schemeClr val="accent1">
              <a:lumMod val="40000"/>
              <a:lumOff val="60000"/>
            </a:schemeClr>
          </a:solidFill>
          <a:ln>
            <a:noFill/>
          </a:ln>
        </p:spPr>
        <p:style>
          <a:lnRef idx="2">
            <a:schemeClr val="accent5"/>
          </a:lnRef>
          <a:fillRef idx="1">
            <a:schemeClr val="lt1"/>
          </a:fillRef>
          <a:effectRef idx="0">
            <a:schemeClr val="accent5"/>
          </a:effectRef>
          <a:fontRef idx="minor">
            <a:schemeClr val="dk1"/>
          </a:fontRef>
        </p:style>
        <p:txBody>
          <a:bodyPr wrap="square">
            <a:spAutoFit/>
          </a:bodyPr>
          <a:lstStyle/>
          <a:p>
            <a:pPr algn="ctr">
              <a:defRPr/>
            </a:pPr>
            <a:r>
              <a:rPr lang="en-US" sz="5400" b="1" dirty="0">
                <a:solidFill>
                  <a:schemeClr val="tx1"/>
                </a:solidFill>
                <a:latin typeface="Calibri" panose="020F0502020204030204" pitchFamily="34" charset="0"/>
                <a:cs typeface="Calibri" panose="020F0502020204030204" pitchFamily="34" charset="0"/>
              </a:rPr>
              <a:t>REFERENCES</a:t>
            </a:r>
          </a:p>
        </p:txBody>
      </p:sp>
      <p:sp>
        <p:nvSpPr>
          <p:cNvPr id="39" name="TextBox 67">
            <a:extLst>
              <a:ext uri="{FF2B5EF4-FFF2-40B4-BE49-F238E27FC236}">
                <a16:creationId xmlns:a16="http://schemas.microsoft.com/office/drawing/2014/main" id="{B2B6E29B-74B4-42D8-9394-5ED9EC489231}"/>
              </a:ext>
            </a:extLst>
          </p:cNvPr>
          <p:cNvSpPr txBox="1">
            <a:spLocks noChangeArrowheads="1"/>
          </p:cNvSpPr>
          <p:nvPr/>
        </p:nvSpPr>
        <p:spPr bwMode="auto">
          <a:xfrm>
            <a:off x="30315106" y="23583890"/>
            <a:ext cx="12176414" cy="1938992"/>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a:spAutoFit/>
          </a:bodyPr>
          <a:lstStyle>
            <a:lvl1pPr marL="457200" indent="-457200">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marL="0" indent="0"/>
            <a:r>
              <a:rPr lang="en-US" altLang="en-US" sz="4000" dirty="0">
                <a:latin typeface="Calibri" panose="020F0502020204030204" pitchFamily="34" charset="0"/>
                <a:cs typeface="Calibri" panose="020F0502020204030204" pitchFamily="34" charset="0"/>
              </a:rPr>
              <a:t>There is no current policy on acuity tools and its use in the hospital. A future recommendation would be to develop a policy related to this topic.</a:t>
            </a:r>
          </a:p>
        </p:txBody>
      </p:sp>
      <p:pic>
        <p:nvPicPr>
          <p:cNvPr id="40" name="Picture 2">
            <a:extLst>
              <a:ext uri="{FF2B5EF4-FFF2-40B4-BE49-F238E27FC236}">
                <a16:creationId xmlns:a16="http://schemas.microsoft.com/office/drawing/2014/main" id="{68885B66-D828-4C34-AF9A-85BE733573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540490" y="1964037"/>
            <a:ext cx="9242568" cy="2094218"/>
          </a:xfrm>
          <a:prstGeom prst="rect">
            <a:avLst/>
          </a:prstGeom>
          <a:noFill/>
          <a:ln>
            <a:noFill/>
          </a:ln>
        </p:spPr>
        <p:style>
          <a:lnRef idx="2">
            <a:schemeClr val="accent5"/>
          </a:lnRef>
          <a:fillRef idx="1">
            <a:schemeClr val="lt1"/>
          </a:fillRef>
          <a:effectRef idx="0">
            <a:schemeClr val="accent5"/>
          </a:effectRef>
          <a:fontRef idx="minor">
            <a:schemeClr val="dk1"/>
          </a:fontRef>
        </p:style>
      </p:pic>
      <p:sp>
        <p:nvSpPr>
          <p:cNvPr id="2" name="Arrow: Pentagon 1">
            <a:extLst>
              <a:ext uri="{FF2B5EF4-FFF2-40B4-BE49-F238E27FC236}">
                <a16:creationId xmlns:a16="http://schemas.microsoft.com/office/drawing/2014/main" id="{D40CA4F4-D54B-4B47-98C3-6532FCC8B76F}"/>
              </a:ext>
            </a:extLst>
          </p:cNvPr>
          <p:cNvSpPr/>
          <p:nvPr/>
        </p:nvSpPr>
        <p:spPr>
          <a:xfrm rot="5400000">
            <a:off x="15291" y="1402826"/>
            <a:ext cx="6923103" cy="3981521"/>
          </a:xfrm>
          <a:prstGeom prst="homePlate">
            <a:avLst/>
          </a:prstGeom>
          <a:solidFill>
            <a:schemeClr val="accent4">
              <a:lumMod val="60000"/>
              <a:lumOff val="40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dirty="0"/>
          </a:p>
        </p:txBody>
      </p:sp>
      <p:pic>
        <p:nvPicPr>
          <p:cNvPr id="16" name="Picture 5">
            <a:extLst>
              <a:ext uri="{FF2B5EF4-FFF2-40B4-BE49-F238E27FC236}">
                <a16:creationId xmlns:a16="http://schemas.microsoft.com/office/drawing/2014/main" id="{C41E9F31-F3A8-4AED-9175-54AACC1F39E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8784" t="-5722" r="73180" b="-8073"/>
          <a:stretch/>
        </p:blipFill>
        <p:spPr bwMode="auto">
          <a:xfrm>
            <a:off x="895160" y="523279"/>
            <a:ext cx="4834064" cy="4124738"/>
          </a:xfrm>
          <a:prstGeom prst="rect">
            <a:avLst/>
          </a:prstGeom>
          <a:noFill/>
          <a:ln>
            <a:noFill/>
          </a:ln>
        </p:spPr>
        <p:style>
          <a:lnRef idx="2">
            <a:schemeClr val="accent5"/>
          </a:lnRef>
          <a:fillRef idx="1">
            <a:schemeClr val="lt1"/>
          </a:fillRef>
          <a:effectRef idx="0">
            <a:schemeClr val="accent5"/>
          </a:effectRef>
          <a:fontRef idx="minor">
            <a:schemeClr val="dk1"/>
          </a:fontRef>
        </p:style>
      </p:pic>
      <p:pic>
        <p:nvPicPr>
          <p:cNvPr id="44" name="Picture 43">
            <a:extLst>
              <a:ext uri="{FF2B5EF4-FFF2-40B4-BE49-F238E27FC236}">
                <a16:creationId xmlns:a16="http://schemas.microsoft.com/office/drawing/2014/main" id="{956036F1-03A8-4BE0-A488-4DD86A8FC62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332215" y="18222015"/>
            <a:ext cx="11018651" cy="14259431"/>
          </a:xfrm>
          <a:prstGeom prst="rect">
            <a:avLst/>
          </a:prstGeom>
        </p:spPr>
      </p:pic>
    </p:spTree>
    <p:extLst>
      <p:ext uri="{BB962C8B-B14F-4D97-AF65-F5344CB8AC3E}">
        <p14:creationId xmlns:p14="http://schemas.microsoft.com/office/powerpoint/2010/main" val="1140709893"/>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docProps/app.xml><?xml version="1.0" encoding="utf-8"?>
<Properties xmlns="http://schemas.openxmlformats.org/officeDocument/2006/extended-properties" xmlns:vt="http://schemas.openxmlformats.org/officeDocument/2006/docPropsVTypes">
  <Template>TM03457475[[fn=Frame]]</Template>
  <TotalTime>240</TotalTime>
  <Words>464</Words>
  <Application>Microsoft Office PowerPoint</Application>
  <PresentationFormat>Custom</PresentationFormat>
  <Paragraphs>51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Corbel</vt:lpstr>
      <vt:lpstr>Wingdings 2</vt:lpstr>
      <vt:lpstr>Frame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Wu, Cherry L</dc:creator>
  <cp:lastModifiedBy>Wu, Cherry L</cp:lastModifiedBy>
  <cp:revision>21</cp:revision>
  <dcterms:created xsi:type="dcterms:W3CDTF">2019-04-17T00:28:58Z</dcterms:created>
  <dcterms:modified xsi:type="dcterms:W3CDTF">2019-04-19T17:16:34Z</dcterms:modified>
</cp:coreProperties>
</file>