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36576000" cy="29260800"/>
  <p:notesSz cx="6858000" cy="9144000"/>
  <p:defaultTextStyle>
    <a:defPPr>
      <a:defRPr lang="en-US"/>
    </a:defPPr>
    <a:lvl1pPr marL="0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1pPr>
    <a:lvl2pPr marL="1442521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2pPr>
    <a:lvl3pPr marL="2885042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3pPr>
    <a:lvl4pPr marL="4327564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4pPr>
    <a:lvl5pPr marL="5770085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5pPr>
    <a:lvl6pPr marL="7212606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6pPr>
    <a:lvl7pPr marL="8655127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7pPr>
    <a:lvl8pPr marL="10097648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8pPr>
    <a:lvl9pPr marL="11540170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A299"/>
    <a:srgbClr val="845D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7721" autoAdjust="0"/>
    <p:restoredTop sz="86432" autoAdjust="0"/>
  </p:normalViewPr>
  <p:slideViewPr>
    <p:cSldViewPr snapToGrid="0">
      <p:cViewPr>
        <p:scale>
          <a:sx n="20" d="100"/>
          <a:sy n="20" d="100"/>
        </p:scale>
        <p:origin x="1632" y="132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101" d="100"/>
          <a:sy n="101" d="100"/>
        </p:scale>
        <p:origin x="-357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B03F64-655C-482F-AD9C-B93985406F94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1BE7F5-247C-47CD-A2BB-B7D4F3231A34}">
      <dgm:prSet/>
      <dgm:spPr/>
      <dgm:t>
        <a:bodyPr/>
        <a:lstStyle/>
        <a:p>
          <a:r>
            <a:rPr lang="en-US" baseline="0" dirty="0"/>
            <a:t>Hypothesis 1:</a:t>
          </a:r>
        </a:p>
        <a:p>
          <a:r>
            <a:rPr lang="en-US" baseline="0" dirty="0"/>
            <a:t> Female representation on company boards will have no impact on the likelihood of the external auditor issuing a going-concern opinion. </a:t>
          </a:r>
          <a:endParaRPr lang="en-US" dirty="0"/>
        </a:p>
      </dgm:t>
    </dgm:pt>
    <dgm:pt modelId="{26E18EFB-5A68-4EC1-8876-4A7A43391C46}" type="parTrans" cxnId="{95E0EA12-0C43-4BD8-8434-054CD26CA23E}">
      <dgm:prSet/>
      <dgm:spPr/>
      <dgm:t>
        <a:bodyPr/>
        <a:lstStyle/>
        <a:p>
          <a:endParaRPr lang="en-US"/>
        </a:p>
      </dgm:t>
    </dgm:pt>
    <dgm:pt modelId="{BC36AC59-EFBC-4CFC-96CB-9E958F7E0E64}" type="sibTrans" cxnId="{95E0EA12-0C43-4BD8-8434-054CD26CA23E}">
      <dgm:prSet/>
      <dgm:spPr/>
      <dgm:t>
        <a:bodyPr/>
        <a:lstStyle/>
        <a:p>
          <a:endParaRPr lang="en-US"/>
        </a:p>
      </dgm:t>
    </dgm:pt>
    <dgm:pt modelId="{487757D9-F294-4E40-AFAB-37F8948EC545}">
      <dgm:prSet/>
      <dgm:spPr>
        <a:solidFill>
          <a:srgbClr val="93A299"/>
        </a:solidFill>
      </dgm:spPr>
      <dgm:t>
        <a:bodyPr/>
        <a:lstStyle/>
        <a:p>
          <a:r>
            <a:rPr lang="en-US" baseline="0" dirty="0"/>
            <a:t>Hypothesis 2:</a:t>
          </a:r>
        </a:p>
        <a:p>
          <a:r>
            <a:rPr lang="en-US" baseline="0" dirty="0"/>
            <a:t> Female representation on audit committees will increase the likelihood of the external auditor issuing a going-concern opinion. </a:t>
          </a:r>
          <a:endParaRPr lang="en-US" dirty="0"/>
        </a:p>
      </dgm:t>
    </dgm:pt>
    <dgm:pt modelId="{B9EF2A10-3D34-4322-994F-DFC9E8D33284}" type="parTrans" cxnId="{57ADC8EC-9E7B-459F-85D0-32BE6E0B036A}">
      <dgm:prSet/>
      <dgm:spPr/>
      <dgm:t>
        <a:bodyPr/>
        <a:lstStyle/>
        <a:p>
          <a:endParaRPr lang="en-US"/>
        </a:p>
      </dgm:t>
    </dgm:pt>
    <dgm:pt modelId="{FB112C72-D1FE-419F-8844-1F9F4B94CAEF}" type="sibTrans" cxnId="{57ADC8EC-9E7B-459F-85D0-32BE6E0B036A}">
      <dgm:prSet/>
      <dgm:spPr/>
      <dgm:t>
        <a:bodyPr/>
        <a:lstStyle/>
        <a:p>
          <a:endParaRPr lang="en-US"/>
        </a:p>
      </dgm:t>
    </dgm:pt>
    <dgm:pt modelId="{97872040-348D-4F31-AE0E-14D6A39DE07B}" type="pres">
      <dgm:prSet presAssocID="{FAB03F64-655C-482F-AD9C-B93985406F94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DFF4867-7680-4CC8-BB9A-016883EFA119}" type="pres">
      <dgm:prSet presAssocID="{941BE7F5-247C-47CD-A2BB-B7D4F3231A34}" presName="vertOne" presStyleCnt="0"/>
      <dgm:spPr/>
    </dgm:pt>
    <dgm:pt modelId="{BC52FD33-845C-422F-AD96-7A2F4C45DBE6}" type="pres">
      <dgm:prSet presAssocID="{941BE7F5-247C-47CD-A2BB-B7D4F3231A34}" presName="txOne" presStyleLbl="node0" presStyleIdx="0" presStyleCnt="2">
        <dgm:presLayoutVars>
          <dgm:chPref val="3"/>
        </dgm:presLayoutVars>
      </dgm:prSet>
      <dgm:spPr/>
    </dgm:pt>
    <dgm:pt modelId="{30871DAB-89A1-44F9-A867-EDF002B54B00}" type="pres">
      <dgm:prSet presAssocID="{941BE7F5-247C-47CD-A2BB-B7D4F3231A34}" presName="horzOne" presStyleCnt="0"/>
      <dgm:spPr/>
    </dgm:pt>
    <dgm:pt modelId="{24F0CC09-FCE3-4864-9C09-A0681E60406B}" type="pres">
      <dgm:prSet presAssocID="{BC36AC59-EFBC-4CFC-96CB-9E958F7E0E64}" presName="sibSpaceOne" presStyleCnt="0"/>
      <dgm:spPr/>
    </dgm:pt>
    <dgm:pt modelId="{C93BBC21-73EC-4180-8764-A3B088B6848F}" type="pres">
      <dgm:prSet presAssocID="{487757D9-F294-4E40-AFAB-37F8948EC545}" presName="vertOne" presStyleCnt="0"/>
      <dgm:spPr/>
    </dgm:pt>
    <dgm:pt modelId="{C2828E05-63E2-4BAC-853C-44974F981718}" type="pres">
      <dgm:prSet presAssocID="{487757D9-F294-4E40-AFAB-37F8948EC545}" presName="txOne" presStyleLbl="node0" presStyleIdx="1" presStyleCnt="2">
        <dgm:presLayoutVars>
          <dgm:chPref val="3"/>
        </dgm:presLayoutVars>
      </dgm:prSet>
      <dgm:spPr/>
    </dgm:pt>
    <dgm:pt modelId="{0F2BC000-6D6C-473B-8093-717182AE4B99}" type="pres">
      <dgm:prSet presAssocID="{487757D9-F294-4E40-AFAB-37F8948EC545}" presName="horzOne" presStyleCnt="0"/>
      <dgm:spPr/>
    </dgm:pt>
  </dgm:ptLst>
  <dgm:cxnLst>
    <dgm:cxn modelId="{95E0EA12-0C43-4BD8-8434-054CD26CA23E}" srcId="{FAB03F64-655C-482F-AD9C-B93985406F94}" destId="{941BE7F5-247C-47CD-A2BB-B7D4F3231A34}" srcOrd="0" destOrd="0" parTransId="{26E18EFB-5A68-4EC1-8876-4A7A43391C46}" sibTransId="{BC36AC59-EFBC-4CFC-96CB-9E958F7E0E64}"/>
    <dgm:cxn modelId="{BC5FEA86-7D38-4308-9BDA-A0241989D797}" type="presOf" srcId="{FAB03F64-655C-482F-AD9C-B93985406F94}" destId="{97872040-348D-4F31-AE0E-14D6A39DE07B}" srcOrd="0" destOrd="0" presId="urn:microsoft.com/office/officeart/2005/8/layout/hierarchy4"/>
    <dgm:cxn modelId="{C61D23A2-F8E5-4A9C-AEDC-5D948252D190}" type="presOf" srcId="{941BE7F5-247C-47CD-A2BB-B7D4F3231A34}" destId="{BC52FD33-845C-422F-AD96-7A2F4C45DBE6}" srcOrd="0" destOrd="0" presId="urn:microsoft.com/office/officeart/2005/8/layout/hierarchy4"/>
    <dgm:cxn modelId="{EC9FC7C9-BB80-4704-A850-F78B1C874042}" type="presOf" srcId="{487757D9-F294-4E40-AFAB-37F8948EC545}" destId="{C2828E05-63E2-4BAC-853C-44974F981718}" srcOrd="0" destOrd="0" presId="urn:microsoft.com/office/officeart/2005/8/layout/hierarchy4"/>
    <dgm:cxn modelId="{57ADC8EC-9E7B-459F-85D0-32BE6E0B036A}" srcId="{FAB03F64-655C-482F-AD9C-B93985406F94}" destId="{487757D9-F294-4E40-AFAB-37F8948EC545}" srcOrd="1" destOrd="0" parTransId="{B9EF2A10-3D34-4322-994F-DFC9E8D33284}" sibTransId="{FB112C72-D1FE-419F-8844-1F9F4B94CAEF}"/>
    <dgm:cxn modelId="{22D471E5-1DB4-4578-9B50-54FBEF118F8C}" type="presParOf" srcId="{97872040-348D-4F31-AE0E-14D6A39DE07B}" destId="{2DFF4867-7680-4CC8-BB9A-016883EFA119}" srcOrd="0" destOrd="0" presId="urn:microsoft.com/office/officeart/2005/8/layout/hierarchy4"/>
    <dgm:cxn modelId="{B5AEF0A9-C262-489E-B611-DC07854F9E49}" type="presParOf" srcId="{2DFF4867-7680-4CC8-BB9A-016883EFA119}" destId="{BC52FD33-845C-422F-AD96-7A2F4C45DBE6}" srcOrd="0" destOrd="0" presId="urn:microsoft.com/office/officeart/2005/8/layout/hierarchy4"/>
    <dgm:cxn modelId="{8185892C-314F-413F-891B-4FD9070067F2}" type="presParOf" srcId="{2DFF4867-7680-4CC8-BB9A-016883EFA119}" destId="{30871DAB-89A1-44F9-A867-EDF002B54B00}" srcOrd="1" destOrd="0" presId="urn:microsoft.com/office/officeart/2005/8/layout/hierarchy4"/>
    <dgm:cxn modelId="{4402B204-D6A9-495F-8F22-98EDE83ECCBF}" type="presParOf" srcId="{97872040-348D-4F31-AE0E-14D6A39DE07B}" destId="{24F0CC09-FCE3-4864-9C09-A0681E60406B}" srcOrd="1" destOrd="0" presId="urn:microsoft.com/office/officeart/2005/8/layout/hierarchy4"/>
    <dgm:cxn modelId="{1500EDD8-3F01-42F4-A8C7-0B0A6E398EAD}" type="presParOf" srcId="{97872040-348D-4F31-AE0E-14D6A39DE07B}" destId="{C93BBC21-73EC-4180-8764-A3B088B6848F}" srcOrd="2" destOrd="0" presId="urn:microsoft.com/office/officeart/2005/8/layout/hierarchy4"/>
    <dgm:cxn modelId="{074D12F3-7FBC-4A9D-9DD4-58EB7B8FBCF2}" type="presParOf" srcId="{C93BBC21-73EC-4180-8764-A3B088B6848F}" destId="{C2828E05-63E2-4BAC-853C-44974F981718}" srcOrd="0" destOrd="0" presId="urn:microsoft.com/office/officeart/2005/8/layout/hierarchy4"/>
    <dgm:cxn modelId="{3BF2C0B5-4112-4CCA-B5A6-896A633B7294}" type="presParOf" srcId="{C93BBC21-73EC-4180-8764-A3B088B6848F}" destId="{0F2BC000-6D6C-473B-8093-717182AE4B9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FE311F-CA32-410E-B12A-4CD52058CE9A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7B25B981-CDE7-4C4E-AE98-4FC009D1A648}">
      <dgm:prSet/>
      <dgm:spPr/>
      <dgm:t>
        <a:bodyPr/>
        <a:lstStyle/>
        <a:p>
          <a:r>
            <a:rPr lang="en-US" baseline="0" dirty="0"/>
            <a:t>Sample</a:t>
          </a:r>
          <a:endParaRPr lang="en-US" dirty="0"/>
        </a:p>
      </dgm:t>
    </dgm:pt>
    <dgm:pt modelId="{0C53849C-A247-4A59-9BC4-9482522840C2}" type="parTrans" cxnId="{518BEDB9-AE2D-47C8-A7B3-F55CD08AF5B2}">
      <dgm:prSet/>
      <dgm:spPr/>
      <dgm:t>
        <a:bodyPr/>
        <a:lstStyle/>
        <a:p>
          <a:endParaRPr lang="en-US"/>
        </a:p>
      </dgm:t>
    </dgm:pt>
    <dgm:pt modelId="{7EA9057C-1C1F-43A8-B78E-206F93AADD41}" type="sibTrans" cxnId="{518BEDB9-AE2D-47C8-A7B3-F55CD08AF5B2}">
      <dgm:prSet/>
      <dgm:spPr/>
      <dgm:t>
        <a:bodyPr/>
        <a:lstStyle/>
        <a:p>
          <a:endParaRPr lang="en-US"/>
        </a:p>
      </dgm:t>
    </dgm:pt>
    <dgm:pt modelId="{8692066B-1186-4442-A929-63AB58E1CDFF}">
      <dgm:prSet/>
      <dgm:spPr/>
      <dgm:t>
        <a:bodyPr/>
        <a:lstStyle/>
        <a:p>
          <a:r>
            <a:rPr lang="en-US" baseline="0" dirty="0"/>
            <a:t>Dependent variable</a:t>
          </a:r>
          <a:endParaRPr lang="en-US" dirty="0"/>
        </a:p>
      </dgm:t>
    </dgm:pt>
    <dgm:pt modelId="{F7A1AEA1-7EBE-4714-BF35-442A740C75A4}" type="parTrans" cxnId="{9458E8B4-172B-4B77-AD70-1600031FB509}">
      <dgm:prSet/>
      <dgm:spPr/>
      <dgm:t>
        <a:bodyPr/>
        <a:lstStyle/>
        <a:p>
          <a:endParaRPr lang="en-US"/>
        </a:p>
      </dgm:t>
    </dgm:pt>
    <dgm:pt modelId="{0995F889-BF79-4AAD-8959-55F679A6CB1B}" type="sibTrans" cxnId="{9458E8B4-172B-4B77-AD70-1600031FB509}">
      <dgm:prSet/>
      <dgm:spPr/>
      <dgm:t>
        <a:bodyPr/>
        <a:lstStyle/>
        <a:p>
          <a:endParaRPr lang="en-US"/>
        </a:p>
      </dgm:t>
    </dgm:pt>
    <dgm:pt modelId="{02455F1F-D1E3-4C26-8C9C-7649B10BEE01}">
      <dgm:prSet/>
      <dgm:spPr/>
      <dgm:t>
        <a:bodyPr/>
        <a:lstStyle/>
        <a:p>
          <a:r>
            <a:rPr lang="en-US" baseline="0" dirty="0"/>
            <a:t>Independent variables</a:t>
          </a:r>
          <a:endParaRPr lang="en-US" dirty="0"/>
        </a:p>
      </dgm:t>
    </dgm:pt>
    <dgm:pt modelId="{B49C361B-5394-4C14-B79E-75B5BDDB25B8}" type="parTrans" cxnId="{397A0250-0098-4BA5-A480-21DBAC133FA2}">
      <dgm:prSet/>
      <dgm:spPr/>
      <dgm:t>
        <a:bodyPr/>
        <a:lstStyle/>
        <a:p>
          <a:endParaRPr lang="en-US"/>
        </a:p>
      </dgm:t>
    </dgm:pt>
    <dgm:pt modelId="{AA585245-71C8-42F6-9E9A-615DECD61607}" type="sibTrans" cxnId="{397A0250-0098-4BA5-A480-21DBAC133FA2}">
      <dgm:prSet/>
      <dgm:spPr/>
      <dgm:t>
        <a:bodyPr/>
        <a:lstStyle/>
        <a:p>
          <a:endParaRPr lang="en-US"/>
        </a:p>
      </dgm:t>
    </dgm:pt>
    <dgm:pt modelId="{C3D27053-17C2-4409-9DE1-D9AFEF53E32E}">
      <dgm:prSet/>
      <dgm:spPr/>
      <dgm:t>
        <a:bodyPr/>
        <a:lstStyle/>
        <a:p>
          <a:r>
            <a:rPr lang="en-US" baseline="0" dirty="0"/>
            <a:t>Control variables</a:t>
          </a:r>
          <a:endParaRPr lang="en-US" dirty="0"/>
        </a:p>
      </dgm:t>
    </dgm:pt>
    <dgm:pt modelId="{68076A80-CE40-426B-842B-0AC7028D7963}" type="parTrans" cxnId="{B4105D96-6FA4-4FBE-B11B-6D130FC197AD}">
      <dgm:prSet/>
      <dgm:spPr/>
      <dgm:t>
        <a:bodyPr/>
        <a:lstStyle/>
        <a:p>
          <a:endParaRPr lang="en-US"/>
        </a:p>
      </dgm:t>
    </dgm:pt>
    <dgm:pt modelId="{C60F4F88-CA92-40A5-85B6-7AAAE1A036D5}" type="sibTrans" cxnId="{B4105D96-6FA4-4FBE-B11B-6D130FC197AD}">
      <dgm:prSet/>
      <dgm:spPr/>
      <dgm:t>
        <a:bodyPr/>
        <a:lstStyle/>
        <a:p>
          <a:endParaRPr lang="en-US"/>
        </a:p>
      </dgm:t>
    </dgm:pt>
    <dgm:pt modelId="{9AD0535F-C2CE-4138-A182-0E6F217264A3}">
      <dgm:prSet custT="1"/>
      <dgm:spPr/>
      <dgm:t>
        <a:bodyPr/>
        <a:lstStyle/>
        <a:p>
          <a:pPr algn="l">
            <a:buNone/>
          </a:pPr>
          <a:r>
            <a:rPr lang="en-US" sz="3200" baseline="0" dirty="0"/>
            <a:t>	26,194 observations from 2000 to 2015 collected from Compustat, Audit Analytics, and BoardEx. </a:t>
          </a:r>
          <a:endParaRPr lang="en-US" sz="3200" dirty="0"/>
        </a:p>
      </dgm:t>
    </dgm:pt>
    <dgm:pt modelId="{3B893BC4-F63F-4089-8551-A187C0327A62}" type="parTrans" cxnId="{A31009AD-78A4-4D49-90BB-1322C92A66F3}">
      <dgm:prSet/>
      <dgm:spPr/>
      <dgm:t>
        <a:bodyPr/>
        <a:lstStyle/>
        <a:p>
          <a:endParaRPr lang="en-US"/>
        </a:p>
      </dgm:t>
    </dgm:pt>
    <dgm:pt modelId="{439BB634-DD7F-49AE-859F-C1D97A07AC65}" type="sibTrans" cxnId="{A31009AD-78A4-4D49-90BB-1322C92A66F3}">
      <dgm:prSet/>
      <dgm:spPr/>
      <dgm:t>
        <a:bodyPr/>
        <a:lstStyle/>
        <a:p>
          <a:endParaRPr lang="en-US"/>
        </a:p>
      </dgm:t>
    </dgm:pt>
    <dgm:pt modelId="{CBDB6113-A6C6-4520-AE8F-69FAD367EE26}">
      <dgm:prSet custT="1"/>
      <dgm:spPr/>
      <dgm:t>
        <a:bodyPr/>
        <a:lstStyle/>
        <a:p>
          <a:pPr>
            <a:buNone/>
          </a:pPr>
          <a:r>
            <a:rPr lang="en-US" sz="3000" baseline="0" dirty="0"/>
            <a:t>	GC, an indicator variable marked 1 if the company received a going concern opinion that year and 0 otherwise.</a:t>
          </a:r>
          <a:endParaRPr lang="en-US" sz="3000" dirty="0"/>
        </a:p>
      </dgm:t>
    </dgm:pt>
    <dgm:pt modelId="{04C1D4BE-F185-4293-9475-6B32C14B8C82}" type="parTrans" cxnId="{D5F8E857-0798-4517-B091-CE3AB9A395E2}">
      <dgm:prSet/>
      <dgm:spPr/>
      <dgm:t>
        <a:bodyPr/>
        <a:lstStyle/>
        <a:p>
          <a:endParaRPr lang="en-US"/>
        </a:p>
      </dgm:t>
    </dgm:pt>
    <dgm:pt modelId="{59F3DC84-6BD5-4231-A2A3-A7B25797DF97}" type="sibTrans" cxnId="{D5F8E857-0798-4517-B091-CE3AB9A395E2}">
      <dgm:prSet/>
      <dgm:spPr/>
      <dgm:t>
        <a:bodyPr/>
        <a:lstStyle/>
        <a:p>
          <a:endParaRPr lang="en-US"/>
        </a:p>
      </dgm:t>
    </dgm:pt>
    <dgm:pt modelId="{AA64B987-64AE-4874-B4BC-831CFAE82239}">
      <dgm:prSet custT="1"/>
      <dgm:spPr/>
      <dgm:t>
        <a:bodyPr/>
        <a:lstStyle/>
        <a:p>
          <a:pPr>
            <a:buNone/>
          </a:pPr>
          <a:r>
            <a:rPr lang="en-US" sz="3000" baseline="0" dirty="0"/>
            <a:t> 	FEM_ON_AC and FEM_ON_BOD, indicator variables marked 1 if there is at least 1 female and 0 otherwise. </a:t>
          </a:r>
          <a:endParaRPr lang="en-US" sz="3000" dirty="0"/>
        </a:p>
      </dgm:t>
    </dgm:pt>
    <dgm:pt modelId="{B5E78801-54F2-464D-99BC-15E12E81C8AA}" type="parTrans" cxnId="{02D0A27C-E8B6-427E-9EC8-23F21C823403}">
      <dgm:prSet/>
      <dgm:spPr/>
      <dgm:t>
        <a:bodyPr/>
        <a:lstStyle/>
        <a:p>
          <a:endParaRPr lang="en-US"/>
        </a:p>
      </dgm:t>
    </dgm:pt>
    <dgm:pt modelId="{34E6A416-C394-4F97-AF57-64186E878229}" type="sibTrans" cxnId="{02D0A27C-E8B6-427E-9EC8-23F21C823403}">
      <dgm:prSet/>
      <dgm:spPr/>
      <dgm:t>
        <a:bodyPr/>
        <a:lstStyle/>
        <a:p>
          <a:endParaRPr lang="en-US"/>
        </a:p>
      </dgm:t>
    </dgm:pt>
    <dgm:pt modelId="{9E211F19-3C3D-40C3-B409-9E110D212F36}">
      <dgm:prSet custT="1"/>
      <dgm:spPr/>
      <dgm:t>
        <a:bodyPr/>
        <a:lstStyle/>
        <a:p>
          <a:pPr>
            <a:buNone/>
          </a:pPr>
          <a:r>
            <a:rPr lang="en-US" sz="3000" baseline="0" dirty="0"/>
            <a:t> 	Controlled for various financial variables, corporate governance characteristics, and auditor size.  </a:t>
          </a:r>
          <a:endParaRPr lang="en-US" sz="3000" dirty="0"/>
        </a:p>
      </dgm:t>
    </dgm:pt>
    <dgm:pt modelId="{F5F8DC45-62C6-44D0-9D28-46EE2BAE8768}" type="parTrans" cxnId="{36EFDFD3-57AB-498B-8B68-B530EECE8914}">
      <dgm:prSet/>
      <dgm:spPr/>
      <dgm:t>
        <a:bodyPr/>
        <a:lstStyle/>
        <a:p>
          <a:endParaRPr lang="en-US"/>
        </a:p>
      </dgm:t>
    </dgm:pt>
    <dgm:pt modelId="{31D81E6B-05BF-4655-B644-96DC16B6FF1E}" type="sibTrans" cxnId="{36EFDFD3-57AB-498B-8B68-B530EECE8914}">
      <dgm:prSet/>
      <dgm:spPr/>
      <dgm:t>
        <a:bodyPr/>
        <a:lstStyle/>
        <a:p>
          <a:endParaRPr lang="en-US"/>
        </a:p>
      </dgm:t>
    </dgm:pt>
    <dgm:pt modelId="{89065E53-AE50-42AC-982D-B285EEE588A7}" type="pres">
      <dgm:prSet presAssocID="{10FE311F-CA32-410E-B12A-4CD52058CE9A}" presName="Name0" presStyleCnt="0">
        <dgm:presLayoutVars>
          <dgm:dir/>
          <dgm:animLvl val="lvl"/>
          <dgm:resizeHandles val="exact"/>
        </dgm:presLayoutVars>
      </dgm:prSet>
      <dgm:spPr/>
    </dgm:pt>
    <dgm:pt modelId="{591BABDB-6054-42FA-9789-0778DBD55399}" type="pres">
      <dgm:prSet presAssocID="{7B25B981-CDE7-4C4E-AE98-4FC009D1A648}" presName="linNode" presStyleCnt="0"/>
      <dgm:spPr/>
    </dgm:pt>
    <dgm:pt modelId="{9F007DFE-8A6A-4370-A02F-4FC34F7C1A78}" type="pres">
      <dgm:prSet presAssocID="{7B25B981-CDE7-4C4E-AE98-4FC009D1A648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5839E3E-1314-4878-AC27-73352C8F46FA}" type="pres">
      <dgm:prSet presAssocID="{7B25B981-CDE7-4C4E-AE98-4FC009D1A648}" presName="descendantText" presStyleLbl="alignAccFollowNode1" presStyleIdx="0" presStyleCnt="4">
        <dgm:presLayoutVars>
          <dgm:bulletEnabled val="1"/>
        </dgm:presLayoutVars>
      </dgm:prSet>
      <dgm:spPr/>
    </dgm:pt>
    <dgm:pt modelId="{F32374DC-D403-4B96-BE64-5DB7B7328828}" type="pres">
      <dgm:prSet presAssocID="{7EA9057C-1C1F-43A8-B78E-206F93AADD41}" presName="sp" presStyleCnt="0"/>
      <dgm:spPr/>
    </dgm:pt>
    <dgm:pt modelId="{0C5BC495-FDCA-4F6B-A7F6-8587345AD0DF}" type="pres">
      <dgm:prSet presAssocID="{8692066B-1186-4442-A929-63AB58E1CDFF}" presName="linNode" presStyleCnt="0"/>
      <dgm:spPr/>
    </dgm:pt>
    <dgm:pt modelId="{D9D161BD-8F20-47EB-B502-7FB6549BB4BD}" type="pres">
      <dgm:prSet presAssocID="{8692066B-1186-4442-A929-63AB58E1CDFF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BB5AFCC4-8C7E-48F9-A6FB-CF0087919BAD}" type="pres">
      <dgm:prSet presAssocID="{8692066B-1186-4442-A929-63AB58E1CDFF}" presName="descendantText" presStyleLbl="alignAccFollowNode1" presStyleIdx="1" presStyleCnt="4">
        <dgm:presLayoutVars>
          <dgm:bulletEnabled val="1"/>
        </dgm:presLayoutVars>
      </dgm:prSet>
      <dgm:spPr/>
    </dgm:pt>
    <dgm:pt modelId="{47F45376-5A32-4DC8-A298-7095EC010649}" type="pres">
      <dgm:prSet presAssocID="{0995F889-BF79-4AAD-8959-55F679A6CB1B}" presName="sp" presStyleCnt="0"/>
      <dgm:spPr/>
    </dgm:pt>
    <dgm:pt modelId="{A7AA5F45-DD02-4460-A73E-340F282F5D01}" type="pres">
      <dgm:prSet presAssocID="{02455F1F-D1E3-4C26-8C9C-7649B10BEE01}" presName="linNode" presStyleCnt="0"/>
      <dgm:spPr/>
    </dgm:pt>
    <dgm:pt modelId="{3C6ADA59-2A41-4367-8146-E4133E249EBB}" type="pres">
      <dgm:prSet presAssocID="{02455F1F-D1E3-4C26-8C9C-7649B10BEE01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7B64CE49-EF83-4E4C-B08B-17910585F0B6}" type="pres">
      <dgm:prSet presAssocID="{02455F1F-D1E3-4C26-8C9C-7649B10BEE01}" presName="descendantText" presStyleLbl="alignAccFollowNode1" presStyleIdx="2" presStyleCnt="4">
        <dgm:presLayoutVars>
          <dgm:bulletEnabled val="1"/>
        </dgm:presLayoutVars>
      </dgm:prSet>
      <dgm:spPr/>
    </dgm:pt>
    <dgm:pt modelId="{A0B1E630-4AC1-4C0B-9BA4-913EE960B26A}" type="pres">
      <dgm:prSet presAssocID="{AA585245-71C8-42F6-9E9A-615DECD61607}" presName="sp" presStyleCnt="0"/>
      <dgm:spPr/>
    </dgm:pt>
    <dgm:pt modelId="{46A30C9F-B589-4A21-B6D6-5DC42803641B}" type="pres">
      <dgm:prSet presAssocID="{C3D27053-17C2-4409-9DE1-D9AFEF53E32E}" presName="linNode" presStyleCnt="0"/>
      <dgm:spPr/>
    </dgm:pt>
    <dgm:pt modelId="{76A3372B-10C7-4DD0-B237-C3BA3F4294F2}" type="pres">
      <dgm:prSet presAssocID="{C3D27053-17C2-4409-9DE1-D9AFEF53E32E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632BE267-7899-4B6C-9AF3-24BDB76B1379}" type="pres">
      <dgm:prSet presAssocID="{C3D27053-17C2-4409-9DE1-D9AFEF53E32E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07852910-8F65-4806-94F2-18C0D628E1B4}" type="presOf" srcId="{8692066B-1186-4442-A929-63AB58E1CDFF}" destId="{D9D161BD-8F20-47EB-B502-7FB6549BB4BD}" srcOrd="0" destOrd="0" presId="urn:microsoft.com/office/officeart/2005/8/layout/vList5"/>
    <dgm:cxn modelId="{07852916-6541-416D-A312-7917EE8B4E9F}" type="presOf" srcId="{9E211F19-3C3D-40C3-B409-9E110D212F36}" destId="{632BE267-7899-4B6C-9AF3-24BDB76B1379}" srcOrd="0" destOrd="0" presId="urn:microsoft.com/office/officeart/2005/8/layout/vList5"/>
    <dgm:cxn modelId="{BDBECF23-3329-4695-8155-B8B5716767B6}" type="presOf" srcId="{7B25B981-CDE7-4C4E-AE98-4FC009D1A648}" destId="{9F007DFE-8A6A-4370-A02F-4FC34F7C1A78}" srcOrd="0" destOrd="0" presId="urn:microsoft.com/office/officeart/2005/8/layout/vList5"/>
    <dgm:cxn modelId="{1C50732A-7F41-49C4-846F-E07B24188C43}" type="presOf" srcId="{CBDB6113-A6C6-4520-AE8F-69FAD367EE26}" destId="{BB5AFCC4-8C7E-48F9-A6FB-CF0087919BAD}" srcOrd="0" destOrd="0" presId="urn:microsoft.com/office/officeart/2005/8/layout/vList5"/>
    <dgm:cxn modelId="{B96C082E-C517-487A-91B0-8546C5942A36}" type="presOf" srcId="{9AD0535F-C2CE-4138-A182-0E6F217264A3}" destId="{E5839E3E-1314-4878-AC27-73352C8F46FA}" srcOrd="0" destOrd="0" presId="urn:microsoft.com/office/officeart/2005/8/layout/vList5"/>
    <dgm:cxn modelId="{397A0250-0098-4BA5-A480-21DBAC133FA2}" srcId="{10FE311F-CA32-410E-B12A-4CD52058CE9A}" destId="{02455F1F-D1E3-4C26-8C9C-7649B10BEE01}" srcOrd="2" destOrd="0" parTransId="{B49C361B-5394-4C14-B79E-75B5BDDB25B8}" sibTransId="{AA585245-71C8-42F6-9E9A-615DECD61607}"/>
    <dgm:cxn modelId="{17EEEA56-8CE5-41AF-BF4E-263F2D136F80}" type="presOf" srcId="{10FE311F-CA32-410E-B12A-4CD52058CE9A}" destId="{89065E53-AE50-42AC-982D-B285EEE588A7}" srcOrd="0" destOrd="0" presId="urn:microsoft.com/office/officeart/2005/8/layout/vList5"/>
    <dgm:cxn modelId="{D5F8E857-0798-4517-B091-CE3AB9A395E2}" srcId="{8692066B-1186-4442-A929-63AB58E1CDFF}" destId="{CBDB6113-A6C6-4520-AE8F-69FAD367EE26}" srcOrd="0" destOrd="0" parTransId="{04C1D4BE-F185-4293-9475-6B32C14B8C82}" sibTransId="{59F3DC84-6BD5-4231-A2A3-A7B25797DF97}"/>
    <dgm:cxn modelId="{02D0A27C-E8B6-427E-9EC8-23F21C823403}" srcId="{02455F1F-D1E3-4C26-8C9C-7649B10BEE01}" destId="{AA64B987-64AE-4874-B4BC-831CFAE82239}" srcOrd="0" destOrd="0" parTransId="{B5E78801-54F2-464D-99BC-15E12E81C8AA}" sibTransId="{34E6A416-C394-4F97-AF57-64186E878229}"/>
    <dgm:cxn modelId="{DFB1067E-6712-4B17-8D47-F84C0592953F}" type="presOf" srcId="{C3D27053-17C2-4409-9DE1-D9AFEF53E32E}" destId="{76A3372B-10C7-4DD0-B237-C3BA3F4294F2}" srcOrd="0" destOrd="0" presId="urn:microsoft.com/office/officeart/2005/8/layout/vList5"/>
    <dgm:cxn modelId="{B4105D96-6FA4-4FBE-B11B-6D130FC197AD}" srcId="{10FE311F-CA32-410E-B12A-4CD52058CE9A}" destId="{C3D27053-17C2-4409-9DE1-D9AFEF53E32E}" srcOrd="3" destOrd="0" parTransId="{68076A80-CE40-426B-842B-0AC7028D7963}" sibTransId="{C60F4F88-CA92-40A5-85B6-7AAAE1A036D5}"/>
    <dgm:cxn modelId="{A31009AD-78A4-4D49-90BB-1322C92A66F3}" srcId="{7B25B981-CDE7-4C4E-AE98-4FC009D1A648}" destId="{9AD0535F-C2CE-4138-A182-0E6F217264A3}" srcOrd="0" destOrd="0" parTransId="{3B893BC4-F63F-4089-8551-A187C0327A62}" sibTransId="{439BB634-DD7F-49AE-859F-C1D97A07AC65}"/>
    <dgm:cxn modelId="{9458E8B4-172B-4B77-AD70-1600031FB509}" srcId="{10FE311F-CA32-410E-B12A-4CD52058CE9A}" destId="{8692066B-1186-4442-A929-63AB58E1CDFF}" srcOrd="1" destOrd="0" parTransId="{F7A1AEA1-7EBE-4714-BF35-442A740C75A4}" sibTransId="{0995F889-BF79-4AAD-8959-55F679A6CB1B}"/>
    <dgm:cxn modelId="{518BEDB9-AE2D-47C8-A7B3-F55CD08AF5B2}" srcId="{10FE311F-CA32-410E-B12A-4CD52058CE9A}" destId="{7B25B981-CDE7-4C4E-AE98-4FC009D1A648}" srcOrd="0" destOrd="0" parTransId="{0C53849C-A247-4A59-9BC4-9482522840C2}" sibTransId="{7EA9057C-1C1F-43A8-B78E-206F93AADD41}"/>
    <dgm:cxn modelId="{36EFDFD3-57AB-498B-8B68-B530EECE8914}" srcId="{C3D27053-17C2-4409-9DE1-D9AFEF53E32E}" destId="{9E211F19-3C3D-40C3-B409-9E110D212F36}" srcOrd="0" destOrd="0" parTransId="{F5F8DC45-62C6-44D0-9D28-46EE2BAE8768}" sibTransId="{31D81E6B-05BF-4655-B644-96DC16B6FF1E}"/>
    <dgm:cxn modelId="{2DF7F9E0-07AC-4928-A222-BC1BD881A6EB}" type="presOf" srcId="{02455F1F-D1E3-4C26-8C9C-7649B10BEE01}" destId="{3C6ADA59-2A41-4367-8146-E4133E249EBB}" srcOrd="0" destOrd="0" presId="urn:microsoft.com/office/officeart/2005/8/layout/vList5"/>
    <dgm:cxn modelId="{B1A3ABE4-DC4C-4602-B0D0-CD486898691B}" type="presOf" srcId="{AA64B987-64AE-4874-B4BC-831CFAE82239}" destId="{7B64CE49-EF83-4E4C-B08B-17910585F0B6}" srcOrd="0" destOrd="0" presId="urn:microsoft.com/office/officeart/2005/8/layout/vList5"/>
    <dgm:cxn modelId="{8BF79EA7-9260-4324-86D6-0A847615B6AE}" type="presParOf" srcId="{89065E53-AE50-42AC-982D-B285EEE588A7}" destId="{591BABDB-6054-42FA-9789-0778DBD55399}" srcOrd="0" destOrd="0" presId="urn:microsoft.com/office/officeart/2005/8/layout/vList5"/>
    <dgm:cxn modelId="{2D3EAC29-68B2-4C70-8F68-C49E23F0BA1D}" type="presParOf" srcId="{591BABDB-6054-42FA-9789-0778DBD55399}" destId="{9F007DFE-8A6A-4370-A02F-4FC34F7C1A78}" srcOrd="0" destOrd="0" presId="urn:microsoft.com/office/officeart/2005/8/layout/vList5"/>
    <dgm:cxn modelId="{98AFE087-90C4-4854-8CE2-ECD04E11BC9B}" type="presParOf" srcId="{591BABDB-6054-42FA-9789-0778DBD55399}" destId="{E5839E3E-1314-4878-AC27-73352C8F46FA}" srcOrd="1" destOrd="0" presId="urn:microsoft.com/office/officeart/2005/8/layout/vList5"/>
    <dgm:cxn modelId="{F0B23AA2-DB90-4CC2-83E5-E8752D0B1C51}" type="presParOf" srcId="{89065E53-AE50-42AC-982D-B285EEE588A7}" destId="{F32374DC-D403-4B96-BE64-5DB7B7328828}" srcOrd="1" destOrd="0" presId="urn:microsoft.com/office/officeart/2005/8/layout/vList5"/>
    <dgm:cxn modelId="{0982CB2B-C151-4A4D-8021-09DC70113865}" type="presParOf" srcId="{89065E53-AE50-42AC-982D-B285EEE588A7}" destId="{0C5BC495-FDCA-4F6B-A7F6-8587345AD0DF}" srcOrd="2" destOrd="0" presId="urn:microsoft.com/office/officeart/2005/8/layout/vList5"/>
    <dgm:cxn modelId="{F67CD05E-5CC8-4B36-ABB8-DACAB3962DC1}" type="presParOf" srcId="{0C5BC495-FDCA-4F6B-A7F6-8587345AD0DF}" destId="{D9D161BD-8F20-47EB-B502-7FB6549BB4BD}" srcOrd="0" destOrd="0" presId="urn:microsoft.com/office/officeart/2005/8/layout/vList5"/>
    <dgm:cxn modelId="{93FDB8FE-81D5-4036-AF2D-F40BEE520100}" type="presParOf" srcId="{0C5BC495-FDCA-4F6B-A7F6-8587345AD0DF}" destId="{BB5AFCC4-8C7E-48F9-A6FB-CF0087919BAD}" srcOrd="1" destOrd="0" presId="urn:microsoft.com/office/officeart/2005/8/layout/vList5"/>
    <dgm:cxn modelId="{64B8D3A5-7304-4BAF-A3B5-9B9A8FE9E732}" type="presParOf" srcId="{89065E53-AE50-42AC-982D-B285EEE588A7}" destId="{47F45376-5A32-4DC8-A298-7095EC010649}" srcOrd="3" destOrd="0" presId="urn:microsoft.com/office/officeart/2005/8/layout/vList5"/>
    <dgm:cxn modelId="{555D27D9-60B9-4DF1-9AF2-9B83DB56587E}" type="presParOf" srcId="{89065E53-AE50-42AC-982D-B285EEE588A7}" destId="{A7AA5F45-DD02-4460-A73E-340F282F5D01}" srcOrd="4" destOrd="0" presId="urn:microsoft.com/office/officeart/2005/8/layout/vList5"/>
    <dgm:cxn modelId="{6C0F8217-BE05-429B-A508-8F97D297D419}" type="presParOf" srcId="{A7AA5F45-DD02-4460-A73E-340F282F5D01}" destId="{3C6ADA59-2A41-4367-8146-E4133E249EBB}" srcOrd="0" destOrd="0" presId="urn:microsoft.com/office/officeart/2005/8/layout/vList5"/>
    <dgm:cxn modelId="{0EAEE1E4-0DA5-4123-8FDF-3BD170C9BD00}" type="presParOf" srcId="{A7AA5F45-DD02-4460-A73E-340F282F5D01}" destId="{7B64CE49-EF83-4E4C-B08B-17910585F0B6}" srcOrd="1" destOrd="0" presId="urn:microsoft.com/office/officeart/2005/8/layout/vList5"/>
    <dgm:cxn modelId="{DB684952-7CFD-45D2-A579-60BDD661F373}" type="presParOf" srcId="{89065E53-AE50-42AC-982D-B285EEE588A7}" destId="{A0B1E630-4AC1-4C0B-9BA4-913EE960B26A}" srcOrd="5" destOrd="0" presId="urn:microsoft.com/office/officeart/2005/8/layout/vList5"/>
    <dgm:cxn modelId="{EB2B7927-8973-4BD7-9C70-BBB80731E383}" type="presParOf" srcId="{89065E53-AE50-42AC-982D-B285EEE588A7}" destId="{46A30C9F-B589-4A21-B6D6-5DC42803641B}" srcOrd="6" destOrd="0" presId="urn:microsoft.com/office/officeart/2005/8/layout/vList5"/>
    <dgm:cxn modelId="{8B7A24B9-FE30-4C14-81B7-FA74998034A4}" type="presParOf" srcId="{46A30C9F-B589-4A21-B6D6-5DC42803641B}" destId="{76A3372B-10C7-4DD0-B237-C3BA3F4294F2}" srcOrd="0" destOrd="0" presId="urn:microsoft.com/office/officeart/2005/8/layout/vList5"/>
    <dgm:cxn modelId="{90540EEE-546B-4074-B324-F796FD395676}" type="presParOf" srcId="{46A30C9F-B589-4A21-B6D6-5DC42803641B}" destId="{632BE267-7899-4B6C-9AF3-24BDB76B137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9880D5-DB7A-4789-AEC8-53E1FB87393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D4E53E2-6589-43DB-AA1F-355EE6598B91}">
      <dgm:prSet custT="1"/>
      <dgm:spPr/>
      <dgm:t>
        <a:bodyPr/>
        <a:lstStyle/>
        <a:p>
          <a:r>
            <a:rPr lang="en-US" sz="4400" baseline="0" dirty="0"/>
            <a:t>FEM_ON_AC </a:t>
          </a:r>
          <a:endParaRPr lang="en-US" sz="4400" dirty="0"/>
        </a:p>
      </dgm:t>
    </dgm:pt>
    <dgm:pt modelId="{1D6C9683-AEC7-4681-B501-25BA7DDC328C}" type="parTrans" cxnId="{EDE25BD9-3752-4A7C-955F-E69FB7F9597E}">
      <dgm:prSet/>
      <dgm:spPr/>
      <dgm:t>
        <a:bodyPr/>
        <a:lstStyle/>
        <a:p>
          <a:endParaRPr lang="en-US"/>
        </a:p>
      </dgm:t>
    </dgm:pt>
    <dgm:pt modelId="{EAD14491-C8E3-4974-8BF9-40E5286E1B8B}" type="sibTrans" cxnId="{EDE25BD9-3752-4A7C-955F-E69FB7F9597E}">
      <dgm:prSet/>
      <dgm:spPr/>
      <dgm:t>
        <a:bodyPr/>
        <a:lstStyle/>
        <a:p>
          <a:endParaRPr lang="en-US"/>
        </a:p>
      </dgm:t>
    </dgm:pt>
    <dgm:pt modelId="{0AEB7D92-9F05-4C98-9668-4B8052A465DC}">
      <dgm:prSet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en-US" sz="3600" baseline="0" dirty="0"/>
            <a:t>Significantly and positively correlated with GC, meaning that as the number of females on the audit committee moves from 0 to 1, the chance of a GCO is increased by 38.9%. </a:t>
          </a:r>
          <a:endParaRPr lang="en-US" sz="3600" dirty="0"/>
        </a:p>
      </dgm:t>
    </dgm:pt>
    <dgm:pt modelId="{2064D522-37A1-44A6-8518-BCD6FAAC24C3}" type="parTrans" cxnId="{8283AA10-CF4E-488D-981F-53C62C3BD426}">
      <dgm:prSet/>
      <dgm:spPr/>
      <dgm:t>
        <a:bodyPr/>
        <a:lstStyle/>
        <a:p>
          <a:endParaRPr lang="en-US"/>
        </a:p>
      </dgm:t>
    </dgm:pt>
    <dgm:pt modelId="{F211AA28-F4F3-4B64-9165-136D688AB34F}" type="sibTrans" cxnId="{8283AA10-CF4E-488D-981F-53C62C3BD426}">
      <dgm:prSet/>
      <dgm:spPr/>
      <dgm:t>
        <a:bodyPr/>
        <a:lstStyle/>
        <a:p>
          <a:endParaRPr lang="en-US"/>
        </a:p>
      </dgm:t>
    </dgm:pt>
    <dgm:pt modelId="{012334BF-46AB-4B60-81F6-8F449D5D3323}">
      <dgm:prSet custT="1"/>
      <dgm:spPr/>
      <dgm:t>
        <a:bodyPr/>
        <a:lstStyle/>
        <a:p>
          <a:r>
            <a:rPr lang="en-US" sz="4400" baseline="0" dirty="0"/>
            <a:t>FEM_ON_BOD </a:t>
          </a:r>
          <a:endParaRPr lang="en-US" sz="4400" dirty="0"/>
        </a:p>
      </dgm:t>
    </dgm:pt>
    <dgm:pt modelId="{D5421D3D-E3CD-4656-A2D5-17F5D1C91B22}" type="parTrans" cxnId="{A907C694-3B06-493D-8A7E-74D65A017BAD}">
      <dgm:prSet/>
      <dgm:spPr/>
      <dgm:t>
        <a:bodyPr/>
        <a:lstStyle/>
        <a:p>
          <a:endParaRPr lang="en-US"/>
        </a:p>
      </dgm:t>
    </dgm:pt>
    <dgm:pt modelId="{5ABCAA32-F601-452D-84EE-7486EFF46C94}" type="sibTrans" cxnId="{A907C694-3B06-493D-8A7E-74D65A017BAD}">
      <dgm:prSet/>
      <dgm:spPr/>
      <dgm:t>
        <a:bodyPr/>
        <a:lstStyle/>
        <a:p>
          <a:endParaRPr lang="en-US"/>
        </a:p>
      </dgm:t>
    </dgm:pt>
    <dgm:pt modelId="{68145019-45B3-44D2-92E8-A11E22A79390}">
      <dgm:prSet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en-US" sz="3600" baseline="0" dirty="0"/>
            <a:t>Highly significantly and negatively correlated with GC, indicating that as the number of female board members moves from 0 to 1, the chance of a GCO is decreased by 48.4%.</a:t>
          </a:r>
          <a:endParaRPr lang="en-US" sz="3600" dirty="0"/>
        </a:p>
      </dgm:t>
    </dgm:pt>
    <dgm:pt modelId="{C13CD629-1FB1-41CF-BCA8-8B7675343C20}" type="parTrans" cxnId="{20EFAD85-52BE-42FC-A7D0-A8A785DC083F}">
      <dgm:prSet/>
      <dgm:spPr/>
      <dgm:t>
        <a:bodyPr/>
        <a:lstStyle/>
        <a:p>
          <a:endParaRPr lang="en-US"/>
        </a:p>
      </dgm:t>
    </dgm:pt>
    <dgm:pt modelId="{37078A42-41F5-4143-BEE2-18862B099532}" type="sibTrans" cxnId="{20EFAD85-52BE-42FC-A7D0-A8A785DC083F}">
      <dgm:prSet/>
      <dgm:spPr/>
      <dgm:t>
        <a:bodyPr/>
        <a:lstStyle/>
        <a:p>
          <a:endParaRPr lang="en-US"/>
        </a:p>
      </dgm:t>
    </dgm:pt>
    <dgm:pt modelId="{B85CBD9A-6286-4A4C-8087-07D187EE61AB}" type="pres">
      <dgm:prSet presAssocID="{499880D5-DB7A-4789-AEC8-53E1FB873939}" presName="linear" presStyleCnt="0">
        <dgm:presLayoutVars>
          <dgm:dir/>
          <dgm:animLvl val="lvl"/>
          <dgm:resizeHandles val="exact"/>
        </dgm:presLayoutVars>
      </dgm:prSet>
      <dgm:spPr/>
    </dgm:pt>
    <dgm:pt modelId="{FD7603B7-DFC0-4F9B-A25F-505424C4C577}" type="pres">
      <dgm:prSet presAssocID="{9D4E53E2-6589-43DB-AA1F-355EE6598B91}" presName="parentLin" presStyleCnt="0"/>
      <dgm:spPr/>
    </dgm:pt>
    <dgm:pt modelId="{64A8C0A7-5D32-433C-A781-994F647A6C50}" type="pres">
      <dgm:prSet presAssocID="{9D4E53E2-6589-43DB-AA1F-355EE6598B91}" presName="parentLeftMargin" presStyleLbl="node1" presStyleIdx="0" presStyleCnt="2"/>
      <dgm:spPr/>
    </dgm:pt>
    <dgm:pt modelId="{6876BAA4-A45E-47A4-B221-FF3404FECA1A}" type="pres">
      <dgm:prSet presAssocID="{9D4E53E2-6589-43DB-AA1F-355EE6598B9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E64B355-4760-4E15-9256-B8FDD22418A2}" type="pres">
      <dgm:prSet presAssocID="{9D4E53E2-6589-43DB-AA1F-355EE6598B91}" presName="negativeSpace" presStyleCnt="0"/>
      <dgm:spPr/>
    </dgm:pt>
    <dgm:pt modelId="{B7400025-1DB2-46CF-AD50-752FCCEA459F}" type="pres">
      <dgm:prSet presAssocID="{9D4E53E2-6589-43DB-AA1F-355EE6598B91}" presName="childText" presStyleLbl="conFgAcc1" presStyleIdx="0" presStyleCnt="2" custLinFactNeighborX="-514" custLinFactNeighborY="-32042">
        <dgm:presLayoutVars>
          <dgm:bulletEnabled val="1"/>
        </dgm:presLayoutVars>
      </dgm:prSet>
      <dgm:spPr/>
    </dgm:pt>
    <dgm:pt modelId="{287281D7-186F-42C3-8F12-F1061182B3CD}" type="pres">
      <dgm:prSet presAssocID="{EAD14491-C8E3-4974-8BF9-40E5286E1B8B}" presName="spaceBetweenRectangles" presStyleCnt="0"/>
      <dgm:spPr/>
    </dgm:pt>
    <dgm:pt modelId="{35A3DD83-68D6-43FC-A98B-22E1C4A15FAC}" type="pres">
      <dgm:prSet presAssocID="{012334BF-46AB-4B60-81F6-8F449D5D3323}" presName="parentLin" presStyleCnt="0"/>
      <dgm:spPr/>
    </dgm:pt>
    <dgm:pt modelId="{2525CB3F-D341-4D93-9EE4-6377F23FDAB3}" type="pres">
      <dgm:prSet presAssocID="{012334BF-46AB-4B60-81F6-8F449D5D3323}" presName="parentLeftMargin" presStyleLbl="node1" presStyleIdx="0" presStyleCnt="2"/>
      <dgm:spPr/>
    </dgm:pt>
    <dgm:pt modelId="{65F98A0E-ACF3-4417-AC30-732CC877145F}" type="pres">
      <dgm:prSet presAssocID="{012334BF-46AB-4B60-81F6-8F449D5D3323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C13574B7-4A75-49EF-BFF4-FE3FE1DEBC94}" type="pres">
      <dgm:prSet presAssocID="{012334BF-46AB-4B60-81F6-8F449D5D3323}" presName="negativeSpace" presStyleCnt="0"/>
      <dgm:spPr/>
    </dgm:pt>
    <dgm:pt modelId="{EB8CD0A7-7875-4A9A-8884-6DEAD9450F13}" type="pres">
      <dgm:prSet presAssocID="{012334BF-46AB-4B60-81F6-8F449D5D3323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882A5307-1EA5-4F99-ADD5-03E0E1FBBEDF}" type="presOf" srcId="{499880D5-DB7A-4789-AEC8-53E1FB873939}" destId="{B85CBD9A-6286-4A4C-8087-07D187EE61AB}" srcOrd="0" destOrd="0" presId="urn:microsoft.com/office/officeart/2005/8/layout/list1"/>
    <dgm:cxn modelId="{866B4808-F60A-4441-BB34-4F0DE38D0333}" type="presOf" srcId="{012334BF-46AB-4B60-81F6-8F449D5D3323}" destId="{65F98A0E-ACF3-4417-AC30-732CC877145F}" srcOrd="1" destOrd="0" presId="urn:microsoft.com/office/officeart/2005/8/layout/list1"/>
    <dgm:cxn modelId="{8283AA10-CF4E-488D-981F-53C62C3BD426}" srcId="{9D4E53E2-6589-43DB-AA1F-355EE6598B91}" destId="{0AEB7D92-9F05-4C98-9668-4B8052A465DC}" srcOrd="0" destOrd="0" parTransId="{2064D522-37A1-44A6-8518-BCD6FAAC24C3}" sibTransId="{F211AA28-F4F3-4B64-9165-136D688AB34F}"/>
    <dgm:cxn modelId="{A479F137-1508-4E8B-BD21-022F8AF9B8FF}" type="presOf" srcId="{0AEB7D92-9F05-4C98-9668-4B8052A465DC}" destId="{B7400025-1DB2-46CF-AD50-752FCCEA459F}" srcOrd="0" destOrd="0" presId="urn:microsoft.com/office/officeart/2005/8/layout/list1"/>
    <dgm:cxn modelId="{43D96E75-F1D8-45D9-A873-C90154A3A959}" type="presOf" srcId="{012334BF-46AB-4B60-81F6-8F449D5D3323}" destId="{2525CB3F-D341-4D93-9EE4-6377F23FDAB3}" srcOrd="0" destOrd="0" presId="urn:microsoft.com/office/officeart/2005/8/layout/list1"/>
    <dgm:cxn modelId="{20EFAD85-52BE-42FC-A7D0-A8A785DC083F}" srcId="{012334BF-46AB-4B60-81F6-8F449D5D3323}" destId="{68145019-45B3-44D2-92E8-A11E22A79390}" srcOrd="0" destOrd="0" parTransId="{C13CD629-1FB1-41CF-BCA8-8B7675343C20}" sibTransId="{37078A42-41F5-4143-BEE2-18862B099532}"/>
    <dgm:cxn modelId="{A907C694-3B06-493D-8A7E-74D65A017BAD}" srcId="{499880D5-DB7A-4789-AEC8-53E1FB873939}" destId="{012334BF-46AB-4B60-81F6-8F449D5D3323}" srcOrd="1" destOrd="0" parTransId="{D5421D3D-E3CD-4656-A2D5-17F5D1C91B22}" sibTransId="{5ABCAA32-F601-452D-84EE-7486EFF46C94}"/>
    <dgm:cxn modelId="{272FEB96-5777-4CE1-B66B-71B93B309DF3}" type="presOf" srcId="{9D4E53E2-6589-43DB-AA1F-355EE6598B91}" destId="{64A8C0A7-5D32-433C-A781-994F647A6C50}" srcOrd="0" destOrd="0" presId="urn:microsoft.com/office/officeart/2005/8/layout/list1"/>
    <dgm:cxn modelId="{A6D226B5-76A3-4DB8-9CFC-285BBB2D3146}" type="presOf" srcId="{68145019-45B3-44D2-92E8-A11E22A79390}" destId="{EB8CD0A7-7875-4A9A-8884-6DEAD9450F13}" srcOrd="0" destOrd="0" presId="urn:microsoft.com/office/officeart/2005/8/layout/list1"/>
    <dgm:cxn modelId="{65C275D1-8FE9-4D95-A5AC-E079FF8EB58D}" type="presOf" srcId="{9D4E53E2-6589-43DB-AA1F-355EE6598B91}" destId="{6876BAA4-A45E-47A4-B221-FF3404FECA1A}" srcOrd="1" destOrd="0" presId="urn:microsoft.com/office/officeart/2005/8/layout/list1"/>
    <dgm:cxn modelId="{EDE25BD9-3752-4A7C-955F-E69FB7F9597E}" srcId="{499880D5-DB7A-4789-AEC8-53E1FB873939}" destId="{9D4E53E2-6589-43DB-AA1F-355EE6598B91}" srcOrd="0" destOrd="0" parTransId="{1D6C9683-AEC7-4681-B501-25BA7DDC328C}" sibTransId="{EAD14491-C8E3-4974-8BF9-40E5286E1B8B}"/>
    <dgm:cxn modelId="{69DA4E7B-E164-467F-9767-59CE1B199F43}" type="presParOf" srcId="{B85CBD9A-6286-4A4C-8087-07D187EE61AB}" destId="{FD7603B7-DFC0-4F9B-A25F-505424C4C577}" srcOrd="0" destOrd="0" presId="urn:microsoft.com/office/officeart/2005/8/layout/list1"/>
    <dgm:cxn modelId="{40A95C8E-9B1C-43D8-AF81-2A25A65F89B8}" type="presParOf" srcId="{FD7603B7-DFC0-4F9B-A25F-505424C4C577}" destId="{64A8C0A7-5D32-433C-A781-994F647A6C50}" srcOrd="0" destOrd="0" presId="urn:microsoft.com/office/officeart/2005/8/layout/list1"/>
    <dgm:cxn modelId="{A8D08525-C8B8-4455-BB9E-CF989D82E91A}" type="presParOf" srcId="{FD7603B7-DFC0-4F9B-A25F-505424C4C577}" destId="{6876BAA4-A45E-47A4-B221-FF3404FECA1A}" srcOrd="1" destOrd="0" presId="urn:microsoft.com/office/officeart/2005/8/layout/list1"/>
    <dgm:cxn modelId="{8E4D1120-86DE-419E-AA3B-4A5B758A213B}" type="presParOf" srcId="{B85CBD9A-6286-4A4C-8087-07D187EE61AB}" destId="{1E64B355-4760-4E15-9256-B8FDD22418A2}" srcOrd="1" destOrd="0" presId="urn:microsoft.com/office/officeart/2005/8/layout/list1"/>
    <dgm:cxn modelId="{7840011D-1218-4879-B1E7-13A9CB8BED1F}" type="presParOf" srcId="{B85CBD9A-6286-4A4C-8087-07D187EE61AB}" destId="{B7400025-1DB2-46CF-AD50-752FCCEA459F}" srcOrd="2" destOrd="0" presId="urn:microsoft.com/office/officeart/2005/8/layout/list1"/>
    <dgm:cxn modelId="{243409DB-2C73-433F-BD7C-0C34976EE90F}" type="presParOf" srcId="{B85CBD9A-6286-4A4C-8087-07D187EE61AB}" destId="{287281D7-186F-42C3-8F12-F1061182B3CD}" srcOrd="3" destOrd="0" presId="urn:microsoft.com/office/officeart/2005/8/layout/list1"/>
    <dgm:cxn modelId="{79191543-EEC9-41A2-8BE6-C123705F747D}" type="presParOf" srcId="{B85CBD9A-6286-4A4C-8087-07D187EE61AB}" destId="{35A3DD83-68D6-43FC-A98B-22E1C4A15FAC}" srcOrd="4" destOrd="0" presId="urn:microsoft.com/office/officeart/2005/8/layout/list1"/>
    <dgm:cxn modelId="{A36B303F-5764-40D2-A88A-853E611FD604}" type="presParOf" srcId="{35A3DD83-68D6-43FC-A98B-22E1C4A15FAC}" destId="{2525CB3F-D341-4D93-9EE4-6377F23FDAB3}" srcOrd="0" destOrd="0" presId="urn:microsoft.com/office/officeart/2005/8/layout/list1"/>
    <dgm:cxn modelId="{1BBAEED7-E9AA-4922-AA9C-ACB44F8F8B57}" type="presParOf" srcId="{35A3DD83-68D6-43FC-A98B-22E1C4A15FAC}" destId="{65F98A0E-ACF3-4417-AC30-732CC877145F}" srcOrd="1" destOrd="0" presId="urn:microsoft.com/office/officeart/2005/8/layout/list1"/>
    <dgm:cxn modelId="{0DAEA456-BDCA-4F1E-8AB4-EFFAF7E00018}" type="presParOf" srcId="{B85CBD9A-6286-4A4C-8087-07D187EE61AB}" destId="{C13574B7-4A75-49EF-BFF4-FE3FE1DEBC94}" srcOrd="5" destOrd="0" presId="urn:microsoft.com/office/officeart/2005/8/layout/list1"/>
    <dgm:cxn modelId="{CA3D2C64-D989-48CB-B7B4-14432960A1C1}" type="presParOf" srcId="{B85CBD9A-6286-4A4C-8087-07D187EE61AB}" destId="{EB8CD0A7-7875-4A9A-8884-6DEAD9450F13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A1CA369-F097-423E-BE37-5083464371B3}" type="doc">
      <dgm:prSet loTypeId="urn:microsoft.com/office/officeart/2005/8/layout/vList2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4C9E13B4-7CF9-4BD3-83F4-43197EC4A6BB}">
      <dgm:prSet/>
      <dgm:spPr/>
      <dgm:t>
        <a:bodyPr/>
        <a:lstStyle/>
        <a:p>
          <a:r>
            <a:rPr lang="en-US" baseline="0"/>
            <a:t>Going Concern Issuance </a:t>
          </a:r>
          <a:endParaRPr lang="en-US"/>
        </a:p>
      </dgm:t>
    </dgm:pt>
    <dgm:pt modelId="{ACBF6A89-226E-4F20-85D6-F9A36D119B90}" type="parTrans" cxnId="{8C1AAEC4-9F89-4BB0-BF35-03AA08A32CC9}">
      <dgm:prSet/>
      <dgm:spPr/>
      <dgm:t>
        <a:bodyPr/>
        <a:lstStyle/>
        <a:p>
          <a:endParaRPr lang="en-US"/>
        </a:p>
      </dgm:t>
    </dgm:pt>
    <dgm:pt modelId="{90FC3221-B88A-4CF8-AB03-0C2FD220E93D}" type="sibTrans" cxnId="{8C1AAEC4-9F89-4BB0-BF35-03AA08A32CC9}">
      <dgm:prSet/>
      <dgm:spPr/>
      <dgm:t>
        <a:bodyPr/>
        <a:lstStyle/>
        <a:p>
          <a:endParaRPr lang="en-US"/>
        </a:p>
      </dgm:t>
    </dgm:pt>
    <dgm:pt modelId="{3C07EB76-ADDF-48EB-A045-80C93191BE57}">
      <dgm:prSet/>
      <dgm:spPr/>
      <dgm:t>
        <a:bodyPr/>
        <a:lstStyle/>
        <a:p>
          <a:r>
            <a:rPr lang="en-US" baseline="0" dirty="0"/>
            <a:t>An auditor issues a going concern opinion if they believe that the client will not likely stay in business.</a:t>
          </a:r>
          <a:endParaRPr lang="en-US" dirty="0"/>
        </a:p>
      </dgm:t>
    </dgm:pt>
    <dgm:pt modelId="{B415F970-3225-4A9E-AB18-53A8AD4465A7}" type="parTrans" cxnId="{2E153260-FB4E-4B8A-8CB4-2F7C4091F988}">
      <dgm:prSet/>
      <dgm:spPr/>
      <dgm:t>
        <a:bodyPr/>
        <a:lstStyle/>
        <a:p>
          <a:endParaRPr lang="en-US"/>
        </a:p>
      </dgm:t>
    </dgm:pt>
    <dgm:pt modelId="{9FB4C9B8-C36D-434F-B4CE-DBA1F784A02D}" type="sibTrans" cxnId="{2E153260-FB4E-4B8A-8CB4-2F7C4091F988}">
      <dgm:prSet/>
      <dgm:spPr/>
      <dgm:t>
        <a:bodyPr/>
        <a:lstStyle/>
        <a:p>
          <a:endParaRPr lang="en-US"/>
        </a:p>
      </dgm:t>
    </dgm:pt>
    <dgm:pt modelId="{3120831A-6ABC-46C6-9788-9ACF181531C8}">
      <dgm:prSet/>
      <dgm:spPr/>
      <dgm:t>
        <a:bodyPr/>
        <a:lstStyle/>
        <a:p>
          <a:r>
            <a:rPr lang="en-US" baseline="0"/>
            <a:t>The auditor and their client have different incentives, thus negotiations between these parties occur. </a:t>
          </a:r>
          <a:endParaRPr lang="en-US"/>
        </a:p>
      </dgm:t>
    </dgm:pt>
    <dgm:pt modelId="{A7DD00D1-CB79-4EC1-B0D8-D4C80C24E7F7}" type="parTrans" cxnId="{DE832AB9-6F56-45C3-9AD2-391D7D8DB1E7}">
      <dgm:prSet/>
      <dgm:spPr/>
      <dgm:t>
        <a:bodyPr/>
        <a:lstStyle/>
        <a:p>
          <a:endParaRPr lang="en-US"/>
        </a:p>
      </dgm:t>
    </dgm:pt>
    <dgm:pt modelId="{01DC8502-BFFC-4653-BD52-95551A3AEEED}" type="sibTrans" cxnId="{DE832AB9-6F56-45C3-9AD2-391D7D8DB1E7}">
      <dgm:prSet/>
      <dgm:spPr/>
      <dgm:t>
        <a:bodyPr/>
        <a:lstStyle/>
        <a:p>
          <a:endParaRPr lang="en-US"/>
        </a:p>
      </dgm:t>
    </dgm:pt>
    <dgm:pt modelId="{4C18AF53-0E77-40FA-BAF0-ED788EF79BB6}">
      <dgm:prSet/>
      <dgm:spPr/>
      <dgm:t>
        <a:bodyPr/>
        <a:lstStyle/>
        <a:p>
          <a:r>
            <a:rPr lang="en-US" baseline="0"/>
            <a:t>Board of Directors</a:t>
          </a:r>
          <a:endParaRPr lang="en-US"/>
        </a:p>
      </dgm:t>
    </dgm:pt>
    <dgm:pt modelId="{E3A0458C-C9CE-438A-A753-9028ECFC315C}" type="parTrans" cxnId="{039F68A1-39F5-44B3-9865-A7D971FEFB87}">
      <dgm:prSet/>
      <dgm:spPr/>
      <dgm:t>
        <a:bodyPr/>
        <a:lstStyle/>
        <a:p>
          <a:endParaRPr lang="en-US"/>
        </a:p>
      </dgm:t>
    </dgm:pt>
    <dgm:pt modelId="{1D056DF3-8836-4DC5-9659-49C88A289952}" type="sibTrans" cxnId="{039F68A1-39F5-44B3-9865-A7D971FEFB87}">
      <dgm:prSet/>
      <dgm:spPr/>
      <dgm:t>
        <a:bodyPr/>
        <a:lstStyle/>
        <a:p>
          <a:endParaRPr lang="en-US"/>
        </a:p>
      </dgm:t>
    </dgm:pt>
    <dgm:pt modelId="{F01C8D94-4659-434D-AA32-3AD356D5CB92}">
      <dgm:prSet/>
      <dgm:spPr/>
      <dgm:t>
        <a:bodyPr/>
        <a:lstStyle/>
        <a:p>
          <a:r>
            <a:rPr lang="en-US" baseline="0"/>
            <a:t>Monitors a company’s activities and impacts firm performance.</a:t>
          </a:r>
          <a:endParaRPr lang="en-US"/>
        </a:p>
      </dgm:t>
    </dgm:pt>
    <dgm:pt modelId="{02390367-8013-4096-A305-43178055EA24}" type="parTrans" cxnId="{4978987C-F4C7-45EF-8024-931A4934FD33}">
      <dgm:prSet/>
      <dgm:spPr/>
      <dgm:t>
        <a:bodyPr/>
        <a:lstStyle/>
        <a:p>
          <a:endParaRPr lang="en-US"/>
        </a:p>
      </dgm:t>
    </dgm:pt>
    <dgm:pt modelId="{52F93473-428E-4F94-89D6-390C4B605A41}" type="sibTrans" cxnId="{4978987C-F4C7-45EF-8024-931A4934FD33}">
      <dgm:prSet/>
      <dgm:spPr/>
      <dgm:t>
        <a:bodyPr/>
        <a:lstStyle/>
        <a:p>
          <a:endParaRPr lang="en-US"/>
        </a:p>
      </dgm:t>
    </dgm:pt>
    <dgm:pt modelId="{42807695-BD53-4B31-89FD-44EE6CBF15E8}">
      <dgm:prSet/>
      <dgm:spPr/>
      <dgm:t>
        <a:bodyPr/>
        <a:lstStyle/>
        <a:p>
          <a:r>
            <a:rPr lang="en-US" baseline="0"/>
            <a:t>Previous studies find conflicting results as to whether women on the board improve firm performance. </a:t>
          </a:r>
          <a:endParaRPr lang="en-US"/>
        </a:p>
      </dgm:t>
    </dgm:pt>
    <dgm:pt modelId="{BEEFB1F9-5741-483D-83B5-8416B498CC66}" type="parTrans" cxnId="{C8E05C43-F86E-4DD9-97AD-962722FF04C0}">
      <dgm:prSet/>
      <dgm:spPr/>
      <dgm:t>
        <a:bodyPr/>
        <a:lstStyle/>
        <a:p>
          <a:endParaRPr lang="en-US"/>
        </a:p>
      </dgm:t>
    </dgm:pt>
    <dgm:pt modelId="{A2580227-0134-4AA0-BA13-FF465723A2C8}" type="sibTrans" cxnId="{C8E05C43-F86E-4DD9-97AD-962722FF04C0}">
      <dgm:prSet/>
      <dgm:spPr/>
      <dgm:t>
        <a:bodyPr/>
        <a:lstStyle/>
        <a:p>
          <a:endParaRPr lang="en-US"/>
        </a:p>
      </dgm:t>
    </dgm:pt>
    <dgm:pt modelId="{83C4CC4B-4C05-4BEC-9DEB-26B606FB60F0}">
      <dgm:prSet/>
      <dgm:spPr/>
      <dgm:t>
        <a:bodyPr/>
        <a:lstStyle/>
        <a:p>
          <a:r>
            <a:rPr lang="en-US" baseline="0"/>
            <a:t>Audit Committee</a:t>
          </a:r>
          <a:endParaRPr lang="en-US"/>
        </a:p>
      </dgm:t>
    </dgm:pt>
    <dgm:pt modelId="{071FBC26-F575-47AE-8E72-41688780983C}" type="parTrans" cxnId="{E3801833-159F-4F52-88F6-13AE47203E85}">
      <dgm:prSet/>
      <dgm:spPr/>
      <dgm:t>
        <a:bodyPr/>
        <a:lstStyle/>
        <a:p>
          <a:endParaRPr lang="en-US"/>
        </a:p>
      </dgm:t>
    </dgm:pt>
    <dgm:pt modelId="{90FD04B3-1315-4276-94FA-D52B73D654BD}" type="sibTrans" cxnId="{E3801833-159F-4F52-88F6-13AE47203E85}">
      <dgm:prSet/>
      <dgm:spPr/>
      <dgm:t>
        <a:bodyPr/>
        <a:lstStyle/>
        <a:p>
          <a:endParaRPr lang="en-US"/>
        </a:p>
      </dgm:t>
    </dgm:pt>
    <dgm:pt modelId="{0F77E719-8F5C-43D0-B0C0-A667898896EF}">
      <dgm:prSet/>
      <dgm:spPr/>
      <dgm:t>
        <a:bodyPr/>
        <a:lstStyle/>
        <a:p>
          <a:r>
            <a:rPr lang="en-US" baseline="0"/>
            <a:t>Oversees the audit process and mediates disputes between the external auditor and management. </a:t>
          </a:r>
          <a:endParaRPr lang="en-US"/>
        </a:p>
      </dgm:t>
    </dgm:pt>
    <dgm:pt modelId="{1E664A7F-1996-4550-B32F-B67DC54152CC}" type="parTrans" cxnId="{75E915D1-ADA4-4AD0-AC0B-B0E4BEDB65B8}">
      <dgm:prSet/>
      <dgm:spPr/>
      <dgm:t>
        <a:bodyPr/>
        <a:lstStyle/>
        <a:p>
          <a:endParaRPr lang="en-US"/>
        </a:p>
      </dgm:t>
    </dgm:pt>
    <dgm:pt modelId="{9BCE0EC5-0489-41C5-B049-BD724A83AD25}" type="sibTrans" cxnId="{75E915D1-ADA4-4AD0-AC0B-B0E4BEDB65B8}">
      <dgm:prSet/>
      <dgm:spPr/>
      <dgm:t>
        <a:bodyPr/>
        <a:lstStyle/>
        <a:p>
          <a:endParaRPr lang="en-US"/>
        </a:p>
      </dgm:t>
    </dgm:pt>
    <dgm:pt modelId="{31419FEB-001A-4D09-A16E-8120DAA75D84}">
      <dgm:prSet/>
      <dgm:spPr/>
      <dgm:t>
        <a:bodyPr/>
        <a:lstStyle/>
        <a:p>
          <a:r>
            <a:rPr lang="en-US" baseline="0" dirty="0"/>
            <a:t>More diligent and watchful audit committees improve going concern reporting. </a:t>
          </a:r>
          <a:endParaRPr lang="en-US" dirty="0"/>
        </a:p>
      </dgm:t>
    </dgm:pt>
    <dgm:pt modelId="{97528459-25CD-4DC7-B6F5-9FFAD32B311E}" type="parTrans" cxnId="{33B3D7DA-00D2-410F-9CDB-EF86E60A26C5}">
      <dgm:prSet/>
      <dgm:spPr/>
      <dgm:t>
        <a:bodyPr/>
        <a:lstStyle/>
        <a:p>
          <a:endParaRPr lang="en-US"/>
        </a:p>
      </dgm:t>
    </dgm:pt>
    <dgm:pt modelId="{1453C66D-B424-4954-8DE8-01C0CC7B417B}" type="sibTrans" cxnId="{33B3D7DA-00D2-410F-9CDB-EF86E60A26C5}">
      <dgm:prSet/>
      <dgm:spPr/>
      <dgm:t>
        <a:bodyPr/>
        <a:lstStyle/>
        <a:p>
          <a:endParaRPr lang="en-US"/>
        </a:p>
      </dgm:t>
    </dgm:pt>
    <dgm:pt modelId="{F97EEAB5-C016-4186-8AEB-448BC3F45A9A}">
      <dgm:prSet/>
      <dgm:spPr/>
      <dgm:t>
        <a:bodyPr/>
        <a:lstStyle/>
        <a:p>
          <a:r>
            <a:rPr lang="en-US" baseline="0"/>
            <a:t>Women in Negotiations</a:t>
          </a:r>
          <a:endParaRPr lang="en-US"/>
        </a:p>
      </dgm:t>
    </dgm:pt>
    <dgm:pt modelId="{EE5A1964-E1AA-4B5F-86DA-C16BC03EAC83}" type="parTrans" cxnId="{23399429-887E-487D-96AE-809ABCC2AA80}">
      <dgm:prSet/>
      <dgm:spPr/>
      <dgm:t>
        <a:bodyPr/>
        <a:lstStyle/>
        <a:p>
          <a:endParaRPr lang="en-US"/>
        </a:p>
      </dgm:t>
    </dgm:pt>
    <dgm:pt modelId="{C6E2832F-9973-4A68-9CB5-EDBCC57562E0}" type="sibTrans" cxnId="{23399429-887E-487D-96AE-809ABCC2AA80}">
      <dgm:prSet/>
      <dgm:spPr/>
      <dgm:t>
        <a:bodyPr/>
        <a:lstStyle/>
        <a:p>
          <a:endParaRPr lang="en-US"/>
        </a:p>
      </dgm:t>
    </dgm:pt>
    <dgm:pt modelId="{954E7A0A-829E-4E94-9C12-4D6FF3F35469}">
      <dgm:prSet/>
      <dgm:spPr/>
      <dgm:t>
        <a:bodyPr/>
        <a:lstStyle/>
        <a:p>
          <a:r>
            <a:rPr lang="en-US" baseline="0"/>
            <a:t>Hold less bargaining power than male counterparts as they are less assertive and more agreeable. </a:t>
          </a:r>
          <a:endParaRPr lang="en-US"/>
        </a:p>
      </dgm:t>
    </dgm:pt>
    <dgm:pt modelId="{2BCE0F68-5D57-4AB8-8374-40E1F245DA9B}" type="parTrans" cxnId="{152E3D82-3CD7-450F-8DC5-1B0AA90F26CC}">
      <dgm:prSet/>
      <dgm:spPr/>
      <dgm:t>
        <a:bodyPr/>
        <a:lstStyle/>
        <a:p>
          <a:endParaRPr lang="en-US"/>
        </a:p>
      </dgm:t>
    </dgm:pt>
    <dgm:pt modelId="{3B782A28-2B4B-4F1C-8BBD-1915C6B27072}" type="sibTrans" cxnId="{152E3D82-3CD7-450F-8DC5-1B0AA90F26CC}">
      <dgm:prSet/>
      <dgm:spPr/>
      <dgm:t>
        <a:bodyPr/>
        <a:lstStyle/>
        <a:p>
          <a:endParaRPr lang="en-US"/>
        </a:p>
      </dgm:t>
    </dgm:pt>
    <dgm:pt modelId="{463FFA08-5230-4468-861E-E0307CE7A40D}">
      <dgm:prSet/>
      <dgm:spPr/>
      <dgm:t>
        <a:bodyPr/>
        <a:lstStyle/>
        <a:p>
          <a:r>
            <a:rPr lang="en-US" baseline="0"/>
            <a:t>Due to gender stereotypes, people tend to agree with the opinions of men over women.</a:t>
          </a:r>
          <a:endParaRPr lang="en-US"/>
        </a:p>
      </dgm:t>
    </dgm:pt>
    <dgm:pt modelId="{CA88CA66-8171-4E2D-849B-67D748352748}" type="parTrans" cxnId="{AE568378-F1D7-4214-A9FA-183347DE2F9F}">
      <dgm:prSet/>
      <dgm:spPr/>
      <dgm:t>
        <a:bodyPr/>
        <a:lstStyle/>
        <a:p>
          <a:endParaRPr lang="en-US"/>
        </a:p>
      </dgm:t>
    </dgm:pt>
    <dgm:pt modelId="{38A86CC8-5FE0-4176-9FA1-B21911937DB8}" type="sibTrans" cxnId="{AE568378-F1D7-4214-A9FA-183347DE2F9F}">
      <dgm:prSet/>
      <dgm:spPr/>
      <dgm:t>
        <a:bodyPr/>
        <a:lstStyle/>
        <a:p>
          <a:endParaRPr lang="en-US"/>
        </a:p>
      </dgm:t>
    </dgm:pt>
    <dgm:pt modelId="{FCC911EC-30E6-411A-9F61-673C43622247}">
      <dgm:prSet/>
      <dgm:spPr/>
      <dgm:t>
        <a:bodyPr/>
        <a:lstStyle/>
        <a:p>
          <a:r>
            <a:rPr lang="en-US" baseline="0"/>
            <a:t>Women and Financial Reporting Quality </a:t>
          </a:r>
          <a:endParaRPr lang="en-US"/>
        </a:p>
      </dgm:t>
    </dgm:pt>
    <dgm:pt modelId="{1B3824FB-0E7F-423B-AD11-84B7FE171FCD}" type="parTrans" cxnId="{272158BE-9CCB-4731-BA97-931C57B6373D}">
      <dgm:prSet/>
      <dgm:spPr/>
      <dgm:t>
        <a:bodyPr/>
        <a:lstStyle/>
        <a:p>
          <a:endParaRPr lang="en-US"/>
        </a:p>
      </dgm:t>
    </dgm:pt>
    <dgm:pt modelId="{C3526C07-955A-4744-BDEA-17B88C1B1F51}" type="sibTrans" cxnId="{272158BE-9CCB-4731-BA97-931C57B6373D}">
      <dgm:prSet/>
      <dgm:spPr/>
      <dgm:t>
        <a:bodyPr/>
        <a:lstStyle/>
        <a:p>
          <a:endParaRPr lang="en-US"/>
        </a:p>
      </dgm:t>
    </dgm:pt>
    <dgm:pt modelId="{D119CD15-4447-4581-8AA4-B50FD9D11B73}">
      <dgm:prSet/>
      <dgm:spPr/>
      <dgm:t>
        <a:bodyPr/>
        <a:lstStyle/>
        <a:p>
          <a:r>
            <a:rPr lang="en-US" baseline="0" dirty="0"/>
            <a:t>Women are more conservative in their reporting decisions, often recognizing negative news quickly. </a:t>
          </a:r>
          <a:endParaRPr lang="en-US" dirty="0"/>
        </a:p>
      </dgm:t>
    </dgm:pt>
    <dgm:pt modelId="{6D7F4A1D-8724-4C9C-BEB9-4089C708662A}" type="parTrans" cxnId="{6E8BC9AE-9B06-4308-9FB9-8C03A79DC9F4}">
      <dgm:prSet/>
      <dgm:spPr/>
      <dgm:t>
        <a:bodyPr/>
        <a:lstStyle/>
        <a:p>
          <a:endParaRPr lang="en-US"/>
        </a:p>
      </dgm:t>
    </dgm:pt>
    <dgm:pt modelId="{88D99F9A-DBDE-495E-B96D-EF416D48EFC0}" type="sibTrans" cxnId="{6E8BC9AE-9B06-4308-9FB9-8C03A79DC9F4}">
      <dgm:prSet/>
      <dgm:spPr/>
      <dgm:t>
        <a:bodyPr/>
        <a:lstStyle/>
        <a:p>
          <a:endParaRPr lang="en-US"/>
        </a:p>
      </dgm:t>
    </dgm:pt>
    <dgm:pt modelId="{8CDA4CAC-D6A2-48F1-B339-362C4E51E786}">
      <dgm:prSet/>
      <dgm:spPr/>
      <dgm:t>
        <a:bodyPr/>
        <a:lstStyle/>
        <a:p>
          <a:r>
            <a:rPr lang="en-US" baseline="0"/>
            <a:t>Women are less likely to engage in opportunistic and unethical behavior.  </a:t>
          </a:r>
          <a:endParaRPr lang="en-US"/>
        </a:p>
      </dgm:t>
    </dgm:pt>
    <dgm:pt modelId="{6FD4343E-F1B1-402F-B2D4-AFF37DCD17EE}" type="parTrans" cxnId="{0EB58546-8A7C-4E03-B4DA-A1D09E3950D4}">
      <dgm:prSet/>
      <dgm:spPr/>
      <dgm:t>
        <a:bodyPr/>
        <a:lstStyle/>
        <a:p>
          <a:endParaRPr lang="en-US"/>
        </a:p>
      </dgm:t>
    </dgm:pt>
    <dgm:pt modelId="{B7B4981B-1F12-4088-BDE1-C9CF890EF51D}" type="sibTrans" cxnId="{0EB58546-8A7C-4E03-B4DA-A1D09E3950D4}">
      <dgm:prSet/>
      <dgm:spPr/>
      <dgm:t>
        <a:bodyPr/>
        <a:lstStyle/>
        <a:p>
          <a:endParaRPr lang="en-US"/>
        </a:p>
      </dgm:t>
    </dgm:pt>
    <dgm:pt modelId="{373F4F39-0FE3-4BCC-8EB6-7F43E16F06B3}" type="pres">
      <dgm:prSet presAssocID="{4A1CA369-F097-423E-BE37-5083464371B3}" presName="linear" presStyleCnt="0">
        <dgm:presLayoutVars>
          <dgm:animLvl val="lvl"/>
          <dgm:resizeHandles val="exact"/>
        </dgm:presLayoutVars>
      </dgm:prSet>
      <dgm:spPr/>
    </dgm:pt>
    <dgm:pt modelId="{B5B0BB9E-00C8-4A28-A2AA-3913C7F4DE98}" type="pres">
      <dgm:prSet presAssocID="{4C9E13B4-7CF9-4BD3-83F4-43197EC4A6B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FAAF039-9FF2-4B66-B4A0-2229925AF273}" type="pres">
      <dgm:prSet presAssocID="{4C9E13B4-7CF9-4BD3-83F4-43197EC4A6BB}" presName="childText" presStyleLbl="revTx" presStyleIdx="0" presStyleCnt="5">
        <dgm:presLayoutVars>
          <dgm:bulletEnabled val="1"/>
        </dgm:presLayoutVars>
      </dgm:prSet>
      <dgm:spPr/>
    </dgm:pt>
    <dgm:pt modelId="{9EF7CD8B-11DA-4DB7-8BBA-0DB00B6BCD3B}" type="pres">
      <dgm:prSet presAssocID="{4C18AF53-0E77-40FA-BAF0-ED788EF79BB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0D78E14-6C20-44E8-8DFA-5DF211936684}" type="pres">
      <dgm:prSet presAssocID="{4C18AF53-0E77-40FA-BAF0-ED788EF79BB6}" presName="childText" presStyleLbl="revTx" presStyleIdx="1" presStyleCnt="5">
        <dgm:presLayoutVars>
          <dgm:bulletEnabled val="1"/>
        </dgm:presLayoutVars>
      </dgm:prSet>
      <dgm:spPr/>
    </dgm:pt>
    <dgm:pt modelId="{D2077FF2-5C3B-46A7-9B1F-80D52C5365CE}" type="pres">
      <dgm:prSet presAssocID="{83C4CC4B-4C05-4BEC-9DEB-26B606FB60F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ABDAEC6-A8B0-45C1-A2AD-932125F022A9}" type="pres">
      <dgm:prSet presAssocID="{83C4CC4B-4C05-4BEC-9DEB-26B606FB60F0}" presName="childText" presStyleLbl="revTx" presStyleIdx="2" presStyleCnt="5">
        <dgm:presLayoutVars>
          <dgm:bulletEnabled val="1"/>
        </dgm:presLayoutVars>
      </dgm:prSet>
      <dgm:spPr/>
    </dgm:pt>
    <dgm:pt modelId="{B4AC48BE-F885-45B0-9E91-530E5E81DFE0}" type="pres">
      <dgm:prSet presAssocID="{F97EEAB5-C016-4186-8AEB-448BC3F45A9A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19AA8AE-5AF9-45D3-9749-C0B64FF93BD6}" type="pres">
      <dgm:prSet presAssocID="{F97EEAB5-C016-4186-8AEB-448BC3F45A9A}" presName="childText" presStyleLbl="revTx" presStyleIdx="3" presStyleCnt="5">
        <dgm:presLayoutVars>
          <dgm:bulletEnabled val="1"/>
        </dgm:presLayoutVars>
      </dgm:prSet>
      <dgm:spPr/>
    </dgm:pt>
    <dgm:pt modelId="{44C526E6-8913-4DE6-BFB3-C4A7DF874111}" type="pres">
      <dgm:prSet presAssocID="{FCC911EC-30E6-411A-9F61-673C43622247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8A2FF7CF-D19B-4311-9930-4193D79B8B30}" type="pres">
      <dgm:prSet presAssocID="{FCC911EC-30E6-411A-9F61-673C43622247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CB296C03-6365-42A4-BD4A-FB68EBC5572E}" type="presOf" srcId="{463FFA08-5230-4468-861E-E0307CE7A40D}" destId="{D19AA8AE-5AF9-45D3-9749-C0B64FF93BD6}" srcOrd="0" destOrd="1" presId="urn:microsoft.com/office/officeart/2005/8/layout/vList2"/>
    <dgm:cxn modelId="{DD30650D-01B0-467C-8B96-CE98D67A42D9}" type="presOf" srcId="{4C9E13B4-7CF9-4BD3-83F4-43197EC4A6BB}" destId="{B5B0BB9E-00C8-4A28-A2AA-3913C7F4DE98}" srcOrd="0" destOrd="0" presId="urn:microsoft.com/office/officeart/2005/8/layout/vList2"/>
    <dgm:cxn modelId="{6E29A50E-9328-4A00-93ED-F7B0B3D029ED}" type="presOf" srcId="{3120831A-6ABC-46C6-9788-9ACF181531C8}" destId="{AFAAF039-9FF2-4B66-B4A0-2229925AF273}" srcOrd="0" destOrd="1" presId="urn:microsoft.com/office/officeart/2005/8/layout/vList2"/>
    <dgm:cxn modelId="{1E8E7C1D-AF4C-45A3-8D51-B4994DFD2526}" type="presOf" srcId="{3C07EB76-ADDF-48EB-A045-80C93191BE57}" destId="{AFAAF039-9FF2-4B66-B4A0-2229925AF273}" srcOrd="0" destOrd="0" presId="urn:microsoft.com/office/officeart/2005/8/layout/vList2"/>
    <dgm:cxn modelId="{0140CD23-5BBC-4A86-8828-8C8A6AB221BD}" type="presOf" srcId="{8CDA4CAC-D6A2-48F1-B339-362C4E51E786}" destId="{8A2FF7CF-D19B-4311-9930-4193D79B8B30}" srcOrd="0" destOrd="1" presId="urn:microsoft.com/office/officeart/2005/8/layout/vList2"/>
    <dgm:cxn modelId="{23399429-887E-487D-96AE-809ABCC2AA80}" srcId="{4A1CA369-F097-423E-BE37-5083464371B3}" destId="{F97EEAB5-C016-4186-8AEB-448BC3F45A9A}" srcOrd="3" destOrd="0" parTransId="{EE5A1964-E1AA-4B5F-86DA-C16BC03EAC83}" sibTransId="{C6E2832F-9973-4A68-9CB5-EDBCC57562E0}"/>
    <dgm:cxn modelId="{2416F72D-B3BC-4663-982D-2030121CF2AF}" type="presOf" srcId="{954E7A0A-829E-4E94-9C12-4D6FF3F35469}" destId="{D19AA8AE-5AF9-45D3-9749-C0B64FF93BD6}" srcOrd="0" destOrd="0" presId="urn:microsoft.com/office/officeart/2005/8/layout/vList2"/>
    <dgm:cxn modelId="{E3801833-159F-4F52-88F6-13AE47203E85}" srcId="{4A1CA369-F097-423E-BE37-5083464371B3}" destId="{83C4CC4B-4C05-4BEC-9DEB-26B606FB60F0}" srcOrd="2" destOrd="0" parTransId="{071FBC26-F575-47AE-8E72-41688780983C}" sibTransId="{90FD04B3-1315-4276-94FA-D52B73D654BD}"/>
    <dgm:cxn modelId="{2E153260-FB4E-4B8A-8CB4-2F7C4091F988}" srcId="{4C9E13B4-7CF9-4BD3-83F4-43197EC4A6BB}" destId="{3C07EB76-ADDF-48EB-A045-80C93191BE57}" srcOrd="0" destOrd="0" parTransId="{B415F970-3225-4A9E-AB18-53A8AD4465A7}" sibTransId="{9FB4C9B8-C36D-434F-B4CE-DBA1F784A02D}"/>
    <dgm:cxn modelId="{C8E05C43-F86E-4DD9-97AD-962722FF04C0}" srcId="{4C18AF53-0E77-40FA-BAF0-ED788EF79BB6}" destId="{42807695-BD53-4B31-89FD-44EE6CBF15E8}" srcOrd="1" destOrd="0" parTransId="{BEEFB1F9-5741-483D-83B5-8416B498CC66}" sibTransId="{A2580227-0134-4AA0-BA13-FF465723A2C8}"/>
    <dgm:cxn modelId="{0EB58546-8A7C-4E03-B4DA-A1D09E3950D4}" srcId="{FCC911EC-30E6-411A-9F61-673C43622247}" destId="{8CDA4CAC-D6A2-48F1-B339-362C4E51E786}" srcOrd="1" destOrd="0" parTransId="{6FD4343E-F1B1-402F-B2D4-AFF37DCD17EE}" sibTransId="{B7B4981B-1F12-4088-BDE1-C9CF890EF51D}"/>
    <dgm:cxn modelId="{F1BAC147-3AF0-424B-A0A8-35568698FC98}" type="presOf" srcId="{4C18AF53-0E77-40FA-BAF0-ED788EF79BB6}" destId="{9EF7CD8B-11DA-4DB7-8BBA-0DB00B6BCD3B}" srcOrd="0" destOrd="0" presId="urn:microsoft.com/office/officeart/2005/8/layout/vList2"/>
    <dgm:cxn modelId="{5A238170-B59A-464B-B040-9AC26374B3DA}" type="presOf" srcId="{42807695-BD53-4B31-89FD-44EE6CBF15E8}" destId="{00D78E14-6C20-44E8-8DFA-5DF211936684}" srcOrd="0" destOrd="1" presId="urn:microsoft.com/office/officeart/2005/8/layout/vList2"/>
    <dgm:cxn modelId="{983D9352-228A-4927-B6AA-F2F70554D078}" type="presOf" srcId="{D119CD15-4447-4581-8AA4-B50FD9D11B73}" destId="{8A2FF7CF-D19B-4311-9930-4193D79B8B30}" srcOrd="0" destOrd="0" presId="urn:microsoft.com/office/officeart/2005/8/layout/vList2"/>
    <dgm:cxn modelId="{F4924B54-821E-48CA-ADC9-1262F41E8DAA}" type="presOf" srcId="{0F77E719-8F5C-43D0-B0C0-A667898896EF}" destId="{CABDAEC6-A8B0-45C1-A2AD-932125F022A9}" srcOrd="0" destOrd="0" presId="urn:microsoft.com/office/officeart/2005/8/layout/vList2"/>
    <dgm:cxn modelId="{AE568378-F1D7-4214-A9FA-183347DE2F9F}" srcId="{F97EEAB5-C016-4186-8AEB-448BC3F45A9A}" destId="{463FFA08-5230-4468-861E-E0307CE7A40D}" srcOrd="1" destOrd="0" parTransId="{CA88CA66-8171-4E2D-849B-67D748352748}" sibTransId="{38A86CC8-5FE0-4176-9FA1-B21911937DB8}"/>
    <dgm:cxn modelId="{4978987C-F4C7-45EF-8024-931A4934FD33}" srcId="{4C18AF53-0E77-40FA-BAF0-ED788EF79BB6}" destId="{F01C8D94-4659-434D-AA32-3AD356D5CB92}" srcOrd="0" destOrd="0" parTransId="{02390367-8013-4096-A305-43178055EA24}" sibTransId="{52F93473-428E-4F94-89D6-390C4B605A41}"/>
    <dgm:cxn modelId="{152E3D82-3CD7-450F-8DC5-1B0AA90F26CC}" srcId="{F97EEAB5-C016-4186-8AEB-448BC3F45A9A}" destId="{954E7A0A-829E-4E94-9C12-4D6FF3F35469}" srcOrd="0" destOrd="0" parTransId="{2BCE0F68-5D57-4AB8-8374-40E1F245DA9B}" sibTransId="{3B782A28-2B4B-4F1C-8BBD-1915C6B27072}"/>
    <dgm:cxn modelId="{50F9D682-7F15-4141-8708-17A26A64E2E4}" type="presOf" srcId="{FCC911EC-30E6-411A-9F61-673C43622247}" destId="{44C526E6-8913-4DE6-BFB3-C4A7DF874111}" srcOrd="0" destOrd="0" presId="urn:microsoft.com/office/officeart/2005/8/layout/vList2"/>
    <dgm:cxn modelId="{A0401D93-7ABB-4E18-B210-CD991D9ADFAA}" type="presOf" srcId="{83C4CC4B-4C05-4BEC-9DEB-26B606FB60F0}" destId="{D2077FF2-5C3B-46A7-9B1F-80D52C5365CE}" srcOrd="0" destOrd="0" presId="urn:microsoft.com/office/officeart/2005/8/layout/vList2"/>
    <dgm:cxn modelId="{039F68A1-39F5-44B3-9865-A7D971FEFB87}" srcId="{4A1CA369-F097-423E-BE37-5083464371B3}" destId="{4C18AF53-0E77-40FA-BAF0-ED788EF79BB6}" srcOrd="1" destOrd="0" parTransId="{E3A0458C-C9CE-438A-A753-9028ECFC315C}" sibTransId="{1D056DF3-8836-4DC5-9659-49C88A289952}"/>
    <dgm:cxn modelId="{6E8BC9AE-9B06-4308-9FB9-8C03A79DC9F4}" srcId="{FCC911EC-30E6-411A-9F61-673C43622247}" destId="{D119CD15-4447-4581-8AA4-B50FD9D11B73}" srcOrd="0" destOrd="0" parTransId="{6D7F4A1D-8724-4C9C-BEB9-4089C708662A}" sibTransId="{88D99F9A-DBDE-495E-B96D-EF416D48EFC0}"/>
    <dgm:cxn modelId="{DE832AB9-6F56-45C3-9AD2-391D7D8DB1E7}" srcId="{4C9E13B4-7CF9-4BD3-83F4-43197EC4A6BB}" destId="{3120831A-6ABC-46C6-9788-9ACF181531C8}" srcOrd="1" destOrd="0" parTransId="{A7DD00D1-CB79-4EC1-B0D8-D4C80C24E7F7}" sibTransId="{01DC8502-BFFC-4653-BD52-95551A3AEEED}"/>
    <dgm:cxn modelId="{272158BE-9CCB-4731-BA97-931C57B6373D}" srcId="{4A1CA369-F097-423E-BE37-5083464371B3}" destId="{FCC911EC-30E6-411A-9F61-673C43622247}" srcOrd="4" destOrd="0" parTransId="{1B3824FB-0E7F-423B-AD11-84B7FE171FCD}" sibTransId="{C3526C07-955A-4744-BDEA-17B88C1B1F51}"/>
    <dgm:cxn modelId="{13D555C3-D862-462E-8736-A20D45ACF7A1}" type="presOf" srcId="{F01C8D94-4659-434D-AA32-3AD356D5CB92}" destId="{00D78E14-6C20-44E8-8DFA-5DF211936684}" srcOrd="0" destOrd="0" presId="urn:microsoft.com/office/officeart/2005/8/layout/vList2"/>
    <dgm:cxn modelId="{8C1AAEC4-9F89-4BB0-BF35-03AA08A32CC9}" srcId="{4A1CA369-F097-423E-BE37-5083464371B3}" destId="{4C9E13B4-7CF9-4BD3-83F4-43197EC4A6BB}" srcOrd="0" destOrd="0" parTransId="{ACBF6A89-226E-4F20-85D6-F9A36D119B90}" sibTransId="{90FC3221-B88A-4CF8-AB03-0C2FD220E93D}"/>
    <dgm:cxn modelId="{7F7E1CC9-F4F5-4BEA-9308-0C13C0F1B8E2}" type="presOf" srcId="{F97EEAB5-C016-4186-8AEB-448BC3F45A9A}" destId="{B4AC48BE-F885-45B0-9E91-530E5E81DFE0}" srcOrd="0" destOrd="0" presId="urn:microsoft.com/office/officeart/2005/8/layout/vList2"/>
    <dgm:cxn modelId="{75E915D1-ADA4-4AD0-AC0B-B0E4BEDB65B8}" srcId="{83C4CC4B-4C05-4BEC-9DEB-26B606FB60F0}" destId="{0F77E719-8F5C-43D0-B0C0-A667898896EF}" srcOrd="0" destOrd="0" parTransId="{1E664A7F-1996-4550-B32F-B67DC54152CC}" sibTransId="{9BCE0EC5-0489-41C5-B049-BD724A83AD25}"/>
    <dgm:cxn modelId="{33B3D7DA-00D2-410F-9CDB-EF86E60A26C5}" srcId="{83C4CC4B-4C05-4BEC-9DEB-26B606FB60F0}" destId="{31419FEB-001A-4D09-A16E-8120DAA75D84}" srcOrd="1" destOrd="0" parTransId="{97528459-25CD-4DC7-B6F5-9FFAD32B311E}" sibTransId="{1453C66D-B424-4954-8DE8-01C0CC7B417B}"/>
    <dgm:cxn modelId="{E0E043FB-80AD-47F4-B341-B9482F905B2F}" type="presOf" srcId="{4A1CA369-F097-423E-BE37-5083464371B3}" destId="{373F4F39-0FE3-4BCC-8EB6-7F43E16F06B3}" srcOrd="0" destOrd="0" presId="urn:microsoft.com/office/officeart/2005/8/layout/vList2"/>
    <dgm:cxn modelId="{D1F912FC-A86C-4603-8D82-774B06770890}" type="presOf" srcId="{31419FEB-001A-4D09-A16E-8120DAA75D84}" destId="{CABDAEC6-A8B0-45C1-A2AD-932125F022A9}" srcOrd="0" destOrd="1" presId="urn:microsoft.com/office/officeart/2005/8/layout/vList2"/>
    <dgm:cxn modelId="{B3B8E6A9-FF6C-4829-B16D-2446DD56A36B}" type="presParOf" srcId="{373F4F39-0FE3-4BCC-8EB6-7F43E16F06B3}" destId="{B5B0BB9E-00C8-4A28-A2AA-3913C7F4DE98}" srcOrd="0" destOrd="0" presId="urn:microsoft.com/office/officeart/2005/8/layout/vList2"/>
    <dgm:cxn modelId="{B42D7937-CD67-4B9B-A0A4-E3F71EBC22AB}" type="presParOf" srcId="{373F4F39-0FE3-4BCC-8EB6-7F43E16F06B3}" destId="{AFAAF039-9FF2-4B66-B4A0-2229925AF273}" srcOrd="1" destOrd="0" presId="urn:microsoft.com/office/officeart/2005/8/layout/vList2"/>
    <dgm:cxn modelId="{8080F0E6-0D3A-4578-9F12-07AD28C3F66B}" type="presParOf" srcId="{373F4F39-0FE3-4BCC-8EB6-7F43E16F06B3}" destId="{9EF7CD8B-11DA-4DB7-8BBA-0DB00B6BCD3B}" srcOrd="2" destOrd="0" presId="urn:microsoft.com/office/officeart/2005/8/layout/vList2"/>
    <dgm:cxn modelId="{CEE6C98D-5862-4B6A-9440-DC274F5B7409}" type="presParOf" srcId="{373F4F39-0FE3-4BCC-8EB6-7F43E16F06B3}" destId="{00D78E14-6C20-44E8-8DFA-5DF211936684}" srcOrd="3" destOrd="0" presId="urn:microsoft.com/office/officeart/2005/8/layout/vList2"/>
    <dgm:cxn modelId="{62E803E3-E007-4095-BB8B-33AED96F2C6E}" type="presParOf" srcId="{373F4F39-0FE3-4BCC-8EB6-7F43E16F06B3}" destId="{D2077FF2-5C3B-46A7-9B1F-80D52C5365CE}" srcOrd="4" destOrd="0" presId="urn:microsoft.com/office/officeart/2005/8/layout/vList2"/>
    <dgm:cxn modelId="{97642567-7090-4F82-89CE-4168A38C9325}" type="presParOf" srcId="{373F4F39-0FE3-4BCC-8EB6-7F43E16F06B3}" destId="{CABDAEC6-A8B0-45C1-A2AD-932125F022A9}" srcOrd="5" destOrd="0" presId="urn:microsoft.com/office/officeart/2005/8/layout/vList2"/>
    <dgm:cxn modelId="{DB194C5D-B94E-4A0C-93CF-AB99D3A46291}" type="presParOf" srcId="{373F4F39-0FE3-4BCC-8EB6-7F43E16F06B3}" destId="{B4AC48BE-F885-45B0-9E91-530E5E81DFE0}" srcOrd="6" destOrd="0" presId="urn:microsoft.com/office/officeart/2005/8/layout/vList2"/>
    <dgm:cxn modelId="{0EAE7422-648D-4924-963A-62660E6B0A29}" type="presParOf" srcId="{373F4F39-0FE3-4BCC-8EB6-7F43E16F06B3}" destId="{D19AA8AE-5AF9-45D3-9749-C0B64FF93BD6}" srcOrd="7" destOrd="0" presId="urn:microsoft.com/office/officeart/2005/8/layout/vList2"/>
    <dgm:cxn modelId="{0D4A48A2-A2D8-430A-814F-2F8CF0BE3D4F}" type="presParOf" srcId="{373F4F39-0FE3-4BCC-8EB6-7F43E16F06B3}" destId="{44C526E6-8913-4DE6-BFB3-C4A7DF874111}" srcOrd="8" destOrd="0" presId="urn:microsoft.com/office/officeart/2005/8/layout/vList2"/>
    <dgm:cxn modelId="{4B6738B4-1B8A-4EF0-AF76-DE10C395184C}" type="presParOf" srcId="{373F4F39-0FE3-4BCC-8EB6-7F43E16F06B3}" destId="{8A2FF7CF-D19B-4311-9930-4193D79B8B30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514D98E-3783-48C4-B79D-A2676E6F6D0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0906C74-E640-4DD2-B64A-5609357386D3}">
      <dgm:prSet/>
      <dgm:spPr/>
      <dgm:t>
        <a:bodyPr/>
        <a:lstStyle/>
        <a:p>
          <a:r>
            <a:rPr lang="en-US" dirty="0"/>
            <a:t>These results do not support hypothesis 1</a:t>
          </a:r>
        </a:p>
      </dgm:t>
    </dgm:pt>
    <dgm:pt modelId="{78BC8373-25C8-4956-A35B-A0D4E98387A4}" type="parTrans" cxnId="{87B6620C-889B-413F-8C03-B356150A217E}">
      <dgm:prSet/>
      <dgm:spPr/>
      <dgm:t>
        <a:bodyPr/>
        <a:lstStyle/>
        <a:p>
          <a:endParaRPr lang="en-US"/>
        </a:p>
      </dgm:t>
    </dgm:pt>
    <dgm:pt modelId="{7317CD50-B8F1-44F0-93FD-822C623A2A9C}" type="sibTrans" cxnId="{87B6620C-889B-413F-8C03-B356150A217E}">
      <dgm:prSet/>
      <dgm:spPr/>
      <dgm:t>
        <a:bodyPr/>
        <a:lstStyle/>
        <a:p>
          <a:endParaRPr lang="en-US"/>
        </a:p>
      </dgm:t>
    </dgm:pt>
    <dgm:pt modelId="{F9EB170D-C618-44F0-A8E2-5FD3E8FED3E3}">
      <dgm:prSet/>
      <dgm:spPr/>
      <dgm:t>
        <a:bodyPr/>
        <a:lstStyle/>
        <a:p>
          <a:r>
            <a:rPr lang="en-US" dirty="0"/>
            <a:t>Female board representation decreased the GC issuance which may indicate that female board members have a positive impact of the board’s oversight and the firm’s financial performance. </a:t>
          </a:r>
        </a:p>
      </dgm:t>
    </dgm:pt>
    <dgm:pt modelId="{7F612BFC-D4A1-4BBB-B1E2-CE0DAE839C48}" type="parTrans" cxnId="{299E2271-0C87-4900-88D2-4BC5A8386CEA}">
      <dgm:prSet/>
      <dgm:spPr/>
      <dgm:t>
        <a:bodyPr/>
        <a:lstStyle/>
        <a:p>
          <a:endParaRPr lang="en-US"/>
        </a:p>
      </dgm:t>
    </dgm:pt>
    <dgm:pt modelId="{8EFDBB2F-9AAF-40B8-950B-30602E33FEEF}" type="sibTrans" cxnId="{299E2271-0C87-4900-88D2-4BC5A8386CEA}">
      <dgm:prSet/>
      <dgm:spPr/>
      <dgm:t>
        <a:bodyPr/>
        <a:lstStyle/>
        <a:p>
          <a:endParaRPr lang="en-US"/>
        </a:p>
      </dgm:t>
    </dgm:pt>
    <dgm:pt modelId="{77F1B87F-5557-4072-89EB-7BF4D8AEDC58}">
      <dgm:prSet/>
      <dgm:spPr/>
      <dgm:t>
        <a:bodyPr/>
        <a:lstStyle/>
        <a:p>
          <a:r>
            <a:rPr lang="en-US" dirty="0"/>
            <a:t>These results do support hypothesis 2</a:t>
          </a:r>
        </a:p>
      </dgm:t>
    </dgm:pt>
    <dgm:pt modelId="{3386E931-2BDD-498F-A7B9-3D2D6E989FF2}" type="parTrans" cxnId="{48BEBB7F-6C75-4410-B6FE-F9A70DC0143A}">
      <dgm:prSet/>
      <dgm:spPr/>
      <dgm:t>
        <a:bodyPr/>
        <a:lstStyle/>
        <a:p>
          <a:endParaRPr lang="en-US"/>
        </a:p>
      </dgm:t>
    </dgm:pt>
    <dgm:pt modelId="{07DDFADA-6BD0-4718-A133-CAF6241289FE}" type="sibTrans" cxnId="{48BEBB7F-6C75-4410-B6FE-F9A70DC0143A}">
      <dgm:prSet/>
      <dgm:spPr/>
      <dgm:t>
        <a:bodyPr/>
        <a:lstStyle/>
        <a:p>
          <a:endParaRPr lang="en-US"/>
        </a:p>
      </dgm:t>
    </dgm:pt>
    <dgm:pt modelId="{3A308376-2EF2-40B7-B389-8CF727AF4C0A}">
      <dgm:prSet/>
      <dgm:spPr/>
      <dgm:t>
        <a:bodyPr/>
        <a:lstStyle/>
        <a:p>
          <a:r>
            <a:rPr lang="en-US" dirty="0"/>
            <a:t>Female representation on the audit committee likely increases GC issuance because women are less aggressive in negotiations and more willing to accept a GCO to report more accurate and conservative information. </a:t>
          </a:r>
        </a:p>
      </dgm:t>
    </dgm:pt>
    <dgm:pt modelId="{79193713-0B17-4393-99C9-F6F3580CA074}" type="parTrans" cxnId="{84ACE60E-1281-4A23-BB1A-9A18F86FEC89}">
      <dgm:prSet/>
      <dgm:spPr/>
      <dgm:t>
        <a:bodyPr/>
        <a:lstStyle/>
        <a:p>
          <a:endParaRPr lang="en-US"/>
        </a:p>
      </dgm:t>
    </dgm:pt>
    <dgm:pt modelId="{9F29D042-7A40-4AB0-8F54-3DD410DB0608}" type="sibTrans" cxnId="{84ACE60E-1281-4A23-BB1A-9A18F86FEC89}">
      <dgm:prSet/>
      <dgm:spPr/>
      <dgm:t>
        <a:bodyPr/>
        <a:lstStyle/>
        <a:p>
          <a:endParaRPr lang="en-US"/>
        </a:p>
      </dgm:t>
    </dgm:pt>
    <dgm:pt modelId="{03B1CB3A-6445-4DCF-A4AC-2249A7172E24}" type="pres">
      <dgm:prSet presAssocID="{0514D98E-3783-48C4-B79D-A2676E6F6D02}" presName="Name0" presStyleCnt="0">
        <dgm:presLayoutVars>
          <dgm:dir/>
          <dgm:animLvl val="lvl"/>
          <dgm:resizeHandles val="exact"/>
        </dgm:presLayoutVars>
      </dgm:prSet>
      <dgm:spPr/>
    </dgm:pt>
    <dgm:pt modelId="{B6D518F9-36DA-4F3E-B0B2-51FE16C4F82A}" type="pres">
      <dgm:prSet presAssocID="{30906C74-E640-4DD2-B64A-5609357386D3}" presName="composite" presStyleCnt="0"/>
      <dgm:spPr/>
    </dgm:pt>
    <dgm:pt modelId="{DBB90AE7-7DC3-4BCE-9690-A765A4D30FA4}" type="pres">
      <dgm:prSet presAssocID="{30906C74-E640-4DD2-B64A-5609357386D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26DFF5E2-329E-40BC-A81C-C58704909C14}" type="pres">
      <dgm:prSet presAssocID="{30906C74-E640-4DD2-B64A-5609357386D3}" presName="desTx" presStyleLbl="alignAccFollowNode1" presStyleIdx="0" presStyleCnt="2">
        <dgm:presLayoutVars>
          <dgm:bulletEnabled val="1"/>
        </dgm:presLayoutVars>
      </dgm:prSet>
      <dgm:spPr/>
    </dgm:pt>
    <dgm:pt modelId="{661354B4-F475-4471-AF71-980510069445}" type="pres">
      <dgm:prSet presAssocID="{7317CD50-B8F1-44F0-93FD-822C623A2A9C}" presName="space" presStyleCnt="0"/>
      <dgm:spPr/>
    </dgm:pt>
    <dgm:pt modelId="{9A0618DC-A9AB-48F0-AF84-59E3CD4F5418}" type="pres">
      <dgm:prSet presAssocID="{77F1B87F-5557-4072-89EB-7BF4D8AEDC58}" presName="composite" presStyleCnt="0"/>
      <dgm:spPr/>
    </dgm:pt>
    <dgm:pt modelId="{84BA2E61-9606-48ED-A7DF-C0EC73FC4F91}" type="pres">
      <dgm:prSet presAssocID="{77F1B87F-5557-4072-89EB-7BF4D8AEDC5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18FC2F55-F59B-44DA-BF30-B3B97455F1F3}" type="pres">
      <dgm:prSet presAssocID="{77F1B87F-5557-4072-89EB-7BF4D8AEDC5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87B6620C-889B-413F-8C03-B356150A217E}" srcId="{0514D98E-3783-48C4-B79D-A2676E6F6D02}" destId="{30906C74-E640-4DD2-B64A-5609357386D3}" srcOrd="0" destOrd="0" parTransId="{78BC8373-25C8-4956-A35B-A0D4E98387A4}" sibTransId="{7317CD50-B8F1-44F0-93FD-822C623A2A9C}"/>
    <dgm:cxn modelId="{84ACE60E-1281-4A23-BB1A-9A18F86FEC89}" srcId="{77F1B87F-5557-4072-89EB-7BF4D8AEDC58}" destId="{3A308376-2EF2-40B7-B389-8CF727AF4C0A}" srcOrd="0" destOrd="0" parTransId="{79193713-0B17-4393-99C9-F6F3580CA074}" sibTransId="{9F29D042-7A40-4AB0-8F54-3DD410DB0608}"/>
    <dgm:cxn modelId="{5B0F6C2E-5CA9-4CC9-B464-D512B460E463}" type="presOf" srcId="{30906C74-E640-4DD2-B64A-5609357386D3}" destId="{DBB90AE7-7DC3-4BCE-9690-A765A4D30FA4}" srcOrd="0" destOrd="0" presId="urn:microsoft.com/office/officeart/2005/8/layout/hList1"/>
    <dgm:cxn modelId="{299E2271-0C87-4900-88D2-4BC5A8386CEA}" srcId="{30906C74-E640-4DD2-B64A-5609357386D3}" destId="{F9EB170D-C618-44F0-A8E2-5FD3E8FED3E3}" srcOrd="0" destOrd="0" parTransId="{7F612BFC-D4A1-4BBB-B1E2-CE0DAE839C48}" sibTransId="{8EFDBB2F-9AAF-40B8-950B-30602E33FEEF}"/>
    <dgm:cxn modelId="{5A0CE256-A36C-417D-8ADD-B36ADF9C7312}" type="presOf" srcId="{77F1B87F-5557-4072-89EB-7BF4D8AEDC58}" destId="{84BA2E61-9606-48ED-A7DF-C0EC73FC4F91}" srcOrd="0" destOrd="0" presId="urn:microsoft.com/office/officeart/2005/8/layout/hList1"/>
    <dgm:cxn modelId="{48BEBB7F-6C75-4410-B6FE-F9A70DC0143A}" srcId="{0514D98E-3783-48C4-B79D-A2676E6F6D02}" destId="{77F1B87F-5557-4072-89EB-7BF4D8AEDC58}" srcOrd="1" destOrd="0" parTransId="{3386E931-2BDD-498F-A7B9-3D2D6E989FF2}" sibTransId="{07DDFADA-6BD0-4718-A133-CAF6241289FE}"/>
    <dgm:cxn modelId="{F07DE586-68BD-4870-A547-B4CA5B4C8235}" type="presOf" srcId="{3A308376-2EF2-40B7-B389-8CF727AF4C0A}" destId="{18FC2F55-F59B-44DA-BF30-B3B97455F1F3}" srcOrd="0" destOrd="0" presId="urn:microsoft.com/office/officeart/2005/8/layout/hList1"/>
    <dgm:cxn modelId="{BB8BD9A0-27BD-48DD-A77F-4FAF2F29CA64}" type="presOf" srcId="{F9EB170D-C618-44F0-A8E2-5FD3E8FED3E3}" destId="{26DFF5E2-329E-40BC-A81C-C58704909C14}" srcOrd="0" destOrd="0" presId="urn:microsoft.com/office/officeart/2005/8/layout/hList1"/>
    <dgm:cxn modelId="{CCC1C8E8-0F3A-490C-938A-97AC212B15B4}" type="presOf" srcId="{0514D98E-3783-48C4-B79D-A2676E6F6D02}" destId="{03B1CB3A-6445-4DCF-A4AC-2249A7172E24}" srcOrd="0" destOrd="0" presId="urn:microsoft.com/office/officeart/2005/8/layout/hList1"/>
    <dgm:cxn modelId="{4D5F391B-8B88-4B9B-8AEC-9026B8143BC5}" type="presParOf" srcId="{03B1CB3A-6445-4DCF-A4AC-2249A7172E24}" destId="{B6D518F9-36DA-4F3E-B0B2-51FE16C4F82A}" srcOrd="0" destOrd="0" presId="urn:microsoft.com/office/officeart/2005/8/layout/hList1"/>
    <dgm:cxn modelId="{789915D8-3051-4C5E-A7B8-63A47478125B}" type="presParOf" srcId="{B6D518F9-36DA-4F3E-B0B2-51FE16C4F82A}" destId="{DBB90AE7-7DC3-4BCE-9690-A765A4D30FA4}" srcOrd="0" destOrd="0" presId="urn:microsoft.com/office/officeart/2005/8/layout/hList1"/>
    <dgm:cxn modelId="{2B5E1644-8B98-4E12-943E-DF5E79CE27AA}" type="presParOf" srcId="{B6D518F9-36DA-4F3E-B0B2-51FE16C4F82A}" destId="{26DFF5E2-329E-40BC-A81C-C58704909C14}" srcOrd="1" destOrd="0" presId="urn:microsoft.com/office/officeart/2005/8/layout/hList1"/>
    <dgm:cxn modelId="{E627CA74-A731-49DD-99DF-0A257C7A1DA1}" type="presParOf" srcId="{03B1CB3A-6445-4DCF-A4AC-2249A7172E24}" destId="{661354B4-F475-4471-AF71-980510069445}" srcOrd="1" destOrd="0" presId="urn:microsoft.com/office/officeart/2005/8/layout/hList1"/>
    <dgm:cxn modelId="{9F000E5C-0D16-4D76-B2DE-4E3365F018E2}" type="presParOf" srcId="{03B1CB3A-6445-4DCF-A4AC-2249A7172E24}" destId="{9A0618DC-A9AB-48F0-AF84-59E3CD4F5418}" srcOrd="2" destOrd="0" presId="urn:microsoft.com/office/officeart/2005/8/layout/hList1"/>
    <dgm:cxn modelId="{2991FDDF-0A7A-442D-8FF3-59C76628C7F7}" type="presParOf" srcId="{9A0618DC-A9AB-48F0-AF84-59E3CD4F5418}" destId="{84BA2E61-9606-48ED-A7DF-C0EC73FC4F91}" srcOrd="0" destOrd="0" presId="urn:microsoft.com/office/officeart/2005/8/layout/hList1"/>
    <dgm:cxn modelId="{406E14EF-884F-48BA-ABEE-0619212A918A}" type="presParOf" srcId="{9A0618DC-A9AB-48F0-AF84-59E3CD4F5418}" destId="{18FC2F55-F59B-44DA-BF30-B3B97455F1F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3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52FD33-845C-422F-AD96-7A2F4C45DBE6}">
      <dsp:nvSpPr>
        <dsp:cNvPr id="0" name=""/>
        <dsp:cNvSpPr/>
      </dsp:nvSpPr>
      <dsp:spPr>
        <a:xfrm>
          <a:off x="3755" y="0"/>
          <a:ext cx="5035974" cy="43346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baseline="0" dirty="0"/>
            <a:t>Hypothesis 1:</a:t>
          </a:r>
        </a:p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baseline="0" dirty="0"/>
            <a:t> Female representation on company boards will have no impact on the likelihood of the external auditor issuing a going-concern opinion. </a:t>
          </a:r>
          <a:endParaRPr lang="en-US" sz="3500" kern="1200" dirty="0"/>
        </a:p>
      </dsp:txBody>
      <dsp:txXfrm>
        <a:off x="130712" y="126957"/>
        <a:ext cx="4782060" cy="4080700"/>
      </dsp:txXfrm>
    </dsp:sp>
    <dsp:sp modelId="{C2828E05-63E2-4BAC-853C-44974F981718}">
      <dsp:nvSpPr>
        <dsp:cNvPr id="0" name=""/>
        <dsp:cNvSpPr/>
      </dsp:nvSpPr>
      <dsp:spPr>
        <a:xfrm>
          <a:off x="5885773" y="0"/>
          <a:ext cx="5035974" cy="4334614"/>
        </a:xfrm>
        <a:prstGeom prst="roundRect">
          <a:avLst>
            <a:gd name="adj" fmla="val 10000"/>
          </a:avLst>
        </a:prstGeom>
        <a:solidFill>
          <a:srgbClr val="93A2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baseline="0" dirty="0"/>
            <a:t>Hypothesis 2:</a:t>
          </a:r>
        </a:p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baseline="0" dirty="0"/>
            <a:t> Female representation on audit committees will increase the likelihood of the external auditor issuing a going-concern opinion. </a:t>
          </a:r>
          <a:endParaRPr lang="en-US" sz="3500" kern="1200" dirty="0"/>
        </a:p>
      </dsp:txBody>
      <dsp:txXfrm>
        <a:off x="6012730" y="126957"/>
        <a:ext cx="4782060" cy="40807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839E3E-1314-4878-AC27-73352C8F46FA}">
      <dsp:nvSpPr>
        <dsp:cNvPr id="0" name=""/>
        <dsp:cNvSpPr/>
      </dsp:nvSpPr>
      <dsp:spPr>
        <a:xfrm rot="5400000">
          <a:off x="6549137" y="-2528717"/>
          <a:ext cx="1410204" cy="68275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3200" kern="1200" baseline="0" dirty="0"/>
            <a:t>	26,194 observations from 2000 to 2015 collected from Compustat, Audit Analytics, and BoardEx. </a:t>
          </a:r>
          <a:endParaRPr lang="en-US" sz="3200" kern="1200" dirty="0"/>
        </a:p>
      </dsp:txBody>
      <dsp:txXfrm rot="-5400000">
        <a:off x="3840479" y="248781"/>
        <a:ext cx="6758680" cy="1272524"/>
      </dsp:txXfrm>
    </dsp:sp>
    <dsp:sp modelId="{9F007DFE-8A6A-4370-A02F-4FC34F7C1A78}">
      <dsp:nvSpPr>
        <dsp:cNvPr id="0" name=""/>
        <dsp:cNvSpPr/>
      </dsp:nvSpPr>
      <dsp:spPr>
        <a:xfrm>
          <a:off x="0" y="3664"/>
          <a:ext cx="3840480" cy="176275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baseline="0" dirty="0"/>
            <a:t>Sample</a:t>
          </a:r>
          <a:endParaRPr lang="en-US" sz="4600" kern="1200" dirty="0"/>
        </a:p>
      </dsp:txBody>
      <dsp:txXfrm>
        <a:off x="86051" y="89715"/>
        <a:ext cx="3668378" cy="1590653"/>
      </dsp:txXfrm>
    </dsp:sp>
    <dsp:sp modelId="{BB5AFCC4-8C7E-48F9-A6FB-CF0087919BAD}">
      <dsp:nvSpPr>
        <dsp:cNvPr id="0" name=""/>
        <dsp:cNvSpPr/>
      </dsp:nvSpPr>
      <dsp:spPr>
        <a:xfrm rot="5400000">
          <a:off x="6549137" y="-677823"/>
          <a:ext cx="1410204" cy="68275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3000" kern="1200" baseline="0" dirty="0"/>
            <a:t>	GC, an indicator variable marked 1 if the company received a going concern opinion that year and 0 otherwise.</a:t>
          </a:r>
          <a:endParaRPr lang="en-US" sz="3000" kern="1200" dirty="0"/>
        </a:p>
      </dsp:txBody>
      <dsp:txXfrm rot="-5400000">
        <a:off x="3840479" y="2099675"/>
        <a:ext cx="6758680" cy="1272524"/>
      </dsp:txXfrm>
    </dsp:sp>
    <dsp:sp modelId="{D9D161BD-8F20-47EB-B502-7FB6549BB4BD}">
      <dsp:nvSpPr>
        <dsp:cNvPr id="0" name=""/>
        <dsp:cNvSpPr/>
      </dsp:nvSpPr>
      <dsp:spPr>
        <a:xfrm>
          <a:off x="0" y="1854558"/>
          <a:ext cx="3840480" cy="176275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baseline="0" dirty="0"/>
            <a:t>Dependent variable</a:t>
          </a:r>
          <a:endParaRPr lang="en-US" sz="4600" kern="1200" dirty="0"/>
        </a:p>
      </dsp:txBody>
      <dsp:txXfrm>
        <a:off x="86051" y="1940609"/>
        <a:ext cx="3668378" cy="1590653"/>
      </dsp:txXfrm>
    </dsp:sp>
    <dsp:sp modelId="{7B64CE49-EF83-4E4C-B08B-17910585F0B6}">
      <dsp:nvSpPr>
        <dsp:cNvPr id="0" name=""/>
        <dsp:cNvSpPr/>
      </dsp:nvSpPr>
      <dsp:spPr>
        <a:xfrm rot="5400000">
          <a:off x="6549137" y="1173069"/>
          <a:ext cx="1410204" cy="68275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3000" kern="1200" baseline="0" dirty="0"/>
            <a:t> 	FEM_ON_AC and FEM_ON_BOD, indicator variables marked 1 if there is at least 1 female and 0 otherwise. </a:t>
          </a:r>
          <a:endParaRPr lang="en-US" sz="3000" kern="1200" dirty="0"/>
        </a:p>
      </dsp:txBody>
      <dsp:txXfrm rot="-5400000">
        <a:off x="3840479" y="3950567"/>
        <a:ext cx="6758680" cy="1272524"/>
      </dsp:txXfrm>
    </dsp:sp>
    <dsp:sp modelId="{3C6ADA59-2A41-4367-8146-E4133E249EBB}">
      <dsp:nvSpPr>
        <dsp:cNvPr id="0" name=""/>
        <dsp:cNvSpPr/>
      </dsp:nvSpPr>
      <dsp:spPr>
        <a:xfrm>
          <a:off x="0" y="3705451"/>
          <a:ext cx="3840480" cy="176275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6667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baseline="0" dirty="0"/>
            <a:t>Independent variables</a:t>
          </a:r>
          <a:endParaRPr lang="en-US" sz="4600" kern="1200" dirty="0"/>
        </a:p>
      </dsp:txBody>
      <dsp:txXfrm>
        <a:off x="86051" y="3791502"/>
        <a:ext cx="3668378" cy="1590653"/>
      </dsp:txXfrm>
    </dsp:sp>
    <dsp:sp modelId="{632BE267-7899-4B6C-9AF3-24BDB76B1379}">
      <dsp:nvSpPr>
        <dsp:cNvPr id="0" name=""/>
        <dsp:cNvSpPr/>
      </dsp:nvSpPr>
      <dsp:spPr>
        <a:xfrm rot="5400000">
          <a:off x="6549137" y="3023963"/>
          <a:ext cx="1410204" cy="68275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3000" kern="1200" baseline="0" dirty="0"/>
            <a:t> 	Controlled for various financial variables, corporate governance characteristics, and auditor size.  </a:t>
          </a:r>
          <a:endParaRPr lang="en-US" sz="3000" kern="1200" dirty="0"/>
        </a:p>
      </dsp:txBody>
      <dsp:txXfrm rot="-5400000">
        <a:off x="3840479" y="5801461"/>
        <a:ext cx="6758680" cy="1272524"/>
      </dsp:txXfrm>
    </dsp:sp>
    <dsp:sp modelId="{76A3372B-10C7-4DD0-B237-C3BA3F4294F2}">
      <dsp:nvSpPr>
        <dsp:cNvPr id="0" name=""/>
        <dsp:cNvSpPr/>
      </dsp:nvSpPr>
      <dsp:spPr>
        <a:xfrm>
          <a:off x="0" y="5556345"/>
          <a:ext cx="3840480" cy="176275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baseline="0" dirty="0"/>
            <a:t>Control variables</a:t>
          </a:r>
          <a:endParaRPr lang="en-US" sz="4600" kern="1200" dirty="0"/>
        </a:p>
      </dsp:txBody>
      <dsp:txXfrm>
        <a:off x="86051" y="5642396"/>
        <a:ext cx="3668378" cy="15906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400025-1DB2-46CF-AD50-752FCCEA459F}">
      <dsp:nvSpPr>
        <dsp:cNvPr id="0" name=""/>
        <dsp:cNvSpPr/>
      </dsp:nvSpPr>
      <dsp:spPr>
        <a:xfrm>
          <a:off x="0" y="627888"/>
          <a:ext cx="10820659" cy="3187800"/>
        </a:xfrm>
        <a:prstGeom prst="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9803" tIns="916432" rIns="839803" bIns="256032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3600" kern="1200" baseline="0" dirty="0"/>
            <a:t>Significantly and positively correlated with GC, meaning that as the number of females on the audit committee moves from 0 to 1, the chance of a GCO is increased by 38.9%. </a:t>
          </a:r>
          <a:endParaRPr lang="en-US" sz="3600" kern="1200" dirty="0"/>
        </a:p>
      </dsp:txBody>
      <dsp:txXfrm>
        <a:off x="0" y="627888"/>
        <a:ext cx="10820659" cy="3187800"/>
      </dsp:txXfrm>
    </dsp:sp>
    <dsp:sp modelId="{6876BAA4-A45E-47A4-B221-FF3404FECA1A}">
      <dsp:nvSpPr>
        <dsp:cNvPr id="0" name=""/>
        <dsp:cNvSpPr/>
      </dsp:nvSpPr>
      <dsp:spPr>
        <a:xfrm>
          <a:off x="541032" y="54580"/>
          <a:ext cx="7574461" cy="1298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297" tIns="0" rIns="286297" bIns="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baseline="0" dirty="0"/>
            <a:t>FEM_ON_AC </a:t>
          </a:r>
          <a:endParaRPr lang="en-US" sz="4400" kern="1200" dirty="0"/>
        </a:p>
      </dsp:txBody>
      <dsp:txXfrm>
        <a:off x="604438" y="117986"/>
        <a:ext cx="7447649" cy="1172068"/>
      </dsp:txXfrm>
    </dsp:sp>
    <dsp:sp modelId="{EB8CD0A7-7875-4A9A-8884-6DEAD9450F13}">
      <dsp:nvSpPr>
        <dsp:cNvPr id="0" name=""/>
        <dsp:cNvSpPr/>
      </dsp:nvSpPr>
      <dsp:spPr>
        <a:xfrm>
          <a:off x="0" y="4778860"/>
          <a:ext cx="10820659" cy="3187800"/>
        </a:xfrm>
        <a:prstGeom prst="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9803" tIns="916432" rIns="839803" bIns="256032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3600" kern="1200" baseline="0" dirty="0"/>
            <a:t>Highly significantly and negatively correlated with GC, indicating that as the number of female board members moves from 0 to 1, the chance of a GCO is decreased by 48.4%.</a:t>
          </a:r>
          <a:endParaRPr lang="en-US" sz="3600" kern="1200" dirty="0"/>
        </a:p>
      </dsp:txBody>
      <dsp:txXfrm>
        <a:off x="0" y="4778860"/>
        <a:ext cx="10820659" cy="3187800"/>
      </dsp:txXfrm>
    </dsp:sp>
    <dsp:sp modelId="{65F98A0E-ACF3-4417-AC30-732CC877145F}">
      <dsp:nvSpPr>
        <dsp:cNvPr id="0" name=""/>
        <dsp:cNvSpPr/>
      </dsp:nvSpPr>
      <dsp:spPr>
        <a:xfrm>
          <a:off x="541032" y="4129420"/>
          <a:ext cx="7574461" cy="1298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297" tIns="0" rIns="286297" bIns="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baseline="0" dirty="0"/>
            <a:t>FEM_ON_BOD </a:t>
          </a:r>
          <a:endParaRPr lang="en-US" sz="4400" kern="1200" dirty="0"/>
        </a:p>
      </dsp:txBody>
      <dsp:txXfrm>
        <a:off x="604438" y="4192826"/>
        <a:ext cx="7447649" cy="11720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B0BB9E-00C8-4A28-A2AA-3913C7F4DE98}">
      <dsp:nvSpPr>
        <dsp:cNvPr id="0" name=""/>
        <dsp:cNvSpPr/>
      </dsp:nvSpPr>
      <dsp:spPr>
        <a:xfrm>
          <a:off x="0" y="51720"/>
          <a:ext cx="10668000" cy="107932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baseline="0"/>
            <a:t>Going Concern Issuance </a:t>
          </a:r>
          <a:endParaRPr lang="en-US" sz="4500" kern="1200"/>
        </a:p>
      </dsp:txBody>
      <dsp:txXfrm>
        <a:off x="52688" y="104408"/>
        <a:ext cx="10562624" cy="973949"/>
      </dsp:txXfrm>
    </dsp:sp>
    <dsp:sp modelId="{AFAAF039-9FF2-4B66-B4A0-2229925AF273}">
      <dsp:nvSpPr>
        <dsp:cNvPr id="0" name=""/>
        <dsp:cNvSpPr/>
      </dsp:nvSpPr>
      <dsp:spPr>
        <a:xfrm>
          <a:off x="0" y="1131045"/>
          <a:ext cx="10668000" cy="2189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8709" tIns="57150" rIns="320040" bIns="57150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500" kern="1200" baseline="0" dirty="0"/>
            <a:t>An auditor issues a going concern opinion if they believe that the client will not likely stay in business.</a:t>
          </a:r>
          <a:endParaRPr lang="en-US" sz="3500" kern="1200" dirty="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500" kern="1200" baseline="0"/>
            <a:t>The auditor and their client have different incentives, thus negotiations between these parties occur. </a:t>
          </a:r>
          <a:endParaRPr lang="en-US" sz="3500" kern="1200"/>
        </a:p>
      </dsp:txBody>
      <dsp:txXfrm>
        <a:off x="0" y="1131045"/>
        <a:ext cx="10668000" cy="2189024"/>
      </dsp:txXfrm>
    </dsp:sp>
    <dsp:sp modelId="{9EF7CD8B-11DA-4DB7-8BBA-0DB00B6BCD3B}">
      <dsp:nvSpPr>
        <dsp:cNvPr id="0" name=""/>
        <dsp:cNvSpPr/>
      </dsp:nvSpPr>
      <dsp:spPr>
        <a:xfrm>
          <a:off x="0" y="3320070"/>
          <a:ext cx="10668000" cy="107932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1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baseline="0"/>
            <a:t>Board of Directors</a:t>
          </a:r>
          <a:endParaRPr lang="en-US" sz="4500" kern="1200"/>
        </a:p>
      </dsp:txBody>
      <dsp:txXfrm>
        <a:off x="52688" y="3372758"/>
        <a:ext cx="10562624" cy="973949"/>
      </dsp:txXfrm>
    </dsp:sp>
    <dsp:sp modelId="{00D78E14-6C20-44E8-8DFA-5DF211936684}">
      <dsp:nvSpPr>
        <dsp:cNvPr id="0" name=""/>
        <dsp:cNvSpPr/>
      </dsp:nvSpPr>
      <dsp:spPr>
        <a:xfrm>
          <a:off x="0" y="4399395"/>
          <a:ext cx="10668000" cy="2189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8709" tIns="57150" rIns="320040" bIns="57150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500" kern="1200" baseline="0"/>
            <a:t>Monitors a company’s activities and impacts firm performance.</a:t>
          </a:r>
          <a:endParaRPr lang="en-US" sz="3500" kern="120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500" kern="1200" baseline="0"/>
            <a:t>Previous studies find conflicting results as to whether women on the board improve firm performance. </a:t>
          </a:r>
          <a:endParaRPr lang="en-US" sz="3500" kern="1200"/>
        </a:p>
      </dsp:txBody>
      <dsp:txXfrm>
        <a:off x="0" y="4399395"/>
        <a:ext cx="10668000" cy="2189024"/>
      </dsp:txXfrm>
    </dsp:sp>
    <dsp:sp modelId="{D2077FF2-5C3B-46A7-9B1F-80D52C5365CE}">
      <dsp:nvSpPr>
        <dsp:cNvPr id="0" name=""/>
        <dsp:cNvSpPr/>
      </dsp:nvSpPr>
      <dsp:spPr>
        <a:xfrm>
          <a:off x="0" y="6588420"/>
          <a:ext cx="10668000" cy="107932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baseline="0"/>
            <a:t>Audit Committee</a:t>
          </a:r>
          <a:endParaRPr lang="en-US" sz="4500" kern="1200"/>
        </a:p>
      </dsp:txBody>
      <dsp:txXfrm>
        <a:off x="52688" y="6641108"/>
        <a:ext cx="10562624" cy="973949"/>
      </dsp:txXfrm>
    </dsp:sp>
    <dsp:sp modelId="{CABDAEC6-A8B0-45C1-A2AD-932125F022A9}">
      <dsp:nvSpPr>
        <dsp:cNvPr id="0" name=""/>
        <dsp:cNvSpPr/>
      </dsp:nvSpPr>
      <dsp:spPr>
        <a:xfrm>
          <a:off x="0" y="7667745"/>
          <a:ext cx="10668000" cy="2189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8709" tIns="57150" rIns="320040" bIns="57150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500" kern="1200" baseline="0"/>
            <a:t>Oversees the audit process and mediates disputes between the external auditor and management. </a:t>
          </a:r>
          <a:endParaRPr lang="en-US" sz="3500" kern="120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500" kern="1200" baseline="0" dirty="0"/>
            <a:t>More diligent and watchful audit committees improve going concern reporting. </a:t>
          </a:r>
          <a:endParaRPr lang="en-US" sz="3500" kern="1200" dirty="0"/>
        </a:p>
      </dsp:txBody>
      <dsp:txXfrm>
        <a:off x="0" y="7667745"/>
        <a:ext cx="10668000" cy="2189024"/>
      </dsp:txXfrm>
    </dsp:sp>
    <dsp:sp modelId="{B4AC48BE-F885-45B0-9E91-530E5E81DFE0}">
      <dsp:nvSpPr>
        <dsp:cNvPr id="0" name=""/>
        <dsp:cNvSpPr/>
      </dsp:nvSpPr>
      <dsp:spPr>
        <a:xfrm>
          <a:off x="0" y="9856770"/>
          <a:ext cx="10668000" cy="107932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baseline="0"/>
            <a:t>Women in Negotiations</a:t>
          </a:r>
          <a:endParaRPr lang="en-US" sz="4500" kern="1200"/>
        </a:p>
      </dsp:txBody>
      <dsp:txXfrm>
        <a:off x="52688" y="9909458"/>
        <a:ext cx="10562624" cy="973949"/>
      </dsp:txXfrm>
    </dsp:sp>
    <dsp:sp modelId="{D19AA8AE-5AF9-45D3-9749-C0B64FF93BD6}">
      <dsp:nvSpPr>
        <dsp:cNvPr id="0" name=""/>
        <dsp:cNvSpPr/>
      </dsp:nvSpPr>
      <dsp:spPr>
        <a:xfrm>
          <a:off x="0" y="10936095"/>
          <a:ext cx="10668000" cy="2189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8709" tIns="57150" rIns="320040" bIns="57150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500" kern="1200" baseline="0"/>
            <a:t>Hold less bargaining power than male counterparts as they are less assertive and more agreeable. </a:t>
          </a:r>
          <a:endParaRPr lang="en-US" sz="3500" kern="120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500" kern="1200" baseline="0"/>
            <a:t>Due to gender stereotypes, people tend to agree with the opinions of men over women.</a:t>
          </a:r>
          <a:endParaRPr lang="en-US" sz="3500" kern="1200"/>
        </a:p>
      </dsp:txBody>
      <dsp:txXfrm>
        <a:off x="0" y="10936095"/>
        <a:ext cx="10668000" cy="2189024"/>
      </dsp:txXfrm>
    </dsp:sp>
    <dsp:sp modelId="{44C526E6-8913-4DE6-BFB3-C4A7DF874111}">
      <dsp:nvSpPr>
        <dsp:cNvPr id="0" name=""/>
        <dsp:cNvSpPr/>
      </dsp:nvSpPr>
      <dsp:spPr>
        <a:xfrm>
          <a:off x="0" y="13125119"/>
          <a:ext cx="10668000" cy="107932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baseline="0"/>
            <a:t>Women and Financial Reporting Quality </a:t>
          </a:r>
          <a:endParaRPr lang="en-US" sz="4500" kern="1200"/>
        </a:p>
      </dsp:txBody>
      <dsp:txXfrm>
        <a:off x="52688" y="13177807"/>
        <a:ext cx="10562624" cy="973949"/>
      </dsp:txXfrm>
    </dsp:sp>
    <dsp:sp modelId="{8A2FF7CF-D19B-4311-9930-4193D79B8B30}">
      <dsp:nvSpPr>
        <dsp:cNvPr id="0" name=""/>
        <dsp:cNvSpPr/>
      </dsp:nvSpPr>
      <dsp:spPr>
        <a:xfrm>
          <a:off x="0" y="14204445"/>
          <a:ext cx="10668000" cy="2189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8709" tIns="57150" rIns="320040" bIns="57150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500" kern="1200" baseline="0" dirty="0"/>
            <a:t>Women are more conservative in their reporting decisions, often recognizing negative news quickly. </a:t>
          </a:r>
          <a:endParaRPr lang="en-US" sz="3500" kern="1200" dirty="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500" kern="1200" baseline="0"/>
            <a:t>Women are less likely to engage in opportunistic and unethical behavior.  </a:t>
          </a:r>
          <a:endParaRPr lang="en-US" sz="3500" kern="1200"/>
        </a:p>
      </dsp:txBody>
      <dsp:txXfrm>
        <a:off x="0" y="14204445"/>
        <a:ext cx="10668000" cy="21890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B90AE7-7DC3-4BCE-9690-A765A4D30FA4}">
      <dsp:nvSpPr>
        <dsp:cNvPr id="0" name=""/>
        <dsp:cNvSpPr/>
      </dsp:nvSpPr>
      <dsp:spPr>
        <a:xfrm>
          <a:off x="47" y="268831"/>
          <a:ext cx="4527995" cy="10486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These results do not support hypothesis 1</a:t>
          </a:r>
        </a:p>
      </dsp:txBody>
      <dsp:txXfrm>
        <a:off x="47" y="268831"/>
        <a:ext cx="4527995" cy="1048699"/>
      </dsp:txXfrm>
    </dsp:sp>
    <dsp:sp modelId="{26DFF5E2-329E-40BC-A81C-C58704909C14}">
      <dsp:nvSpPr>
        <dsp:cNvPr id="0" name=""/>
        <dsp:cNvSpPr/>
      </dsp:nvSpPr>
      <dsp:spPr>
        <a:xfrm>
          <a:off x="47" y="1317531"/>
          <a:ext cx="4527995" cy="40598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900" kern="1200" dirty="0"/>
            <a:t>Female board representation decreased the GC issuance which may indicate that female board members have a positive impact of the board’s oversight and the firm’s financial performance. </a:t>
          </a:r>
        </a:p>
      </dsp:txBody>
      <dsp:txXfrm>
        <a:off x="47" y="1317531"/>
        <a:ext cx="4527995" cy="4059855"/>
      </dsp:txXfrm>
    </dsp:sp>
    <dsp:sp modelId="{84BA2E61-9606-48ED-A7DF-C0EC73FC4F91}">
      <dsp:nvSpPr>
        <dsp:cNvPr id="0" name=""/>
        <dsp:cNvSpPr/>
      </dsp:nvSpPr>
      <dsp:spPr>
        <a:xfrm>
          <a:off x="5161961" y="268831"/>
          <a:ext cx="4527995" cy="10486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These results do support hypothesis 2</a:t>
          </a:r>
        </a:p>
      </dsp:txBody>
      <dsp:txXfrm>
        <a:off x="5161961" y="268831"/>
        <a:ext cx="4527995" cy="1048699"/>
      </dsp:txXfrm>
    </dsp:sp>
    <dsp:sp modelId="{18FC2F55-F59B-44DA-BF30-B3B97455F1F3}">
      <dsp:nvSpPr>
        <dsp:cNvPr id="0" name=""/>
        <dsp:cNvSpPr/>
      </dsp:nvSpPr>
      <dsp:spPr>
        <a:xfrm>
          <a:off x="5161961" y="1317531"/>
          <a:ext cx="4527995" cy="40598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900" kern="1200" dirty="0"/>
            <a:t>Female representation on the audit committee likely increases GC issuance because women are less aggressive in negotiations and more willing to accept a GCO to report more accurate and conservative information. </a:t>
          </a:r>
        </a:p>
      </dsp:txBody>
      <dsp:txXfrm>
        <a:off x="5161961" y="1317531"/>
        <a:ext cx="4527995" cy="4059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4/19/2019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4/19/2019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57768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15536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073304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431072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788841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146609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04377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862145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7F044-5458-4B2E-BFA0-52AAA1C529D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46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0" y="880533"/>
            <a:ext cx="25908000" cy="223514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5334000" y="3189871"/>
            <a:ext cx="25908000" cy="738664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4/19/2019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952500" y="5201920"/>
            <a:ext cx="10668000" cy="1083733"/>
          </a:xfrm>
          <a:prstGeom prst="round1Rect">
            <a:avLst/>
          </a:prstGeom>
          <a:solidFill>
            <a:schemeClr val="accent2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952500" y="6285653"/>
            <a:ext cx="10668000" cy="6096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952500" y="13362432"/>
            <a:ext cx="10668000" cy="1083733"/>
          </a:xfrm>
          <a:prstGeom prst="round1Rect">
            <a:avLst/>
          </a:prstGeom>
          <a:solidFill>
            <a:schemeClr val="accent3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952500" y="14446168"/>
            <a:ext cx="10668000" cy="8078369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52500" y="22961600"/>
            <a:ext cx="10668000" cy="1083733"/>
          </a:xfrm>
          <a:prstGeom prst="round1Rect">
            <a:avLst/>
          </a:prstGeom>
          <a:solidFill>
            <a:schemeClr val="accent4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952500" y="24050752"/>
            <a:ext cx="10668000" cy="4064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2954000" y="5201920"/>
            <a:ext cx="10668000" cy="1083733"/>
          </a:xfrm>
          <a:prstGeom prst="round1Rect">
            <a:avLst/>
          </a:prstGeom>
          <a:solidFill>
            <a:schemeClr val="accent5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2954000" y="6285653"/>
            <a:ext cx="10668000" cy="4064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2954000" y="10620587"/>
            <a:ext cx="10668000" cy="54864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2954000" y="20861867"/>
            <a:ext cx="10668000" cy="1557867"/>
          </a:xfrm>
        </p:spPr>
        <p:txBody>
          <a:bodyPr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2954000" y="22961600"/>
            <a:ext cx="10668000" cy="1083733"/>
          </a:xfrm>
          <a:prstGeom prst="round1Rect">
            <a:avLst/>
          </a:prstGeom>
          <a:solidFill>
            <a:schemeClr val="accent6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2954000" y="24050752"/>
            <a:ext cx="10668000" cy="4064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4917400" y="5201920"/>
            <a:ext cx="10668000" cy="1083733"/>
          </a:xfrm>
          <a:prstGeom prst="round1Rect">
            <a:avLst/>
          </a:prstGeom>
          <a:solidFill>
            <a:schemeClr val="accent6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4917400" y="6285653"/>
            <a:ext cx="10668000" cy="65024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4917400" y="14077696"/>
            <a:ext cx="10668000" cy="65024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4917400" y="22961600"/>
            <a:ext cx="10668000" cy="1083733"/>
          </a:xfrm>
          <a:prstGeom prst="round1Rect">
            <a:avLst/>
          </a:prstGeom>
          <a:solidFill>
            <a:schemeClr val="accent1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4917400" y="24050752"/>
            <a:ext cx="10668000" cy="4064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0"/>
            <a:ext cx="36576000" cy="447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554" tIns="35777" rIns="71554" bIns="35777"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5334000" y="880533"/>
            <a:ext cx="25908000" cy="2235147"/>
          </a:xfrm>
          <a:prstGeom prst="rect">
            <a:avLst/>
          </a:prstGeom>
        </p:spPr>
        <p:txBody>
          <a:bodyPr vert="horz" lIns="71554" tIns="35777" rIns="71554" bIns="35777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0" y="5350934"/>
            <a:ext cx="25908000" cy="21004108"/>
          </a:xfrm>
          <a:prstGeom prst="rect">
            <a:avLst/>
          </a:prstGeom>
        </p:spPr>
        <p:txBody>
          <a:bodyPr vert="horz" lIns="71554" tIns="35777" rIns="71554" bIns="3577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2500" y="28546399"/>
            <a:ext cx="8229600" cy="406400"/>
          </a:xfrm>
          <a:prstGeom prst="rect">
            <a:avLst/>
          </a:prstGeom>
        </p:spPr>
        <p:txBody>
          <a:bodyPr vert="horz" lIns="71554" tIns="35777" rIns="71554" bIns="3577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4/19/2019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82100" y="28546399"/>
            <a:ext cx="18211800" cy="406400"/>
          </a:xfrm>
          <a:prstGeom prst="rect">
            <a:avLst/>
          </a:prstGeom>
        </p:spPr>
        <p:txBody>
          <a:bodyPr vert="horz" lIns="71554" tIns="35777" rIns="71554" bIns="3577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393900" y="28546399"/>
            <a:ext cx="8229600" cy="406400"/>
          </a:xfrm>
          <a:prstGeom prst="rect">
            <a:avLst/>
          </a:prstGeom>
        </p:spPr>
        <p:txBody>
          <a:bodyPr vert="horz" lIns="71554" tIns="35777" rIns="71554" bIns="3577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3434574" rtl="0" eaLnBrk="1" latinLnBrk="0" hangingPunct="1">
        <a:lnSpc>
          <a:spcPct val="90000"/>
        </a:lnSpc>
        <a:spcBef>
          <a:spcPct val="0"/>
        </a:spcBef>
        <a:buNone/>
        <a:defRPr sz="6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57768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1pPr>
      <a:lvl2pPr marL="1717288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2pPr>
      <a:lvl3pPr marL="3434574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3pPr>
      <a:lvl4pPr marL="5151862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4pPr>
      <a:lvl5pPr marL="6869148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5pPr>
      <a:lvl6pPr marL="8586436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6pPr>
      <a:lvl7pPr marL="10303722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7pPr>
      <a:lvl8pPr marL="12021010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8pPr>
      <a:lvl9pPr marL="13738297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diagramData" Target="../diagrams/data4.xml"/><Relationship Id="rId26" Type="http://schemas.openxmlformats.org/officeDocument/2006/relationships/image" Target="../media/image3.png"/><Relationship Id="rId3" Type="http://schemas.openxmlformats.org/officeDocument/2006/relationships/diagramData" Target="../diagrams/data1.xml"/><Relationship Id="rId21" Type="http://schemas.openxmlformats.org/officeDocument/2006/relationships/diagramColors" Target="../diagrams/colors4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5" Type="http://schemas.microsoft.com/office/2007/relationships/hdphoto" Target="../media/hdphoto1.wdp"/><Relationship Id="rId33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6" Type="http://schemas.openxmlformats.org/officeDocument/2006/relationships/diagramColors" Target="../diagrams/colors3.xml"/><Relationship Id="rId20" Type="http://schemas.openxmlformats.org/officeDocument/2006/relationships/diagramQuickStyle" Target="../diagrams/quickStyle4.xml"/><Relationship Id="rId29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24" Type="http://schemas.openxmlformats.org/officeDocument/2006/relationships/image" Target="../media/image2.png"/><Relationship Id="rId32" Type="http://schemas.openxmlformats.org/officeDocument/2006/relationships/diagramColors" Target="../diagrams/colors5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23" Type="http://schemas.openxmlformats.org/officeDocument/2006/relationships/image" Target="../media/image1.png"/><Relationship Id="rId28" Type="http://schemas.openxmlformats.org/officeDocument/2006/relationships/image" Target="../media/image4.PNG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4.xml"/><Relationship Id="rId31" Type="http://schemas.openxmlformats.org/officeDocument/2006/relationships/diagramQuickStyle" Target="../diagrams/quickStyle5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Relationship Id="rId22" Type="http://schemas.microsoft.com/office/2007/relationships/diagramDrawing" Target="../diagrams/drawing4.xml"/><Relationship Id="rId27" Type="http://schemas.microsoft.com/office/2007/relationships/hdphoto" Target="../media/hdphoto2.wdp"/><Relationship Id="rId30" Type="http://schemas.openxmlformats.org/officeDocument/2006/relationships/diagramLayout" Target="../diagrams/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701661" y="-955499"/>
            <a:ext cx="29477996" cy="2649642"/>
          </a:xfrm>
        </p:spPr>
        <p:txBody>
          <a:bodyPr>
            <a:noAutofit/>
          </a:bodyPr>
          <a:lstStyle/>
          <a:p>
            <a:pPr algn="ctr"/>
            <a:r>
              <a:rPr lang="en-US" sz="7500" dirty="0"/>
              <a:t>Gender in Corporate Governance and Going Concern Opinions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990866" y="4864523"/>
            <a:ext cx="10668000" cy="1083733"/>
          </a:xfrm>
        </p:spPr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223632" y="22682834"/>
            <a:ext cx="10668000" cy="1083733"/>
          </a:xfrm>
          <a:solidFill>
            <a:schemeClr val="accent3"/>
          </a:solidFill>
        </p:spPr>
        <p:txBody>
          <a:bodyPr/>
          <a:lstStyle/>
          <a:p>
            <a:r>
              <a:rPr lang="en-US" dirty="0"/>
              <a:t>Hypothesis</a:t>
            </a:r>
          </a:p>
        </p:txBody>
      </p:sp>
      <p:graphicFrame>
        <p:nvGraphicFramePr>
          <p:cNvPr id="59" name="Content Placeholder 58">
            <a:extLst>
              <a:ext uri="{FF2B5EF4-FFF2-40B4-BE49-F238E27FC236}">
                <a16:creationId xmlns:a16="http://schemas.microsoft.com/office/drawing/2014/main" id="{CF143E71-ECB1-40F8-B338-467C388C2794}"/>
              </a:ext>
            </a:extLst>
          </p:cNvPr>
          <p:cNvGraphicFramePr>
            <a:graphicFrameLocks noGrp="1"/>
          </p:cNvGraphicFramePr>
          <p:nvPr>
            <p:ph sz="quarter" idx="26"/>
            <p:extLst>
              <p:ext uri="{D42A27DB-BD31-4B8C-83A1-F6EECF244321}">
                <p14:modId xmlns:p14="http://schemas.microsoft.com/office/powerpoint/2010/main" val="3215639924"/>
              </p:ext>
            </p:extLst>
          </p:nvPr>
        </p:nvGraphicFramePr>
        <p:xfrm>
          <a:off x="990600" y="24164051"/>
          <a:ext cx="10925503" cy="4334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13106659" y="4863957"/>
            <a:ext cx="10668000" cy="1083733"/>
          </a:xfrm>
          <a:solidFill>
            <a:schemeClr val="accent3"/>
          </a:solidFill>
        </p:spPr>
        <p:txBody>
          <a:bodyPr/>
          <a:lstStyle/>
          <a:p>
            <a:r>
              <a:rPr lang="en-US"/>
              <a:t>methods</a:t>
            </a:r>
            <a:endParaRPr lang="en-US" dirty="0"/>
          </a:p>
        </p:txBody>
      </p:sp>
      <p:graphicFrame>
        <p:nvGraphicFramePr>
          <p:cNvPr id="58" name="Content Placeholder 57">
            <a:extLst>
              <a:ext uri="{FF2B5EF4-FFF2-40B4-BE49-F238E27FC236}">
                <a16:creationId xmlns:a16="http://schemas.microsoft.com/office/drawing/2014/main" id="{AAC81653-7ACD-4A09-9A9B-EE9AA8FB4CAF}"/>
              </a:ext>
            </a:extLst>
          </p:cNvPr>
          <p:cNvGraphicFramePr>
            <a:graphicFrameLocks noGrp="1"/>
          </p:cNvGraphicFramePr>
          <p:nvPr>
            <p:ph sz="quarter" idx="27"/>
            <p:extLst>
              <p:ext uri="{D42A27DB-BD31-4B8C-83A1-F6EECF244321}">
                <p14:modId xmlns:p14="http://schemas.microsoft.com/office/powerpoint/2010/main" val="2330623993"/>
              </p:ext>
            </p:extLst>
          </p:nvPr>
        </p:nvGraphicFramePr>
        <p:xfrm>
          <a:off x="13008798" y="6180482"/>
          <a:ext cx="10668000" cy="7322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60" name="Content Placeholder 59">
            <a:extLst>
              <a:ext uri="{FF2B5EF4-FFF2-40B4-BE49-F238E27FC236}">
                <a16:creationId xmlns:a16="http://schemas.microsoft.com/office/drawing/2014/main" id="{1C3F419F-453A-486E-B7AF-BCA8DBCC7D61}"/>
              </a:ext>
            </a:extLst>
          </p:cNvPr>
          <p:cNvGraphicFramePr>
            <a:graphicFrameLocks noGrp="1"/>
          </p:cNvGraphicFramePr>
          <p:nvPr>
            <p:ph sz="quarter" idx="30"/>
            <p:extLst>
              <p:ext uri="{D42A27DB-BD31-4B8C-83A1-F6EECF244321}">
                <p14:modId xmlns:p14="http://schemas.microsoft.com/office/powerpoint/2010/main" val="1655474983"/>
              </p:ext>
            </p:extLst>
          </p:nvPr>
        </p:nvGraphicFramePr>
        <p:xfrm>
          <a:off x="12953999" y="20477424"/>
          <a:ext cx="10820659" cy="8021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8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24917134" y="4863957"/>
            <a:ext cx="10668000" cy="1083733"/>
          </a:xfrm>
          <a:solidFill>
            <a:schemeClr val="accent3"/>
          </a:solidFill>
        </p:spPr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4"/>
          </p:nvPr>
        </p:nvSpPr>
        <p:spPr>
          <a:xfrm>
            <a:off x="25318453" y="19665796"/>
            <a:ext cx="10668000" cy="1083733"/>
          </a:xfrm>
          <a:solidFill>
            <a:schemeClr val="accent3"/>
          </a:solidFill>
        </p:spPr>
        <p:txBody>
          <a:bodyPr/>
          <a:lstStyle/>
          <a:p>
            <a:r>
              <a:rPr lang="en-US" dirty="0"/>
              <a:t>conclusions</a:t>
            </a:r>
          </a:p>
        </p:txBody>
      </p:sp>
      <p:graphicFrame>
        <p:nvGraphicFramePr>
          <p:cNvPr id="55" name="Content Placeholder 54">
            <a:extLst>
              <a:ext uri="{FF2B5EF4-FFF2-40B4-BE49-F238E27FC236}">
                <a16:creationId xmlns:a16="http://schemas.microsoft.com/office/drawing/2014/main" id="{E7520BFD-CE44-45DB-AB0C-86E18CE58CE5}"/>
              </a:ext>
            </a:extLst>
          </p:cNvPr>
          <p:cNvGraphicFramePr>
            <a:graphicFrameLocks noGrp="1"/>
          </p:cNvGraphicFramePr>
          <p:nvPr>
            <p:ph sz="quarter" idx="25"/>
            <p:extLst>
              <p:ext uri="{D42A27DB-BD31-4B8C-83A1-F6EECF244321}">
                <p14:modId xmlns:p14="http://schemas.microsoft.com/office/powerpoint/2010/main" val="1615262755"/>
              </p:ext>
            </p:extLst>
          </p:nvPr>
        </p:nvGraphicFramePr>
        <p:xfrm>
          <a:off x="990866" y="6180482"/>
          <a:ext cx="10668000" cy="16445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20" name="Text Placeholder 19"/>
          <p:cNvSpPr>
            <a:spLocks noGrp="1"/>
          </p:cNvSpPr>
          <p:nvPr>
            <p:ph type="body" sz="quarter" idx="29"/>
          </p:nvPr>
        </p:nvSpPr>
        <p:spPr>
          <a:xfrm>
            <a:off x="13008798" y="13841211"/>
            <a:ext cx="10668000" cy="1083733"/>
          </a:xfrm>
          <a:solidFill>
            <a:schemeClr val="accent3"/>
          </a:solidFill>
        </p:spPr>
        <p:txBody>
          <a:bodyPr/>
          <a:lstStyle/>
          <a:p>
            <a:r>
              <a:rPr lang="en-US"/>
              <a:t>Results</a:t>
            </a:r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5346981" y="2032105"/>
            <a:ext cx="25938561" cy="2242078"/>
          </a:xfrm>
          <a:prstGeom prst="rect">
            <a:avLst/>
          </a:prstGeom>
          <a:noFill/>
        </p:spPr>
        <p:txBody>
          <a:bodyPr wrap="square" lIns="71554" tIns="35777" rIns="71554" bIns="35777" rtlCol="0">
            <a:spAutoFit/>
          </a:bodyPr>
          <a:lstStyle/>
          <a:p>
            <a:pPr algn="ctr"/>
            <a:r>
              <a:rPr lang="en-US" sz="4700" dirty="0">
                <a:solidFill>
                  <a:schemeClr val="bg1"/>
                </a:solidFill>
              </a:rPr>
              <a:t>Anna Peaslee</a:t>
            </a:r>
          </a:p>
          <a:p>
            <a:pPr algn="ctr"/>
            <a:r>
              <a:rPr lang="en-US" sz="4700" dirty="0">
                <a:solidFill>
                  <a:schemeClr val="bg1"/>
                </a:solidFill>
              </a:rPr>
              <a:t>Department of Accounting, University of New Hampshire</a:t>
            </a:r>
          </a:p>
          <a:p>
            <a:pPr algn="ctr"/>
            <a:r>
              <a:rPr lang="en-US" sz="4700" dirty="0">
                <a:solidFill>
                  <a:schemeClr val="bg1"/>
                </a:solidFill>
              </a:rPr>
              <a:t>Faculty Advisor Dr. Jonathan Nash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32" y="578625"/>
            <a:ext cx="2478029" cy="298399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51B26E2-51AF-4868-8ED7-5C83765C8618}"/>
              </a:ext>
            </a:extLst>
          </p:cNvPr>
          <p:cNvPicPr>
            <a:picLocks noChangeAspect="1"/>
          </p:cNvPicPr>
          <p:nvPr/>
        </p:nvPicPr>
        <p:blipFill>
          <a:blip r:embed="rId2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0187" y="15490299"/>
            <a:ext cx="8415626" cy="442177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681DFBBD-80CB-4789-B47F-7B3EFA2C458F}"/>
              </a:ext>
            </a:extLst>
          </p:cNvPr>
          <p:cNvPicPr>
            <a:picLocks noChangeAspect="1"/>
          </p:cNvPicPr>
          <p:nvPr/>
        </p:nvPicPr>
        <p:blipFill>
          <a:blip r:embed="rId2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7786" y="6119757"/>
            <a:ext cx="11566691" cy="3565914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2F654FE3-3A82-40F8-9E9C-4BE99BF088AD}"/>
              </a:ext>
            </a:extLst>
          </p:cNvPr>
          <p:cNvPicPr>
            <a:picLocks noChangeAspect="1"/>
          </p:cNvPicPr>
          <p:nvPr/>
        </p:nvPicPr>
        <p:blipFill>
          <a:blip r:embed="rId28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7550" y="12180026"/>
            <a:ext cx="8004603" cy="3565913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sp>
        <p:nvSpPr>
          <p:cNvPr id="68" name="Content Placeholder 21">
            <a:extLst>
              <a:ext uri="{FF2B5EF4-FFF2-40B4-BE49-F238E27FC236}">
                <a16:creationId xmlns:a16="http://schemas.microsoft.com/office/drawing/2014/main" id="{7AF18CBD-F452-4F18-B896-2DBBBF886DFB}"/>
              </a:ext>
            </a:extLst>
          </p:cNvPr>
          <p:cNvSpPr txBox="1">
            <a:spLocks/>
          </p:cNvSpPr>
          <p:nvPr/>
        </p:nvSpPr>
        <p:spPr>
          <a:xfrm>
            <a:off x="25398663" y="20477426"/>
            <a:ext cx="10668000" cy="3346303"/>
          </a:xfrm>
          <a:prstGeom prst="rect">
            <a:avLst/>
          </a:prstGeom>
        </p:spPr>
        <p:txBody>
          <a:bodyPr vert="horz" lIns="286214" tIns="143107" rIns="71554" bIns="35777" rtlCol="0">
            <a:normAutofit/>
          </a:bodyPr>
          <a:lstStyle>
            <a:lvl1pPr marL="357768" indent="-357768" algn="l" defTabSz="3434574" rtl="0" eaLnBrk="1" latinLnBrk="0" hangingPunct="1">
              <a:lnSpc>
                <a:spcPct val="100000"/>
              </a:lnSpc>
              <a:spcBef>
                <a:spcPts val="94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8643" indent="-357768" algn="l" defTabSz="3434574" rtl="0" eaLnBrk="1" latinLnBrk="0" hangingPunct="1">
              <a:lnSpc>
                <a:spcPct val="100000"/>
              </a:lnSpc>
              <a:spcBef>
                <a:spcPts val="94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643" indent="-357768" algn="l" defTabSz="3434574" rtl="0" eaLnBrk="1" latinLnBrk="0" hangingPunct="1">
              <a:lnSpc>
                <a:spcPct val="100000"/>
              </a:lnSpc>
              <a:spcBef>
                <a:spcPts val="94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58643" indent="-357768" algn="l" defTabSz="3434574" rtl="0" eaLnBrk="1" latinLnBrk="0" hangingPunct="1">
              <a:lnSpc>
                <a:spcPct val="100000"/>
              </a:lnSpc>
              <a:spcBef>
                <a:spcPts val="94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8643" indent="-357768" algn="l" defTabSz="3434574" rtl="0" eaLnBrk="1" latinLnBrk="0" hangingPunct="1">
              <a:lnSpc>
                <a:spcPct val="100000"/>
              </a:lnSpc>
              <a:spcBef>
                <a:spcPts val="94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58643" indent="-357768" algn="l" defTabSz="3434574" rtl="0" eaLnBrk="1" latinLnBrk="0" hangingPunct="1">
              <a:lnSpc>
                <a:spcPct val="100000"/>
              </a:lnSpc>
              <a:spcBef>
                <a:spcPts val="94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858643" indent="-357768" algn="l" defTabSz="3434574" rtl="0" eaLnBrk="1" latinLnBrk="0" hangingPunct="1">
              <a:lnSpc>
                <a:spcPct val="100000"/>
              </a:lnSpc>
              <a:spcBef>
                <a:spcPts val="94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858643" indent="-357768" algn="l" defTabSz="3434574" rtl="0" eaLnBrk="1" latinLnBrk="0" hangingPunct="1">
              <a:lnSpc>
                <a:spcPct val="100000"/>
              </a:lnSpc>
              <a:spcBef>
                <a:spcPts val="94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58643" indent="-357768" algn="l" defTabSz="3434574" rtl="0" eaLnBrk="1" latinLnBrk="0" hangingPunct="1">
              <a:lnSpc>
                <a:spcPct val="100000"/>
              </a:lnSpc>
              <a:spcBef>
                <a:spcPts val="94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700"/>
              <a:t> </a:t>
            </a:r>
            <a:endParaRPr lang="en-US" sz="3700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2D57999B-3F08-471D-AC91-ADD356BBA207}"/>
              </a:ext>
            </a:extLst>
          </p:cNvPr>
          <p:cNvSpPr/>
          <p:nvPr/>
        </p:nvSpPr>
        <p:spPr>
          <a:xfrm>
            <a:off x="24917131" y="9927201"/>
            <a:ext cx="10668000" cy="2065691"/>
          </a:xfrm>
          <a:prstGeom prst="rect">
            <a:avLst/>
          </a:prstGeom>
        </p:spPr>
        <p:txBody>
          <a:bodyPr/>
          <a:lstStyle/>
          <a:p>
            <a:pPr lvl="0">
              <a:buChar char="•"/>
            </a:pPr>
            <a:r>
              <a:rPr lang="en-US" sz="3200" dirty="0"/>
              <a:t>Observations with Big N audit firms are much more significant than Non-Big N auditors.</a:t>
            </a:r>
          </a:p>
          <a:p>
            <a:pPr lvl="0">
              <a:buChar char="•"/>
            </a:pPr>
            <a:r>
              <a:rPr lang="en-US" sz="3200" dirty="0"/>
              <a:t>We are more interested in Big-N audit clients as they are public companies required to have BODs and ACs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45DAFDA7-4739-4667-8A01-E54F07E74855}"/>
              </a:ext>
            </a:extLst>
          </p:cNvPr>
          <p:cNvSpPr/>
          <p:nvPr/>
        </p:nvSpPr>
        <p:spPr>
          <a:xfrm>
            <a:off x="25318453" y="15962089"/>
            <a:ext cx="10668000" cy="4421770"/>
          </a:xfrm>
          <a:prstGeom prst="rect">
            <a:avLst/>
          </a:prstGeom>
        </p:spPr>
        <p:txBody>
          <a:bodyPr/>
          <a:lstStyle/>
          <a:p>
            <a:pPr lvl="0">
              <a:buChar char="•"/>
            </a:pPr>
            <a:r>
              <a:rPr lang="en-US" sz="3200" dirty="0"/>
              <a:t>The independent variables were also measured on a percentage basis: FEM_AC_PCT and FEM_BOD_PCT.</a:t>
            </a:r>
          </a:p>
          <a:p>
            <a:pPr lvl="0">
              <a:buChar char="•"/>
            </a:pPr>
            <a:r>
              <a:rPr lang="en-US" sz="3200" dirty="0"/>
              <a:t>These results support the directional findings in the first model; however, they are not significant.</a:t>
            </a:r>
          </a:p>
          <a:p>
            <a:pPr lvl="0">
              <a:buChar char="•"/>
            </a:pPr>
            <a:r>
              <a:rPr lang="en-US" sz="3200" dirty="0"/>
              <a:t>Using indicator variables is more relevant as the AC and BOD are small, with an average of 8 board members in our sample, and women have low representation already. </a:t>
            </a:r>
          </a:p>
        </p:txBody>
      </p:sp>
      <p:sp>
        <p:nvSpPr>
          <p:cNvPr id="73" name="Content Placeholder 72">
            <a:extLst>
              <a:ext uri="{FF2B5EF4-FFF2-40B4-BE49-F238E27FC236}">
                <a16:creationId xmlns:a16="http://schemas.microsoft.com/office/drawing/2014/main" id="{EB3902FB-BA3F-4B0B-B868-C71BE30D18E8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25530938" y="20863530"/>
            <a:ext cx="10403449" cy="2317654"/>
          </a:xfrm>
          <a:prstGeom prst="roundRect">
            <a:avLst/>
          </a:prstGeom>
          <a:solidFill>
            <a:srgbClr val="93A299"/>
          </a:solidFill>
          <a:ln>
            <a:solidFill>
              <a:srgbClr val="93A299"/>
            </a:solidFill>
          </a:ln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3200" baseline="0" dirty="0"/>
              <a:t>As female participation in corporate governance increases and other countries impose mandates requiring minimum levels of female board participation, the impact of gender in corporate governance is an important social issue. </a:t>
            </a:r>
            <a:endParaRPr lang="en-US" sz="3200" dirty="0"/>
          </a:p>
        </p:txBody>
      </p:sp>
      <p:graphicFrame>
        <p:nvGraphicFramePr>
          <p:cNvPr id="77" name="Diagram 76">
            <a:extLst>
              <a:ext uri="{FF2B5EF4-FFF2-40B4-BE49-F238E27FC236}">
                <a16:creationId xmlns:a16="http://schemas.microsoft.com/office/drawing/2014/main" id="{E980D432-7F2A-45CD-A445-20BC6DBE80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9570167"/>
              </p:ext>
            </p:extLst>
          </p:nvPr>
        </p:nvGraphicFramePr>
        <p:xfrm>
          <a:off x="25807451" y="23092068"/>
          <a:ext cx="9690004" cy="5646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9" r:lo="rId30" r:qs="rId31" r:cs="rId32"/>
          </a:graphicData>
        </a:graphic>
      </p:graphicFrame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</p:sld>
</file>

<file path=ppt/theme/theme1.xml><?xml version="1.0" encoding="utf-8"?>
<a:theme xmlns:a="http://schemas.openxmlformats.org/drawingml/2006/main" name="Medical Poster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Poster (blue and brown design)</Template>
  <TotalTime>0</TotalTime>
  <Words>540</Words>
  <Application>Microsoft Office PowerPoint</Application>
  <PresentationFormat>Custom</PresentationFormat>
  <Paragraphs>53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Cambria</vt:lpstr>
      <vt:lpstr>Medical Poster</vt:lpstr>
      <vt:lpstr>Gender in Corporate Governance and Going Concern Opinions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2015-04-29T17:08:18Z</dcterms:created>
  <dcterms:modified xsi:type="dcterms:W3CDTF">2019-04-19T14:18:55Z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